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2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375" r:id="rId5"/>
    <p:sldId id="382" r:id="rId6"/>
    <p:sldId id="33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DF8045"/>
    <a:srgbClr val="FFC000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6" autoAdjust="0"/>
    <p:restoredTop sz="81869" autoAdjust="0"/>
  </p:normalViewPr>
  <p:slideViewPr>
    <p:cSldViewPr snapToGrid="0">
      <p:cViewPr varScale="1">
        <p:scale>
          <a:sx n="54" d="100"/>
          <a:sy n="54" d="100"/>
        </p:scale>
        <p:origin x="7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-20610"/>
    </p:cViewPr>
  </p:sorterViewPr>
  <p:notesViewPr>
    <p:cSldViewPr snapToGrid="0">
      <p:cViewPr>
        <p:scale>
          <a:sx n="100" d="100"/>
          <a:sy n="100" d="100"/>
        </p:scale>
        <p:origin x="732" y="-1398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Common Core ELA &amp; Literacy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noFill/>
      </dgm:spPr>
      <dgm:t>
        <a:bodyPr/>
        <a:lstStyle/>
        <a:p>
          <a:pPr algn="ctr"/>
          <a:r>
            <a:rPr lang="en-US" sz="2800" b="0" dirty="0" smtClean="0">
              <a:effectLst/>
            </a:rPr>
            <a:t>Vertical Progressions</a:t>
          </a:r>
          <a:endParaRPr lang="en-US" sz="2800" b="0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/>
      <dgm:t>
        <a:bodyPr/>
        <a:lstStyle/>
        <a:p>
          <a:pPr algn="ctr"/>
          <a:r>
            <a:rPr lang="en-US" sz="2800" b="0" dirty="0" smtClean="0"/>
            <a:t>Instructional Shifts</a:t>
          </a:r>
          <a:endParaRPr lang="en-US" sz="2800" b="0" dirty="0"/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>
        <a:solidFill>
          <a:srgbClr val="FFFF85">
            <a:alpha val="90000"/>
          </a:srgbClr>
        </a:solidFill>
      </dgm:spPr>
      <dgm:t>
        <a:bodyPr/>
        <a:lstStyle/>
        <a:p>
          <a:pPr algn="ctr"/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Rigor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800" b="0" dirty="0" smtClean="0"/>
            <a:t>Classroom Practice</a:t>
          </a:r>
          <a:endParaRPr lang="en-US" sz="28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94845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4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4" custScaleX="469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4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4" custScaleX="466745" custLinFactNeighborX="0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4" custScaleX="468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4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4" custScaleX="467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CD9BCC-E191-4DF7-93CE-D16B6C356F2B}" type="presOf" srcId="{E2B7F8FC-10AD-4B06-B4C7-BEB6C56223E7}" destId="{885DB2E2-94C8-4BD6-A25B-A6DF9906D3CD}" srcOrd="0" destOrd="0" presId="urn:microsoft.com/office/officeart/2005/8/layout/hierarchy3"/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3D16915B-A81A-4CAF-B421-182B70ABF7FD}" type="presOf" srcId="{EF4E6064-2222-4025-843B-774CAA10FB18}" destId="{0406E04E-E93F-457E-87F7-A76954C0A595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38F21B93-1895-4845-98A6-D9E2F5015CD8}" type="presOf" srcId="{C49DE7C9-3CCD-4A68-9AF1-4959318AB8CE}" destId="{01013C70-3796-4887-98D0-B93D667D085C}" srcOrd="1" destOrd="0" presId="urn:microsoft.com/office/officeart/2005/8/layout/hierarchy3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3A9F908D-6D38-46C5-BCE9-F0C41BBC4504}" type="presOf" srcId="{8691F7BC-3BF2-4274-8C3C-961D302C3E80}" destId="{ABA4AD6F-2F38-4BDD-9216-4EDB340AA554}" srcOrd="0" destOrd="0" presId="urn:microsoft.com/office/officeart/2005/8/layout/hierarchy3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BF4F5FE2-92FE-4299-91DE-CB6B75A4B1BA}" type="presOf" srcId="{40CAD029-3C99-4E8D-98B4-2953D52807B2}" destId="{0ECFACD2-E546-4248-9C0E-3A50A1F0895C}" srcOrd="0" destOrd="0" presId="urn:microsoft.com/office/officeart/2005/8/layout/hierarchy3"/>
    <dgm:cxn modelId="{D2E8A7D4-D9A4-4D9A-B245-CEDA909245C0}" type="presOf" srcId="{C49DE7C9-3CCD-4A68-9AF1-4959318AB8CE}" destId="{18B331A4-2A99-4364-B5B4-8854F2CECE91}" srcOrd="0" destOrd="0" presId="urn:microsoft.com/office/officeart/2005/8/layout/hierarchy3"/>
    <dgm:cxn modelId="{8F3FF903-D70D-4ED2-8595-2D57E38CCE66}" type="presOf" srcId="{BC6540E0-3144-49F0-80D0-9F9B86DC9743}" destId="{19D262A1-4F11-47A2-91BC-C1BB23103FA7}" srcOrd="0" destOrd="0" presId="urn:microsoft.com/office/officeart/2005/8/layout/hierarchy3"/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23A1FDB2-F76C-4F51-9932-C7A0553C3853}" type="presOf" srcId="{EF8DE587-9847-40DC-9A6D-C684684E3EAA}" destId="{0912B255-822D-42AD-8D51-EAD24CC90B92}" srcOrd="0" destOrd="0" presId="urn:microsoft.com/office/officeart/2005/8/layout/hierarchy3"/>
    <dgm:cxn modelId="{96DBD50D-A3B4-493E-85C7-B15D8275DD35}" type="presOf" srcId="{B217A518-BEE6-4DD9-9286-89D1EA55A1ED}" destId="{96FF3DE8-3675-4CB8-B07C-3DCAFF305E01}" srcOrd="0" destOrd="0" presId="urn:microsoft.com/office/officeart/2005/8/layout/hierarchy3"/>
    <dgm:cxn modelId="{F959A775-908D-4290-991B-36F795E710DA}" type="presOf" srcId="{58DCE318-75B7-47FE-8525-3043B002245B}" destId="{9825A28B-C7C5-4204-94C3-E8D7000EEC4F}" srcOrd="0" destOrd="0" presId="urn:microsoft.com/office/officeart/2005/8/layout/hierarchy3"/>
    <dgm:cxn modelId="{2ADE9833-FEA4-43AF-AF68-F36F1D422258}" type="presOf" srcId="{875902B6-D7AA-46D0-A995-D11880EA2FD1}" destId="{30415E90-D52D-48D0-83BA-D69F81D22A24}" srcOrd="0" destOrd="0" presId="urn:microsoft.com/office/officeart/2005/8/layout/hierarchy3"/>
    <dgm:cxn modelId="{1DD71006-48E2-4D1A-8189-6995462D1F36}" type="presParOf" srcId="{96FF3DE8-3675-4CB8-B07C-3DCAFF305E01}" destId="{9DD75A0C-E450-4BE0-810F-123BF65818C1}" srcOrd="0" destOrd="0" presId="urn:microsoft.com/office/officeart/2005/8/layout/hierarchy3"/>
    <dgm:cxn modelId="{130203A1-F7A1-4F73-8E26-BADEEBFE80CB}" type="presParOf" srcId="{9DD75A0C-E450-4BE0-810F-123BF65818C1}" destId="{0A884521-68A1-4C12-8831-974241E448AA}" srcOrd="0" destOrd="0" presId="urn:microsoft.com/office/officeart/2005/8/layout/hierarchy3"/>
    <dgm:cxn modelId="{EBF1E9F1-733A-449E-92BE-E0644530C4E6}" type="presParOf" srcId="{0A884521-68A1-4C12-8831-974241E448AA}" destId="{18B331A4-2A99-4364-B5B4-8854F2CECE91}" srcOrd="0" destOrd="0" presId="urn:microsoft.com/office/officeart/2005/8/layout/hierarchy3"/>
    <dgm:cxn modelId="{77E6BF4F-689D-4118-AEDA-2542DC35D802}" type="presParOf" srcId="{0A884521-68A1-4C12-8831-974241E448AA}" destId="{01013C70-3796-4887-98D0-B93D667D085C}" srcOrd="1" destOrd="0" presId="urn:microsoft.com/office/officeart/2005/8/layout/hierarchy3"/>
    <dgm:cxn modelId="{9DD6911E-7BC8-44B4-B546-85A6C8D5D7A1}" type="presParOf" srcId="{9DD75A0C-E450-4BE0-810F-123BF65818C1}" destId="{7530FBDF-F41C-4729-BAE1-3909AC81C7F2}" srcOrd="1" destOrd="0" presId="urn:microsoft.com/office/officeart/2005/8/layout/hierarchy3"/>
    <dgm:cxn modelId="{4E7708BC-B243-4C6D-9D93-0682132B7ACB}" type="presParOf" srcId="{7530FBDF-F41C-4729-BAE1-3909AC81C7F2}" destId="{0912B255-822D-42AD-8D51-EAD24CC90B92}" srcOrd="0" destOrd="0" presId="urn:microsoft.com/office/officeart/2005/8/layout/hierarchy3"/>
    <dgm:cxn modelId="{7F49F13A-988C-480C-A224-E64D4CF5BD8D}" type="presParOf" srcId="{7530FBDF-F41C-4729-BAE1-3909AC81C7F2}" destId="{30415E90-D52D-48D0-83BA-D69F81D22A24}" srcOrd="1" destOrd="0" presId="urn:microsoft.com/office/officeart/2005/8/layout/hierarchy3"/>
    <dgm:cxn modelId="{8A123F30-DEB5-4A6B-BFEC-97B80082D1A1}" type="presParOf" srcId="{7530FBDF-F41C-4729-BAE1-3909AC81C7F2}" destId="{19D262A1-4F11-47A2-91BC-C1BB23103FA7}" srcOrd="2" destOrd="0" presId="urn:microsoft.com/office/officeart/2005/8/layout/hierarchy3"/>
    <dgm:cxn modelId="{45E6158C-A9FE-4BC9-946D-8CDD838AF2BD}" type="presParOf" srcId="{7530FBDF-F41C-4729-BAE1-3909AC81C7F2}" destId="{9825A28B-C7C5-4204-94C3-E8D7000EEC4F}" srcOrd="3" destOrd="0" presId="urn:microsoft.com/office/officeart/2005/8/layout/hierarchy3"/>
    <dgm:cxn modelId="{BE79AF5F-2CF7-4EBE-B0D0-894657C5C5A4}" type="presParOf" srcId="{7530FBDF-F41C-4729-BAE1-3909AC81C7F2}" destId="{0ECFACD2-E546-4248-9C0E-3A50A1F0895C}" srcOrd="4" destOrd="0" presId="urn:microsoft.com/office/officeart/2005/8/layout/hierarchy3"/>
    <dgm:cxn modelId="{BE66BA97-C81E-4FB6-AF71-C68B57386506}" type="presParOf" srcId="{7530FBDF-F41C-4729-BAE1-3909AC81C7F2}" destId="{ABA4AD6F-2F38-4BDD-9216-4EDB340AA554}" srcOrd="5" destOrd="0" presId="urn:microsoft.com/office/officeart/2005/8/layout/hierarchy3"/>
    <dgm:cxn modelId="{4F5733EE-3236-46CA-AF10-509650D471D5}" type="presParOf" srcId="{7530FBDF-F41C-4729-BAE1-3909AC81C7F2}" destId="{0406E04E-E93F-457E-87F7-A76954C0A595}" srcOrd="6" destOrd="0" presId="urn:microsoft.com/office/officeart/2005/8/layout/hierarchy3"/>
    <dgm:cxn modelId="{33BA3E34-5FB7-4F42-96BC-D1E1066C9E7C}" type="presParOf" srcId="{7530FBDF-F41C-4729-BAE1-3909AC81C7F2}" destId="{885DB2E2-94C8-4BD6-A25B-A6DF9906D3C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331A4-2A99-4364-B5B4-8854F2CECE91}">
      <dsp:nvSpPr>
        <dsp:cNvPr id="0" name=""/>
        <dsp:cNvSpPr/>
      </dsp:nvSpPr>
      <dsp:spPr>
        <a:xfrm>
          <a:off x="617492" y="38277"/>
          <a:ext cx="6867479" cy="69304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Common Core ELA &amp; Literacy</a:t>
          </a:r>
          <a:endParaRPr lang="en-US" sz="3200" kern="1200" dirty="0"/>
        </a:p>
      </dsp:txBody>
      <dsp:txXfrm>
        <a:off x="637791" y="58576"/>
        <a:ext cx="6826881" cy="652447"/>
      </dsp:txXfrm>
    </dsp:sp>
    <dsp:sp modelId="{0912B255-822D-42AD-8D51-EAD24CC90B92}">
      <dsp:nvSpPr>
        <dsp:cNvPr id="0" name=""/>
        <dsp:cNvSpPr/>
      </dsp:nvSpPr>
      <dsp:spPr>
        <a:xfrm>
          <a:off x="1304240" y="731322"/>
          <a:ext cx="578865" cy="512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120"/>
              </a:lnTo>
              <a:lnTo>
                <a:pt x="578865" y="5121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15E90-D52D-48D0-83BA-D69F81D22A24}">
      <dsp:nvSpPr>
        <dsp:cNvPr id="0" name=""/>
        <dsp:cNvSpPr/>
      </dsp:nvSpPr>
      <dsp:spPr>
        <a:xfrm>
          <a:off x="1883106" y="878086"/>
          <a:ext cx="5484805" cy="73071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>
              <a:effectLst/>
            </a:rPr>
            <a:t>Vertical Progressions</a:t>
          </a:r>
          <a:endParaRPr lang="en-US" sz="2800" b="0" kern="1200" dirty="0">
            <a:effectLst/>
          </a:endParaRPr>
        </a:p>
      </dsp:txBody>
      <dsp:txXfrm>
        <a:off x="1904508" y="899488"/>
        <a:ext cx="5442001" cy="687909"/>
      </dsp:txXfrm>
    </dsp:sp>
    <dsp:sp modelId="{19D262A1-4F11-47A2-91BC-C1BB23103FA7}">
      <dsp:nvSpPr>
        <dsp:cNvPr id="0" name=""/>
        <dsp:cNvSpPr/>
      </dsp:nvSpPr>
      <dsp:spPr>
        <a:xfrm>
          <a:off x="1304240" y="731322"/>
          <a:ext cx="578865" cy="1398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8812"/>
              </a:lnTo>
              <a:lnTo>
                <a:pt x="578865" y="139881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A28B-C7C5-4204-94C3-E8D7000EEC4F}">
      <dsp:nvSpPr>
        <dsp:cNvPr id="0" name=""/>
        <dsp:cNvSpPr/>
      </dsp:nvSpPr>
      <dsp:spPr>
        <a:xfrm>
          <a:off x="1883106" y="1764777"/>
          <a:ext cx="5456910" cy="730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658574"/>
              <a:satOff val="14"/>
              <a:lumOff val="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Instructional Shifts</a:t>
          </a:r>
          <a:endParaRPr lang="en-US" sz="2800" b="0" kern="1200" dirty="0"/>
        </a:p>
      </dsp:txBody>
      <dsp:txXfrm>
        <a:off x="1904508" y="1786179"/>
        <a:ext cx="5414106" cy="687909"/>
      </dsp:txXfrm>
    </dsp:sp>
    <dsp:sp modelId="{0ECFACD2-E546-4248-9C0E-3A50A1F0895C}">
      <dsp:nvSpPr>
        <dsp:cNvPr id="0" name=""/>
        <dsp:cNvSpPr/>
      </dsp:nvSpPr>
      <dsp:spPr>
        <a:xfrm>
          <a:off x="1304240" y="731322"/>
          <a:ext cx="578865" cy="2338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8904"/>
              </a:lnTo>
              <a:lnTo>
                <a:pt x="578865" y="233890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D6F-2F38-4BDD-9216-4EDB340AA554}">
      <dsp:nvSpPr>
        <dsp:cNvPr id="0" name=""/>
        <dsp:cNvSpPr/>
      </dsp:nvSpPr>
      <dsp:spPr>
        <a:xfrm>
          <a:off x="1883106" y="2704870"/>
          <a:ext cx="5477358" cy="730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317147"/>
              <a:satOff val="27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smtClean="0"/>
            <a:t>Classroom Practice</a:t>
          </a:r>
          <a:endParaRPr lang="en-US" sz="2800" b="0" kern="1200" dirty="0"/>
        </a:p>
      </dsp:txBody>
      <dsp:txXfrm>
        <a:off x="1904508" y="2726272"/>
        <a:ext cx="5434554" cy="687909"/>
      </dsp:txXfrm>
    </dsp:sp>
    <dsp:sp modelId="{0406E04E-E93F-457E-87F7-A76954C0A595}">
      <dsp:nvSpPr>
        <dsp:cNvPr id="0" name=""/>
        <dsp:cNvSpPr/>
      </dsp:nvSpPr>
      <dsp:spPr>
        <a:xfrm>
          <a:off x="1304240" y="731322"/>
          <a:ext cx="578865" cy="3252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2296"/>
              </a:lnTo>
              <a:lnTo>
                <a:pt x="578865" y="325229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DB2E2-94C8-4BD6-A25B-A6DF9906D3CD}">
      <dsp:nvSpPr>
        <dsp:cNvPr id="0" name=""/>
        <dsp:cNvSpPr/>
      </dsp:nvSpPr>
      <dsp:spPr>
        <a:xfrm>
          <a:off x="1883106" y="3618261"/>
          <a:ext cx="5471395" cy="730713"/>
        </a:xfrm>
        <a:prstGeom prst="roundRect">
          <a:avLst>
            <a:gd name="adj" fmla="val 10000"/>
          </a:avLst>
        </a:prstGeom>
        <a:solidFill>
          <a:srgbClr val="FFFF85">
            <a:alpha val="90000"/>
          </a:srgbClr>
        </a:solidFill>
        <a:ln w="25400" cap="flat" cmpd="sng" algn="ctr">
          <a:solidFill>
            <a:schemeClr val="accent5">
              <a:hueOff val="4975721"/>
              <a:satOff val="41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Rigor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04508" y="3639663"/>
        <a:ext cx="5428591" cy="687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(Slides 1-5, including the Pre-assessment, will take about 10 minutes total.)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Explain that the CCS are often referred to as “rigorous” new standards. What does rigor mean?  How does it manifest in the standards?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7/9/2014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Complete instruction</a:t>
            </a:r>
            <a:r>
              <a:rPr lang="en-US" sz="1200" kern="1200" baseline="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 and article are provided in the participant guide</a:t>
            </a:r>
            <a:r>
              <a:rPr lang="en-US" sz="12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.</a:t>
            </a:r>
            <a:endParaRPr lang="en-US" b="1" dirty="0" smtClean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15360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DEA119F8-B6B3-4777-846D-33F488C07EC1}" type="datetime1">
              <a:rPr lang="en-US" smtClean="0">
                <a:latin typeface="Arial" pitchFamily="34" charset="0"/>
              </a:rPr>
              <a:pPr/>
              <a:t>7/9/2014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15360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03CC46-E5BB-49EE-9A99-096B8E7EE1D2}" type="slidenum">
              <a:rPr lang="en-US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5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87391" y="6071616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6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dleweb.com/12318/five-myths-rigor-common-co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9" y="225336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9" y="3811800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30249" y="4545488"/>
            <a:ext cx="583554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1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Focus on Instructional Shifts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31287287"/>
              </p:ext>
            </p:extLst>
          </p:nvPr>
        </p:nvGraphicFramePr>
        <p:xfrm>
          <a:off x="0" y="131418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220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Activity 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Myths About Rigor in the Common Core Classroom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7908634" y="2202207"/>
            <a:ext cx="1262044" cy="2143125"/>
          </a:xfrm>
          <a:prstGeom prst="rect">
            <a:avLst/>
          </a:prstGeom>
        </p:spPr>
      </p:pic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5442877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738813" y="5557383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Page 34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2"/>
          <p:cNvSpPr>
            <a:spLocks noGrp="1"/>
          </p:cNvSpPr>
          <p:nvPr>
            <p:ph type="title"/>
          </p:nvPr>
        </p:nvSpPr>
        <p:spPr>
          <a:xfrm>
            <a:off x="1418252" y="197604"/>
            <a:ext cx="7119195" cy="1066800"/>
          </a:xfrm>
        </p:spPr>
        <p:txBody>
          <a:bodyPr>
            <a:noAutofit/>
          </a:bodyPr>
          <a:lstStyle/>
          <a:p>
            <a:r>
              <a:rPr lang="en-US" sz="4000" dirty="0"/>
              <a:t>Activity 6: </a:t>
            </a:r>
            <a:r>
              <a:rPr lang="en-US" sz="4000" dirty="0" smtClean="0"/>
              <a:t>Myths </a:t>
            </a:r>
            <a:r>
              <a:rPr lang="en-US" sz="4000" dirty="0"/>
              <a:t>About Rigor </a:t>
            </a:r>
            <a:r>
              <a:rPr lang="en-US" sz="4000" dirty="0" smtClean="0"/>
              <a:t>in </a:t>
            </a:r>
            <a:r>
              <a:rPr lang="en-US" sz="4000" dirty="0"/>
              <a:t>the Common Core </a:t>
            </a:r>
            <a:r>
              <a:rPr lang="en-US" sz="4000" dirty="0" smtClean="0"/>
              <a:t> Classroom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114285"/>
              </p:ext>
            </p:extLst>
          </p:nvPr>
        </p:nvGraphicFramePr>
        <p:xfrm>
          <a:off x="414072" y="1432851"/>
          <a:ext cx="8528450" cy="39158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28450"/>
              </a:tblGrid>
              <a:tr h="417291">
                <a:tc>
                  <a:txBody>
                    <a:bodyPr/>
                    <a:lstStyle/>
                    <a:p>
                      <a:r>
                        <a:rPr lang="en-US" sz="2800" b="0" baseline="0" dirty="0" smtClean="0"/>
                        <a:t>Rigor</a:t>
                      </a:r>
                      <a:endParaRPr lang="en-US" sz="2800" b="0" dirty="0"/>
                    </a:p>
                  </a:txBody>
                  <a:tcPr marT="45721" marB="45721"/>
                </a:tc>
              </a:tr>
              <a:tr h="3397677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and take a short quiz</a:t>
                      </a: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What do you know about rigor</a:t>
                      </a: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the Common Core?</a:t>
                      </a:r>
                      <a:endParaRPr lang="en-US" sz="2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 a recent post on middleweb.com by Barbara Blackburn, “Five Myths about Rigor and the Common Core”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 the implications of the post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Revise </a:t>
                      </a: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 original quiz responses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 a comment, concern, or “Aha” with the </a:t>
                      </a:r>
                      <a:b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whole group</a:t>
                      </a:r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11" name="TextBox 10">
            <a:hlinkClick r:id="rId3"/>
          </p:cNvPr>
          <p:cNvSpPr txBox="1"/>
          <p:nvPr/>
        </p:nvSpPr>
        <p:spPr>
          <a:xfrm>
            <a:off x="1149878" y="5532327"/>
            <a:ext cx="651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http://</a:t>
            </a:r>
            <a:r>
              <a:rPr lang="en-US" dirty="0" smtClean="0">
                <a:solidFill>
                  <a:srgbClr val="0000FF"/>
                </a:solidFill>
              </a:rPr>
              <a:t>www.middleweb.com/12318/five-myths-rigor-common-core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8490</TotalTime>
  <Words>189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  Activity 6</vt:lpstr>
      <vt:lpstr>Activity 6: Myths About Rigor in the Common Core  Classroom  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PCG Education</dc:creator>
  <cp:lastModifiedBy>Wade, Michelle</cp:lastModifiedBy>
  <cp:revision>398</cp:revision>
  <dcterms:created xsi:type="dcterms:W3CDTF">2014-01-18T18:47:42Z</dcterms:created>
  <dcterms:modified xsi:type="dcterms:W3CDTF">2014-07-09T19:24:20Z</dcterms:modified>
</cp:coreProperties>
</file>