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95" showSpecialPlsOnTitleSld="0" saveSubsetFonts="1">
  <p:sldMasterIdLst>
    <p:sldMasterId id="2147483687" r:id="rId1"/>
    <p:sldMasterId id="2147483711" r:id="rId2"/>
    <p:sldMasterId id="2147483723" r:id="rId3"/>
  </p:sldMasterIdLst>
  <p:notesMasterIdLst>
    <p:notesMasterId r:id="rId9"/>
  </p:notesMasterIdLst>
  <p:handoutMasterIdLst>
    <p:handoutMasterId r:id="rId10"/>
  </p:handoutMasterIdLst>
  <p:sldIdLst>
    <p:sldId id="370" r:id="rId4"/>
    <p:sldId id="486" r:id="rId5"/>
    <p:sldId id="538" r:id="rId6"/>
    <p:sldId id="488" r:id="rId7"/>
    <p:sldId id="542" r:id="rId8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5" userDrawn="1">
          <p15:clr>
            <a:srgbClr val="A4A3A4"/>
          </p15:clr>
        </p15:guide>
        <p15:guide id="2" pos="2184" userDrawn="1">
          <p15:clr>
            <a:srgbClr val="A4A3A4"/>
          </p15:clr>
        </p15:guide>
        <p15:guide id="3" orient="horz" pos="2957" userDrawn="1">
          <p15:clr>
            <a:srgbClr val="A4A3A4"/>
          </p15:clr>
        </p15:guide>
        <p15:guide id="4" pos="2237" userDrawn="1">
          <p15:clr>
            <a:srgbClr val="A4A3A4"/>
          </p15:clr>
        </p15:guide>
        <p15:guide id="5" orient="horz" pos="2880">
          <p15:clr>
            <a:srgbClr val="A4A3A4"/>
          </p15:clr>
        </p15:guide>
        <p15:guide id="6" orient="horz" pos="2932">
          <p15:clr>
            <a:srgbClr val="A4A3A4"/>
          </p15:clr>
        </p15:guide>
        <p15:guide id="7" pos="2160">
          <p15:clr>
            <a:srgbClr val="A4A3A4"/>
          </p15:clr>
        </p15:guide>
        <p15:guide id="8" pos="221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B" initials="DB" lastIdx="8" clrIdx="0"/>
  <p:cmAuthor id="7" name="Pierce, Melissa" initials="PM" lastIdx="1" clrIdx="7">
    <p:extLst>
      <p:ext uri="{19B8F6BF-5375-455C-9EA6-DF929625EA0E}">
        <p15:presenceInfo xmlns:p15="http://schemas.microsoft.com/office/powerpoint/2012/main" userId="S-1-5-21-1417001333-1682526488-839522115-41684" providerId="AD"/>
      </p:ext>
    </p:extLst>
  </p:cmAuthor>
  <p:cmAuthor id="1" name="DeCarlo, Sharon" initials="DS" lastIdx="58" clrIdx="1"/>
  <p:cmAuthor id="2" name="Jackson, Dennis" initials="JD" lastIdx="12" clrIdx="2">
    <p:extLst/>
  </p:cmAuthor>
  <p:cmAuthor id="3" name="Kelley, Nora" initials="KN" lastIdx="1" clrIdx="3">
    <p:extLst/>
  </p:cmAuthor>
  <p:cmAuthor id="4" name="W2K" initials="W" lastIdx="28" clrIdx="4"/>
  <p:cmAuthor id="5" name="Berlin, Debra" initials="BD" lastIdx="19" clrIdx="5">
    <p:extLst>
      <p:ext uri="{19B8F6BF-5375-455C-9EA6-DF929625EA0E}">
        <p15:presenceInfo xmlns:p15="http://schemas.microsoft.com/office/powerpoint/2012/main" userId="S-1-5-21-1417001333-1682526488-839522115-59129" providerId="AD"/>
      </p:ext>
    </p:extLst>
  </p:cmAuthor>
  <p:cmAuthor id="6" name="Michelle Wade" initials="MW" lastIdx="15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C000"/>
    <a:srgbClr val="FFFF85"/>
    <a:srgbClr val="DF8045"/>
    <a:srgbClr val="32C658"/>
    <a:srgbClr val="D4ECBA"/>
    <a:srgbClr val="92D050"/>
    <a:srgbClr val="9BBB59"/>
    <a:srgbClr val="E6E6E6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36" autoAdjust="0"/>
    <p:restoredTop sz="91525" autoAdjust="0"/>
  </p:normalViewPr>
  <p:slideViewPr>
    <p:cSldViewPr snapToGrid="0">
      <p:cViewPr varScale="1">
        <p:scale>
          <a:sx n="61" d="100"/>
          <a:sy n="61" d="100"/>
        </p:scale>
        <p:origin x="534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78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70" d="100"/>
        <a:sy n="70" d="100"/>
      </p:scale>
      <p:origin x="0" y="-10650"/>
    </p:cViewPr>
  </p:sorterViewPr>
  <p:notesViewPr>
    <p:cSldViewPr snapToGrid="0">
      <p:cViewPr>
        <p:scale>
          <a:sx n="130" d="100"/>
          <a:sy n="130" d="100"/>
        </p:scale>
        <p:origin x="1110" y="-2250"/>
      </p:cViewPr>
      <p:guideLst>
        <p:guide orient="horz" pos="2905"/>
        <p:guide pos="2184"/>
        <p:guide orient="horz" pos="2957"/>
        <p:guide pos="2237"/>
        <p:guide orient="horz" pos="2880"/>
        <p:guide orient="horz" pos="2932"/>
        <p:guide pos="2160"/>
        <p:guide pos="2212"/>
      </p:guideLst>
    </p:cSldViewPr>
  </p:notes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3B46E3D7-5A05-4181-B712-1EC3FC55BC14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2030"/>
            <a:ext cx="3043343" cy="465455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C2A77012-468A-4389-BDBB-3E5F798584D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0878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3" y="1"/>
            <a:ext cx="3043343" cy="467072"/>
          </a:xfrm>
          <a:prstGeom prst="rect">
            <a:avLst/>
          </a:prstGeom>
        </p:spPr>
        <p:txBody>
          <a:bodyPr vert="horz" lIns="93315" tIns="46658" rIns="93315" bIns="46658" rtlCol="0"/>
          <a:lstStyle>
            <a:lvl1pPr algn="r">
              <a:defRPr sz="1200"/>
            </a:lvl1pPr>
          </a:lstStyle>
          <a:p>
            <a:fld id="{B133EB38-C064-4C52-A35D-D40DB2B7683B}" type="datetimeFigureOut">
              <a:rPr lang="en-US" smtClean="0"/>
              <a:pPr/>
              <a:t>7/14/2014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15" tIns="46658" rIns="93315" bIns="46658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15" tIns="46658" rIns="93315" bIns="4665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3" y="8842031"/>
            <a:ext cx="3043343" cy="467071"/>
          </a:xfrm>
          <a:prstGeom prst="rect">
            <a:avLst/>
          </a:prstGeom>
        </p:spPr>
        <p:txBody>
          <a:bodyPr vert="horz" lIns="93315" tIns="46658" rIns="93315" bIns="46658" rtlCol="0" anchor="b"/>
          <a:lstStyle>
            <a:lvl1pPr algn="r">
              <a:defRPr sz="1200"/>
            </a:lvl1pPr>
          </a:lstStyle>
          <a:p>
            <a:fld id="{E538F621-8F2C-4F90-852A-E36809B39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924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(Slides 1-7, including the Pre-Assessment, will take about 20 minutes total.)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38F621-8F2C-4F90-852A-E36809B397B3}" type="slidenum">
              <a:rPr lang="en-US" smtClean="0"/>
              <a:pPr/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867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baseline="0" dirty="0" smtClean="0"/>
          </a:p>
        </p:txBody>
      </p:sp>
      <p:sp>
        <p:nvSpPr>
          <p:cNvPr id="144388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Public Consulting Group</a:t>
            </a:r>
          </a:p>
        </p:txBody>
      </p:sp>
      <p:sp>
        <p:nvSpPr>
          <p:cNvPr id="63493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6CB26986-BD78-4EC4-A503-44E8A663A55E}" type="datetime1">
              <a:rPr lang="en-US" smtClean="0">
                <a:solidFill>
                  <a:prstClr val="black"/>
                </a:solidFill>
                <a:latin typeface="Arial" pitchFamily="34" charset="0"/>
              </a:rPr>
              <a:pPr/>
              <a:t>7/14/2014</a:t>
            </a:fld>
            <a:endParaRPr lang="en-US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144390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>
                <a:solidFill>
                  <a:prstClr val="black"/>
                </a:solidFill>
              </a:rPr>
              <a:t>www.publicconsultinggroup.com</a:t>
            </a:r>
          </a:p>
        </p:txBody>
      </p:sp>
      <p:sp>
        <p:nvSpPr>
          <p:cNvPr id="63495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E5951FD-B765-42FF-87D2-C588A0BA8096}" type="slidenum">
              <a:rPr lang="en-US">
                <a:solidFill>
                  <a:prstClr val="black"/>
                </a:solidFill>
              </a:rPr>
              <a:pPr/>
              <a:t>96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5340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Divide</a:t>
            </a:r>
            <a:r>
              <a:rPr lang="en-US" baseline="0" dirty="0" smtClean="0"/>
              <a:t> into groups by grade levels (of lessons).  Ideally, a group will have three sets of partners or 6 people.  </a:t>
            </a:r>
            <a:r>
              <a:rPr lang="en-US" dirty="0" smtClean="0"/>
              <a:t>(Allow 15 minutes for this activity; adjust time as needed.)</a:t>
            </a:r>
          </a:p>
          <a:p>
            <a:endParaRPr lang="en-US" b="1" dirty="0" smtClean="0"/>
          </a:p>
          <a:p>
            <a:endParaRPr lang="en-US" b="1" dirty="0"/>
          </a:p>
        </p:txBody>
      </p:sp>
      <p:sp>
        <p:nvSpPr>
          <p:cNvPr id="181252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63845" name="Date Placeholder 4"/>
          <p:cNvSpPr>
            <a:spLocks noGrp="1"/>
          </p:cNvSpPr>
          <p:nvPr>
            <p:ph type="dt" sz="quarter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anchor="t"/>
          <a:lstStyle/>
          <a:p>
            <a:fld id="{E86A2665-5064-4C95-B42A-52ADBA250F55}" type="datetime1">
              <a:rPr lang="en-US" smtClean="0">
                <a:latin typeface="Arial" pitchFamily="34" charset="0"/>
              </a:rPr>
              <a:pPr/>
              <a:t>7/14/2014</a:t>
            </a:fld>
            <a:endParaRPr lang="en-US" dirty="0" smtClean="0">
              <a:latin typeface="Arial" pitchFamily="34" charset="0"/>
            </a:endParaRPr>
          </a:p>
        </p:txBody>
      </p:sp>
      <p:sp>
        <p:nvSpPr>
          <p:cNvPr id="181254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63847" name="Slide Number Placeholder 6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649ECF7B-23D5-427F-B5F3-FF56EE220A7C}" type="slidenum">
              <a:rPr lang="en-US"/>
              <a:pPr/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672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r>
              <a:rPr lang="en-US" dirty="0" smtClean="0">
                <a:solidFill>
                  <a:schemeClr val="dk1"/>
                </a:solidFill>
              </a:rPr>
              <a:t>Point out the different resources participants</a:t>
            </a:r>
            <a:r>
              <a:rPr lang="en-US" baseline="0" dirty="0" smtClean="0">
                <a:solidFill>
                  <a:schemeClr val="dk1"/>
                </a:solidFill>
              </a:rPr>
              <a:t> </a:t>
            </a:r>
            <a:r>
              <a:rPr lang="en-US" dirty="0" smtClean="0">
                <a:solidFill>
                  <a:schemeClr val="dk1"/>
                </a:solidFill>
              </a:rPr>
              <a:t>have for planning lessons. </a:t>
            </a:r>
            <a:endParaRPr lang="en-US" dirty="0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71033-5C51-4732-B0DD-E606750B00A4}" type="datetime1">
              <a:rPr lang="en-US" smtClean="0"/>
              <a:pPr>
                <a:defRPr/>
              </a:pPr>
              <a:t>7/14/2014</a:t>
            </a:fld>
            <a:endParaRPr lang="en-US" dirty="0" smtClean="0"/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C40702-F907-4A3B-88DF-707BC77AFCAE}" type="slidenum">
              <a:rPr lang="en-US" smtClean="0"/>
              <a:pPr>
                <a:defRPr/>
              </a:pPr>
              <a:t>98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77029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65225" y="692150"/>
            <a:ext cx="4614863" cy="3462338"/>
          </a:xfrm>
          <a:prstGeom prst="rect">
            <a:avLst/>
          </a:prstGeo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694461" y="4384439"/>
            <a:ext cx="5555690" cy="4153678"/>
          </a:xfrm>
          <a:prstGeom prst="rect">
            <a:avLst/>
          </a:prstGeom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spcBef>
                <a:spcPct val="0"/>
              </a:spcBef>
              <a:defRPr/>
            </a:pPr>
            <a:endParaRPr lang="en-US" dirty="0" smtClean="0"/>
          </a:p>
        </p:txBody>
      </p:sp>
      <p:sp>
        <p:nvSpPr>
          <p:cNvPr id="179204" name="Header Placeholder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Public Consulting Group</a:t>
            </a:r>
          </a:p>
        </p:txBody>
      </p:sp>
      <p:sp>
        <p:nvSpPr>
          <p:cNvPr id="179205" name="Date Placeholder 4"/>
          <p:cNvSpPr>
            <a:spLocks noGrp="1"/>
          </p:cNvSpPr>
          <p:nvPr>
            <p:ph type="dt" sz="quarter" idx="1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F0171033-5C51-4732-B0DD-E606750B00A4}" type="datetime1">
              <a:rPr lang="en-US" smtClean="0"/>
              <a:pPr>
                <a:defRPr/>
              </a:pPr>
              <a:t>7/14/2014</a:t>
            </a:fld>
            <a:endParaRPr lang="en-US" dirty="0" smtClean="0"/>
          </a:p>
        </p:txBody>
      </p:sp>
      <p:sp>
        <p:nvSpPr>
          <p:cNvPr id="179206" name="Footer Placeholder 5"/>
          <p:cNvSpPr>
            <a:spLocks noGrp="1"/>
          </p:cNvSpPr>
          <p:nvPr>
            <p:ph type="ftr" sz="quarter" idx="4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dirty="0" smtClean="0"/>
              <a:t>www.publicconsultinggroup.com</a:t>
            </a:r>
          </a:p>
        </p:txBody>
      </p:sp>
      <p:sp>
        <p:nvSpPr>
          <p:cNvPr id="179207" name="Slide Number Placeholder 6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99C40702-F907-4A3B-88DF-707BC77AFCAE}" type="slidenum">
              <a:rPr lang="en-US" smtClean="0"/>
              <a:pPr>
                <a:defRPr/>
              </a:pPr>
              <a:t>99</a:t>
            </a:fld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91152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181024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7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186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/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91305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32994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888" y="2302515"/>
            <a:ext cx="7886700" cy="1218795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 dirty="0" smtClean="0"/>
              <a:t>Click to edit Master title style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257858"/>
            <a:ext cx="7886700" cy="1231106"/>
          </a:xfrm>
        </p:spPr>
        <p:txBody>
          <a:bodyPr/>
          <a:lstStyle>
            <a:lvl1pPr marL="393192" indent="-402336" algn="l" defTabSz="914363" rtl="0" eaLnBrk="1" latinLnBrk="0" hangingPunct="1">
              <a:lnSpc>
                <a:spcPct val="90000"/>
              </a:lnSpc>
              <a:spcBef>
                <a:spcPts val="1200"/>
              </a:spcBef>
              <a:buFontTx/>
              <a:buBlip>
                <a:blip r:embed="rId2"/>
              </a:buBlip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393192" indent="-402336">
              <a:spcBef>
                <a:spcPts val="1200"/>
              </a:spcBef>
              <a:buNone/>
              <a:defRPr lang="en-US" sz="4000" kern="1200" dirty="0" smtClean="0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</a:t>
            </a:r>
          </a:p>
          <a:p>
            <a:pPr marL="914400" lvl="1" indent="-396875" algn="l" defTabSz="914363" rtl="0" eaLnBrk="1" latinLnBrk="0" hangingPunct="1">
              <a:lnSpc>
                <a:spcPct val="90000"/>
              </a:lnSpc>
              <a:spcBef>
                <a:spcPct val="20000"/>
              </a:spcBef>
              <a:buFontTx/>
              <a:buBlip>
                <a:blip r:embed="rId3"/>
              </a:buBlip>
            </a:pPr>
            <a:r>
              <a:rPr lang="en-US" dirty="0" smtClean="0"/>
              <a:t>Click to edit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888" y="658432"/>
            <a:ext cx="2209524" cy="495238"/>
          </a:xfrm>
          <a:prstGeom prst="rect">
            <a:avLst/>
          </a:prstGeom>
        </p:spPr>
      </p:pic>
      <p:cxnSp>
        <p:nvCxnSpPr>
          <p:cNvPr id="8" name="Straight Connector 7"/>
          <p:cNvCxnSpPr/>
          <p:nvPr userDrawn="1"/>
        </p:nvCxnSpPr>
        <p:spPr>
          <a:xfrm>
            <a:off x="0" y="3889583"/>
            <a:ext cx="9144000" cy="0"/>
          </a:xfrm>
          <a:prstGeom prst="line">
            <a:avLst/>
          </a:prstGeom>
          <a:ln w="50800"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9922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241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1260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13626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447800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13626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457200" y="3526736"/>
            <a:ext cx="4040188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half" idx="14"/>
          </p:nvPr>
        </p:nvSpPr>
        <p:spPr>
          <a:xfrm>
            <a:off x="457200" y="3992562"/>
            <a:ext cx="4040188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 baseline="0"/>
            </a:lvl1pPr>
            <a:lvl2pPr marL="0" indent="0">
              <a:buFontTx/>
              <a:buNone/>
              <a:defRPr sz="1400" baseline="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5"/>
          </p:nvPr>
        </p:nvSpPr>
        <p:spPr>
          <a:xfrm>
            <a:off x="4645025" y="3526736"/>
            <a:ext cx="4041775" cy="457200"/>
          </a:xfrm>
        </p:spPr>
        <p:txBody>
          <a:bodyPr anchor="b">
            <a:normAutofit/>
          </a:bodyPr>
          <a:lstStyle>
            <a:lvl1pPr marL="0" indent="0">
              <a:buNone/>
              <a:defRPr sz="1800" b="1">
                <a:solidFill>
                  <a:srgbClr val="F78E2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5"/>
          <p:cNvSpPr>
            <a:spLocks noGrp="1"/>
          </p:cNvSpPr>
          <p:nvPr>
            <p:ph sz="quarter" idx="16"/>
          </p:nvPr>
        </p:nvSpPr>
        <p:spPr>
          <a:xfrm>
            <a:off x="4645025" y="3992562"/>
            <a:ext cx="4041775" cy="13414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400" b="1"/>
            </a:lvl1pPr>
            <a:lvl2pPr marL="0" indent="0">
              <a:buFontTx/>
              <a:buNone/>
              <a:defRPr sz="1400"/>
            </a:lvl2pPr>
            <a:lvl3pPr marL="0" indent="0">
              <a:buFontTx/>
              <a:buNone/>
              <a:defRPr sz="1400"/>
            </a:lvl3pPr>
            <a:lvl4pPr marL="0" indent="0">
              <a:buFontTx/>
              <a:buNone/>
              <a:defRPr sz="1400"/>
            </a:lvl4pPr>
            <a:lvl5pPr marL="0" indent="0">
              <a:buFontTx/>
              <a:buNone/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664797"/>
          </a:xfrm>
        </p:spPr>
        <p:txBody>
          <a:bodyPr/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Footer Placeholder 17"/>
          <p:cNvSpPr>
            <a:spLocks noGrp="1"/>
          </p:cNvSpPr>
          <p:nvPr>
            <p:ph type="ftr" sz="quarter" idx="17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6" name="Slide Number Placeholder 18"/>
          <p:cNvSpPr>
            <a:spLocks noGrp="1"/>
          </p:cNvSpPr>
          <p:nvPr>
            <p:ph type="sldNum" sz="quarter" idx="18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9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660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153400" cy="38862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563562"/>
            <a:ext cx="6858000" cy="655638"/>
          </a:xfrm>
        </p:spPr>
        <p:txBody>
          <a:bodyPr>
            <a:noAutofit/>
          </a:bodyPr>
          <a:lstStyle>
            <a:lvl1pPr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90630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6152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838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7320"/>
            <a:ext cx="8382000" cy="4244969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7296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0308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5514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566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54435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027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326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26365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993134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108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3719879"/>
            <a:ext cx="7886700" cy="66479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387798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156898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4048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71600"/>
            <a:ext cx="3886200" cy="384152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68872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228600"/>
            <a:ext cx="7886700" cy="66479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4048" y="1284045"/>
            <a:ext cx="3868340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048" y="1806789"/>
            <a:ext cx="3868340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84045"/>
            <a:ext cx="3887391" cy="3323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06789"/>
            <a:ext cx="3887391" cy="3199374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690822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 dirty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18607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960069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987426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58403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487837"/>
            <a:ext cx="3017520" cy="30836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3986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4048" y="859572"/>
            <a:ext cx="3017520" cy="1371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859572"/>
            <a:ext cx="4629150" cy="492454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4048" y="2344479"/>
            <a:ext cx="3017520" cy="338328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826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4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5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image" Target="../media/image4.png"/><Relationship Id="rId5" Type="http://schemas.openxmlformats.org/officeDocument/2006/relationships/slideLayout" Target="../slideLayouts/slideLayout15.xml"/><Relationship Id="rId10" Type="http://schemas.openxmlformats.org/officeDocument/2006/relationships/image" Target="../media/image6.png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5" descr="7-00029_BAK_v03TOP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 rot="10800000">
            <a:off x="0" y="6008687"/>
            <a:ext cx="9159875" cy="84931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81000" y="6071616"/>
            <a:ext cx="2203704" cy="484632"/>
          </a:xfrm>
          <a:prstGeom prst="rect">
            <a:avLst/>
          </a:prstGeom>
          <a:blipFill>
            <a:blip r:embed="rId14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9296" y="6074282"/>
            <a:ext cx="2203704" cy="4846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EE3D4692-A625-460F-A072-DE10EEAA57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3840480" y="6071616"/>
            <a:ext cx="1561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i="0" smtClean="0">
                <a:solidFill>
                  <a:schemeClr val="bg1"/>
                </a:solidFill>
              </a:rPr>
              <a:t>Activity 9</a:t>
            </a:r>
            <a:endParaRPr lang="en-US" sz="2600" b="1" i="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5418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0" r:id="rId2"/>
    <p:sldLayoutId id="2147483722" r:id="rId3"/>
    <p:sldLayoutId id="2147483718" r:id="rId4"/>
    <p:sldLayoutId id="2147483719" r:id="rId5"/>
    <p:sldLayoutId id="2147483694" r:id="rId6"/>
    <p:sldLayoutId id="2147483695" r:id="rId7"/>
    <p:sldLayoutId id="2147483720" r:id="rId8"/>
    <p:sldLayoutId id="2147483721" r:id="rId9"/>
    <p:sldLayoutId id="214748371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381000" y="6299071"/>
            <a:ext cx="2203704" cy="484632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" name="Slide Number Placeholder 18"/>
          <p:cNvSpPr>
            <a:spLocks noGrp="1"/>
          </p:cNvSpPr>
          <p:nvPr>
            <p:ph type="sldNum" sz="quarter" idx="4"/>
          </p:nvPr>
        </p:nvSpPr>
        <p:spPr>
          <a:xfrm>
            <a:off x="7482840" y="6358824"/>
            <a:ext cx="12801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>
              <a:defRPr lang="en-US" sz="160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algn="r"/>
            <a:fld id="{8D79BE21-F712-4A53-802B-F850200F0AA7}" type="slidenum">
              <a:rPr lang="en-US" smtClean="0"/>
              <a:pPr algn="r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960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35" r:id="rId3"/>
    <p:sldLayoutId id="2147483714" r:id="rId4"/>
    <p:sldLayoutId id="2147483715" r:id="rId5"/>
    <p:sldLayoutId id="2147483716" r:id="rId6"/>
    <p:sldLayoutId id="2147483717" r:id="rId7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>
            <a:gsLst>
              <a:gs pos="0">
                <a:srgbClr val="2E59B0"/>
              </a:gs>
              <a:gs pos="49000">
                <a:srgbClr val="161D32"/>
              </a:gs>
              <a:gs pos="100000">
                <a:srgbClr val="000000"/>
              </a:gs>
            </a:gsLst>
            <a:lin ang="5400000" scaled="0"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1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2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C1135-EF3A-441C-9DC2-8C709DF76F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385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hieve.org/EQuIP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11.png"/><Relationship Id="rId5" Type="http://schemas.openxmlformats.org/officeDocument/2006/relationships/hyperlink" Target="http://ctcorestandards.org/?page_id=869" TargetMode="External"/><Relationship Id="rId4" Type="http://schemas.openxmlformats.org/officeDocument/2006/relationships/hyperlink" Target="http://achievethecore.org/page/753/aap-project-pag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hyperlink" Target="http://www.gutenberg.org/" TargetMode="External"/><Relationship Id="rId7" Type="http://schemas.openxmlformats.org/officeDocument/2006/relationships/hyperlink" Target="http://www.americanjourneys.org/texts.asp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nsdl.org/" TargetMode="External"/><Relationship Id="rId5" Type="http://schemas.openxmlformats.org/officeDocument/2006/relationships/hyperlink" Target="http://www.loc.gov/teachers/" TargetMode="External"/><Relationship Id="rId4" Type="http://schemas.openxmlformats.org/officeDocument/2006/relationships/hyperlink" Target="http://www.americanrhetori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48" y="1655942"/>
            <a:ext cx="7681913" cy="1523495"/>
          </a:xfrm>
        </p:spPr>
        <p:txBody>
          <a:bodyPr/>
          <a:lstStyle/>
          <a:p>
            <a:r>
              <a:rPr lang="en-US" sz="4400" dirty="0" smtClean="0"/>
              <a:t>Connecticut Core Standards </a:t>
            </a:r>
            <a:br>
              <a:rPr lang="en-US" sz="4400" dirty="0" smtClean="0"/>
            </a:br>
            <a:r>
              <a:rPr lang="en-US" sz="4400" dirty="0" smtClean="0"/>
              <a:t>for English Language Arts &amp; Literacy</a:t>
            </a:r>
            <a:endParaRPr lang="en-US" sz="44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730248" y="3153721"/>
            <a:ext cx="7681913" cy="461665"/>
          </a:xfrm>
        </p:spPr>
        <p:txBody>
          <a:bodyPr/>
          <a:lstStyle/>
          <a:p>
            <a:pPr lvl="0"/>
            <a:r>
              <a:rPr lang="en-US" sz="4000" dirty="0" smtClean="0"/>
              <a:t>Systems of Professional Learning</a:t>
            </a:r>
          </a:p>
        </p:txBody>
      </p:sp>
      <p:sp>
        <p:nvSpPr>
          <p:cNvPr id="7" name="Subtitle 5"/>
          <p:cNvSpPr txBox="1">
            <a:spLocks/>
          </p:cNvSpPr>
          <p:nvPr/>
        </p:nvSpPr>
        <p:spPr>
          <a:xfrm>
            <a:off x="723900" y="3976676"/>
            <a:ext cx="8046613" cy="1550168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200" i="1" kern="1200">
                <a:solidFill>
                  <a:schemeClr val="bg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b="1" i="0" dirty="0" smtClean="0">
                <a:solidFill>
                  <a:schemeClr val="tx2"/>
                </a:solidFill>
              </a:rPr>
              <a:t>Module 2 Grades 6–12: </a:t>
            </a:r>
          </a:p>
          <a:p>
            <a:r>
              <a:rPr lang="en-US" i="0" dirty="0" smtClean="0">
                <a:solidFill>
                  <a:schemeClr val="tx2"/>
                </a:solidFill>
              </a:rPr>
              <a:t>Supporting all Students in Close Reading, Academic Language, and Text-based Discussion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06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6444" y="169357"/>
            <a:ext cx="1371600" cy="16383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890" y="371250"/>
            <a:ext cx="4000000" cy="888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82232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Title 1"/>
          <p:cNvSpPr>
            <a:spLocks noGrp="1"/>
          </p:cNvSpPr>
          <p:nvPr>
            <p:ph type="title"/>
          </p:nvPr>
        </p:nvSpPr>
        <p:spPr>
          <a:xfrm>
            <a:off x="623888" y="2911912"/>
            <a:ext cx="7886700" cy="609398"/>
          </a:xfrm>
        </p:spPr>
        <p:txBody>
          <a:bodyPr/>
          <a:lstStyle/>
          <a:p>
            <a:r>
              <a:rPr lang="en-US" dirty="0" smtClean="0"/>
              <a:t>Reflection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smtClean="0">
                <a:solidFill>
                  <a:prstClr val="white">
                    <a:lumMod val="65000"/>
                  </a:prstClr>
                </a:solidFill>
              </a:rPr>
              <a:pPr/>
              <a:t>96</a:t>
            </a:fld>
            <a:endParaRPr dirty="0">
              <a:solidFill>
                <a:prstClr val="white">
                  <a:lumMod val="6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928126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Title 2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1999" cy="1049972"/>
          </a:xfrm>
        </p:spPr>
        <p:txBody>
          <a:bodyPr>
            <a:normAutofit/>
          </a:bodyPr>
          <a:lstStyle/>
          <a:p>
            <a:r>
              <a:rPr lang="en-US" dirty="0" smtClean="0"/>
              <a:t>Activity </a:t>
            </a:r>
            <a:r>
              <a:rPr lang="en-US" dirty="0"/>
              <a:t>9</a:t>
            </a:r>
            <a:r>
              <a:rPr lang="en-US" dirty="0" smtClean="0"/>
              <a:t>: Reflection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679018" y="1284514"/>
          <a:ext cx="7403098" cy="432387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7403098"/>
              </a:tblGrid>
              <a:tr h="627555">
                <a:tc>
                  <a:txBody>
                    <a:bodyPr/>
                    <a:lstStyle/>
                    <a:p>
                      <a:r>
                        <a:rPr lang="en-US" sz="2400" baseline="0" dirty="0" smtClean="0"/>
                        <a:t>Activity 9: Reflect and Share</a:t>
                      </a:r>
                      <a:endParaRPr lang="en-US" sz="2400" b="0" dirty="0"/>
                    </a:p>
                  </a:txBody>
                  <a:tcPr anchor="ctr"/>
                </a:tc>
              </a:tr>
              <a:tr h="3696324">
                <a:tc>
                  <a:txBody>
                    <a:bodyPr/>
                    <a:lstStyle/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Share the lesson you have created with a small group.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Reflect </a:t>
                      </a:r>
                      <a:r>
                        <a:rPr lang="en-US" sz="2400" kern="1200" baseline="0" dirty="0" smtClean="0">
                          <a:effectLst/>
                        </a:rPr>
                        <a:t>on</a:t>
                      </a:r>
                      <a:r>
                        <a:rPr lang="en-US" sz="2400" kern="1200" dirty="0" smtClean="0">
                          <a:effectLst/>
                        </a:rPr>
                        <a:t> the challenges you encountered  and potential positive outcomes as you consider all the elements of today’s presentation and activities (lesson design, academic language, text-dependent questions, UDL, and assessment).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AutoNum type="arabicPeriod"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</a:rPr>
                        <a:t>Consider the question: “What knowledge and skills must teachers have in order to design a high-quality CCS-aligned lesson with student supports?”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D4692-A625-460F-A072-DE10EEAA5719}" type="slidenum">
              <a:rPr lang="en-US" smtClean="0"/>
              <a:pPr/>
              <a:t>97</a:t>
            </a:fld>
            <a:endParaRPr lang="en-US" dirty="0"/>
          </a:p>
        </p:txBody>
      </p:sp>
      <p:pic>
        <p:nvPicPr>
          <p:cNvPr id="9" name="Picture 5" descr="Picture10.png"/>
          <p:cNvPicPr preferRelativeResize="0">
            <a:picLocks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98729" y="5038153"/>
            <a:ext cx="950976" cy="1033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7125420" y="5106836"/>
            <a:ext cx="108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Page 55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54934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2"/>
          <p:cNvSpPr>
            <a:spLocks noGrp="1"/>
          </p:cNvSpPr>
          <p:nvPr>
            <p:ph type="title"/>
          </p:nvPr>
        </p:nvSpPr>
        <p:spPr>
          <a:xfrm>
            <a:off x="238739" y="10078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sz="4900" dirty="0" smtClean="0">
                <a:solidFill>
                  <a:schemeClr val="tx1"/>
                </a:solidFill>
              </a:rPr>
              <a:t>Lesson Planning Resources</a:t>
            </a:r>
            <a:r>
              <a:rPr lang="en-US" sz="4900" dirty="0" smtClean="0">
                <a:solidFill>
                  <a:schemeClr val="tx1"/>
                </a:solidFill>
              </a:rPr>
              <a:t>              </a:t>
            </a:r>
            <a:r>
              <a:rPr sz="4900" dirty="0" smtClean="0">
                <a:solidFill>
                  <a:schemeClr val="tx1"/>
                </a:solidFill>
              </a:rPr>
              <a:t> 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11613" y="6248197"/>
            <a:ext cx="56105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12F230-765B-4702-9E56-3CF5BBF7A6D8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8466092"/>
              </p:ext>
            </p:extLst>
          </p:nvPr>
        </p:nvGraphicFramePr>
        <p:xfrm>
          <a:off x="301085" y="1485209"/>
          <a:ext cx="8593534" cy="454152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296767"/>
                <a:gridCol w="4296767"/>
              </a:tblGrid>
              <a:tr h="1304094">
                <a:tc>
                  <a:txBody>
                    <a:bodyPr/>
                    <a:lstStyle/>
                    <a:p>
                      <a:pPr marL="457200" indent="-457200">
                        <a:buAutoNum type="arabicPeriod"/>
                      </a:pPr>
                      <a:r>
                        <a:rPr lang="en-US" sz="2800" b="0" baseline="0" dirty="0" smtClean="0"/>
                        <a:t>Unit and Lesson Planning Templates </a:t>
                      </a:r>
                    </a:p>
                    <a:p>
                      <a:pPr marL="457200" indent="-457200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2800" b="0" baseline="0" dirty="0" smtClean="0">
                          <a:hlinkClick r:id="rId3"/>
                        </a:rPr>
                        <a:t>EQuIP Rubric</a:t>
                      </a:r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US" sz="2800" b="0" dirty="0" smtClean="0"/>
                        <a:t>    Achieve.org</a:t>
                      </a:r>
                      <a:endParaRPr lang="en-US" sz="28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15530">
                <a:tc>
                  <a:txBody>
                    <a:bodyPr/>
                    <a:lstStyle/>
                    <a:p>
                      <a:pPr marL="457200" indent="-457200" algn="l" defTabSz="914363" rtl="0" eaLnBrk="1" latinLnBrk="0" hangingPunct="1">
                        <a:buNone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 UDL Resources for Learning with Supports for ELA/Literacy Curriculum &amp; Instruction</a:t>
                      </a:r>
                    </a:p>
                    <a:p>
                      <a:endParaRPr lang="en-US" sz="28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>
                        <a:buAutoNum type="arabicPeriod" startAt="5"/>
                      </a:pPr>
                      <a:r>
                        <a:rPr lang="en-US" sz="2800" b="0" dirty="0" smtClean="0">
                          <a:hlinkClick r:id="rId4"/>
                        </a:rPr>
                        <a:t>Anthology Alignment   Project</a:t>
                      </a:r>
                      <a:endParaRPr lang="en-US" sz="2800" b="0" dirty="0" smtClean="0"/>
                    </a:p>
                    <a:p>
                      <a:pPr marL="0" indent="0">
                        <a:buNone/>
                      </a:pPr>
                      <a:r>
                        <a:rPr lang="en-US" sz="28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      Achievethecore.org</a:t>
                      </a:r>
                    </a:p>
                  </a:txBody>
                  <a:tcPr/>
                </a:tc>
              </a:tr>
              <a:tr h="739833">
                <a:tc>
                  <a:txBody>
                    <a:bodyPr/>
                    <a:lstStyle/>
                    <a:p>
                      <a:pPr marL="514350" marR="0" indent="-51435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   Instructional Strategies          Toolkit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marR="0" indent="-51435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2800" b="0" dirty="0" smtClean="0"/>
                        <a:t>6.   Resources for Teachers on </a:t>
                      </a: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5"/>
                        </a:rPr>
                        <a:t>CT Core Standards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76092" y="6125600"/>
            <a:ext cx="2200847" cy="487722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1753627"/>
              </p:ext>
            </p:extLst>
          </p:nvPr>
        </p:nvGraphicFramePr>
        <p:xfrm>
          <a:off x="276092" y="711200"/>
          <a:ext cx="8690108" cy="787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5054"/>
                <a:gridCol w="4345054"/>
              </a:tblGrid>
              <a:tr h="787400"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In Participant Guide</a:t>
                      </a:r>
                      <a:endParaRPr lang="en-US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dirty="0" smtClean="0"/>
                        <a:t>Online Resources</a:t>
                      </a:r>
                      <a:endParaRPr lang="en-US" sz="3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7230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Title 2"/>
          <p:cNvSpPr>
            <a:spLocks noGrp="1"/>
          </p:cNvSpPr>
          <p:nvPr>
            <p:ph type="title"/>
          </p:nvPr>
        </p:nvSpPr>
        <p:spPr>
          <a:xfrm>
            <a:off x="238739" y="10078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sz="5300" dirty="0" smtClean="0">
                <a:solidFill>
                  <a:schemeClr val="tx1"/>
                </a:solidFill>
              </a:rPr>
              <a:t> </a:t>
            </a:r>
            <a:r>
              <a:rPr lang="en-US" sz="5300" dirty="0" smtClean="0">
                <a:solidFill>
                  <a:schemeClr val="tx1"/>
                </a:solidFill>
              </a:rPr>
              <a:t>R</a:t>
            </a:r>
            <a:r>
              <a:rPr lang="en-US" sz="5300" dirty="0">
                <a:solidFill>
                  <a:schemeClr val="tx1"/>
                </a:solidFill>
              </a:rPr>
              <a:t>e</a:t>
            </a:r>
            <a:r>
              <a:rPr lang="en-US" sz="5300" dirty="0" smtClean="0">
                <a:solidFill>
                  <a:schemeClr val="tx1"/>
                </a:solidFill>
              </a:rPr>
              <a:t>sources </a:t>
            </a:r>
            <a:r>
              <a:rPr sz="5300" dirty="0" smtClean="0">
                <a:solidFill>
                  <a:schemeClr val="tx1"/>
                </a:solidFill>
              </a:rPr>
              <a:t>for Online Text</a:t>
            </a:r>
            <a:r>
              <a:rPr lang="en-US" sz="5300" dirty="0" smtClean="0">
                <a:solidFill>
                  <a:schemeClr val="tx1"/>
                </a:solidFill>
              </a:rPr>
              <a:t>              </a:t>
            </a:r>
            <a:r>
              <a:rPr sz="5300" dirty="0" smtClean="0">
                <a:solidFill>
                  <a:schemeClr val="tx1"/>
                </a:solidFill>
              </a:rPr>
              <a:t> </a:t>
            </a:r>
            <a:r>
              <a:rPr dirty="0" smtClean="0"/>
              <a:t/>
            </a:r>
            <a:br>
              <a:rPr dirty="0" smtClean="0"/>
            </a:br>
            <a:endParaRPr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11612" y="6202302"/>
            <a:ext cx="561053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C12F230-765B-4702-9E56-3CF5BBF7A6D8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2624117"/>
              </p:ext>
            </p:extLst>
          </p:nvPr>
        </p:nvGraphicFramePr>
        <p:xfrm>
          <a:off x="207881" y="954739"/>
          <a:ext cx="8667178" cy="5031607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33589"/>
                <a:gridCol w="4333589"/>
              </a:tblGrid>
              <a:tr h="788611"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Project Gutenberg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indent="-457200" algn="l" defTabSz="914363" rtl="0" eaLnBrk="1" latinLnBrk="0" hangingPunct="1">
                        <a:buNone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http://www.gutenberg.org/</a:t>
                      </a: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457200" indent="-457200" algn="l" defTabSz="914363" rtl="0" eaLnBrk="1" latinLnBrk="0" hangingPunct="1">
                        <a:buNone/>
                      </a:pPr>
                      <a:endParaRPr lang="en-US" sz="24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965501"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Rhetoric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http://www.americanrhetoric.com/</a:t>
                      </a:r>
                      <a:endParaRPr lang="en-US" sz="24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139104">
                <a:tc>
                  <a:txBody>
                    <a:bodyPr/>
                    <a:lstStyle/>
                    <a:p>
                      <a:pPr marL="457200" indent="-457200" algn="l" defTabSz="914363" rtl="0" eaLnBrk="1" latinLnBrk="0" hangingPunct="1">
                        <a:buNone/>
                      </a:pPr>
                      <a:r>
                        <a:rPr lang="en-US" sz="2400" b="0" u="none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Library of Congress Teacher Resources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457200" marR="0" indent="-45720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0" dirty="0" smtClean="0">
                          <a:effectLst/>
                          <a:hlinkClick r:id="rId5"/>
                        </a:rPr>
                        <a:t>http://www.loc.gov/teachers/</a:t>
                      </a:r>
                      <a:endParaRPr lang="en-US" sz="2400" i="0" dirty="0" smtClean="0">
                        <a:effectLst/>
                      </a:endParaRPr>
                    </a:p>
                  </a:txBody>
                  <a:tcPr anchor="ctr"/>
                </a:tc>
              </a:tr>
              <a:tr h="964938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National Science Digital Library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http://</a:t>
                      </a:r>
                      <a:r>
                        <a:rPr lang="en-US" sz="2400" u="sng" kern="1200" dirty="0" smtClean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nsdl.org</a:t>
                      </a:r>
                      <a:endParaRPr lang="en-US" sz="2400" b="0" dirty="0" smtClean="0">
                        <a:solidFill>
                          <a:srgbClr val="002060"/>
                        </a:solidFill>
                      </a:endParaRPr>
                    </a:p>
                    <a:p>
                      <a:endParaRPr lang="en-US" sz="2400" b="0" dirty="0">
                        <a:solidFill>
                          <a:srgbClr val="002060"/>
                        </a:solidFill>
                      </a:endParaRPr>
                    </a:p>
                  </a:txBody>
                  <a:tcPr anchor="ctr"/>
                </a:tc>
              </a:tr>
              <a:tr h="1139104"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American Journeys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36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u="sng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7"/>
                        </a:rPr>
                        <a:t>http://www.americanjourneys.org/texts.asp</a:t>
                      </a:r>
                      <a:endParaRPr lang="en-US" sz="2400" b="0" dirty="0" smtClean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76092" y="6125600"/>
            <a:ext cx="2200847" cy="487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12986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tBkgBlue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LtBkgNoBorder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chemeClr val="tx1"/>
            </a:solidFill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Blue Warm 4-6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569268"/>
      </a:accent4>
      <a:accent5>
        <a:srgbClr val="5AA2AE"/>
      </a:accent5>
      <a:accent6>
        <a:srgbClr val="8C62B2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BlueBar</Template>
  <TotalTime>12708</TotalTime>
  <Words>292</Words>
  <Application>Microsoft Office PowerPoint</Application>
  <PresentationFormat>On-screen Show (4:3)</PresentationFormat>
  <Paragraphs>59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LtBkgBlueBorder</vt:lpstr>
      <vt:lpstr>LtBkgNoBorder</vt:lpstr>
      <vt:lpstr>Custom Design</vt:lpstr>
      <vt:lpstr>Connecticut Core Standards  for English Language Arts &amp; Literacy</vt:lpstr>
      <vt:lpstr>Reflection </vt:lpstr>
      <vt:lpstr>Activity 9: Reflection</vt:lpstr>
      <vt:lpstr>Lesson Planning Resources                </vt:lpstr>
      <vt:lpstr> Resources for Online Text                </vt:lpstr>
    </vt:vector>
  </TitlesOfParts>
  <Company>Public Consulting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CT Systems of Professional Learning</dc:title>
  <dc:creator>Public Consulting Group</dc:creator>
  <cp:lastModifiedBy>Wade, Michelle</cp:lastModifiedBy>
  <cp:revision>808</cp:revision>
  <cp:lastPrinted>2014-03-02T01:07:44Z</cp:lastPrinted>
  <dcterms:created xsi:type="dcterms:W3CDTF">2014-01-18T18:47:42Z</dcterms:created>
  <dcterms:modified xsi:type="dcterms:W3CDTF">2014-07-14T20:23:42Z</dcterms:modified>
</cp:coreProperties>
</file>