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5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9"/>
  </p:notesMasterIdLst>
  <p:handoutMasterIdLst>
    <p:handoutMasterId r:id="rId10"/>
  </p:handoutMasterIdLst>
  <p:sldIdLst>
    <p:sldId id="370" r:id="rId4"/>
    <p:sldId id="486" r:id="rId5"/>
    <p:sldId id="538" r:id="rId6"/>
    <p:sldId id="488" r:id="rId7"/>
    <p:sldId id="542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7" name="Pierce, Melissa" initials="PM" lastIdx="1" clrIdx="7">
    <p:extLst>
      <p:ext uri="{19B8F6BF-5375-455C-9EA6-DF929625EA0E}">
        <p15:presenceInfo xmlns:p15="http://schemas.microsoft.com/office/powerpoint/2012/main" userId="S-1-5-21-1417001333-1682526488-839522115-41684" providerId="AD"/>
      </p:ext>
    </p:extLst>
  </p:cmAuthor>
  <p:cmAuthor id="1" name="DeCarlo, Sharon" initials="DS" lastIdx="58" clrIdx="1"/>
  <p:cmAuthor id="2" name="Jackson, Dennis" initials="JD" lastIdx="12" clrIdx="2">
    <p:extLst/>
  </p:cmAuthor>
  <p:cmAuthor id="3" name="Kelley, Nora" initials="KN" lastIdx="1" clrIdx="3">
    <p:extLst/>
  </p:cmAuthor>
  <p:cmAuthor id="4" name="W2K" initials="W" lastIdx="28" clrIdx="4"/>
  <p:cmAuthor id="5" name="Berlin, Debra" initials="BD" lastIdx="19" clrIdx="5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  <p:cmAuthor id="6" name="Michelle Wade" initials="MW" lastIdx="15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000"/>
    <a:srgbClr val="FFFF85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36" autoAdjust="0"/>
    <p:restoredTop sz="91525" autoAdjust="0"/>
  </p:normalViewPr>
  <p:slideViewPr>
    <p:cSldViewPr snapToGrid="0">
      <p:cViewPr varScale="1">
        <p:scale>
          <a:sx n="61" d="100"/>
          <a:sy n="61" d="100"/>
        </p:scale>
        <p:origin x="5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10650"/>
    </p:cViewPr>
  </p:sorterViewPr>
  <p:notesViewPr>
    <p:cSldViewPr snapToGrid="0">
      <p:cViewPr>
        <p:scale>
          <a:sx n="130" d="100"/>
          <a:sy n="130" d="100"/>
        </p:scale>
        <p:origin x="1110" y="-225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1-7, including the Pre-Assessment, will take about 20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solidFill>
                  <a:prstClr val="black"/>
                </a:solidFill>
                <a:latin typeface="Arial" pitchFamily="34" charset="0"/>
              </a:rPr>
              <a:pPr/>
              <a:t>7/14/2014</a:t>
            </a:fld>
            <a:endParaRPr lang="en-US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>
                <a:solidFill>
                  <a:prstClr val="black"/>
                </a:solidFill>
              </a:rPr>
              <a:pPr/>
              <a:t>96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34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Divide</a:t>
            </a:r>
            <a:r>
              <a:rPr lang="en-US" baseline="0" dirty="0" smtClean="0"/>
              <a:t> into groups by grade levels (of lessons).  Ideally, a group will have three sets of partners or 6 people.  </a:t>
            </a:r>
            <a:r>
              <a:rPr lang="en-US" dirty="0" smtClean="0"/>
              <a:t>(Allow 15 minutes for this activity; adjust time as needed.)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7/14/2014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672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692150"/>
            <a:ext cx="4614863" cy="3462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94461" y="4384439"/>
            <a:ext cx="5555690" cy="415367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dirty="0" smtClean="0">
                <a:solidFill>
                  <a:schemeClr val="dk1"/>
                </a:solidFill>
              </a:rPr>
              <a:t>Point out the different resources participants</a:t>
            </a:r>
            <a:r>
              <a:rPr lang="en-US" baseline="0" dirty="0" smtClean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have for planning lessons. </a:t>
            </a:r>
            <a:endParaRPr lang="en-US" dirty="0" smtClean="0"/>
          </a:p>
        </p:txBody>
      </p:sp>
      <p:sp>
        <p:nvSpPr>
          <p:cNvPr id="179204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79205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171033-5C51-4732-B0DD-E606750B00A4}" type="datetime1">
              <a:rPr lang="en-US" smtClean="0"/>
              <a:pPr>
                <a:defRPr/>
              </a:pPr>
              <a:t>7/14/2014</a:t>
            </a:fld>
            <a:endParaRPr lang="en-US" dirty="0" smtClean="0"/>
          </a:p>
        </p:txBody>
      </p:sp>
      <p:sp>
        <p:nvSpPr>
          <p:cNvPr id="179206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79207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C40702-F907-4A3B-88DF-707BC77AFCAE}" type="slidenum">
              <a:rPr lang="en-US" smtClean="0"/>
              <a:pPr>
                <a:defRPr/>
              </a:pPr>
              <a:t>98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7029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692150"/>
            <a:ext cx="4614863" cy="3462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94461" y="4384439"/>
            <a:ext cx="5555690" cy="415367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</p:txBody>
      </p:sp>
      <p:sp>
        <p:nvSpPr>
          <p:cNvPr id="179204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79205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171033-5C51-4732-B0DD-E606750B00A4}" type="datetime1">
              <a:rPr lang="en-US" smtClean="0"/>
              <a:pPr>
                <a:defRPr/>
              </a:pPr>
              <a:t>7/14/2014</a:t>
            </a:fld>
            <a:endParaRPr lang="en-US" dirty="0" smtClean="0"/>
          </a:p>
        </p:txBody>
      </p:sp>
      <p:sp>
        <p:nvSpPr>
          <p:cNvPr id="179206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79207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C40702-F907-4A3B-88DF-707BC77AFCAE}" type="slidenum">
              <a:rPr lang="en-US" smtClean="0"/>
              <a:pPr>
                <a:defRPr/>
              </a:pPr>
              <a:t>99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1152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840480" y="6071616"/>
            <a:ext cx="15615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0" smtClean="0">
                <a:solidFill>
                  <a:schemeClr val="bg1"/>
                </a:solidFill>
              </a:rPr>
              <a:t>Activity 9</a:t>
            </a:r>
            <a:endParaRPr lang="en-US" sz="2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hieve.org/EQu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hyperlink" Target="http://ctcorestandards.org/?page_id=869" TargetMode="External"/><Relationship Id="rId4" Type="http://schemas.openxmlformats.org/officeDocument/2006/relationships/hyperlink" Target="http://achievethecore.org/page/753/aap-project-pag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gutenberg.org/" TargetMode="External"/><Relationship Id="rId7" Type="http://schemas.openxmlformats.org/officeDocument/2006/relationships/hyperlink" Target="http://www.americanjourneys.org/texts.as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nsdl.org/" TargetMode="External"/><Relationship Id="rId5" Type="http://schemas.openxmlformats.org/officeDocument/2006/relationships/hyperlink" Target="http://www.loc.gov/teachers/" TargetMode="External"/><Relationship Id="rId4" Type="http://schemas.openxmlformats.org/officeDocument/2006/relationships/hyperlink" Target="http://www.americanrhetoric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8" y="1655942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153721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3976676"/>
            <a:ext cx="8046613" cy="155016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2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Close Reading, Academic Language, and Text-based Discussion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11912"/>
            <a:ext cx="7886700" cy="609398"/>
          </a:xfrm>
        </p:spPr>
        <p:txBody>
          <a:bodyPr/>
          <a:lstStyle/>
          <a:p>
            <a:r>
              <a:rPr lang="en-US" dirty="0" smtClean="0"/>
              <a:t>Reflection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smtClean="0">
                <a:solidFill>
                  <a:prstClr val="white">
                    <a:lumMod val="65000"/>
                  </a:prstClr>
                </a:solidFill>
              </a:rPr>
              <a:pPr/>
              <a:t>96</a:t>
            </a:fld>
            <a:endParaRPr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8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1999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Activity </a:t>
            </a:r>
            <a:r>
              <a:rPr lang="en-US" dirty="0"/>
              <a:t>9</a:t>
            </a:r>
            <a:r>
              <a:rPr lang="en-US" dirty="0" smtClean="0"/>
              <a:t>: Reflection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679018" y="1284514"/>
          <a:ext cx="7403098" cy="43238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403098"/>
              </a:tblGrid>
              <a:tr h="627555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9: Reflect and Share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369632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Share the lesson you have created with a small group.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Reflect </a:t>
                      </a:r>
                      <a:r>
                        <a:rPr lang="en-US" sz="2400" kern="1200" baseline="0" dirty="0" smtClean="0">
                          <a:effectLst/>
                        </a:rPr>
                        <a:t>on</a:t>
                      </a:r>
                      <a:r>
                        <a:rPr lang="en-US" sz="2400" kern="1200" dirty="0" smtClean="0">
                          <a:effectLst/>
                        </a:rPr>
                        <a:t> the challenges you encountered  and potential positive outcomes as you consider all the elements of today’s presentation and activities (lesson design, academic language, text-dependent questions, UDL, and assessment).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Consider the question: “What knowledge and skills must teachers have in order to design a high-quality CCS-aligned lesson with student supports?”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97</a:t>
            </a:fld>
            <a:endParaRPr lang="en-US" dirty="0"/>
          </a:p>
        </p:txBody>
      </p:sp>
      <p:pic>
        <p:nvPicPr>
          <p:cNvPr id="9" name="Picture 5" descr="Picture10.png"/>
          <p:cNvPicPr preferRelativeResize="0"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8729" y="5038153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125420" y="5106836"/>
            <a:ext cx="10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5493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2"/>
          <p:cNvSpPr>
            <a:spLocks noGrp="1"/>
          </p:cNvSpPr>
          <p:nvPr>
            <p:ph type="title"/>
          </p:nvPr>
        </p:nvSpPr>
        <p:spPr>
          <a:xfrm>
            <a:off x="238739" y="100780"/>
            <a:ext cx="81534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sz="4900" dirty="0" smtClean="0">
                <a:solidFill>
                  <a:schemeClr val="tx1"/>
                </a:solidFill>
              </a:rPr>
              <a:t>Lesson Planning Resources</a:t>
            </a:r>
            <a:r>
              <a:rPr lang="en-US" sz="4900" dirty="0" smtClean="0">
                <a:solidFill>
                  <a:schemeClr val="tx1"/>
                </a:solidFill>
              </a:rPr>
              <a:t>              </a:t>
            </a:r>
            <a:r>
              <a:rPr sz="4900" dirty="0" smtClean="0">
                <a:solidFill>
                  <a:schemeClr val="tx1"/>
                </a:solidFill>
              </a:rPr>
              <a:t> </a:t>
            </a:r>
            <a:r>
              <a:rPr dirty="0" smtClean="0"/>
              <a:t/>
            </a:r>
            <a:br>
              <a:rPr dirty="0" smtClean="0"/>
            </a:br>
            <a:endParaRPr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11613" y="6248197"/>
            <a:ext cx="56105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12F230-765B-4702-9E56-3CF5BBF7A6D8}" type="slidenum">
              <a:rPr lang="en-US" smtClean="0"/>
              <a:pPr>
                <a:defRPr/>
              </a:pPr>
              <a:t>98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66092"/>
              </p:ext>
            </p:extLst>
          </p:nvPr>
        </p:nvGraphicFramePr>
        <p:xfrm>
          <a:off x="301085" y="1485209"/>
          <a:ext cx="8593534" cy="4541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296767"/>
                <a:gridCol w="4296767"/>
              </a:tblGrid>
              <a:tr h="1304094"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="0" baseline="0" dirty="0" smtClean="0"/>
                        <a:t>Unit and Lesson Planning Templates 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en-US" sz="2800" b="0" baseline="0" dirty="0" smtClean="0">
                          <a:hlinkClick r:id="rId3"/>
                        </a:rPr>
                        <a:t>EQuIP Rubric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0" dirty="0" smtClean="0"/>
                        <a:t>    Achieve.org</a:t>
                      </a:r>
                      <a:endParaRPr lang="en-US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15530">
                <a:tc>
                  <a:txBody>
                    <a:bodyPr/>
                    <a:lstStyle/>
                    <a:p>
                      <a:pPr marL="457200" indent="-457200" algn="l" defTabSz="914363" rtl="0" eaLnBrk="1" latinLnBrk="0" hangingPunct="1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 UDL Resources for Learning with Supports for ELA/Literacy Curriculum &amp; Instruction</a:t>
                      </a:r>
                    </a:p>
                    <a:p>
                      <a:endParaRPr 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 startAt="5"/>
                      </a:pPr>
                      <a:r>
                        <a:rPr lang="en-US" sz="2800" b="0" dirty="0" smtClean="0">
                          <a:hlinkClick r:id="rId4"/>
                        </a:rPr>
                        <a:t>Anthology Alignment   Project</a:t>
                      </a:r>
                      <a:endParaRPr lang="en-US" sz="2800" b="0" dirty="0" smtClean="0"/>
                    </a:p>
                    <a:p>
                      <a:pPr marL="0" indent="0">
                        <a:buNone/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Achievethecore.org</a:t>
                      </a:r>
                    </a:p>
                  </a:txBody>
                  <a:tcPr/>
                </a:tc>
              </a:tr>
              <a:tr h="739833">
                <a:tc>
                  <a:txBody>
                    <a:bodyPr/>
                    <a:lstStyle/>
                    <a:p>
                      <a:pPr marL="514350" marR="0" indent="-51435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   Instructional Strategies          Toolkit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marR="0" indent="-51435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6.   Resources for Teachers on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CT Core Standards</a:t>
                      </a:r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6092" y="6125600"/>
            <a:ext cx="2200847" cy="48772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53627"/>
              </p:ext>
            </p:extLst>
          </p:nvPr>
        </p:nvGraphicFramePr>
        <p:xfrm>
          <a:off x="276092" y="711200"/>
          <a:ext cx="8690108" cy="78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5054"/>
                <a:gridCol w="4345054"/>
              </a:tblGrid>
              <a:tr h="7874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In Participant Guide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Online Resources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7230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2"/>
          <p:cNvSpPr>
            <a:spLocks noGrp="1"/>
          </p:cNvSpPr>
          <p:nvPr>
            <p:ph type="title"/>
          </p:nvPr>
        </p:nvSpPr>
        <p:spPr>
          <a:xfrm>
            <a:off x="238739" y="100780"/>
            <a:ext cx="81534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sz="5300" dirty="0" smtClean="0">
                <a:solidFill>
                  <a:schemeClr val="tx1"/>
                </a:solidFill>
              </a:rPr>
              <a:t> </a:t>
            </a:r>
            <a:r>
              <a:rPr lang="en-US" sz="5300" dirty="0" smtClean="0">
                <a:solidFill>
                  <a:schemeClr val="tx1"/>
                </a:solidFill>
              </a:rPr>
              <a:t>R</a:t>
            </a:r>
            <a:r>
              <a:rPr lang="en-US" sz="5300" dirty="0">
                <a:solidFill>
                  <a:schemeClr val="tx1"/>
                </a:solidFill>
              </a:rPr>
              <a:t>e</a:t>
            </a:r>
            <a:r>
              <a:rPr lang="en-US" sz="5300" dirty="0" smtClean="0">
                <a:solidFill>
                  <a:schemeClr val="tx1"/>
                </a:solidFill>
              </a:rPr>
              <a:t>sources </a:t>
            </a:r>
            <a:r>
              <a:rPr sz="5300" dirty="0" smtClean="0">
                <a:solidFill>
                  <a:schemeClr val="tx1"/>
                </a:solidFill>
              </a:rPr>
              <a:t>for Online Text</a:t>
            </a:r>
            <a:r>
              <a:rPr lang="en-US" sz="5300" dirty="0" smtClean="0">
                <a:solidFill>
                  <a:schemeClr val="tx1"/>
                </a:solidFill>
              </a:rPr>
              <a:t>              </a:t>
            </a:r>
            <a:r>
              <a:rPr sz="5300" dirty="0" smtClean="0">
                <a:solidFill>
                  <a:schemeClr val="tx1"/>
                </a:solidFill>
              </a:rPr>
              <a:t> </a:t>
            </a:r>
            <a:r>
              <a:rPr dirty="0" smtClean="0"/>
              <a:t/>
            </a:r>
            <a:br>
              <a:rPr dirty="0" smtClean="0"/>
            </a:br>
            <a:endParaRPr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11612" y="6202302"/>
            <a:ext cx="56105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12F230-765B-4702-9E56-3CF5BBF7A6D8}" type="slidenum">
              <a:rPr lang="en-US" smtClean="0"/>
              <a:pPr>
                <a:defRPr/>
              </a:pPr>
              <a:t>99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624117"/>
              </p:ext>
            </p:extLst>
          </p:nvPr>
        </p:nvGraphicFramePr>
        <p:xfrm>
          <a:off x="207881" y="954739"/>
          <a:ext cx="8667178" cy="503160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33589"/>
                <a:gridCol w="4333589"/>
              </a:tblGrid>
              <a:tr h="788611">
                <a:tc>
                  <a:txBody>
                    <a:bodyPr/>
                    <a:lstStyle/>
                    <a:p>
                      <a:pPr marL="457200" marR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Gutenberg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 algn="l" defTabSz="914363" rtl="0" eaLnBrk="1" latinLnBrk="0" hangingPunct="1">
                        <a:buNone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http://www.gutenberg.org/</a:t>
                      </a:r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 defTabSz="914363" rtl="0" eaLnBrk="1" latinLnBrk="0" hangingPunct="1">
                        <a:buNone/>
                      </a:pPr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965501">
                <a:tc>
                  <a:txBody>
                    <a:bodyPr/>
                    <a:lstStyle/>
                    <a:p>
                      <a:pPr marL="457200" marR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American Rhetoric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http://www.americanrhetoric.com/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39104">
                <a:tc>
                  <a:txBody>
                    <a:bodyPr/>
                    <a:lstStyle/>
                    <a:p>
                      <a:pPr marL="457200" indent="-457200" algn="l" defTabSz="914363" rtl="0" eaLnBrk="1" latinLnBrk="0" hangingPunct="1">
                        <a:buNone/>
                      </a:pPr>
                      <a:r>
                        <a:rPr lang="en-US" sz="24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Library of Congress Teacher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>
                          <a:effectLst/>
                          <a:hlinkClick r:id="rId5"/>
                        </a:rPr>
                        <a:t>http://www.loc.gov/teachers/</a:t>
                      </a:r>
                      <a:endParaRPr lang="en-US" sz="2400" i="0" dirty="0" smtClean="0">
                        <a:effectLst/>
                      </a:endParaRPr>
                    </a:p>
                  </a:txBody>
                  <a:tcPr anchor="ctr"/>
                </a:tc>
              </a:tr>
              <a:tr h="964938"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National Science Digital Library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</a:t>
                      </a:r>
                      <a:r>
                        <a:rPr lang="en-US" sz="2400" u="sng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nsdl.org</a:t>
                      </a:r>
                      <a:endParaRPr lang="en-US" sz="2400" b="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n-US" sz="2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1139104"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American Journeys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http://www.americanjourneys.org/texts.asp</a:t>
                      </a:r>
                      <a:endParaRPr lang="en-US" sz="2400" b="0" dirty="0" smtClean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6092" y="6125600"/>
            <a:ext cx="2200847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129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12708</TotalTime>
  <Words>292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Reflection </vt:lpstr>
      <vt:lpstr>Activity 9: Reflection</vt:lpstr>
      <vt:lpstr>Lesson Planning Resources                </vt:lpstr>
      <vt:lpstr> Resources for Online Text                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808</cp:revision>
  <cp:lastPrinted>2014-03-02T01:07:44Z</cp:lastPrinted>
  <dcterms:created xsi:type="dcterms:W3CDTF">2014-01-18T18:47:42Z</dcterms:created>
  <dcterms:modified xsi:type="dcterms:W3CDTF">2014-07-14T20:23:42Z</dcterms:modified>
</cp:coreProperties>
</file>