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5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484" r:id="rId5"/>
    <p:sldId id="533" r:id="rId6"/>
    <p:sldId id="485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7" name="Pierce, Melissa" initials="PM" lastIdx="1" clrIdx="7">
    <p:extLst>
      <p:ext uri="{19B8F6BF-5375-455C-9EA6-DF929625EA0E}">
        <p15:presenceInfo xmlns:p15="http://schemas.microsoft.com/office/powerpoint/2012/main" userId="S-1-5-21-1417001333-1682526488-839522115-41684" providerId="AD"/>
      </p:ext>
    </p:extLst>
  </p:cmAuthor>
  <p:cmAuthor id="1" name="DeCarlo, Sharon" initials="DS" lastIdx="58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Berlin, Debra" initials="BD" lastIdx="19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Michelle Wade" initials="MW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000"/>
    <a:srgbClr val="FFFF85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3974" autoAdjust="0"/>
  </p:normalViewPr>
  <p:slideViewPr>
    <p:cSldViewPr snapToGrid="0">
      <p:cViewPr varScale="1">
        <p:scale>
          <a:sx n="63" d="100"/>
          <a:sy n="63" d="100"/>
        </p:scale>
        <p:origin x="5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0650"/>
    </p:cViewPr>
  </p:sorterViewPr>
  <p:notesViewPr>
    <p:cSldViewPr snapToGrid="0">
      <p:cViewPr>
        <p:scale>
          <a:sx n="130" d="100"/>
          <a:sy n="130" d="100"/>
        </p:scale>
        <p:origin x="1110" y="-225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E9ADE-2621-4640-8DB3-8A4AACA0E84B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85077DA-C54A-4859-BF0F-7151EA6044F6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222A8C5E-D752-42D9-8898-C00BEA1EC266}" type="parTrans" cxnId="{C34FCFCC-3DD6-4C32-B2E4-EF9A15154347}">
      <dgm:prSet/>
      <dgm:spPr/>
      <dgm:t>
        <a:bodyPr/>
        <a:lstStyle/>
        <a:p>
          <a:endParaRPr lang="en-US"/>
        </a:p>
      </dgm:t>
    </dgm:pt>
    <dgm:pt modelId="{D49F81EC-15DE-464B-B22B-E2600F6D2F9D}" type="sibTrans" cxnId="{C34FCFCC-3DD6-4C32-B2E4-EF9A15154347}">
      <dgm:prSet/>
      <dgm:spPr/>
      <dgm:t>
        <a:bodyPr/>
        <a:lstStyle/>
        <a:p>
          <a:endParaRPr lang="en-US"/>
        </a:p>
      </dgm:t>
    </dgm:pt>
    <dgm:pt modelId="{8D09E82A-1060-4DB4-80AE-E5CA9DAF128B}">
      <dgm:prSet phldrT="[Text]"/>
      <dgm:spPr/>
      <dgm:t>
        <a:bodyPr/>
        <a:lstStyle/>
        <a:p>
          <a:r>
            <a:rPr lang="en-US" dirty="0" smtClean="0"/>
            <a:t>INSTRUCTION</a:t>
          </a:r>
          <a:endParaRPr lang="en-US" dirty="0"/>
        </a:p>
      </dgm:t>
    </dgm:pt>
    <dgm:pt modelId="{6A508BF0-27E0-4D18-ACD7-FDD3CC14F2F8}" type="parTrans" cxnId="{C3CB0F12-9B1A-4128-96F4-0A191404233F}">
      <dgm:prSet/>
      <dgm:spPr/>
      <dgm:t>
        <a:bodyPr/>
        <a:lstStyle/>
        <a:p>
          <a:endParaRPr lang="en-US"/>
        </a:p>
      </dgm:t>
    </dgm:pt>
    <dgm:pt modelId="{B24D50BE-F4D6-495F-8744-5D9F6A9E67F7}" type="sibTrans" cxnId="{C3CB0F12-9B1A-4128-96F4-0A191404233F}">
      <dgm:prSet/>
      <dgm:spPr/>
      <dgm:t>
        <a:bodyPr/>
        <a:lstStyle/>
        <a:p>
          <a:endParaRPr lang="en-US"/>
        </a:p>
      </dgm:t>
    </dgm:pt>
    <dgm:pt modelId="{AD96D6F3-6374-481A-8369-C151FFC17B70}">
      <dgm:prSet phldrT="[Text]"/>
      <dgm:spPr/>
      <dgm:t>
        <a:bodyPr/>
        <a:lstStyle/>
        <a:p>
          <a:r>
            <a:rPr lang="en-US" dirty="0" smtClean="0"/>
            <a:t>MATERIALS</a:t>
          </a:r>
          <a:endParaRPr lang="en-US" dirty="0"/>
        </a:p>
      </dgm:t>
    </dgm:pt>
    <dgm:pt modelId="{E1E80EC4-128A-44C0-8481-D090E07F04D0}" type="parTrans" cxnId="{970C13AB-3EAE-407D-8576-982099BD7F12}">
      <dgm:prSet/>
      <dgm:spPr/>
      <dgm:t>
        <a:bodyPr/>
        <a:lstStyle/>
        <a:p>
          <a:endParaRPr lang="en-US"/>
        </a:p>
      </dgm:t>
    </dgm:pt>
    <dgm:pt modelId="{B29FE2BE-232C-4B5B-9515-F884EA94CC17}" type="sibTrans" cxnId="{970C13AB-3EAE-407D-8576-982099BD7F12}">
      <dgm:prSet/>
      <dgm:spPr/>
      <dgm:t>
        <a:bodyPr/>
        <a:lstStyle/>
        <a:p>
          <a:endParaRPr lang="en-US"/>
        </a:p>
      </dgm:t>
    </dgm:pt>
    <dgm:pt modelId="{775BD85E-94BD-4476-89E9-76E0776620AB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458ECABA-3F59-4A57-B625-FCB2AAD18BA3}" type="parTrans" cxnId="{A32973CB-133E-4474-B1F6-4DA7A381190F}">
      <dgm:prSet/>
      <dgm:spPr/>
      <dgm:t>
        <a:bodyPr/>
        <a:lstStyle/>
        <a:p>
          <a:endParaRPr lang="en-US"/>
        </a:p>
      </dgm:t>
    </dgm:pt>
    <dgm:pt modelId="{BF2B9E8B-978C-4075-81E5-6F4707B61B88}" type="sibTrans" cxnId="{A32973CB-133E-4474-B1F6-4DA7A381190F}">
      <dgm:prSet/>
      <dgm:spPr/>
      <dgm:t>
        <a:bodyPr/>
        <a:lstStyle/>
        <a:p>
          <a:endParaRPr lang="en-US"/>
        </a:p>
      </dgm:t>
    </dgm:pt>
    <dgm:pt modelId="{BFBC65ED-B364-4048-88F5-24A24EDE98C3}" type="pres">
      <dgm:prSet presAssocID="{75BE9ADE-2621-4640-8DB3-8A4AACA0E84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1C59FD-7F04-440B-B1A4-4A675610DDE9}" type="pres">
      <dgm:prSet presAssocID="{75BE9ADE-2621-4640-8DB3-8A4AACA0E84B}" presName="diamond" presStyleLbl="bgShp" presStyleIdx="0" presStyleCnt="1"/>
      <dgm:spPr/>
    </dgm:pt>
    <dgm:pt modelId="{C5BB52E2-290E-4A8E-8CEA-4FC14D1BEACD}" type="pres">
      <dgm:prSet presAssocID="{75BE9ADE-2621-4640-8DB3-8A4AACA0E84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3925E-7154-4EFC-B0C8-0B8D50135FEC}" type="pres">
      <dgm:prSet presAssocID="{75BE9ADE-2621-4640-8DB3-8A4AACA0E84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23697-9885-408F-87F6-5307CF0B3EF3}" type="pres">
      <dgm:prSet presAssocID="{75BE9ADE-2621-4640-8DB3-8A4AACA0E84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D54C1-9FB2-49A7-9A76-F584D920BC25}" type="pres">
      <dgm:prSet presAssocID="{75BE9ADE-2621-4640-8DB3-8A4AACA0E84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C13AB-3EAE-407D-8576-982099BD7F12}" srcId="{75BE9ADE-2621-4640-8DB3-8A4AACA0E84B}" destId="{AD96D6F3-6374-481A-8369-C151FFC17B70}" srcOrd="2" destOrd="0" parTransId="{E1E80EC4-128A-44C0-8481-D090E07F04D0}" sibTransId="{B29FE2BE-232C-4B5B-9515-F884EA94CC17}"/>
    <dgm:cxn modelId="{CFF0D287-7762-4769-A37C-0DFF0A1CC993}" type="presOf" srcId="{8D09E82A-1060-4DB4-80AE-E5CA9DAF128B}" destId="{3523925E-7154-4EFC-B0C8-0B8D50135FEC}" srcOrd="0" destOrd="0" presId="urn:microsoft.com/office/officeart/2005/8/layout/matrix3"/>
    <dgm:cxn modelId="{D65237D6-2712-46A4-839C-35FBA425E684}" type="presOf" srcId="{775BD85E-94BD-4476-89E9-76E0776620AB}" destId="{A89D54C1-9FB2-49A7-9A76-F584D920BC25}" srcOrd="0" destOrd="0" presId="urn:microsoft.com/office/officeart/2005/8/layout/matrix3"/>
    <dgm:cxn modelId="{67606EA3-A74E-4566-9846-DEBB69138466}" type="presOf" srcId="{AD96D6F3-6374-481A-8369-C151FFC17B70}" destId="{DFF23697-9885-408F-87F6-5307CF0B3EF3}" srcOrd="0" destOrd="0" presId="urn:microsoft.com/office/officeart/2005/8/layout/matrix3"/>
    <dgm:cxn modelId="{87FF28BB-1D5C-40E6-9747-BB392ACDEF82}" type="presOf" srcId="{75BE9ADE-2621-4640-8DB3-8A4AACA0E84B}" destId="{BFBC65ED-B364-4048-88F5-24A24EDE98C3}" srcOrd="0" destOrd="0" presId="urn:microsoft.com/office/officeart/2005/8/layout/matrix3"/>
    <dgm:cxn modelId="{C3CB0F12-9B1A-4128-96F4-0A191404233F}" srcId="{75BE9ADE-2621-4640-8DB3-8A4AACA0E84B}" destId="{8D09E82A-1060-4DB4-80AE-E5CA9DAF128B}" srcOrd="1" destOrd="0" parTransId="{6A508BF0-27E0-4D18-ACD7-FDD3CC14F2F8}" sibTransId="{B24D50BE-F4D6-495F-8744-5D9F6A9E67F7}"/>
    <dgm:cxn modelId="{D752DCA8-8173-4727-B2CF-A508D77B37D6}" type="presOf" srcId="{985077DA-C54A-4859-BF0F-7151EA6044F6}" destId="{C5BB52E2-290E-4A8E-8CEA-4FC14D1BEACD}" srcOrd="0" destOrd="0" presId="urn:microsoft.com/office/officeart/2005/8/layout/matrix3"/>
    <dgm:cxn modelId="{A32973CB-133E-4474-B1F6-4DA7A381190F}" srcId="{75BE9ADE-2621-4640-8DB3-8A4AACA0E84B}" destId="{775BD85E-94BD-4476-89E9-76E0776620AB}" srcOrd="3" destOrd="0" parTransId="{458ECABA-3F59-4A57-B625-FCB2AAD18BA3}" sibTransId="{BF2B9E8B-978C-4075-81E5-6F4707B61B88}"/>
    <dgm:cxn modelId="{C34FCFCC-3DD6-4C32-B2E4-EF9A15154347}" srcId="{75BE9ADE-2621-4640-8DB3-8A4AACA0E84B}" destId="{985077DA-C54A-4859-BF0F-7151EA6044F6}" srcOrd="0" destOrd="0" parTransId="{222A8C5E-D752-42D9-8898-C00BEA1EC266}" sibTransId="{D49F81EC-15DE-464B-B22B-E2600F6D2F9D}"/>
    <dgm:cxn modelId="{4A684562-1633-4BEC-BA2A-4E15066C5F8E}" type="presParOf" srcId="{BFBC65ED-B364-4048-88F5-24A24EDE98C3}" destId="{331C59FD-7F04-440B-B1A4-4A675610DDE9}" srcOrd="0" destOrd="0" presId="urn:microsoft.com/office/officeart/2005/8/layout/matrix3"/>
    <dgm:cxn modelId="{7F7EE7D0-1B1C-42E5-8E15-2A5C824A4351}" type="presParOf" srcId="{BFBC65ED-B364-4048-88F5-24A24EDE98C3}" destId="{C5BB52E2-290E-4A8E-8CEA-4FC14D1BEACD}" srcOrd="1" destOrd="0" presId="urn:microsoft.com/office/officeart/2005/8/layout/matrix3"/>
    <dgm:cxn modelId="{DE913141-747A-45AE-B7C4-2767281122C1}" type="presParOf" srcId="{BFBC65ED-B364-4048-88F5-24A24EDE98C3}" destId="{3523925E-7154-4EFC-B0C8-0B8D50135FEC}" srcOrd="2" destOrd="0" presId="urn:microsoft.com/office/officeart/2005/8/layout/matrix3"/>
    <dgm:cxn modelId="{35AC6393-3545-4516-9AAB-2020E6CFCDC5}" type="presParOf" srcId="{BFBC65ED-B364-4048-88F5-24A24EDE98C3}" destId="{DFF23697-9885-408F-87F6-5307CF0B3EF3}" srcOrd="3" destOrd="0" presId="urn:microsoft.com/office/officeart/2005/8/layout/matrix3"/>
    <dgm:cxn modelId="{6807A0B4-2E82-4E0D-8A65-3C9DADEED6C6}" type="presParOf" srcId="{BFBC65ED-B364-4048-88F5-24A24EDE98C3}" destId="{A89D54C1-9FB2-49A7-9A76-F584D920BC2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C59FD-7F04-440B-B1A4-4A675610DDE9}">
      <dsp:nvSpPr>
        <dsp:cNvPr id="0" name=""/>
        <dsp:cNvSpPr/>
      </dsp:nvSpPr>
      <dsp:spPr>
        <a:xfrm>
          <a:off x="1286941" y="0"/>
          <a:ext cx="5086090" cy="5086090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BB52E2-290E-4A8E-8CEA-4FC14D1BEACD}">
      <dsp:nvSpPr>
        <dsp:cNvPr id="0" name=""/>
        <dsp:cNvSpPr/>
      </dsp:nvSpPr>
      <dsp:spPr>
        <a:xfrm>
          <a:off x="1770119" y="483178"/>
          <a:ext cx="1983575" cy="19835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GOALS</a:t>
          </a:r>
          <a:endParaRPr lang="en-US" sz="2200" kern="1200" dirty="0"/>
        </a:p>
      </dsp:txBody>
      <dsp:txXfrm>
        <a:off x="1866949" y="580008"/>
        <a:ext cx="1789915" cy="1789915"/>
      </dsp:txXfrm>
    </dsp:sp>
    <dsp:sp modelId="{3523925E-7154-4EFC-B0C8-0B8D50135FEC}">
      <dsp:nvSpPr>
        <dsp:cNvPr id="0" name=""/>
        <dsp:cNvSpPr/>
      </dsp:nvSpPr>
      <dsp:spPr>
        <a:xfrm>
          <a:off x="3906277" y="483178"/>
          <a:ext cx="1983575" cy="1983575"/>
        </a:xfrm>
        <a:prstGeom prst="roundRect">
          <a:avLst/>
        </a:prstGeom>
        <a:solidFill>
          <a:schemeClr val="accent3">
            <a:hueOff val="-1440005"/>
            <a:satOff val="-13952"/>
            <a:lumOff val="-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INSTRUCTION</a:t>
          </a:r>
          <a:endParaRPr lang="en-US" sz="2200" kern="1200" dirty="0"/>
        </a:p>
      </dsp:txBody>
      <dsp:txXfrm>
        <a:off x="4003107" y="580008"/>
        <a:ext cx="1789915" cy="1789915"/>
      </dsp:txXfrm>
    </dsp:sp>
    <dsp:sp modelId="{DFF23697-9885-408F-87F6-5307CF0B3EF3}">
      <dsp:nvSpPr>
        <dsp:cNvPr id="0" name=""/>
        <dsp:cNvSpPr/>
      </dsp:nvSpPr>
      <dsp:spPr>
        <a:xfrm>
          <a:off x="1770119" y="2619336"/>
          <a:ext cx="1983575" cy="1983575"/>
        </a:xfrm>
        <a:prstGeom prst="roundRect">
          <a:avLst/>
        </a:prstGeom>
        <a:solidFill>
          <a:schemeClr val="accent3">
            <a:hueOff val="-2880011"/>
            <a:satOff val="-27905"/>
            <a:lumOff val="-28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MATERIALS</a:t>
          </a:r>
          <a:endParaRPr lang="en-US" sz="2200" kern="1200" dirty="0"/>
        </a:p>
      </dsp:txBody>
      <dsp:txXfrm>
        <a:off x="1866949" y="2716166"/>
        <a:ext cx="1789915" cy="1789915"/>
      </dsp:txXfrm>
    </dsp:sp>
    <dsp:sp modelId="{A89D54C1-9FB2-49A7-9A76-F584D920BC25}">
      <dsp:nvSpPr>
        <dsp:cNvPr id="0" name=""/>
        <dsp:cNvSpPr/>
      </dsp:nvSpPr>
      <dsp:spPr>
        <a:xfrm>
          <a:off x="3906277" y="2619336"/>
          <a:ext cx="1983575" cy="1983575"/>
        </a:xfrm>
        <a:prstGeom prst="roundRect">
          <a:avLst/>
        </a:prstGeom>
        <a:solidFill>
          <a:schemeClr val="accent3">
            <a:hueOff val="-4320016"/>
            <a:satOff val="-41857"/>
            <a:lumOff val="-43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ASSESSMENT</a:t>
          </a:r>
          <a:endParaRPr lang="en-US" sz="2200" kern="1200" dirty="0"/>
        </a:p>
      </dsp:txBody>
      <dsp:txXfrm>
        <a:off x="4003107" y="2716166"/>
        <a:ext cx="1789915" cy="1789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7/14/2014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5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When designing lessons, consider UDL supports and practices for the lesson goals, the materials and methods, the instruction, and how students are assessed.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BA55DB-0DE6-487B-946E-4D6EAB906E00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19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15 minutes for this activity; adjust time as needed.)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7/14/2014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5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840480" y="6071616"/>
            <a:ext cx="15615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dirty="0" smtClean="0">
                <a:solidFill>
                  <a:schemeClr val="bg1"/>
                </a:solidFill>
              </a:rPr>
              <a:t>Activity 8</a:t>
            </a:r>
            <a:endParaRPr lang="en-US" sz="2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1655942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153721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397667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>
            <a:normAutofit/>
          </a:bodyPr>
          <a:lstStyle/>
          <a:p>
            <a:r>
              <a:rPr lang="en-US" dirty="0" smtClean="0"/>
              <a:t>Activity 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383415"/>
            <a:ext cx="7408004" cy="1594283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Adding Universal Design for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Learning Supports to a Lesson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49131" y="6208867"/>
            <a:ext cx="476250" cy="365125"/>
          </a:xfrm>
          <a:prstGeom prst="rect">
            <a:avLst/>
          </a:prstGeom>
        </p:spPr>
        <p:txBody>
          <a:bodyPr/>
          <a:lstStyle/>
          <a:p>
            <a:fld id="{EE3D4692-A625-460F-A072-DE10EEAA5719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9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4000" dirty="0" smtClean="0">
                <a:solidFill>
                  <a:schemeClr val="tx1"/>
                </a:solidFill>
              </a:rPr>
              <a:t>UDL Applies to the Entire Design of a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89B261EF-24E7-4286-97C7-81257D0A83CF}" type="slidenum">
              <a:rPr lang="en-US" smtClean="0"/>
              <a:pPr algn="r">
                <a:defRPr/>
              </a:pPr>
              <a:t>97</a:t>
            </a:fld>
            <a:endParaRPr lang="en-US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659567" y="894985"/>
          <a:ext cx="7659973" cy="5086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2687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01436" y="228600"/>
            <a:ext cx="7436012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8: Applying UDL Supports to a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950659" y="1799655"/>
          <a:ext cx="7762672" cy="37431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62672"/>
              </a:tblGrid>
              <a:tr h="564484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effectLst/>
                        </a:rPr>
                        <a:t>Activity 8: Applying UDL Supports to a lesson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17863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 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Revisit the close reading lesson you began in Activity 2.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Working with your partner,</a:t>
                      </a:r>
                      <a:r>
                        <a:rPr lang="en-US" sz="2400" kern="1200" baseline="0" dirty="0" smtClean="0">
                          <a:effectLst/>
                        </a:rPr>
                        <a:t> </a:t>
                      </a:r>
                      <a:r>
                        <a:rPr lang="en-US" sz="2400" kern="1200" dirty="0" smtClean="0">
                          <a:effectLst/>
                        </a:rPr>
                        <a:t>consider strategies for Multiple Means of Representation, Expression, and Engagement.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Add examples of UDL supports to the lesson, restructuring the lesson as necessary.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01598" y="47832"/>
            <a:ext cx="858190" cy="1457325"/>
          </a:xfrm>
          <a:prstGeom prst="rect">
            <a:avLst/>
          </a:prstGeom>
        </p:spPr>
      </p:pic>
      <p:pic>
        <p:nvPicPr>
          <p:cNvPr id="10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3553" y="4850638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120320" y="4898622"/>
            <a:ext cx="105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32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12708</TotalTime>
  <Words>137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8</vt:lpstr>
      <vt:lpstr>UDL Applies to the Entire Design of a Lesson</vt:lpstr>
      <vt:lpstr>Activity 8: Applying UDL Supports to a Lesson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807</cp:revision>
  <cp:lastPrinted>2014-03-02T01:07:44Z</cp:lastPrinted>
  <dcterms:created xsi:type="dcterms:W3CDTF">2014-01-18T18:47:42Z</dcterms:created>
  <dcterms:modified xsi:type="dcterms:W3CDTF">2014-07-14T20:22:19Z</dcterms:modified>
</cp:coreProperties>
</file>