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54" showSpecialPlsOnTitleSld="0" saveSubsetFonts="1">
  <p:sldMasterIdLst>
    <p:sldMasterId id="2147483687" r:id="rId1"/>
    <p:sldMasterId id="2147483711" r:id="rId2"/>
    <p:sldMasterId id="2147483723" r:id="rId3"/>
  </p:sldMasterIdLst>
  <p:notesMasterIdLst>
    <p:notesMasterId r:id="rId9"/>
  </p:notesMasterIdLst>
  <p:handoutMasterIdLst>
    <p:handoutMasterId r:id="rId10"/>
  </p:handoutMasterIdLst>
  <p:sldIdLst>
    <p:sldId id="370" r:id="rId4"/>
    <p:sldId id="437" r:id="rId5"/>
    <p:sldId id="416" r:id="rId6"/>
    <p:sldId id="410" r:id="rId7"/>
    <p:sldId id="442"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7" name="Pierce, Melissa" initials="PM" lastIdx="1" clrIdx="7">
    <p:extLst>
      <p:ext uri="{19B8F6BF-5375-455C-9EA6-DF929625EA0E}">
        <p15:presenceInfo xmlns:p15="http://schemas.microsoft.com/office/powerpoint/2012/main" userId="S-1-5-21-1417001333-1682526488-839522115-41684" providerId="AD"/>
      </p:ext>
    </p:extLst>
  </p:cmAuthor>
  <p:cmAuthor id="1" name="DeCarlo, Sharon" initials="DS" lastIdx="58" clrIdx="1"/>
  <p:cmAuthor id="2" name="Jackson, Dennis" initials="JD" lastIdx="12" clrIdx="2">
    <p:extLst/>
  </p:cmAuthor>
  <p:cmAuthor id="3" name="Kelley, Nora" initials="KN" lastIdx="1" clrIdx="3">
    <p:extLst/>
  </p:cmAuthor>
  <p:cmAuthor id="4" name="W2K" initials="W" lastIdx="28" clrIdx="4"/>
  <p:cmAuthor id="5" name="Berlin, Debra" initials="BD" lastIdx="19" clrIdx="5">
    <p:extLst>
      <p:ext uri="{19B8F6BF-5375-455C-9EA6-DF929625EA0E}">
        <p15:presenceInfo xmlns:p15="http://schemas.microsoft.com/office/powerpoint/2012/main" userId="S-1-5-21-1417001333-1682526488-839522115-59129" providerId="AD"/>
      </p:ext>
    </p:extLst>
  </p:cmAuthor>
  <p:cmAuthor id="6" name="Michelle Wade" initials="MW" lastIdx="15"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000"/>
    <a:srgbClr val="FFFF85"/>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36" autoAdjust="0"/>
    <p:restoredTop sz="85687" autoAdjust="0"/>
  </p:normalViewPr>
  <p:slideViewPr>
    <p:cSldViewPr snapToGrid="0">
      <p:cViewPr varScale="1">
        <p:scale>
          <a:sx n="57" d="100"/>
          <a:sy n="57" d="100"/>
        </p:scale>
        <p:origin x="654" y="48"/>
      </p:cViewPr>
      <p:guideLst>
        <p:guide orient="horz" pos="2160"/>
        <p:guide pos="2880"/>
      </p:guideLst>
    </p:cSldViewPr>
  </p:slideViewPr>
  <p:outlineViewPr>
    <p:cViewPr>
      <p:scale>
        <a:sx n="33" d="100"/>
        <a:sy n="33" d="100"/>
      </p:scale>
      <p:origin x="0" y="-17886"/>
    </p:cViewPr>
  </p:outlineViewPr>
  <p:notesTextViewPr>
    <p:cViewPr>
      <p:scale>
        <a:sx n="3" d="2"/>
        <a:sy n="3" d="2"/>
      </p:scale>
      <p:origin x="0" y="0"/>
    </p:cViewPr>
  </p:notesTextViewPr>
  <p:sorterViewPr>
    <p:cViewPr>
      <p:scale>
        <a:sx n="70" d="100"/>
        <a:sy n="70" d="100"/>
      </p:scale>
      <p:origin x="0" y="-10650"/>
    </p:cViewPr>
  </p:sorterViewPr>
  <p:notesViewPr>
    <p:cSldViewPr snapToGrid="0">
      <p:cViewPr>
        <p:scale>
          <a:sx n="130" d="100"/>
          <a:sy n="130" d="100"/>
        </p:scale>
        <p:origin x="1110" y="-225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Common Core 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a:solidFill>
          <a:schemeClr val="bg1">
            <a:alpha val="90000"/>
          </a:schemeClr>
        </a:solidFill>
      </dgm:spPr>
      <dgm:t>
        <a:bodyPr/>
        <a:lstStyle/>
        <a:p>
          <a:pPr algn="ctr"/>
          <a:r>
            <a:rPr lang="en-US" sz="2400" b="0" dirty="0" smtClean="0">
              <a:effectLst/>
            </a:rPr>
            <a:t>Design of CCS-aligned Units </a:t>
          </a:r>
          <a:endParaRPr lang="en-US" sz="2400" b="0" dirty="0">
            <a:effectLst/>
          </a:endParaRPr>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a:solidFill>
          <a:srgbClr val="FFFF85">
            <a:alpha val="90000"/>
          </a:srgbClr>
        </a:solidFill>
      </dgm:spPr>
      <dgm:t>
        <a:bodyPr/>
        <a:lstStyle/>
        <a:p>
          <a:pPr algn="ctr"/>
          <a:r>
            <a:rPr lang="en-US" sz="2400" b="1" dirty="0" smtClean="0">
              <a:effectLst/>
            </a:rPr>
            <a:t>Classroom Discussion</a:t>
          </a:r>
          <a:endParaRPr lang="en-US" sz="2400" b="1" dirty="0">
            <a:effectLst/>
          </a:endParaRPr>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a:solidFill>
          <a:schemeClr val="bg1">
            <a:alpha val="90000"/>
          </a:schemeClr>
        </a:solidFill>
      </dgm:spPr>
      <dgm:t>
        <a:bodyPr/>
        <a:lstStyle/>
        <a:p>
          <a:pPr algn="ctr"/>
          <a:r>
            <a:rPr lang="en-US" sz="2400" b="0" dirty="0" smtClean="0"/>
            <a:t>Close Reading, Text-dependent Questions, </a:t>
          </a:r>
          <a:br>
            <a:rPr lang="en-US" sz="2400" b="0" dirty="0" smtClean="0"/>
          </a:br>
          <a:r>
            <a:rPr lang="en-US" sz="2400" b="0" dirty="0" smtClean="0"/>
            <a:t>and Academic Language</a:t>
          </a:r>
          <a:endParaRPr lang="en-US" sz="2400" b="0" dirty="0">
            <a:effectLst/>
          </a:endParaRPr>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01677119-4045-431C-B853-E26F7E884148}">
      <dgm:prSet phldrT="[Text]" custT="1"/>
      <dgm:spPr/>
      <dgm:t>
        <a:bodyPr/>
        <a:lstStyle/>
        <a:p>
          <a:pPr algn="ctr"/>
          <a:r>
            <a:rPr lang="en-US" sz="2400" b="0" dirty="0" smtClean="0"/>
            <a:t>Universal Design for Learning</a:t>
          </a:r>
          <a:endParaRPr lang="en-US" sz="2400" b="0" dirty="0"/>
        </a:p>
      </dgm:t>
    </dgm:pt>
    <dgm:pt modelId="{BD23E557-7C98-4DE1-8314-D7BD845DAFE9}" type="parTrans" cxnId="{08B79F65-56F8-4410-979D-C152A9B95F0E}">
      <dgm:prSet/>
      <dgm:spPr/>
      <dgm:t>
        <a:bodyPr/>
        <a:lstStyle/>
        <a:p>
          <a:endParaRPr lang="en-US" dirty="0"/>
        </a:p>
      </dgm:t>
    </dgm:pt>
    <dgm:pt modelId="{D88B1D94-3681-4367-B510-C70B29A5421D}" type="sibTrans" cxnId="{08B79F65-56F8-4410-979D-C152A9B95F0E}">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5"/>
      <dgm:spPr/>
      <dgm:t>
        <a:bodyPr/>
        <a:lstStyle/>
        <a:p>
          <a:endParaRPr lang="en-US"/>
        </a:p>
      </dgm:t>
    </dgm:pt>
    <dgm:pt modelId="{30415E90-D52D-48D0-83BA-D69F81D22A24}" type="pres">
      <dgm:prSet presAssocID="{875902B6-D7AA-46D0-A995-D11880EA2FD1}" presName="childText" presStyleLbl="bgAcc1" presStyleIdx="0" presStyleCnt="5" custScaleX="526319">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5"/>
      <dgm:spPr/>
      <dgm:t>
        <a:bodyPr/>
        <a:lstStyle/>
        <a:p>
          <a:endParaRPr lang="en-US"/>
        </a:p>
      </dgm:t>
    </dgm:pt>
    <dgm:pt modelId="{9825A28B-C7C5-4204-94C3-E8D7000EEC4F}" type="pres">
      <dgm:prSet presAssocID="{58DCE318-75B7-47FE-8525-3043B002245B}" presName="childText" presStyleLbl="bgAcc1" presStyleIdx="1" presStyleCnt="5" custScaleX="528291"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5"/>
      <dgm:spPr/>
      <dgm:t>
        <a:bodyPr/>
        <a:lstStyle/>
        <a:p>
          <a:endParaRPr lang="en-US"/>
        </a:p>
      </dgm:t>
    </dgm:pt>
    <dgm:pt modelId="{ABA4AD6F-2F38-4BDD-9216-4EDB340AA554}" type="pres">
      <dgm:prSet presAssocID="{8691F7BC-3BF2-4274-8C3C-961D302C3E80}" presName="childText" presStyleLbl="bgAcc1" presStyleIdx="2" presStyleCnt="5" custScaleX="531450"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5"/>
      <dgm:spPr/>
      <dgm:t>
        <a:bodyPr/>
        <a:lstStyle/>
        <a:p>
          <a:endParaRPr lang="en-US"/>
        </a:p>
      </dgm:t>
    </dgm:pt>
    <dgm:pt modelId="{885DB2E2-94C8-4BD6-A25B-A6DF9906D3CD}" type="pres">
      <dgm:prSet presAssocID="{E2B7F8FC-10AD-4B06-B4C7-BEB6C56223E7}" presName="childText" presStyleLbl="bgAcc1" presStyleIdx="3" presStyleCnt="5" custScaleX="531451">
        <dgm:presLayoutVars>
          <dgm:bulletEnabled val="1"/>
        </dgm:presLayoutVars>
      </dgm:prSet>
      <dgm:spPr/>
      <dgm:t>
        <a:bodyPr/>
        <a:lstStyle/>
        <a:p>
          <a:endParaRPr lang="en-US"/>
        </a:p>
      </dgm:t>
    </dgm:pt>
    <dgm:pt modelId="{199D0DAA-F8E9-49A7-864C-8F57EB052505}" type="pres">
      <dgm:prSet presAssocID="{BD23E557-7C98-4DE1-8314-D7BD845DAFE9}" presName="Name13" presStyleLbl="parChTrans1D2" presStyleIdx="4" presStyleCnt="5"/>
      <dgm:spPr/>
      <dgm:t>
        <a:bodyPr/>
        <a:lstStyle/>
        <a:p>
          <a:endParaRPr lang="en-US"/>
        </a:p>
      </dgm:t>
    </dgm:pt>
    <dgm:pt modelId="{725300A4-7A1C-40A2-A020-57CA6A1A3BF0}" type="pres">
      <dgm:prSet presAssocID="{01677119-4045-431C-B853-E26F7E884148}" presName="childText" presStyleLbl="bgAcc1" presStyleIdx="4" presStyleCnt="5" custScaleX="531840">
        <dgm:presLayoutVars>
          <dgm:bulletEnabled val="1"/>
        </dgm:presLayoutVars>
      </dgm:prSet>
      <dgm:spPr/>
      <dgm:t>
        <a:bodyPr/>
        <a:lstStyle/>
        <a:p>
          <a:endParaRPr lang="en-US"/>
        </a:p>
      </dgm:t>
    </dgm:pt>
  </dgm:ptLst>
  <dgm:cxnLst>
    <dgm:cxn modelId="{C1C10D65-1289-4BEA-997F-BD93DEBD38FF}" srcId="{C49DE7C9-3CCD-4A68-9AF1-4959318AB8CE}" destId="{E2B7F8FC-10AD-4B06-B4C7-BEB6C56223E7}" srcOrd="3" destOrd="0" parTransId="{EF4E6064-2222-4025-843B-774CAA10FB18}" sibTransId="{9BB11CBE-9A47-48DD-82A9-CC34A552E213}"/>
    <dgm:cxn modelId="{E2DC704D-04E5-4CFB-8A37-BBC5758532E2}" srcId="{C49DE7C9-3CCD-4A68-9AF1-4959318AB8CE}" destId="{875902B6-D7AA-46D0-A995-D11880EA2FD1}" srcOrd="0" destOrd="0" parTransId="{EF8DE587-9847-40DC-9A6D-C684684E3EAA}" sibTransId="{1E88BEBF-0214-4206-B9B8-1BE17BCBCCD9}"/>
    <dgm:cxn modelId="{81C1BAD9-1699-4A62-BD86-579ECF3B180F}" srcId="{C49DE7C9-3CCD-4A68-9AF1-4959318AB8CE}" destId="{8691F7BC-3BF2-4274-8C3C-961D302C3E80}" srcOrd="2" destOrd="0" parTransId="{40CAD029-3C99-4E8D-98B4-2953D52807B2}" sibTransId="{D629FD8A-4EA6-48BE-92AB-3785C7AE23E0}"/>
    <dgm:cxn modelId="{A495417D-AFDD-4243-A7C2-61C27A3286CB}" type="presOf" srcId="{EF4E6064-2222-4025-843B-774CAA10FB18}" destId="{0406E04E-E93F-457E-87F7-A76954C0A595}"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7A1EA763-FC92-4BA6-8A21-2B79EC6858E0}" type="presOf" srcId="{875902B6-D7AA-46D0-A995-D11880EA2FD1}" destId="{30415E90-D52D-48D0-83BA-D69F81D22A24}" srcOrd="0" destOrd="0" presId="urn:microsoft.com/office/officeart/2005/8/layout/hierarchy3"/>
    <dgm:cxn modelId="{9BEE6E4A-A798-4CE8-A534-6B933A8CF029}" type="presOf" srcId="{E2B7F8FC-10AD-4B06-B4C7-BEB6C56223E7}" destId="{885DB2E2-94C8-4BD6-A25B-A6DF9906D3CD}" srcOrd="0" destOrd="0" presId="urn:microsoft.com/office/officeart/2005/8/layout/hierarchy3"/>
    <dgm:cxn modelId="{5066886E-DB8B-4909-A3A3-3C017F2A9264}" type="presOf" srcId="{01677119-4045-431C-B853-E26F7E884148}" destId="{725300A4-7A1C-40A2-A020-57CA6A1A3BF0}" srcOrd="0" destOrd="0" presId="urn:microsoft.com/office/officeart/2005/8/layout/hierarchy3"/>
    <dgm:cxn modelId="{149DE197-F291-49EB-B668-4F0A98861853}" type="presOf" srcId="{B217A518-BEE6-4DD9-9286-89D1EA55A1ED}" destId="{96FF3DE8-3675-4CB8-B07C-3DCAFF305E01}" srcOrd="0" destOrd="0" presId="urn:microsoft.com/office/officeart/2005/8/layout/hierarchy3"/>
    <dgm:cxn modelId="{FB35363C-C442-46A5-A8D7-6D67A9AC9321}" type="presOf" srcId="{58DCE318-75B7-47FE-8525-3043B002245B}" destId="{9825A28B-C7C5-4204-94C3-E8D7000EEC4F}" srcOrd="0" destOrd="0" presId="urn:microsoft.com/office/officeart/2005/8/layout/hierarchy3"/>
    <dgm:cxn modelId="{08B79F65-56F8-4410-979D-C152A9B95F0E}" srcId="{C49DE7C9-3CCD-4A68-9AF1-4959318AB8CE}" destId="{01677119-4045-431C-B853-E26F7E884148}" srcOrd="4" destOrd="0" parTransId="{BD23E557-7C98-4DE1-8314-D7BD845DAFE9}" sibTransId="{D88B1D94-3681-4367-B510-C70B29A5421D}"/>
    <dgm:cxn modelId="{602D2BBC-C54F-4945-80CD-896ADAB0D635}" type="presOf" srcId="{EF8DE587-9847-40DC-9A6D-C684684E3EAA}" destId="{0912B255-822D-42AD-8D51-EAD24CC90B92}" srcOrd="0" destOrd="0" presId="urn:microsoft.com/office/officeart/2005/8/layout/hierarchy3"/>
    <dgm:cxn modelId="{01C6C25D-1349-4A17-92CC-11EDEA719BF0}" type="presOf" srcId="{C49DE7C9-3CCD-4A68-9AF1-4959318AB8CE}" destId="{01013C70-3796-4887-98D0-B93D667D085C}" srcOrd="1" destOrd="0" presId="urn:microsoft.com/office/officeart/2005/8/layout/hierarchy3"/>
    <dgm:cxn modelId="{2DD0631E-8CE1-4DAD-BD76-BD17024F707D}" type="presOf" srcId="{BD23E557-7C98-4DE1-8314-D7BD845DAFE9}" destId="{199D0DAA-F8E9-49A7-864C-8F57EB052505}" srcOrd="0" destOrd="0" presId="urn:microsoft.com/office/officeart/2005/8/layout/hierarchy3"/>
    <dgm:cxn modelId="{B42713E2-29EC-46C1-882D-E4E5E49542CB}" type="presOf" srcId="{C49DE7C9-3CCD-4A68-9AF1-4959318AB8CE}" destId="{18B331A4-2A99-4364-B5B4-8854F2CECE91}" srcOrd="0" destOrd="0" presId="urn:microsoft.com/office/officeart/2005/8/layout/hierarchy3"/>
    <dgm:cxn modelId="{346FAED1-D28C-46A0-9E35-3CA98FD313B2}" type="presOf" srcId="{BC6540E0-3144-49F0-80D0-9F9B86DC9743}" destId="{19D262A1-4F11-47A2-91BC-C1BB23103FA7}" srcOrd="0" destOrd="0" presId="urn:microsoft.com/office/officeart/2005/8/layout/hierarchy3"/>
    <dgm:cxn modelId="{5C7173DA-C7C2-493B-B211-D010ED975E88}" type="presOf" srcId="{8691F7BC-3BF2-4274-8C3C-961D302C3E80}" destId="{ABA4AD6F-2F38-4BDD-9216-4EDB340AA554}"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47B9B163-18CF-4E85-8C9A-11842B57E409}" type="presOf" srcId="{40CAD029-3C99-4E8D-98B4-2953D52807B2}" destId="{0ECFACD2-E546-4248-9C0E-3A50A1F0895C}" srcOrd="0" destOrd="0" presId="urn:microsoft.com/office/officeart/2005/8/layout/hierarchy3"/>
    <dgm:cxn modelId="{078BFAE4-E4B0-4984-AA3E-CCA918962E97}" type="presParOf" srcId="{96FF3DE8-3675-4CB8-B07C-3DCAFF305E01}" destId="{9DD75A0C-E450-4BE0-810F-123BF65818C1}" srcOrd="0" destOrd="0" presId="urn:microsoft.com/office/officeart/2005/8/layout/hierarchy3"/>
    <dgm:cxn modelId="{0DEC1753-291B-4C30-8046-645DCB33CD26}" type="presParOf" srcId="{9DD75A0C-E450-4BE0-810F-123BF65818C1}" destId="{0A884521-68A1-4C12-8831-974241E448AA}" srcOrd="0" destOrd="0" presId="urn:microsoft.com/office/officeart/2005/8/layout/hierarchy3"/>
    <dgm:cxn modelId="{6F6C517C-1D21-4E65-89E7-36F8296E60F0}" type="presParOf" srcId="{0A884521-68A1-4C12-8831-974241E448AA}" destId="{18B331A4-2A99-4364-B5B4-8854F2CECE91}" srcOrd="0" destOrd="0" presId="urn:microsoft.com/office/officeart/2005/8/layout/hierarchy3"/>
    <dgm:cxn modelId="{3B56EF69-4E27-44ED-8058-DD876EC351FC}" type="presParOf" srcId="{0A884521-68A1-4C12-8831-974241E448AA}" destId="{01013C70-3796-4887-98D0-B93D667D085C}" srcOrd="1" destOrd="0" presId="urn:microsoft.com/office/officeart/2005/8/layout/hierarchy3"/>
    <dgm:cxn modelId="{1E8C6370-71C8-47BC-933C-CC7B848EE17F}" type="presParOf" srcId="{9DD75A0C-E450-4BE0-810F-123BF65818C1}" destId="{7530FBDF-F41C-4729-BAE1-3909AC81C7F2}" srcOrd="1" destOrd="0" presId="urn:microsoft.com/office/officeart/2005/8/layout/hierarchy3"/>
    <dgm:cxn modelId="{9CA5C86B-7142-46A6-8866-415241493DB4}" type="presParOf" srcId="{7530FBDF-F41C-4729-BAE1-3909AC81C7F2}" destId="{0912B255-822D-42AD-8D51-EAD24CC90B92}" srcOrd="0" destOrd="0" presId="urn:microsoft.com/office/officeart/2005/8/layout/hierarchy3"/>
    <dgm:cxn modelId="{E5C57858-EE41-46B5-BCAF-B8F71C1EA21E}" type="presParOf" srcId="{7530FBDF-F41C-4729-BAE1-3909AC81C7F2}" destId="{30415E90-D52D-48D0-83BA-D69F81D22A24}" srcOrd="1" destOrd="0" presId="urn:microsoft.com/office/officeart/2005/8/layout/hierarchy3"/>
    <dgm:cxn modelId="{ACA9A39D-8753-478C-80FC-B41391D04773}" type="presParOf" srcId="{7530FBDF-F41C-4729-BAE1-3909AC81C7F2}" destId="{19D262A1-4F11-47A2-91BC-C1BB23103FA7}" srcOrd="2" destOrd="0" presId="urn:microsoft.com/office/officeart/2005/8/layout/hierarchy3"/>
    <dgm:cxn modelId="{4F4AB85A-AD9A-4D8A-A91C-8F3D1122A185}" type="presParOf" srcId="{7530FBDF-F41C-4729-BAE1-3909AC81C7F2}" destId="{9825A28B-C7C5-4204-94C3-E8D7000EEC4F}" srcOrd="3" destOrd="0" presId="urn:microsoft.com/office/officeart/2005/8/layout/hierarchy3"/>
    <dgm:cxn modelId="{CB24D447-AAB1-48DF-8060-E14D5C718A82}" type="presParOf" srcId="{7530FBDF-F41C-4729-BAE1-3909AC81C7F2}" destId="{0ECFACD2-E546-4248-9C0E-3A50A1F0895C}" srcOrd="4" destOrd="0" presId="urn:microsoft.com/office/officeart/2005/8/layout/hierarchy3"/>
    <dgm:cxn modelId="{53F03894-DB9C-421C-903D-A546473271C4}" type="presParOf" srcId="{7530FBDF-F41C-4729-BAE1-3909AC81C7F2}" destId="{ABA4AD6F-2F38-4BDD-9216-4EDB340AA554}" srcOrd="5" destOrd="0" presId="urn:microsoft.com/office/officeart/2005/8/layout/hierarchy3"/>
    <dgm:cxn modelId="{F79AEFD5-ECF6-44AA-8FE5-D49AB6A697A3}" type="presParOf" srcId="{7530FBDF-F41C-4729-BAE1-3909AC81C7F2}" destId="{0406E04E-E93F-457E-87F7-A76954C0A595}" srcOrd="6" destOrd="0" presId="urn:microsoft.com/office/officeart/2005/8/layout/hierarchy3"/>
    <dgm:cxn modelId="{5FD9E3C3-AAC4-432C-BC03-31DAD5E99661}" type="presParOf" srcId="{7530FBDF-F41C-4729-BAE1-3909AC81C7F2}" destId="{885DB2E2-94C8-4BD6-A25B-A6DF9906D3CD}" srcOrd="7" destOrd="0" presId="urn:microsoft.com/office/officeart/2005/8/layout/hierarchy3"/>
    <dgm:cxn modelId="{CE24437C-1105-4530-AA54-75EC956AA990}" type="presParOf" srcId="{7530FBDF-F41C-4729-BAE1-3909AC81C7F2}" destId="{199D0DAA-F8E9-49A7-864C-8F57EB052505}" srcOrd="8" destOrd="0" presId="urn:microsoft.com/office/officeart/2005/8/layout/hierarchy3"/>
    <dgm:cxn modelId="{D0DB2827-BABD-4D18-91D6-58CD3B0DA72E}" type="presParOf" srcId="{7530FBDF-F41C-4729-BAE1-3909AC81C7F2}" destId="{725300A4-7A1C-40A2-A020-57CA6A1A3BF0}" srcOrd="9"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715778" y="33677"/>
          <a:ext cx="6253951" cy="631129"/>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Common Core ELA &amp; Literacy</a:t>
          </a:r>
          <a:endParaRPr lang="en-US" sz="3200" kern="1200" dirty="0"/>
        </a:p>
      </dsp:txBody>
      <dsp:txXfrm>
        <a:off x="734263" y="52162"/>
        <a:ext cx="6216981" cy="594159"/>
      </dsp:txXfrm>
    </dsp:sp>
    <dsp:sp modelId="{0912B255-822D-42AD-8D51-EAD24CC90B92}">
      <dsp:nvSpPr>
        <dsp:cNvPr id="0" name=""/>
        <dsp:cNvSpPr/>
      </dsp:nvSpPr>
      <dsp:spPr>
        <a:xfrm>
          <a:off x="1341173" y="664807"/>
          <a:ext cx="527150" cy="466368"/>
        </a:xfrm>
        <a:custGeom>
          <a:avLst/>
          <a:gdLst/>
          <a:ahLst/>
          <a:cxnLst/>
          <a:rect l="0" t="0" r="0" b="0"/>
          <a:pathLst>
            <a:path>
              <a:moveTo>
                <a:pt x="0" y="0"/>
              </a:moveTo>
              <a:lnTo>
                <a:pt x="0" y="466368"/>
              </a:lnTo>
              <a:lnTo>
                <a:pt x="527150" y="46636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1868324" y="798459"/>
          <a:ext cx="5603679" cy="665432"/>
        </a:xfrm>
        <a:prstGeom prst="roundRect">
          <a:avLst>
            <a:gd name="adj" fmla="val 10000"/>
          </a:avLst>
        </a:prstGeom>
        <a:solidFill>
          <a:schemeClr val="bg1">
            <a:alpha val="89804"/>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Successes and Challenges</a:t>
          </a:r>
          <a:endParaRPr lang="en-US" sz="2400" b="0" kern="1200" dirty="0">
            <a:effectLst/>
          </a:endParaRPr>
        </a:p>
      </dsp:txBody>
      <dsp:txXfrm>
        <a:off x="1887814" y="817949"/>
        <a:ext cx="5564699" cy="626452"/>
      </dsp:txXfrm>
    </dsp:sp>
    <dsp:sp modelId="{19D262A1-4F11-47A2-91BC-C1BB23103FA7}">
      <dsp:nvSpPr>
        <dsp:cNvPr id="0" name=""/>
        <dsp:cNvSpPr/>
      </dsp:nvSpPr>
      <dsp:spPr>
        <a:xfrm>
          <a:off x="1341173" y="664807"/>
          <a:ext cx="537648" cy="1273844"/>
        </a:xfrm>
        <a:custGeom>
          <a:avLst/>
          <a:gdLst/>
          <a:ahLst/>
          <a:cxnLst/>
          <a:rect l="0" t="0" r="0" b="0"/>
          <a:pathLst>
            <a:path>
              <a:moveTo>
                <a:pt x="0" y="0"/>
              </a:moveTo>
              <a:lnTo>
                <a:pt x="0" y="1273844"/>
              </a:lnTo>
              <a:lnTo>
                <a:pt x="537648" y="127384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1878822" y="1605935"/>
          <a:ext cx="5624675" cy="665432"/>
        </a:xfrm>
        <a:prstGeom prst="roundRect">
          <a:avLst>
            <a:gd name="adj" fmla="val 10000"/>
          </a:avLst>
        </a:prstGeom>
        <a:solidFill>
          <a:schemeClr val="bg1">
            <a:alpha val="90000"/>
          </a:schemeClr>
        </a:solidFill>
        <a:ln w="25400" cap="flat" cmpd="sng" algn="ctr">
          <a:solidFill>
            <a:schemeClr val="accent5">
              <a:hueOff val="1243930"/>
              <a:satOff val="10"/>
              <a:lumOff val="58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Design of CCS-aligned Units </a:t>
          </a:r>
          <a:endParaRPr lang="en-US" sz="2400" b="0" kern="1200" dirty="0">
            <a:effectLst/>
          </a:endParaRPr>
        </a:p>
      </dsp:txBody>
      <dsp:txXfrm>
        <a:off x="1898312" y="1625425"/>
        <a:ext cx="5585695" cy="626452"/>
      </dsp:txXfrm>
    </dsp:sp>
    <dsp:sp modelId="{0ECFACD2-E546-4248-9C0E-3A50A1F0895C}">
      <dsp:nvSpPr>
        <dsp:cNvPr id="0" name=""/>
        <dsp:cNvSpPr/>
      </dsp:nvSpPr>
      <dsp:spPr>
        <a:xfrm>
          <a:off x="1341173" y="664807"/>
          <a:ext cx="506154" cy="2129950"/>
        </a:xfrm>
        <a:custGeom>
          <a:avLst/>
          <a:gdLst/>
          <a:ahLst/>
          <a:cxnLst/>
          <a:rect l="0" t="0" r="0" b="0"/>
          <a:pathLst>
            <a:path>
              <a:moveTo>
                <a:pt x="0" y="0"/>
              </a:moveTo>
              <a:lnTo>
                <a:pt x="0" y="2129950"/>
              </a:lnTo>
              <a:lnTo>
                <a:pt x="506154" y="212995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1847328" y="2462041"/>
          <a:ext cx="5658308" cy="665432"/>
        </a:xfrm>
        <a:prstGeom prst="roundRect">
          <a:avLst>
            <a:gd name="adj" fmla="val 10000"/>
          </a:avLst>
        </a:prstGeom>
        <a:solidFill>
          <a:schemeClr val="bg1">
            <a:alpha val="90000"/>
          </a:schemeClr>
        </a:solidFill>
        <a:ln w="25400" cap="flat" cmpd="sng" algn="ctr">
          <a:solidFill>
            <a:schemeClr val="accent5">
              <a:hueOff val="2487860"/>
              <a:satOff val="20"/>
              <a:lumOff val="11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Close Reading, Text-dependent Questions, </a:t>
          </a:r>
          <a:br>
            <a:rPr lang="en-US" sz="2400" b="0" kern="1200" dirty="0" smtClean="0"/>
          </a:br>
          <a:r>
            <a:rPr lang="en-US" sz="2400" b="0" kern="1200" dirty="0" smtClean="0"/>
            <a:t>and Academic Language</a:t>
          </a:r>
          <a:endParaRPr lang="en-US" sz="2400" b="0" kern="1200" dirty="0">
            <a:effectLst/>
          </a:endParaRPr>
        </a:p>
      </dsp:txBody>
      <dsp:txXfrm>
        <a:off x="1866818" y="2481531"/>
        <a:ext cx="5619328" cy="626452"/>
      </dsp:txXfrm>
    </dsp:sp>
    <dsp:sp modelId="{0406E04E-E93F-457E-87F7-A76954C0A595}">
      <dsp:nvSpPr>
        <dsp:cNvPr id="0" name=""/>
        <dsp:cNvSpPr/>
      </dsp:nvSpPr>
      <dsp:spPr>
        <a:xfrm>
          <a:off x="1341173" y="664807"/>
          <a:ext cx="527150" cy="2961741"/>
        </a:xfrm>
        <a:custGeom>
          <a:avLst/>
          <a:gdLst/>
          <a:ahLst/>
          <a:cxnLst/>
          <a:rect l="0" t="0" r="0" b="0"/>
          <a:pathLst>
            <a:path>
              <a:moveTo>
                <a:pt x="0" y="0"/>
              </a:moveTo>
              <a:lnTo>
                <a:pt x="0" y="2961741"/>
              </a:lnTo>
              <a:lnTo>
                <a:pt x="527150" y="296174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1868324" y="3293832"/>
          <a:ext cx="5658319" cy="665432"/>
        </a:xfrm>
        <a:prstGeom prst="roundRect">
          <a:avLst>
            <a:gd name="adj" fmla="val 10000"/>
          </a:avLst>
        </a:prstGeom>
        <a:solidFill>
          <a:srgbClr val="FFFF85">
            <a:alpha val="90000"/>
          </a:srgbClr>
        </a:solidFill>
        <a:ln w="25400" cap="flat" cmpd="sng" algn="ctr">
          <a:solidFill>
            <a:schemeClr val="accent5">
              <a:hueOff val="3731791"/>
              <a:satOff val="31"/>
              <a:lumOff val="176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1" kern="1200" dirty="0" smtClean="0">
              <a:effectLst/>
            </a:rPr>
            <a:t>Classroom Discussion</a:t>
          </a:r>
          <a:endParaRPr lang="en-US" sz="2400" b="1" kern="1200" dirty="0">
            <a:effectLst/>
          </a:endParaRPr>
        </a:p>
      </dsp:txBody>
      <dsp:txXfrm>
        <a:off x="1887814" y="3313322"/>
        <a:ext cx="5619339" cy="626452"/>
      </dsp:txXfrm>
    </dsp:sp>
    <dsp:sp modelId="{199D0DAA-F8E9-49A7-864C-8F57EB052505}">
      <dsp:nvSpPr>
        <dsp:cNvPr id="0" name=""/>
        <dsp:cNvSpPr/>
      </dsp:nvSpPr>
      <dsp:spPr>
        <a:xfrm>
          <a:off x="1341173" y="664807"/>
          <a:ext cx="527150" cy="3793532"/>
        </a:xfrm>
        <a:custGeom>
          <a:avLst/>
          <a:gdLst/>
          <a:ahLst/>
          <a:cxnLst/>
          <a:rect l="0" t="0" r="0" b="0"/>
          <a:pathLst>
            <a:path>
              <a:moveTo>
                <a:pt x="0" y="0"/>
              </a:moveTo>
              <a:lnTo>
                <a:pt x="0" y="3793532"/>
              </a:lnTo>
              <a:lnTo>
                <a:pt x="527150" y="379353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5300A4-7A1C-40A2-A020-57CA6A1A3BF0}">
      <dsp:nvSpPr>
        <dsp:cNvPr id="0" name=""/>
        <dsp:cNvSpPr/>
      </dsp:nvSpPr>
      <dsp:spPr>
        <a:xfrm>
          <a:off x="1868324" y="4125623"/>
          <a:ext cx="5662461" cy="66543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Universal Design for Learning</a:t>
          </a:r>
          <a:endParaRPr lang="en-US" sz="2400" b="0" kern="1200" dirty="0"/>
        </a:p>
      </dsp:txBody>
      <dsp:txXfrm>
        <a:off x="1887814" y="4145113"/>
        <a:ext cx="5623481" cy="6264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7/14/2014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7/14/2014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ccdd.serpmedia.org/index.php"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nsrfharmony.org/protocol/doc/4_a_text.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1-7, including the Pre-Assessment, will take about 20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54</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endParaRPr lang="en-US" dirty="0" smtClean="0"/>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55</a:t>
            </a:fld>
            <a:endParaRPr lang="en-US" dirty="0"/>
          </a:p>
        </p:txBody>
      </p:sp>
    </p:spTree>
    <p:extLst>
      <p:ext uri="{BB962C8B-B14F-4D97-AF65-F5344CB8AC3E}">
        <p14:creationId xmlns:p14="http://schemas.microsoft.com/office/powerpoint/2010/main" val="1408926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(60 minutes) This backward</a:t>
            </a:r>
            <a:r>
              <a:rPr lang="en-US" baseline="0" dirty="0" smtClean="0"/>
              <a:t> design portion is meant only as general information and guidance so that participants will understand where a close reading lesson might fit into an overall unit. Module 4 will go more deeply into unit design.</a:t>
            </a:r>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7/14/2014</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56</a:t>
            </a:fld>
            <a:endParaRPr lang="en-US" dirty="0"/>
          </a:p>
        </p:txBody>
      </p:sp>
    </p:spTree>
    <p:extLst>
      <p:ext uri="{BB962C8B-B14F-4D97-AF65-F5344CB8AC3E}">
        <p14:creationId xmlns:p14="http://schemas.microsoft.com/office/powerpoint/2010/main" val="3514690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530">
              <a:defRPr/>
            </a:pPr>
            <a:r>
              <a:rPr lang="en-US" dirty="0" smtClean="0"/>
              <a:t>Read the quote and show the video</a:t>
            </a:r>
            <a:r>
              <a:rPr lang="en-US" baseline="0" dirty="0" smtClean="0"/>
              <a:t> as a prelude to the article handout.</a:t>
            </a:r>
          </a:p>
          <a:p>
            <a:pPr defTabSz="905530">
              <a:defRPr/>
            </a:pPr>
            <a:r>
              <a:rPr lang="en-US" dirty="0" smtClean="0"/>
              <a:t>In this brief video,</a:t>
            </a:r>
            <a:r>
              <a:rPr lang="en-US" baseline="0" dirty="0" smtClean="0"/>
              <a:t> Catherine Snow professor and researcher at Harvard University discusses a project in which she is involved through SERP. </a:t>
            </a:r>
            <a:r>
              <a:rPr lang="en-US" dirty="0" smtClean="0"/>
              <a:t>SERP is an organization that provides a structure for research and research based programs carried out in field sites – schools and school districts, who work in partnership with SERP. In this video, Dr. Snow explains the importance of text-based discussion and what they hope current research on reading comprehension will reveal about text-based discussion and reading comprehension.</a:t>
            </a:r>
          </a:p>
          <a:p>
            <a:pPr defTabSz="905530">
              <a:defRPr/>
            </a:pPr>
            <a:r>
              <a:rPr lang="en-US" u="sng" dirty="0" smtClean="0">
                <a:hlinkClick r:id="rId3"/>
              </a:rPr>
              <a:t>http://ccdd.serpmedia.org/index.php</a:t>
            </a:r>
            <a:endParaRPr lang="en-US" dirty="0" smtClean="0"/>
          </a:p>
          <a:p>
            <a:r>
              <a:rPr lang="en-US" dirty="0" smtClean="0"/>
              <a:t>Segment :0.00</a:t>
            </a:r>
            <a:r>
              <a:rPr lang="en-US" baseline="0" dirty="0" smtClean="0"/>
              <a:t> – 1.34</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57</a:t>
            </a:fld>
            <a:endParaRPr lang="en-US" dirty="0"/>
          </a:p>
        </p:txBody>
      </p:sp>
    </p:spTree>
    <p:extLst>
      <p:ext uri="{BB962C8B-B14F-4D97-AF65-F5344CB8AC3E}">
        <p14:creationId xmlns:p14="http://schemas.microsoft.com/office/powerpoint/2010/main" val="3499629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Description of the Activity:</a:t>
            </a:r>
          </a:p>
          <a:p>
            <a:r>
              <a:rPr lang="en-US" dirty="0" smtClean="0"/>
              <a:t>Participants read and annotate a handout excerpt from an IRA policy brief, “Close Reading and Far-Reaching Classroom Discussion: Fostering a Vital Connection” (Snow &amp; O’Connor, 2013 retrieved from: http://www.reading.org/Libraries/lrp/ira-lrp-policy-brief--close-reading--13sept2013.pdf). In groups of 4, they use the 4 A’s Protocol, to discuss the article, and prepare to answer the question, </a:t>
            </a:r>
            <a:r>
              <a:rPr lang="en-US" i="1" dirty="0" smtClean="0"/>
              <a:t>What implications does this excerpt have for our work with teachers and students?</a:t>
            </a:r>
            <a:endParaRPr lang="en-US" dirty="0" smtClean="0"/>
          </a:p>
          <a:p>
            <a:r>
              <a:rPr lang="en-US" dirty="0" smtClean="0"/>
              <a:t>Gray, Judith. "Four 'A's Text Protocol." </a:t>
            </a:r>
            <a:r>
              <a:rPr lang="en-US" u="sng" dirty="0" smtClean="0"/>
              <a:t>National School Reform Faculty</a:t>
            </a:r>
            <a:r>
              <a:rPr lang="en-US" dirty="0" smtClean="0"/>
              <a:t>. 2005. Harmony Education Center. </a:t>
            </a:r>
            <a:r>
              <a:rPr lang="en-US" u="sng" dirty="0" smtClean="0">
                <a:hlinkClick r:id="rId3"/>
              </a:rPr>
              <a:t>http://www.nsrfharmony.org/protocol/doc/4_a_text.pdf</a:t>
            </a:r>
            <a:endParaRPr lang="en-US" u="sng" dirty="0" smtClean="0"/>
          </a:p>
          <a:p>
            <a:endParaRPr lang="en-US" u="sng" dirty="0" smtClean="0"/>
          </a:p>
          <a:p>
            <a:pPr defTabSz="905530">
              <a:defRPr/>
            </a:pPr>
            <a:r>
              <a:rPr lang="en-US" dirty="0" smtClean="0"/>
              <a:t>1. Point out the location of the activity in their Participant Guide. This summary is in the Participant Guide. Explain that they are going to read an excerpt from a longer article and discuss it. You will summarize the parts of the article they are not reading.</a:t>
            </a:r>
          </a:p>
          <a:p>
            <a:pPr defTabSz="905530">
              <a:defRPr/>
            </a:pPr>
            <a:endParaRPr lang="en-US" b="1" dirty="0" smtClean="0"/>
          </a:p>
          <a:p>
            <a:pPr defTabSz="905530">
              <a:defRPr/>
            </a:pPr>
            <a:r>
              <a:rPr lang="en-US" b="1" dirty="0" smtClean="0"/>
              <a:t>2. Read this summary: The authors, Snow and O’Connor examine close reading and consider the advantages, as well as the limitations of close reading. They suggest ways in which close reading might be usefully supplemented by other classroom practices, to ensure that it supports comprehension and to avoid problems from an excessive focus on close reading, such as student frustration, a decline in motivation to read, and reduction in opportunities to learn content.  </a:t>
            </a:r>
          </a:p>
          <a:p>
            <a:endParaRPr lang="en-US" dirty="0" smtClean="0"/>
          </a:p>
          <a:p>
            <a:r>
              <a:rPr lang="en-US" dirty="0" smtClean="0"/>
              <a:t>3. Review the directions and point out the location of the protocol grid in their Participant Guide. The sections of the article participants will read address the relationship between classroom discussion and close reading. They read, beginning at the bottom of page 6 through the first column on page 8: “Narrow Close Reading Undermines Valuable Classroom Discussion,” and, “Productive Close Reading.”</a:t>
            </a:r>
          </a:p>
          <a:p>
            <a:pPr lvl="0"/>
            <a:r>
              <a:rPr lang="en-US" dirty="0" smtClean="0"/>
              <a:t>Choose a timekeeper and facilitator. </a:t>
            </a:r>
          </a:p>
          <a:p>
            <a:pPr lvl="0"/>
            <a:r>
              <a:rPr lang="en-US" dirty="0" smtClean="0"/>
              <a:t>Read the excerpt silently, making notes in the table for each of the 4 A’s and highlighting sentences, phrases, or words in the text as evidence. (8 minutes)</a:t>
            </a:r>
          </a:p>
          <a:p>
            <a:r>
              <a:rPr lang="en-US" dirty="0" smtClean="0"/>
              <a:t>• What </a:t>
            </a:r>
            <a:r>
              <a:rPr lang="en-US" b="1" dirty="0" smtClean="0"/>
              <a:t>A</a:t>
            </a:r>
            <a:r>
              <a:rPr lang="en-US" dirty="0" smtClean="0"/>
              <a:t>ssumptions does the author of the text hold?</a:t>
            </a:r>
          </a:p>
          <a:p>
            <a:r>
              <a:rPr lang="en-US" dirty="0" smtClean="0"/>
              <a:t>• What do you </a:t>
            </a:r>
            <a:r>
              <a:rPr lang="en-US" b="1" dirty="0" smtClean="0"/>
              <a:t>A</a:t>
            </a:r>
            <a:r>
              <a:rPr lang="en-US" dirty="0" smtClean="0"/>
              <a:t>gree with in the text?</a:t>
            </a:r>
          </a:p>
          <a:p>
            <a:r>
              <a:rPr lang="en-US" dirty="0" smtClean="0"/>
              <a:t>• What do you want to </a:t>
            </a:r>
            <a:r>
              <a:rPr lang="en-US" b="1" dirty="0" smtClean="0"/>
              <a:t>A</a:t>
            </a:r>
            <a:r>
              <a:rPr lang="en-US" dirty="0" smtClean="0"/>
              <a:t>rgue with in the text?</a:t>
            </a:r>
          </a:p>
          <a:p>
            <a:r>
              <a:rPr lang="en-US" dirty="0" smtClean="0"/>
              <a:t>• What part of the text do you want to </a:t>
            </a:r>
            <a:r>
              <a:rPr lang="en-US" b="1" dirty="0" smtClean="0"/>
              <a:t>A</a:t>
            </a:r>
            <a:r>
              <a:rPr lang="en-US" dirty="0" smtClean="0"/>
              <a:t>spire to or </a:t>
            </a:r>
            <a:r>
              <a:rPr lang="en-US" b="1" dirty="0" smtClean="0"/>
              <a:t>A</a:t>
            </a:r>
            <a:r>
              <a:rPr lang="en-US" dirty="0" smtClean="0"/>
              <a:t>ct upon?</a:t>
            </a:r>
          </a:p>
          <a:p>
            <a:pPr lvl="0"/>
            <a:r>
              <a:rPr lang="en-US" dirty="0" smtClean="0"/>
              <a:t>In a round, have each person identify one assumption in the text, citing the text as evidence. (1 minute per person, 4 minutes total)</a:t>
            </a:r>
          </a:p>
          <a:p>
            <a:pPr lvl="0"/>
            <a:r>
              <a:rPr lang="en-US" dirty="0" smtClean="0"/>
              <a:t>In the second round, each participant may choose any </a:t>
            </a:r>
            <a:r>
              <a:rPr lang="en-US" u="sng" dirty="0" smtClean="0"/>
              <a:t>one</a:t>
            </a:r>
            <a:r>
              <a:rPr lang="en-US" dirty="0" smtClean="0"/>
              <a:t> of the remaining 3 A’s to share. (1 minute per person, 4 minutes total) Please note, this is a variation on the original 4 A’s which continues in rounds for each of the remaining A’s. </a:t>
            </a:r>
          </a:p>
          <a:p>
            <a:pPr lvl="0"/>
            <a:r>
              <a:rPr lang="en-US" dirty="0" smtClean="0"/>
              <a:t>End the session with an open discussion framed around the questions: What does this mean for our work with teachers and students? (4 minutes)</a:t>
            </a:r>
          </a:p>
          <a:p>
            <a:pPr lvl="0"/>
            <a:r>
              <a:rPr lang="en-US" dirty="0" smtClean="0"/>
              <a:t>One person from each table will share briefly about his/her table’s discussion. (5 minutes total)</a:t>
            </a:r>
          </a:p>
          <a:p>
            <a:r>
              <a:rPr lang="en-US" dirty="0" smtClean="0"/>
              <a:t> </a:t>
            </a:r>
          </a:p>
          <a:p>
            <a:pPr>
              <a:spcBef>
                <a:spcPct val="0"/>
              </a:spcBef>
            </a:pP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7/14/2014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58</a:t>
            </a:fld>
            <a:endParaRPr lang="en-US" dirty="0"/>
          </a:p>
        </p:txBody>
      </p:sp>
    </p:spTree>
    <p:extLst>
      <p:ext uri="{BB962C8B-B14F-4D97-AF65-F5344CB8AC3E}">
        <p14:creationId xmlns:p14="http://schemas.microsoft.com/office/powerpoint/2010/main" val="74452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840480" y="6071616"/>
            <a:ext cx="1561514" cy="492443"/>
          </a:xfrm>
          <a:prstGeom prst="rect">
            <a:avLst/>
          </a:prstGeom>
          <a:noFill/>
        </p:spPr>
        <p:txBody>
          <a:bodyPr wrap="square" rtlCol="0">
            <a:spAutoFit/>
          </a:bodyPr>
          <a:lstStyle/>
          <a:p>
            <a:r>
              <a:rPr lang="en-US" sz="2600" b="1" i="0" smtClean="0">
                <a:solidFill>
                  <a:schemeClr val="bg1"/>
                </a:solidFill>
              </a:rPr>
              <a:t>Activity 5</a:t>
            </a:r>
            <a:endParaRPr lang="en-US" sz="2600" b="1" i="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hyperlink" Target="http://ccdd.serpmedia.org/index.php"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1655942"/>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153721"/>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3976676"/>
            <a:ext cx="8046613" cy="1550168"/>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2 Grades 6–12: </a:t>
            </a:r>
          </a:p>
          <a:p>
            <a:r>
              <a:rPr lang="en-US" i="0" dirty="0" smtClean="0">
                <a:solidFill>
                  <a:schemeClr val="tx2"/>
                </a:solidFill>
              </a:rPr>
              <a:t>Supporting all Students in Close Reading, Academic Language, and Text-based Discussion</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US" dirty="0" smtClean="0"/>
              <a:t>Today’s Session</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55</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1556756748"/>
              </p:ext>
            </p:extLst>
          </p:nvPr>
        </p:nvGraphicFramePr>
        <p:xfrm>
          <a:off x="0" y="873760"/>
          <a:ext cx="8148320" cy="47920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07413505"/>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11912"/>
            <a:ext cx="7886700" cy="609398"/>
          </a:xfrm>
        </p:spPr>
        <p:txBody>
          <a:bodyPr/>
          <a:lstStyle/>
          <a:p>
            <a:r>
              <a:rPr lang="en-US" dirty="0" smtClean="0"/>
              <a:t>Part 4</a:t>
            </a:r>
          </a:p>
        </p:txBody>
      </p:sp>
      <p:sp>
        <p:nvSpPr>
          <p:cNvPr id="4" name="Text Placeholder 3"/>
          <p:cNvSpPr>
            <a:spLocks noGrp="1"/>
          </p:cNvSpPr>
          <p:nvPr>
            <p:ph type="body" idx="1"/>
          </p:nvPr>
        </p:nvSpPr>
        <p:spPr>
          <a:xfrm>
            <a:off x="623888" y="4257858"/>
            <a:ext cx="7886700" cy="886397"/>
          </a:xfrm>
        </p:spPr>
        <p:txBody>
          <a:bodyPr/>
          <a:lstStyle/>
          <a:p>
            <a:pPr marL="396875" indent="-396875">
              <a:spcBef>
                <a:spcPct val="20000"/>
              </a:spcBef>
            </a:pPr>
            <a:r>
              <a:rPr lang="en-US" sz="3200" dirty="0">
                <a:solidFill>
                  <a:schemeClr val="tx1"/>
                </a:solidFill>
              </a:rPr>
              <a:t>Connecting Close Reading and</a:t>
            </a:r>
            <a:br>
              <a:rPr lang="en-US" sz="3200" dirty="0">
                <a:solidFill>
                  <a:schemeClr val="tx1"/>
                </a:solidFill>
              </a:rPr>
            </a:br>
            <a:r>
              <a:rPr lang="en-US" sz="3200" dirty="0">
                <a:solidFill>
                  <a:schemeClr val="tx1"/>
                </a:solidFill>
              </a:rPr>
              <a:t>Text-based Discussion</a:t>
            </a:r>
          </a:p>
        </p:txBody>
      </p:sp>
      <p:sp>
        <p:nvSpPr>
          <p:cNvPr id="6" name="Slide Number Placeholder 5"/>
          <p:cNvSpPr>
            <a:spLocks noGrp="1"/>
          </p:cNvSpPr>
          <p:nvPr>
            <p:ph type="sldNum" sz="quarter" idx="12"/>
          </p:nvPr>
        </p:nvSpPr>
        <p:spPr/>
        <p:txBody>
          <a:bodyPr/>
          <a:lstStyle/>
          <a:p>
            <a:fld id="{EE3D4692-A625-460F-A072-DE10EEAA5719}" type="slidenum">
              <a:rPr lang="en-US" smtClean="0"/>
              <a:pPr/>
              <a:t>56</a:t>
            </a:fld>
            <a:endParaRPr lang="en-US" dirty="0"/>
          </a:p>
        </p:txBody>
      </p:sp>
    </p:spTree>
    <p:extLst>
      <p:ext uri="{BB962C8B-B14F-4D97-AF65-F5344CB8AC3E}">
        <p14:creationId xmlns:p14="http://schemas.microsoft.com/office/powerpoint/2010/main" val="156093806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Text-based Discussion</a:t>
            </a:r>
            <a:endParaRPr lang="en-US" dirty="0"/>
          </a:p>
        </p:txBody>
      </p:sp>
      <p:sp>
        <p:nvSpPr>
          <p:cNvPr id="3" name="Text Placeholder 2"/>
          <p:cNvSpPr>
            <a:spLocks noGrp="1"/>
          </p:cNvSpPr>
          <p:nvPr>
            <p:ph type="body" sz="quarter" idx="10"/>
          </p:nvPr>
        </p:nvSpPr>
        <p:spPr>
          <a:xfrm rot="10800000" flipV="1">
            <a:off x="1236067" y="5200147"/>
            <a:ext cx="7180943" cy="642049"/>
          </a:xfrm>
        </p:spPr>
        <p:txBody>
          <a:bodyPr/>
          <a:lstStyle/>
          <a:p>
            <a:pPr marL="0" indent="0">
              <a:buNone/>
            </a:pPr>
            <a:r>
              <a:rPr lang="en-US" u="sng" dirty="0" smtClean="0">
                <a:hlinkClick r:id="rId3"/>
              </a:rPr>
              <a:t>http</a:t>
            </a:r>
            <a:r>
              <a:rPr lang="en-US" u="sng" dirty="0">
                <a:hlinkClick r:id="rId3"/>
              </a:rPr>
              <a:t>://ccdd.serpmedia.org/index.php</a:t>
            </a:r>
            <a:endParaRPr lang="en-US" dirty="0"/>
          </a:p>
          <a:p>
            <a:pPr marL="0" indent="0">
              <a:buNone/>
            </a:pPr>
            <a:endParaRPr lang="en-US" dirty="0" smtClean="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57</a:t>
            </a:fld>
            <a:endParaRPr lang="en-US" dirty="0"/>
          </a:p>
        </p:txBody>
      </p:sp>
      <p:sp>
        <p:nvSpPr>
          <p:cNvPr id="6" name="Rectangle 5"/>
          <p:cNvSpPr/>
          <p:nvPr/>
        </p:nvSpPr>
        <p:spPr>
          <a:xfrm>
            <a:off x="174171" y="1480457"/>
            <a:ext cx="4760686" cy="3539430"/>
          </a:xfrm>
          <a:prstGeom prst="rect">
            <a:avLst/>
          </a:prstGeom>
        </p:spPr>
        <p:txBody>
          <a:bodyPr wrap="square">
            <a:spAutoFit/>
          </a:bodyPr>
          <a:lstStyle/>
          <a:p>
            <a:r>
              <a:rPr lang="en-US" sz="2800" dirty="0"/>
              <a:t>Classroom discourse in which a teacher or classmate asks "how do you know…" or "aren't you ignoring…" would support careful and critical attention to precisely what a text says, what the author intends, and what evidence is offered.</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70950" y="2345670"/>
            <a:ext cx="3406745" cy="1908278"/>
          </a:xfrm>
          <a:prstGeom prst="rect">
            <a:avLst/>
          </a:prstGeom>
        </p:spPr>
      </p:pic>
    </p:spTree>
    <p:extLst>
      <p:ext uri="{BB962C8B-B14F-4D97-AF65-F5344CB8AC3E}">
        <p14:creationId xmlns:p14="http://schemas.microsoft.com/office/powerpoint/2010/main" val="42498181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5: </a:t>
            </a:r>
            <a:br>
              <a:rPr lang="en-US" sz="4000" dirty="0" smtClean="0"/>
            </a:br>
            <a:r>
              <a:rPr lang="en-US" sz="4000" dirty="0" smtClean="0"/>
              <a:t>Reading about Classroom Discussion</a:t>
            </a:r>
          </a:p>
        </p:txBody>
      </p:sp>
      <p:sp>
        <p:nvSpPr>
          <p:cNvPr id="2" name="Footer Placeholder 1"/>
          <p:cNvSpPr>
            <a:spLocks noGrp="1"/>
          </p:cNvSpPr>
          <p:nvPr>
            <p:ph type="ftr" sz="quarter" idx="10"/>
          </p:nvPr>
        </p:nvSpPr>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58</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086703940"/>
              </p:ext>
            </p:extLst>
          </p:nvPr>
        </p:nvGraphicFramePr>
        <p:xfrm>
          <a:off x="538735" y="1713374"/>
          <a:ext cx="8096250" cy="4063966"/>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096250"/>
              </a:tblGrid>
              <a:tr h="5177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5: Using the 4 A’s Protocol</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546204">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Choose a facilitator and a timekeeper.</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Read the excerpt silently, from the bottom of p. 6 through the first column of p. 8.</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Make notes in your Participant Guide (8 minutes)</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Conduct a discussion, using the 4 A’s protocol (8 minutes)</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Discuss: “What does this mean for our work with teachers and students?” (4 minutes)</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Share out with the whole group. (5 minutes)</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7430770" y="5554884"/>
            <a:ext cx="947738" cy="1033463"/>
          </a:xfrm>
          <a:prstGeom prst="rect">
            <a:avLst/>
          </a:prstGeom>
          <a:noFill/>
          <a:ln w="9525">
            <a:noFill/>
            <a:miter lim="800000"/>
            <a:headEnd/>
            <a:tailEnd/>
          </a:ln>
        </p:spPr>
      </p:pic>
      <p:sp>
        <p:nvSpPr>
          <p:cNvPr id="9" name="TextBox 8"/>
          <p:cNvSpPr txBox="1"/>
          <p:nvPr/>
        </p:nvSpPr>
        <p:spPr>
          <a:xfrm>
            <a:off x="7420495" y="5581996"/>
            <a:ext cx="1280160" cy="369332"/>
          </a:xfrm>
          <a:prstGeom prst="rect">
            <a:avLst/>
          </a:prstGeom>
          <a:noFill/>
        </p:spPr>
        <p:txBody>
          <a:bodyPr wrap="square" rtlCol="0">
            <a:spAutoFit/>
          </a:bodyPr>
          <a:lstStyle/>
          <a:p>
            <a:r>
              <a:rPr lang="en-US" dirty="0" smtClean="0"/>
              <a:t>Page 24</a:t>
            </a:r>
            <a:endParaRPr lang="en-US" dirty="0"/>
          </a:p>
        </p:txBody>
      </p:sp>
    </p:spTree>
    <p:extLst>
      <p:ext uri="{BB962C8B-B14F-4D97-AF65-F5344CB8AC3E}">
        <p14:creationId xmlns:p14="http://schemas.microsoft.com/office/powerpoint/2010/main" val="55907253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12709</TotalTime>
  <Words>924</Words>
  <Application>Microsoft Office PowerPoint</Application>
  <PresentationFormat>On-screen Show (4:3)</PresentationFormat>
  <Paragraphs>69</Paragraphs>
  <Slides>5</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vt:i4>
      </vt:variant>
    </vt:vector>
  </HeadingPairs>
  <TitlesOfParts>
    <vt:vector size="12"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Today’s Session</vt:lpstr>
      <vt:lpstr>Part 4</vt:lpstr>
      <vt:lpstr>Text-based Discussion</vt:lpstr>
      <vt:lpstr>Activity 5:  Reading about Classroom Discussion</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804</cp:revision>
  <cp:lastPrinted>2014-03-02T01:07:44Z</cp:lastPrinted>
  <dcterms:created xsi:type="dcterms:W3CDTF">2014-01-18T18:47:42Z</dcterms:created>
  <dcterms:modified xsi:type="dcterms:W3CDTF">2014-07-14T20:15:28Z</dcterms:modified>
</cp:coreProperties>
</file>