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notesSlides/notesSlide54.xml" ContentType="application/vnd.openxmlformats-officedocument.presentationml.notesSlide+xml"/>
  <Override PartName="/ppt/diagrams/data8.xml" ContentType="application/vnd.openxmlformats-officedocument.drawingml.diagramData+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diagrams/colors10.xml" ContentType="application/vnd.openxmlformats-officedocument.drawingml.diagramColors+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layout8.xml" ContentType="application/vnd.openxmlformats-officedocument.drawingml.diagramLayout+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7" r:id="rId1"/>
    <p:sldMasterId id="2147483711" r:id="rId2"/>
    <p:sldMasterId id="2147483723" r:id="rId3"/>
  </p:sldMasterIdLst>
  <p:notesMasterIdLst>
    <p:notesMasterId r:id="rId101"/>
  </p:notesMasterIdLst>
  <p:handoutMasterIdLst>
    <p:handoutMasterId r:id="rId102"/>
  </p:handoutMasterIdLst>
  <p:sldIdLst>
    <p:sldId id="370" r:id="rId4"/>
    <p:sldId id="346" r:id="rId5"/>
    <p:sldId id="340" r:id="rId6"/>
    <p:sldId id="389" r:id="rId7"/>
    <p:sldId id="263" r:id="rId8"/>
    <p:sldId id="391" r:id="rId9"/>
    <p:sldId id="387" r:id="rId10"/>
    <p:sldId id="631" r:id="rId11"/>
    <p:sldId id="383" r:id="rId12"/>
    <p:sldId id="278" r:id="rId13"/>
    <p:sldId id="645" r:id="rId14"/>
    <p:sldId id="394" r:id="rId15"/>
    <p:sldId id="572" r:id="rId16"/>
    <p:sldId id="567" r:id="rId17"/>
    <p:sldId id="728" r:id="rId18"/>
    <p:sldId id="684" r:id="rId19"/>
    <p:sldId id="405" r:id="rId20"/>
    <p:sldId id="401" r:id="rId21"/>
    <p:sldId id="513" r:id="rId22"/>
    <p:sldId id="569" r:id="rId23"/>
    <p:sldId id="729" r:id="rId24"/>
    <p:sldId id="521" r:id="rId25"/>
    <p:sldId id="412" r:id="rId26"/>
    <p:sldId id="522" r:id="rId27"/>
    <p:sldId id="406" r:id="rId28"/>
    <p:sldId id="291" r:id="rId29"/>
    <p:sldId id="646" r:id="rId30"/>
    <p:sldId id="649" r:id="rId31"/>
    <p:sldId id="633" r:id="rId32"/>
    <p:sldId id="634" r:id="rId33"/>
    <p:sldId id="699" r:id="rId34"/>
    <p:sldId id="700" r:id="rId35"/>
    <p:sldId id="701" r:id="rId36"/>
    <p:sldId id="702" r:id="rId37"/>
    <p:sldId id="703" r:id="rId38"/>
    <p:sldId id="698" r:id="rId39"/>
    <p:sldId id="718" r:id="rId40"/>
    <p:sldId id="693" r:id="rId41"/>
    <p:sldId id="635" r:id="rId42"/>
    <p:sldId id="733" r:id="rId43"/>
    <p:sldId id="681" r:id="rId44"/>
    <p:sldId id="732" r:id="rId45"/>
    <p:sldId id="704" r:id="rId46"/>
    <p:sldId id="636" r:id="rId47"/>
    <p:sldId id="576" r:id="rId48"/>
    <p:sldId id="692" r:id="rId49"/>
    <p:sldId id="691" r:id="rId50"/>
    <p:sldId id="583" r:id="rId51"/>
    <p:sldId id="584" r:id="rId52"/>
    <p:sldId id="639" r:id="rId53"/>
    <p:sldId id="719" r:id="rId54"/>
    <p:sldId id="683" r:id="rId55"/>
    <p:sldId id="721" r:id="rId56"/>
    <p:sldId id="723" r:id="rId57"/>
    <p:sldId id="588" r:id="rId58"/>
    <p:sldId id="651" r:id="rId59"/>
    <p:sldId id="650" r:id="rId60"/>
    <p:sldId id="680" r:id="rId61"/>
    <p:sldId id="647" r:id="rId62"/>
    <p:sldId id="658" r:id="rId63"/>
    <p:sldId id="622" r:id="rId64"/>
    <p:sldId id="623" r:id="rId65"/>
    <p:sldId id="696" r:id="rId66"/>
    <p:sldId id="720" r:id="rId67"/>
    <p:sldId id="659" r:id="rId68"/>
    <p:sldId id="656" r:id="rId69"/>
    <p:sldId id="730" r:id="rId70"/>
    <p:sldId id="655" r:id="rId71"/>
    <p:sldId id="724" r:id="rId72"/>
    <p:sldId id="648" r:id="rId73"/>
    <p:sldId id="670" r:id="rId74"/>
    <p:sldId id="689" r:id="rId75"/>
    <p:sldId id="666" r:id="rId76"/>
    <p:sldId id="667" r:id="rId77"/>
    <p:sldId id="668" r:id="rId78"/>
    <p:sldId id="705" r:id="rId79"/>
    <p:sldId id="672" r:id="rId80"/>
    <p:sldId id="706" r:id="rId81"/>
    <p:sldId id="717" r:id="rId82"/>
    <p:sldId id="671" r:id="rId83"/>
    <p:sldId id="669" r:id="rId84"/>
    <p:sldId id="652" r:id="rId85"/>
    <p:sldId id="554" r:id="rId86"/>
    <p:sldId id="560" r:id="rId87"/>
    <p:sldId id="726" r:id="rId88"/>
    <p:sldId id="561" r:id="rId89"/>
    <p:sldId id="731" r:id="rId90"/>
    <p:sldId id="713" r:id="rId91"/>
    <p:sldId id="451" r:id="rId92"/>
    <p:sldId id="709" r:id="rId93"/>
    <p:sldId id="710" r:id="rId94"/>
    <p:sldId id="714" r:id="rId95"/>
    <p:sldId id="491" r:id="rId96"/>
    <p:sldId id="492" r:id="rId97"/>
    <p:sldId id="493" r:id="rId98"/>
    <p:sldId id="508" r:id="rId99"/>
    <p:sldId id="495" r:id="rId10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5" userDrawn="1">
          <p15:clr>
            <a:srgbClr val="A4A3A4"/>
          </p15:clr>
        </p15:guide>
        <p15:guide id="2" pos="2184" userDrawn="1">
          <p15:clr>
            <a:srgbClr val="A4A3A4"/>
          </p15:clr>
        </p15:guide>
        <p15:guide id="3" orient="horz" pos="2957" userDrawn="1">
          <p15:clr>
            <a:srgbClr val="A4A3A4"/>
          </p15:clr>
        </p15:guide>
        <p15:guide id="4" pos="2237" userDrawn="1">
          <p15:clr>
            <a:srgbClr val="A4A3A4"/>
          </p15:clr>
        </p15:guide>
        <p15:guide id="5" orient="horz" pos="2880">
          <p15:clr>
            <a:srgbClr val="A4A3A4"/>
          </p15:clr>
        </p15:guide>
        <p15:guide id="6" orient="horz" pos="2932">
          <p15:clr>
            <a:srgbClr val="A4A3A4"/>
          </p15:clr>
        </p15:guide>
        <p15:guide id="7" pos="2160">
          <p15:clr>
            <a:srgbClr val="A4A3A4"/>
          </p15:clr>
        </p15:guide>
        <p15:guide id="8"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60" clrIdx="1"/>
  <p:cmAuthor id="2" name="Jackson, Dennis" initials="JD" lastIdx="12" clrIdx="2">
    <p:extLst/>
  </p:cmAuthor>
  <p:cmAuthor id="3" name="Kelley, Nora" initials="KN" lastIdx="2" clrIdx="3">
    <p:extLst/>
  </p:cmAuthor>
  <p:cmAuthor id="4" name="W2K" initials="W" lastIdx="28" clrIdx="4"/>
  <p:cmAuthor id="5" name="Michelle Wade" initials="MW" lastIdx="14" clrIdx="5"/>
  <p:cmAuthor id="6" name="Berlin, Debra" initials="BD" lastIdx="23" clrIdx="6">
    <p:extLst>
      <p:ext uri="{19B8F6BF-5375-455C-9EA6-DF929625EA0E}">
        <p15:presenceInfo xmlns:p15="http://schemas.microsoft.com/office/powerpoint/2012/main" xmlns="" userId="S-1-5-21-1417001333-1682526488-839522115-59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1F497D"/>
    <a:srgbClr val="FFFF85"/>
    <a:srgbClr val="FFC000"/>
    <a:srgbClr val="DF8045"/>
    <a:srgbClr val="32C658"/>
    <a:srgbClr val="D4ECBA"/>
    <a:srgbClr val="92D050"/>
    <a:srgbClr val="9BBB59"/>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1" autoAdjust="0"/>
    <p:restoredTop sz="73303" autoAdjust="0"/>
  </p:normalViewPr>
  <p:slideViewPr>
    <p:cSldViewPr snapToGrid="0">
      <p:cViewPr varScale="1">
        <p:scale>
          <a:sx n="82" d="100"/>
          <a:sy n="82" d="100"/>
        </p:scale>
        <p:origin x="-594" y="-84"/>
      </p:cViewPr>
      <p:guideLst>
        <p:guide orient="horz" pos="2160"/>
        <p:guide pos="2880"/>
      </p:guideLst>
    </p:cSldViewPr>
  </p:slideViewPr>
  <p:outlineViewPr>
    <p:cViewPr>
      <p:scale>
        <a:sx n="33" d="100"/>
        <a:sy n="33" d="100"/>
      </p:scale>
      <p:origin x="0" y="-17886"/>
    </p:cViewPr>
  </p:outlineViewPr>
  <p:notesTextViewPr>
    <p:cViewPr>
      <p:scale>
        <a:sx n="125" d="100"/>
        <a:sy n="125" d="100"/>
      </p:scale>
      <p:origin x="0" y="0"/>
    </p:cViewPr>
  </p:notesTextViewPr>
  <p:sorterViewPr>
    <p:cViewPr varScale="1">
      <p:scale>
        <a:sx n="1" d="1"/>
        <a:sy n="1" d="1"/>
      </p:scale>
      <p:origin x="0" y="-16746"/>
    </p:cViewPr>
  </p:sorterViewPr>
  <p:notesViewPr>
    <p:cSldViewPr snapToGrid="0">
      <p:cViewPr varScale="1">
        <p:scale>
          <a:sx n="49" d="100"/>
          <a:sy n="49" d="100"/>
        </p:scale>
        <p:origin x="-1860" y="-102"/>
      </p:cViewPr>
      <p:guideLst>
        <p:guide orient="horz" pos="2905"/>
        <p:guide orient="horz" pos="2957"/>
        <p:guide orient="horz" pos="2880"/>
        <p:guide orient="horz" pos="2932"/>
        <p:guide pos="2184"/>
        <p:guide pos="2237"/>
        <p:guide pos="2160"/>
        <p:guide pos="2212"/>
      </p:guideLst>
    </p:cSldViewPr>
  </p:notesViewPr>
  <p:gridSpacing cx="39014400" cy="390144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ableStyles" Target="tableStyle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dirty="0"/>
        </a:p>
      </dgm:t>
    </dgm:pt>
    <dgm:pt modelId="{4E4E886B-CD5B-40AB-A48E-28B15BDC45D0}">
      <dgm:prSet phldrT="[Text]" custT="1"/>
      <dgm:spPr/>
      <dgm:t>
        <a:bodyPr/>
        <a:lstStyle/>
        <a:p>
          <a:r>
            <a:rPr lang="en-US" sz="2000" b="1" dirty="0" smtClean="0"/>
            <a:t>Module 2: Supporting all Students in Close Reading, Academic Language, and Text-based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dirty="0"/>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Writing and Research</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dirty="0"/>
        </a:p>
      </dgm:t>
    </dgm:pt>
    <dgm:pt modelId="{6DD4AD52-12AC-4E82-A1AE-9C5737A0D999}">
      <dgm:prSet phldrT="[Text]" custT="1"/>
      <dgm:spPr/>
      <dgm:t>
        <a:bodyPr/>
        <a:lstStyle/>
        <a:p>
          <a:r>
            <a:rPr lang="en-US" sz="2000" b="1" dirty="0" smtClean="0"/>
            <a:t>Module 4: Designing CCS ELA &amp; Literacy-aligned Instruction and Assessment</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dirty="0"/>
        </a:p>
      </dgm:t>
    </dgm:pt>
    <dgm:pt modelId="{C8EEAEDD-18F3-4C84-BF91-1BCCF4ECE3FE}">
      <dgm:prSet phldrT="[Text]" custT="1"/>
      <dgm:spPr/>
      <dgm:t>
        <a:bodyPr/>
        <a:lstStyle/>
        <a:p>
          <a:r>
            <a:rPr lang="en-US" sz="2000" b="1" dirty="0" smtClean="0"/>
            <a:t>Module 5: :</a:t>
          </a:r>
          <a:r>
            <a:rPr lang="en-US" sz="2000" dirty="0" smtClean="0"/>
            <a:t> </a:t>
          </a:r>
          <a:r>
            <a:rPr lang="en-US" sz="2000" b="1" dirty="0" smtClean="0"/>
            <a:t>Looking at Student Work and Engaging Students in Learning</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3AA46334-753A-41A9-A121-93DE4543A82F}" type="presOf" srcId="{6DD4AD52-12AC-4E82-A1AE-9C5737A0D999}" destId="{22BF229B-1262-4105-89C6-9748C1EBF7E2}" srcOrd="1" destOrd="0" presId="urn:microsoft.com/office/officeart/2005/8/layout/vProcess5"/>
    <dgm:cxn modelId="{EE950541-1D92-498B-BF31-B40852D00890}" type="presOf" srcId="{6DD4AD52-12AC-4E82-A1AE-9C5737A0D999}" destId="{BA94DD3F-AE7A-4939-BAFC-D76918A30477}" srcOrd="0" destOrd="0" presId="urn:microsoft.com/office/officeart/2005/8/layout/vProcess5"/>
    <dgm:cxn modelId="{D55C83C1-2323-4022-867D-D8BB0AB33DC5}" type="presOf" srcId="{942E99E8-A792-4552-B022-DBAE2E887950}" destId="{ED7C910B-10BD-4B5A-AAC4-ECC8FCF9D256}" srcOrd="0" destOrd="0" presId="urn:microsoft.com/office/officeart/2005/8/layout/vProcess5"/>
    <dgm:cxn modelId="{300F1A90-DC9F-4324-BECA-5D2E9A34506E}" type="presOf" srcId="{05DFDFE1-30F2-457C-8C83-4B2B7684C90A}" destId="{A91CEAEB-CB1C-45A0-B48D-6477737AA53D}" srcOrd="1" destOrd="0" presId="urn:microsoft.com/office/officeart/2005/8/layout/vProcess5"/>
    <dgm:cxn modelId="{5F4DD019-8F02-4117-9078-3383A4353076}" type="presOf" srcId="{407C6022-0642-4896-B58A-2F544152DB53}" destId="{5C3A6E57-7055-41F7-9D20-1CF57F5C916A}" srcOrd="0" destOrd="0" presId="urn:microsoft.com/office/officeart/2005/8/layout/vProcess5"/>
    <dgm:cxn modelId="{3102F9E4-B303-4789-9149-3DEE356FAF11}" type="presOf" srcId="{2FBCE4F0-B418-40D0-A572-335BDC797AF7}" destId="{B327BB6D-6EB0-4A06-953E-A91947F4CC0A}" srcOrd="1" destOrd="0" presId="urn:microsoft.com/office/officeart/2005/8/layout/vProcess5"/>
    <dgm:cxn modelId="{F8FE7FD1-7BC7-4AB7-B0C7-AF69D2B3FDDA}" type="presOf" srcId="{453C59C1-EEA1-4FBC-B5C1-7528C8D00C36}" destId="{FA051F21-3401-4AB5-B965-25DF1A8BF6F7}" srcOrd="0" destOrd="0" presId="urn:microsoft.com/office/officeart/2005/8/layout/vProcess5"/>
    <dgm:cxn modelId="{2524D8B6-DE57-4A90-B780-07CC2CE5F8B4}" type="presOf" srcId="{2A4372B7-8941-469F-940B-7D5BA0871939}" destId="{B5656B55-CAED-42B0-9C87-A997D4436FC1}" srcOrd="0" destOrd="0" presId="urn:microsoft.com/office/officeart/2005/8/layout/vProcess5"/>
    <dgm:cxn modelId="{9BDC4C1F-9C11-4719-9704-B84E47E5A806}" type="presOf" srcId="{05DFDFE1-30F2-457C-8C83-4B2B7684C90A}" destId="{5633CF91-693E-4C78-A1BB-6E17F24CA1B9}" srcOrd="0"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6B5B13FD-3A96-440E-98F4-E41744F91B6C}" type="presOf" srcId="{4E4E886B-CD5B-40AB-A48E-28B15BDC45D0}" destId="{B9BEE52F-34CC-4576-856A-600A7139C9B0}" srcOrd="1" destOrd="0" presId="urn:microsoft.com/office/officeart/2005/8/layout/vProcess5"/>
    <dgm:cxn modelId="{48A85579-9F25-4B0E-8CE3-49B0DA130941}" type="presOf" srcId="{4E4E886B-CD5B-40AB-A48E-28B15BDC45D0}" destId="{07305FC6-0FEC-4400-B4A9-60E0B84556D2}" srcOrd="0" destOrd="0" presId="urn:microsoft.com/office/officeart/2005/8/layout/vProcess5"/>
    <dgm:cxn modelId="{F40B8316-79BC-4C60-90A6-E699803ADE2E}" srcId="{2A4372B7-8941-469F-940B-7D5BA0871939}" destId="{2FBCE4F0-B418-40D0-A572-335BDC797AF7}" srcOrd="2" destOrd="0" parTransId="{7A4428A1-02DF-40A9-8003-2C9A47CF589E}" sibTransId="{407C6022-0642-4896-B58A-2F544152DB53}"/>
    <dgm:cxn modelId="{B620E75A-3EB6-47D2-9AF6-30CCFB296751}" srcId="{2A4372B7-8941-469F-940B-7D5BA0871939}" destId="{C8EEAEDD-18F3-4C84-BF91-1BCCF4ECE3FE}" srcOrd="4" destOrd="0" parTransId="{34995127-82FB-4F2E-ACC3-5F44DF903134}" sibTransId="{6A0D9C53-EFD9-47E3-B56F-FBAE80158FD9}"/>
    <dgm:cxn modelId="{25176231-223A-45D2-A038-4CD36E8AB91D}" srcId="{2A4372B7-8941-469F-940B-7D5BA0871939}" destId="{6DD4AD52-12AC-4E82-A1AE-9C5737A0D999}" srcOrd="3" destOrd="0" parTransId="{CF4CC82F-E411-405C-A914-ABB459E5F0F3}" sibTransId="{453C59C1-EEA1-4FBC-B5C1-7528C8D00C36}"/>
    <dgm:cxn modelId="{C2CB73C3-F440-4574-B3C2-5672288194C6}" type="presOf" srcId="{C8EEAEDD-18F3-4C84-BF91-1BCCF4ECE3FE}" destId="{EE6C4265-86AA-4F4F-AD52-8990334D1BB0}" srcOrd="0" destOrd="0" presId="urn:microsoft.com/office/officeart/2005/8/layout/vProcess5"/>
    <dgm:cxn modelId="{D603CDC6-8929-43B7-86E2-A18B403F2311}" srcId="{2A4372B7-8941-469F-940B-7D5BA0871939}" destId="{4E4E886B-CD5B-40AB-A48E-28B15BDC45D0}" srcOrd="1" destOrd="0" parTransId="{2F4B8799-7F05-4F2D-BD5A-E32235A9E0BF}" sibTransId="{C6816B5F-64FF-4E06-92FF-651CAA10BC07}"/>
    <dgm:cxn modelId="{423E1072-297C-40E2-BA1B-F479E6DD1B6D}" type="presOf" srcId="{2FBCE4F0-B418-40D0-A572-335BDC797AF7}" destId="{BE39A8A1-A5D7-44F7-B68A-10070CCF9086}" srcOrd="0" destOrd="0" presId="urn:microsoft.com/office/officeart/2005/8/layout/vProcess5"/>
    <dgm:cxn modelId="{CDB0B1DE-C156-4C31-8AC8-49EE75C1450B}" type="presOf" srcId="{C6816B5F-64FF-4E06-92FF-651CAA10BC07}" destId="{1F87D17F-8399-4642-9527-1C536D686748}" srcOrd="0" destOrd="0" presId="urn:microsoft.com/office/officeart/2005/8/layout/vProcess5"/>
    <dgm:cxn modelId="{38457CB7-B8BB-47B8-86EC-0444A885F479}" type="presOf" srcId="{C8EEAEDD-18F3-4C84-BF91-1BCCF4ECE3FE}" destId="{34FC679E-EA74-4781-8150-A128391560ED}" srcOrd="1" destOrd="0" presId="urn:microsoft.com/office/officeart/2005/8/layout/vProcess5"/>
    <dgm:cxn modelId="{B2F46B48-48A3-4A62-8383-68FBF7B46BCF}" type="presParOf" srcId="{B5656B55-CAED-42B0-9C87-A997D4436FC1}" destId="{91DBB2B5-3FBD-4AEE-B91B-0C9954B9FF2F}" srcOrd="0" destOrd="0" presId="urn:microsoft.com/office/officeart/2005/8/layout/vProcess5"/>
    <dgm:cxn modelId="{AF5A8055-045A-48F6-80D0-91F630818225}" type="presParOf" srcId="{B5656B55-CAED-42B0-9C87-A997D4436FC1}" destId="{5633CF91-693E-4C78-A1BB-6E17F24CA1B9}" srcOrd="1" destOrd="0" presId="urn:microsoft.com/office/officeart/2005/8/layout/vProcess5"/>
    <dgm:cxn modelId="{64DD79FD-FAEB-4B39-A00C-E16340751046}" type="presParOf" srcId="{B5656B55-CAED-42B0-9C87-A997D4436FC1}" destId="{07305FC6-0FEC-4400-B4A9-60E0B84556D2}" srcOrd="2" destOrd="0" presId="urn:microsoft.com/office/officeart/2005/8/layout/vProcess5"/>
    <dgm:cxn modelId="{568F4598-CF6D-41C7-9D31-3BA30D7E9D23}" type="presParOf" srcId="{B5656B55-CAED-42B0-9C87-A997D4436FC1}" destId="{BE39A8A1-A5D7-44F7-B68A-10070CCF9086}" srcOrd="3" destOrd="0" presId="urn:microsoft.com/office/officeart/2005/8/layout/vProcess5"/>
    <dgm:cxn modelId="{42038170-0E8C-4BAA-A8FC-8AAD19715D02}" type="presParOf" srcId="{B5656B55-CAED-42B0-9C87-A997D4436FC1}" destId="{BA94DD3F-AE7A-4939-BAFC-D76918A30477}" srcOrd="4" destOrd="0" presId="urn:microsoft.com/office/officeart/2005/8/layout/vProcess5"/>
    <dgm:cxn modelId="{1DBF9089-65CF-458D-9FB7-95AFD25A2F31}" type="presParOf" srcId="{B5656B55-CAED-42B0-9C87-A997D4436FC1}" destId="{EE6C4265-86AA-4F4F-AD52-8990334D1BB0}" srcOrd="5" destOrd="0" presId="urn:microsoft.com/office/officeart/2005/8/layout/vProcess5"/>
    <dgm:cxn modelId="{E0BCB542-3205-477B-A19C-6DC867F13941}" type="presParOf" srcId="{B5656B55-CAED-42B0-9C87-A997D4436FC1}" destId="{ED7C910B-10BD-4B5A-AAC4-ECC8FCF9D256}" srcOrd="6" destOrd="0" presId="urn:microsoft.com/office/officeart/2005/8/layout/vProcess5"/>
    <dgm:cxn modelId="{9E9DF7F4-B925-4C3F-B5A2-6A253B7A5521}" type="presParOf" srcId="{B5656B55-CAED-42B0-9C87-A997D4436FC1}" destId="{1F87D17F-8399-4642-9527-1C536D686748}" srcOrd="7" destOrd="0" presId="urn:microsoft.com/office/officeart/2005/8/layout/vProcess5"/>
    <dgm:cxn modelId="{271E6888-D7FF-4547-B66C-E361CD1022F9}" type="presParOf" srcId="{B5656B55-CAED-42B0-9C87-A997D4436FC1}" destId="{5C3A6E57-7055-41F7-9D20-1CF57F5C916A}" srcOrd="8" destOrd="0" presId="urn:microsoft.com/office/officeart/2005/8/layout/vProcess5"/>
    <dgm:cxn modelId="{835E29C6-FD0B-4D26-8DAB-061025C47661}" type="presParOf" srcId="{B5656B55-CAED-42B0-9C87-A997D4436FC1}" destId="{FA051F21-3401-4AB5-B965-25DF1A8BF6F7}" srcOrd="9" destOrd="0" presId="urn:microsoft.com/office/officeart/2005/8/layout/vProcess5"/>
    <dgm:cxn modelId="{506F006C-8E82-4B53-95B8-C9EBB116BF48}" type="presParOf" srcId="{B5656B55-CAED-42B0-9C87-A997D4436FC1}" destId="{A91CEAEB-CB1C-45A0-B48D-6477737AA53D}" srcOrd="10" destOrd="0" presId="urn:microsoft.com/office/officeart/2005/8/layout/vProcess5"/>
    <dgm:cxn modelId="{294544FD-2B4D-4A0B-857C-0C939E9A7F9C}" type="presParOf" srcId="{B5656B55-CAED-42B0-9C87-A997D4436FC1}" destId="{B9BEE52F-34CC-4576-856A-600A7139C9B0}" srcOrd="11" destOrd="0" presId="urn:microsoft.com/office/officeart/2005/8/layout/vProcess5"/>
    <dgm:cxn modelId="{8B919418-49E0-4602-9334-CE67489BFE33}" type="presParOf" srcId="{B5656B55-CAED-42B0-9C87-A997D4436FC1}" destId="{B327BB6D-6EB0-4A06-953E-A91947F4CC0A}" srcOrd="12" destOrd="0" presId="urn:microsoft.com/office/officeart/2005/8/layout/vProcess5"/>
    <dgm:cxn modelId="{116BFA5C-9517-494D-B67A-8006C6744816}" type="presParOf" srcId="{B5656B55-CAED-42B0-9C87-A997D4436FC1}" destId="{22BF229B-1262-4105-89C6-9748C1EBF7E2}" srcOrd="13" destOrd="0" presId="urn:microsoft.com/office/officeart/2005/8/layout/vProcess5"/>
    <dgm:cxn modelId="{8ABEBE50-D430-4B4E-9B39-D6D465416D21}"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Inquiry and Research in CCS ELA &amp; Literacy</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Creating Claims and Writing Grounded in Evidence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rgbClr val="FFFF85">
            <a:alpha val="90000"/>
          </a:srgbClr>
        </a:solidFill>
      </dgm:spPr>
      <dgm:t>
        <a:bodyPr/>
        <a:lstStyle/>
        <a:p>
          <a:pPr algn="ctr"/>
          <a:r>
            <a:rPr lang="en-US" sz="2400" b="0" dirty="0" smtClean="0"/>
            <a:t>Routine and Daily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Supporting Students in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44958" custLinFactNeighborX="3371" custLinFactNeighborY="3596">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custScaleY="126562">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37549">
        <dgm:presLayoutVars>
          <dgm:bulletEnabled val="1"/>
        </dgm:presLayoutVars>
      </dgm:prSet>
      <dgm:spPr/>
      <dgm:t>
        <a:bodyPr/>
        <a:lstStyle/>
        <a:p>
          <a:endParaRPr lang="en-US"/>
        </a:p>
      </dgm:t>
    </dgm:pt>
  </dgm:ptLst>
  <dgm:cxnLst>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C1C10D65-1289-4BEA-997F-BD93DEBD38FF}" srcId="{C49DE7C9-3CCD-4A68-9AF1-4959318AB8CE}" destId="{E2B7F8FC-10AD-4B06-B4C7-BEB6C56223E7}" srcOrd="3" destOrd="0" parTransId="{EF4E6064-2222-4025-843B-774CAA10FB18}" sibTransId="{9BB11CBE-9A47-48DD-82A9-CC34A552E213}"/>
    <dgm:cxn modelId="{508F2139-C2CF-4AC3-B2BC-FA450F760EC6}" srcId="{C49DE7C9-3CCD-4A68-9AF1-4959318AB8CE}" destId="{D8771175-9235-4964-9D27-84A6F0079BDC}" srcOrd="5" destOrd="0" parTransId="{951D879D-BE7E-430E-B000-5597C8FEFDD3}" sibTransId="{7B97B778-C6CC-488B-ABE1-7DE32D92CC62}"/>
    <dgm:cxn modelId="{7C6623F8-3DCA-4B34-B3CA-011E62CD2F48}" type="presOf" srcId="{875902B6-D7AA-46D0-A995-D11880EA2FD1}" destId="{30415E90-D52D-48D0-83BA-D69F81D22A24}" srcOrd="0" destOrd="0" presId="urn:microsoft.com/office/officeart/2005/8/layout/hierarchy3"/>
    <dgm:cxn modelId="{77ADAD7A-10F1-46B0-B054-B4C3384CB0B7}" type="presOf" srcId="{01677119-4045-431C-B853-E26F7E884148}" destId="{725300A4-7A1C-40A2-A020-57CA6A1A3BF0}" srcOrd="0" destOrd="0" presId="urn:microsoft.com/office/officeart/2005/8/layout/hierarchy3"/>
    <dgm:cxn modelId="{734EB446-1183-43BE-9B9F-E953031C5BF0}" type="presOf" srcId="{40CAD029-3C99-4E8D-98B4-2953D52807B2}" destId="{0ECFACD2-E546-4248-9C0E-3A50A1F0895C}" srcOrd="0" destOrd="0" presId="urn:microsoft.com/office/officeart/2005/8/layout/hierarchy3"/>
    <dgm:cxn modelId="{B243EAF7-F209-4906-BFC8-70755A7CA9D8}" type="presOf" srcId="{951D879D-BE7E-430E-B000-5597C8FEFDD3}" destId="{85BB03BB-9CE9-47E8-9947-C2B05A20157F}" srcOrd="0" destOrd="0" presId="urn:microsoft.com/office/officeart/2005/8/layout/hierarchy3"/>
    <dgm:cxn modelId="{C9A7BF81-149E-44E3-9383-8F7F507A14C1}" type="presOf" srcId="{EF8DE587-9847-40DC-9A6D-C684684E3EAA}" destId="{0912B255-822D-42AD-8D51-EAD24CC90B92}"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8ADF727B-772B-4459-AEEB-34D90C0395E3}" type="presOf" srcId="{58DCE318-75B7-47FE-8525-3043B002245B}" destId="{9825A28B-C7C5-4204-94C3-E8D7000EEC4F}" srcOrd="0" destOrd="0" presId="urn:microsoft.com/office/officeart/2005/8/layout/hierarchy3"/>
    <dgm:cxn modelId="{36F12628-DEBE-47F9-87AD-42A07F9D376C}" type="presOf" srcId="{BD23E557-7C98-4DE1-8314-D7BD845DAFE9}" destId="{199D0DAA-F8E9-49A7-864C-8F57EB052505}" srcOrd="0" destOrd="0" presId="urn:microsoft.com/office/officeart/2005/8/layout/hierarchy3"/>
    <dgm:cxn modelId="{888FF24C-076E-45AE-860E-B4A5EEC53F3F}" type="presOf" srcId="{C49DE7C9-3CCD-4A68-9AF1-4959318AB8CE}" destId="{01013C70-3796-4887-98D0-B93D667D085C}" srcOrd="1" destOrd="0" presId="urn:microsoft.com/office/officeart/2005/8/layout/hierarchy3"/>
    <dgm:cxn modelId="{C70A6080-A1B0-47A1-9BF7-EAE6F36C92EF}" type="presOf" srcId="{8691F7BC-3BF2-4274-8C3C-961D302C3E80}" destId="{ABA4AD6F-2F38-4BDD-9216-4EDB340AA554}" srcOrd="0" destOrd="0" presId="urn:microsoft.com/office/officeart/2005/8/layout/hierarchy3"/>
    <dgm:cxn modelId="{6A8C6466-0BBA-4B41-8538-AE6D52D30A24}" type="presOf" srcId="{EF4E6064-2222-4025-843B-774CAA10FB18}" destId="{0406E04E-E93F-457E-87F7-A76954C0A595}" srcOrd="0" destOrd="0" presId="urn:microsoft.com/office/officeart/2005/8/layout/hierarchy3"/>
    <dgm:cxn modelId="{0E769B33-2ED5-431D-A3F8-7349269DBD2D}" type="presOf" srcId="{C49DE7C9-3CCD-4A68-9AF1-4959318AB8CE}" destId="{18B331A4-2A99-4364-B5B4-8854F2CECE91}" srcOrd="0" destOrd="0" presId="urn:microsoft.com/office/officeart/2005/8/layout/hierarchy3"/>
    <dgm:cxn modelId="{1CBDF1EF-7A6F-4214-9233-6EC4D18717DC}" type="presOf" srcId="{D8771175-9235-4964-9D27-84A6F0079BDC}" destId="{86EBD45B-2267-4CA8-B8C4-6B38ED4F7284}"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F69FD774-C503-4B30-8FF2-BB747D9119ED}" type="presOf" srcId="{B217A518-BEE6-4DD9-9286-89D1EA55A1ED}" destId="{96FF3DE8-3675-4CB8-B07C-3DCAFF305E01}" srcOrd="0" destOrd="0" presId="urn:microsoft.com/office/officeart/2005/8/layout/hierarchy3"/>
    <dgm:cxn modelId="{F1118F05-9DD2-4321-BFD1-BFD191B94722}" type="presOf" srcId="{BC6540E0-3144-49F0-80D0-9F9B86DC9743}" destId="{19D262A1-4F11-47A2-91BC-C1BB23103FA7}" srcOrd="0" destOrd="0" presId="urn:microsoft.com/office/officeart/2005/8/layout/hierarchy3"/>
    <dgm:cxn modelId="{F77424D6-F933-4297-BB47-BAC07D6700DD}" type="presOf" srcId="{E2B7F8FC-10AD-4B06-B4C7-BEB6C56223E7}" destId="{885DB2E2-94C8-4BD6-A25B-A6DF9906D3CD}"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01F5BFF2-1A44-4DE7-8E75-1DE11D250578}" type="presParOf" srcId="{96FF3DE8-3675-4CB8-B07C-3DCAFF305E01}" destId="{9DD75A0C-E450-4BE0-810F-123BF65818C1}" srcOrd="0" destOrd="0" presId="urn:microsoft.com/office/officeart/2005/8/layout/hierarchy3"/>
    <dgm:cxn modelId="{91D9AF3F-C434-4536-A291-CCC79102DC31}" type="presParOf" srcId="{9DD75A0C-E450-4BE0-810F-123BF65818C1}" destId="{0A884521-68A1-4C12-8831-974241E448AA}" srcOrd="0" destOrd="0" presId="urn:microsoft.com/office/officeart/2005/8/layout/hierarchy3"/>
    <dgm:cxn modelId="{2413DFEE-708A-4792-95F3-D7ED9876B552}" type="presParOf" srcId="{0A884521-68A1-4C12-8831-974241E448AA}" destId="{18B331A4-2A99-4364-B5B4-8854F2CECE91}" srcOrd="0" destOrd="0" presId="urn:microsoft.com/office/officeart/2005/8/layout/hierarchy3"/>
    <dgm:cxn modelId="{17DE50D0-12A7-4E55-BA5F-D98579F75970}" type="presParOf" srcId="{0A884521-68A1-4C12-8831-974241E448AA}" destId="{01013C70-3796-4887-98D0-B93D667D085C}" srcOrd="1" destOrd="0" presId="urn:microsoft.com/office/officeart/2005/8/layout/hierarchy3"/>
    <dgm:cxn modelId="{D7F9D517-238F-44D8-8851-1ED813ED9244}" type="presParOf" srcId="{9DD75A0C-E450-4BE0-810F-123BF65818C1}" destId="{7530FBDF-F41C-4729-BAE1-3909AC81C7F2}" srcOrd="1" destOrd="0" presId="urn:microsoft.com/office/officeart/2005/8/layout/hierarchy3"/>
    <dgm:cxn modelId="{A2089CC7-D42C-4BCC-B00A-9C10A9A92E76}" type="presParOf" srcId="{7530FBDF-F41C-4729-BAE1-3909AC81C7F2}" destId="{0912B255-822D-42AD-8D51-EAD24CC90B92}" srcOrd="0" destOrd="0" presId="urn:microsoft.com/office/officeart/2005/8/layout/hierarchy3"/>
    <dgm:cxn modelId="{A6318A07-0A9A-4CAD-8107-91F82EED349B}" type="presParOf" srcId="{7530FBDF-F41C-4729-BAE1-3909AC81C7F2}" destId="{30415E90-D52D-48D0-83BA-D69F81D22A24}" srcOrd="1" destOrd="0" presId="urn:microsoft.com/office/officeart/2005/8/layout/hierarchy3"/>
    <dgm:cxn modelId="{712EEA07-70FE-41F0-945C-0D41E2404768}" type="presParOf" srcId="{7530FBDF-F41C-4729-BAE1-3909AC81C7F2}" destId="{19D262A1-4F11-47A2-91BC-C1BB23103FA7}" srcOrd="2" destOrd="0" presId="urn:microsoft.com/office/officeart/2005/8/layout/hierarchy3"/>
    <dgm:cxn modelId="{2DFF0083-BCE5-4F2F-94C9-1EA1C18447F7}" type="presParOf" srcId="{7530FBDF-F41C-4729-BAE1-3909AC81C7F2}" destId="{9825A28B-C7C5-4204-94C3-E8D7000EEC4F}" srcOrd="3" destOrd="0" presId="urn:microsoft.com/office/officeart/2005/8/layout/hierarchy3"/>
    <dgm:cxn modelId="{2C35DABB-34E9-42E5-A53A-BE2087AB9EB1}" type="presParOf" srcId="{7530FBDF-F41C-4729-BAE1-3909AC81C7F2}" destId="{0ECFACD2-E546-4248-9C0E-3A50A1F0895C}" srcOrd="4" destOrd="0" presId="urn:microsoft.com/office/officeart/2005/8/layout/hierarchy3"/>
    <dgm:cxn modelId="{1D359AF0-0FD6-40E5-8400-62E5CFA438D4}" type="presParOf" srcId="{7530FBDF-F41C-4729-BAE1-3909AC81C7F2}" destId="{ABA4AD6F-2F38-4BDD-9216-4EDB340AA554}" srcOrd="5" destOrd="0" presId="urn:microsoft.com/office/officeart/2005/8/layout/hierarchy3"/>
    <dgm:cxn modelId="{36F38CC0-F78E-47BB-AFCB-4644B7DADEF4}" type="presParOf" srcId="{7530FBDF-F41C-4729-BAE1-3909AC81C7F2}" destId="{0406E04E-E93F-457E-87F7-A76954C0A595}" srcOrd="6" destOrd="0" presId="urn:microsoft.com/office/officeart/2005/8/layout/hierarchy3"/>
    <dgm:cxn modelId="{86B18191-C099-4C9A-B32E-4E8A0A186681}" type="presParOf" srcId="{7530FBDF-F41C-4729-BAE1-3909AC81C7F2}" destId="{885DB2E2-94C8-4BD6-A25B-A6DF9906D3CD}" srcOrd="7" destOrd="0" presId="urn:microsoft.com/office/officeart/2005/8/layout/hierarchy3"/>
    <dgm:cxn modelId="{25FDB7B5-0FBC-416F-82EF-5D021314B6B3}" type="presParOf" srcId="{7530FBDF-F41C-4729-BAE1-3909AC81C7F2}" destId="{199D0DAA-F8E9-49A7-864C-8F57EB052505}" srcOrd="8" destOrd="0" presId="urn:microsoft.com/office/officeart/2005/8/layout/hierarchy3"/>
    <dgm:cxn modelId="{D48FFBE5-8E90-4E2E-9CB5-D82B8D7690A7}" type="presParOf" srcId="{7530FBDF-F41C-4729-BAE1-3909AC81C7F2}" destId="{725300A4-7A1C-40A2-A020-57CA6A1A3BF0}" srcOrd="9" destOrd="0" presId="urn:microsoft.com/office/officeart/2005/8/layout/hierarchy3"/>
    <dgm:cxn modelId="{7A3C4746-14E4-413E-B0D8-F155095CF5C8}" type="presParOf" srcId="{7530FBDF-F41C-4729-BAE1-3909AC81C7F2}" destId="{85BB03BB-9CE9-47E8-9947-C2B05A20157F}" srcOrd="10" destOrd="0" presId="urn:microsoft.com/office/officeart/2005/8/layout/hierarchy3"/>
    <dgm:cxn modelId="{85B463CE-0567-4922-9E92-61979DD9C235}"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Inquiry and Research in CCS ELA &amp; Literacy</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Creating Claims and Writing Grounded in Evidence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a:solidFill>
          <a:schemeClr val="bg1">
            <a:alpha val="90000"/>
          </a:schemeClr>
        </a:solidFill>
      </dgm:spPr>
      <dgm:t>
        <a:bodyPr/>
        <a:lstStyle/>
        <a:p>
          <a:pPr algn="ctr"/>
          <a:r>
            <a:rPr lang="en-US" sz="2400" b="0" dirty="0" smtClean="0"/>
            <a:t>Routine and Daily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a:solidFill>
          <a:srgbClr val="FFFF85">
            <a:alpha val="90000"/>
          </a:srgbClr>
        </a:solidFill>
      </dgm:spPr>
      <dgm:t>
        <a:bodyPr/>
        <a:lstStyle/>
        <a:p>
          <a:pPr algn="ctr"/>
          <a:r>
            <a:rPr lang="en-US" sz="2400" b="0" dirty="0" smtClean="0"/>
            <a:t>Supporting Students in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19654"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custScaleY="126562">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26061">
        <dgm:presLayoutVars>
          <dgm:bulletEnabled val="1"/>
        </dgm:presLayoutVars>
      </dgm:prSet>
      <dgm:spPr/>
      <dgm:t>
        <a:bodyPr/>
        <a:lstStyle/>
        <a:p>
          <a:endParaRPr lang="en-US"/>
        </a:p>
      </dgm:t>
    </dgm:pt>
  </dgm:ptLst>
  <dgm:cxnLst>
    <dgm:cxn modelId="{163F4E70-3934-45C8-B07A-B74CD5A4B5BA}" type="presOf" srcId="{E2B7F8FC-10AD-4B06-B4C7-BEB6C56223E7}" destId="{885DB2E2-94C8-4BD6-A25B-A6DF9906D3CD}" srcOrd="0" destOrd="0" presId="urn:microsoft.com/office/officeart/2005/8/layout/hierarchy3"/>
    <dgm:cxn modelId="{A8EBDBF2-8E01-418A-BC99-A61FBB103432}" type="presOf" srcId="{EF4E6064-2222-4025-843B-774CAA10FB18}" destId="{0406E04E-E93F-457E-87F7-A76954C0A595}" srcOrd="0" destOrd="0" presId="urn:microsoft.com/office/officeart/2005/8/layout/hierarchy3"/>
    <dgm:cxn modelId="{793CCC4A-DBB9-450F-A23B-EC5045C1A7FB}" type="presOf" srcId="{BD23E557-7C98-4DE1-8314-D7BD845DAFE9}" destId="{199D0DAA-F8E9-49A7-864C-8F57EB052505}" srcOrd="0" destOrd="0" presId="urn:microsoft.com/office/officeart/2005/8/layout/hierarchy3"/>
    <dgm:cxn modelId="{692EDD30-62C8-4B6C-8228-1B62D4B0D8E1}" type="presOf" srcId="{C49DE7C9-3CCD-4A68-9AF1-4959318AB8CE}" destId="{18B331A4-2A99-4364-B5B4-8854F2CECE91}" srcOrd="0" destOrd="0" presId="urn:microsoft.com/office/officeart/2005/8/layout/hierarchy3"/>
    <dgm:cxn modelId="{F685AFD4-9DCA-49AB-B1B0-80C308EA76A8}" type="presOf" srcId="{8691F7BC-3BF2-4274-8C3C-961D302C3E80}" destId="{ABA4AD6F-2F38-4BDD-9216-4EDB340AA554}" srcOrd="0" destOrd="0" presId="urn:microsoft.com/office/officeart/2005/8/layout/hierarchy3"/>
    <dgm:cxn modelId="{344BA520-4B21-443C-844A-4A20C1458C09}" type="presOf" srcId="{875902B6-D7AA-46D0-A995-D11880EA2FD1}" destId="{30415E90-D52D-48D0-83BA-D69F81D22A24}" srcOrd="0" destOrd="0" presId="urn:microsoft.com/office/officeart/2005/8/layout/hierarchy3"/>
    <dgm:cxn modelId="{352D6321-A9D2-41D8-8F49-EAA13ED80A4B}" type="presOf" srcId="{C49DE7C9-3CCD-4A68-9AF1-4959318AB8CE}" destId="{01013C70-3796-4887-98D0-B93D667D085C}" srcOrd="1"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9AA691AA-3D72-474F-8EB7-AD7F3B208F71}" type="presOf" srcId="{B217A518-BEE6-4DD9-9286-89D1EA55A1ED}" destId="{96FF3DE8-3675-4CB8-B07C-3DCAFF305E01}" srcOrd="0" destOrd="0" presId="urn:microsoft.com/office/officeart/2005/8/layout/hierarchy3"/>
    <dgm:cxn modelId="{F4D03E75-D706-4A6A-8B2C-783CBCDD0969}" type="presOf" srcId="{EF8DE587-9847-40DC-9A6D-C684684E3EAA}" destId="{0912B255-822D-42AD-8D51-EAD24CC90B92}"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7B0DC70E-FB26-466B-A92F-BE5E849C10F5}" type="presOf" srcId="{D8771175-9235-4964-9D27-84A6F0079BDC}" destId="{86EBD45B-2267-4CA8-B8C4-6B38ED4F7284}" srcOrd="0" destOrd="0" presId="urn:microsoft.com/office/officeart/2005/8/layout/hierarchy3"/>
    <dgm:cxn modelId="{BE6CC249-E967-4243-9391-7EFB9B8E78EA}" type="presOf" srcId="{01677119-4045-431C-B853-E26F7E884148}" destId="{725300A4-7A1C-40A2-A020-57CA6A1A3BF0}"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5BBF6DD-E1B5-44FF-8F83-8FD332C461E0}" type="presOf" srcId="{BC6540E0-3144-49F0-80D0-9F9B86DC9743}" destId="{19D262A1-4F11-47A2-91BC-C1BB23103FA7}"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51CBB7DE-6F0C-4AEE-B6DE-1C07E93D4660}" type="presOf" srcId="{40CAD029-3C99-4E8D-98B4-2953D52807B2}" destId="{0ECFACD2-E546-4248-9C0E-3A50A1F0895C}" srcOrd="0" destOrd="0" presId="urn:microsoft.com/office/officeart/2005/8/layout/hierarchy3"/>
    <dgm:cxn modelId="{4610A770-1B9A-40D3-9016-6FAE9515553A}" type="presOf" srcId="{951D879D-BE7E-430E-B000-5597C8FEFDD3}" destId="{85BB03BB-9CE9-47E8-9947-C2B05A20157F}" srcOrd="0" destOrd="0" presId="urn:microsoft.com/office/officeart/2005/8/layout/hierarchy3"/>
    <dgm:cxn modelId="{500A0487-BA6F-4602-8523-67A4C97FF4E6}" type="presOf" srcId="{58DCE318-75B7-47FE-8525-3043B002245B}" destId="{9825A28B-C7C5-4204-94C3-E8D7000EEC4F}"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6D7014BF-35C7-4A8F-B08B-187712CB38BC}" type="presParOf" srcId="{96FF3DE8-3675-4CB8-B07C-3DCAFF305E01}" destId="{9DD75A0C-E450-4BE0-810F-123BF65818C1}" srcOrd="0" destOrd="0" presId="urn:microsoft.com/office/officeart/2005/8/layout/hierarchy3"/>
    <dgm:cxn modelId="{81BCF696-F87F-486E-946E-FFD9EC132C16}" type="presParOf" srcId="{9DD75A0C-E450-4BE0-810F-123BF65818C1}" destId="{0A884521-68A1-4C12-8831-974241E448AA}" srcOrd="0" destOrd="0" presId="urn:microsoft.com/office/officeart/2005/8/layout/hierarchy3"/>
    <dgm:cxn modelId="{3E26384E-686E-4B82-929C-8700CAE79D7E}" type="presParOf" srcId="{0A884521-68A1-4C12-8831-974241E448AA}" destId="{18B331A4-2A99-4364-B5B4-8854F2CECE91}" srcOrd="0" destOrd="0" presId="urn:microsoft.com/office/officeart/2005/8/layout/hierarchy3"/>
    <dgm:cxn modelId="{72451F46-DC4B-4DB5-A67B-3EE9656BA41D}" type="presParOf" srcId="{0A884521-68A1-4C12-8831-974241E448AA}" destId="{01013C70-3796-4887-98D0-B93D667D085C}" srcOrd="1" destOrd="0" presId="urn:microsoft.com/office/officeart/2005/8/layout/hierarchy3"/>
    <dgm:cxn modelId="{AF53F94F-9330-4265-B8DE-E872C2433CCD}" type="presParOf" srcId="{9DD75A0C-E450-4BE0-810F-123BF65818C1}" destId="{7530FBDF-F41C-4729-BAE1-3909AC81C7F2}" srcOrd="1" destOrd="0" presId="urn:microsoft.com/office/officeart/2005/8/layout/hierarchy3"/>
    <dgm:cxn modelId="{25F53923-270C-420D-9495-78437D661C8A}" type="presParOf" srcId="{7530FBDF-F41C-4729-BAE1-3909AC81C7F2}" destId="{0912B255-822D-42AD-8D51-EAD24CC90B92}" srcOrd="0" destOrd="0" presId="urn:microsoft.com/office/officeart/2005/8/layout/hierarchy3"/>
    <dgm:cxn modelId="{F2C0AA4C-A01A-487D-94C6-7607413C0DA0}" type="presParOf" srcId="{7530FBDF-F41C-4729-BAE1-3909AC81C7F2}" destId="{30415E90-D52D-48D0-83BA-D69F81D22A24}" srcOrd="1" destOrd="0" presId="urn:microsoft.com/office/officeart/2005/8/layout/hierarchy3"/>
    <dgm:cxn modelId="{1EAABEC6-9ECC-425A-A07F-C0094A1D7110}" type="presParOf" srcId="{7530FBDF-F41C-4729-BAE1-3909AC81C7F2}" destId="{19D262A1-4F11-47A2-91BC-C1BB23103FA7}" srcOrd="2" destOrd="0" presId="urn:microsoft.com/office/officeart/2005/8/layout/hierarchy3"/>
    <dgm:cxn modelId="{C8244560-8460-4E25-97F5-957CE0E659C1}" type="presParOf" srcId="{7530FBDF-F41C-4729-BAE1-3909AC81C7F2}" destId="{9825A28B-C7C5-4204-94C3-E8D7000EEC4F}" srcOrd="3" destOrd="0" presId="urn:microsoft.com/office/officeart/2005/8/layout/hierarchy3"/>
    <dgm:cxn modelId="{5088AB3D-3FEB-4409-8763-7573388575B5}" type="presParOf" srcId="{7530FBDF-F41C-4729-BAE1-3909AC81C7F2}" destId="{0ECFACD2-E546-4248-9C0E-3A50A1F0895C}" srcOrd="4" destOrd="0" presId="urn:microsoft.com/office/officeart/2005/8/layout/hierarchy3"/>
    <dgm:cxn modelId="{49959321-458D-4FB5-BACD-74CC9B8D325C}" type="presParOf" srcId="{7530FBDF-F41C-4729-BAE1-3909AC81C7F2}" destId="{ABA4AD6F-2F38-4BDD-9216-4EDB340AA554}" srcOrd="5" destOrd="0" presId="urn:microsoft.com/office/officeart/2005/8/layout/hierarchy3"/>
    <dgm:cxn modelId="{160392DC-4C72-4CCF-BC9C-02582D0A331C}" type="presParOf" srcId="{7530FBDF-F41C-4729-BAE1-3909AC81C7F2}" destId="{0406E04E-E93F-457E-87F7-A76954C0A595}" srcOrd="6" destOrd="0" presId="urn:microsoft.com/office/officeart/2005/8/layout/hierarchy3"/>
    <dgm:cxn modelId="{C3545FDA-321E-4973-8D9D-BA613766E184}" type="presParOf" srcId="{7530FBDF-F41C-4729-BAE1-3909AC81C7F2}" destId="{885DB2E2-94C8-4BD6-A25B-A6DF9906D3CD}" srcOrd="7" destOrd="0" presId="urn:microsoft.com/office/officeart/2005/8/layout/hierarchy3"/>
    <dgm:cxn modelId="{6123CB6F-5AF9-401B-BF93-3CC1D6FC14EF}" type="presParOf" srcId="{7530FBDF-F41C-4729-BAE1-3909AC81C7F2}" destId="{199D0DAA-F8E9-49A7-864C-8F57EB052505}" srcOrd="8" destOrd="0" presId="urn:microsoft.com/office/officeart/2005/8/layout/hierarchy3"/>
    <dgm:cxn modelId="{205D2A42-BDAB-4E10-B2A3-6B5BEF08481F}" type="presParOf" srcId="{7530FBDF-F41C-4729-BAE1-3909AC81C7F2}" destId="{725300A4-7A1C-40A2-A020-57CA6A1A3BF0}" srcOrd="9" destOrd="0" presId="urn:microsoft.com/office/officeart/2005/8/layout/hierarchy3"/>
    <dgm:cxn modelId="{3F7B29FD-B34E-4161-890E-A0C819CBBD88}" type="presParOf" srcId="{7530FBDF-F41C-4729-BAE1-3909AC81C7F2}" destId="{85BB03BB-9CE9-47E8-9947-C2B05A20157F}" srcOrd="10" destOrd="0" presId="urn:microsoft.com/office/officeart/2005/8/layout/hierarchy3"/>
    <dgm:cxn modelId="{AEF48B80-482D-4FD9-913A-5EEB78ED7E90}"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400" b="1" dirty="0" smtClean="0">
              <a:effectLst/>
            </a:rPr>
            <a:t>Successes and Challenges</a:t>
          </a:r>
          <a:endParaRPr lang="en-US" sz="2400" b="1"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Inquiry and Research in CCS ELA &amp; Literacy</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Creating Claims and Writing Grounded in Evidence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Routine and Daily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Supporting Students in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08349"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custScaleY="118618">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EAC7F89F-2131-46EF-A949-6C58005C75FD}" type="presOf" srcId="{951D879D-BE7E-430E-B000-5597C8FEFDD3}" destId="{85BB03BB-9CE9-47E8-9947-C2B05A20157F}" srcOrd="0" destOrd="0" presId="urn:microsoft.com/office/officeart/2005/8/layout/hierarchy3"/>
    <dgm:cxn modelId="{359B1AA5-F78E-4315-9FC9-0102CAC6540E}" type="presOf" srcId="{01677119-4045-431C-B853-E26F7E884148}" destId="{725300A4-7A1C-40A2-A020-57CA6A1A3BF0}" srcOrd="0" destOrd="0" presId="urn:microsoft.com/office/officeart/2005/8/layout/hierarchy3"/>
    <dgm:cxn modelId="{D56C1A0B-1EEF-410F-99C3-FFABEAFB2AD3}" type="presOf" srcId="{BD23E557-7C98-4DE1-8314-D7BD845DAFE9}" destId="{199D0DAA-F8E9-49A7-864C-8F57EB052505}" srcOrd="0" destOrd="0" presId="urn:microsoft.com/office/officeart/2005/8/layout/hierarchy3"/>
    <dgm:cxn modelId="{E20A2356-473D-47B3-B616-9B027D367958}" type="presOf" srcId="{C49DE7C9-3CCD-4A68-9AF1-4959318AB8CE}" destId="{18B331A4-2A99-4364-B5B4-8854F2CECE91}" srcOrd="0" destOrd="0" presId="urn:microsoft.com/office/officeart/2005/8/layout/hierarchy3"/>
    <dgm:cxn modelId="{37D2E052-D0EC-4AFE-9901-C683C9FD6425}" type="presOf" srcId="{C49DE7C9-3CCD-4A68-9AF1-4959318AB8CE}" destId="{01013C70-3796-4887-98D0-B93D667D085C}" srcOrd="1" destOrd="0" presId="urn:microsoft.com/office/officeart/2005/8/layout/hierarchy3"/>
    <dgm:cxn modelId="{F89B3821-54AA-4BB9-ADCD-95D1E1B4810A}" type="presOf" srcId="{875902B6-D7AA-46D0-A995-D11880EA2FD1}" destId="{30415E90-D52D-48D0-83BA-D69F81D22A24}" srcOrd="0" destOrd="0" presId="urn:microsoft.com/office/officeart/2005/8/layout/hierarchy3"/>
    <dgm:cxn modelId="{113ACEF5-78A4-4652-A1FF-7DE63524B10D}" type="presOf" srcId="{D8771175-9235-4964-9D27-84A6F0079BDC}" destId="{86EBD45B-2267-4CA8-B8C4-6B38ED4F7284}" srcOrd="0" destOrd="0" presId="urn:microsoft.com/office/officeart/2005/8/layout/hierarchy3"/>
    <dgm:cxn modelId="{94DD0018-9A8C-465C-8FD7-E33AFE4679C8}" type="presOf" srcId="{EF4E6064-2222-4025-843B-774CAA10FB18}" destId="{0406E04E-E93F-457E-87F7-A76954C0A595}" srcOrd="0" destOrd="0" presId="urn:microsoft.com/office/officeart/2005/8/layout/hierarchy3"/>
    <dgm:cxn modelId="{4B107636-118C-405F-BCE5-39F28D0FA7FB}" type="presOf" srcId="{40CAD029-3C99-4E8D-98B4-2953D52807B2}" destId="{0ECFACD2-E546-4248-9C0E-3A50A1F0895C}"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3929D441-67A3-4044-B9C9-ABF9393CF8FD}" type="presOf" srcId="{58DCE318-75B7-47FE-8525-3043B002245B}" destId="{9825A28B-C7C5-4204-94C3-E8D7000EEC4F}"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B0408659-3449-40E3-8B69-E7B54FF4B2F1}" type="presOf" srcId="{E2B7F8FC-10AD-4B06-B4C7-BEB6C56223E7}" destId="{885DB2E2-94C8-4BD6-A25B-A6DF9906D3CD}" srcOrd="0" destOrd="0" presId="urn:microsoft.com/office/officeart/2005/8/layout/hierarchy3"/>
    <dgm:cxn modelId="{015E6B4D-2CD2-47B0-BC28-E39DD2640569}" type="presOf" srcId="{EF8DE587-9847-40DC-9A6D-C684684E3EAA}" destId="{0912B255-822D-42AD-8D51-EAD24CC90B92}" srcOrd="0" destOrd="0" presId="urn:microsoft.com/office/officeart/2005/8/layout/hierarchy3"/>
    <dgm:cxn modelId="{F6BEF9B9-E150-4843-A49F-F64055161A04}" type="presOf" srcId="{BC6540E0-3144-49F0-80D0-9F9B86DC9743}" destId="{19D262A1-4F11-47A2-91BC-C1BB23103FA7}"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6404BB64-9C72-40EB-9591-E2F2D246437A}" type="presOf" srcId="{B217A518-BEE6-4DD9-9286-89D1EA55A1ED}" destId="{96FF3DE8-3675-4CB8-B07C-3DCAFF305E01}" srcOrd="0" destOrd="0" presId="urn:microsoft.com/office/officeart/2005/8/layout/hierarchy3"/>
    <dgm:cxn modelId="{66F69CA7-F6F3-4A18-95E5-E31327845437}" type="presOf" srcId="{8691F7BC-3BF2-4274-8C3C-961D302C3E80}" destId="{ABA4AD6F-2F38-4BDD-9216-4EDB340AA554}"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8EBDB5D3-3F78-44E1-A3FB-7B92BA73B58A}" type="presParOf" srcId="{96FF3DE8-3675-4CB8-B07C-3DCAFF305E01}" destId="{9DD75A0C-E450-4BE0-810F-123BF65818C1}" srcOrd="0" destOrd="0" presId="urn:microsoft.com/office/officeart/2005/8/layout/hierarchy3"/>
    <dgm:cxn modelId="{8206745F-7F76-4C05-99C0-9C3B45FA8234}" type="presParOf" srcId="{9DD75A0C-E450-4BE0-810F-123BF65818C1}" destId="{0A884521-68A1-4C12-8831-974241E448AA}" srcOrd="0" destOrd="0" presId="urn:microsoft.com/office/officeart/2005/8/layout/hierarchy3"/>
    <dgm:cxn modelId="{895DA1BE-944D-4371-8158-BC2135919B3F}" type="presParOf" srcId="{0A884521-68A1-4C12-8831-974241E448AA}" destId="{18B331A4-2A99-4364-B5B4-8854F2CECE91}" srcOrd="0" destOrd="0" presId="urn:microsoft.com/office/officeart/2005/8/layout/hierarchy3"/>
    <dgm:cxn modelId="{39E7C9EA-A6EC-4F60-85A9-71472DF60CCF}" type="presParOf" srcId="{0A884521-68A1-4C12-8831-974241E448AA}" destId="{01013C70-3796-4887-98D0-B93D667D085C}" srcOrd="1" destOrd="0" presId="urn:microsoft.com/office/officeart/2005/8/layout/hierarchy3"/>
    <dgm:cxn modelId="{7735D5AE-5B77-4E2A-AC04-F56A8FCF913B}" type="presParOf" srcId="{9DD75A0C-E450-4BE0-810F-123BF65818C1}" destId="{7530FBDF-F41C-4729-BAE1-3909AC81C7F2}" srcOrd="1" destOrd="0" presId="urn:microsoft.com/office/officeart/2005/8/layout/hierarchy3"/>
    <dgm:cxn modelId="{4FBD9A1D-89AB-463D-8FDD-E0AB7012EDC0}" type="presParOf" srcId="{7530FBDF-F41C-4729-BAE1-3909AC81C7F2}" destId="{0912B255-822D-42AD-8D51-EAD24CC90B92}" srcOrd="0" destOrd="0" presId="urn:microsoft.com/office/officeart/2005/8/layout/hierarchy3"/>
    <dgm:cxn modelId="{82D9D148-161A-45A2-A855-2ACE8B975B62}" type="presParOf" srcId="{7530FBDF-F41C-4729-BAE1-3909AC81C7F2}" destId="{30415E90-D52D-48D0-83BA-D69F81D22A24}" srcOrd="1" destOrd="0" presId="urn:microsoft.com/office/officeart/2005/8/layout/hierarchy3"/>
    <dgm:cxn modelId="{0D34C7CC-B55D-43FA-8423-934FFB2D0CF2}" type="presParOf" srcId="{7530FBDF-F41C-4729-BAE1-3909AC81C7F2}" destId="{19D262A1-4F11-47A2-91BC-C1BB23103FA7}" srcOrd="2" destOrd="0" presId="urn:microsoft.com/office/officeart/2005/8/layout/hierarchy3"/>
    <dgm:cxn modelId="{872A3CAE-004D-442E-A725-FB9BF3F26705}" type="presParOf" srcId="{7530FBDF-F41C-4729-BAE1-3909AC81C7F2}" destId="{9825A28B-C7C5-4204-94C3-E8D7000EEC4F}" srcOrd="3" destOrd="0" presId="urn:microsoft.com/office/officeart/2005/8/layout/hierarchy3"/>
    <dgm:cxn modelId="{26F70EC5-F412-47C8-8C69-2A027363D5D7}" type="presParOf" srcId="{7530FBDF-F41C-4729-BAE1-3909AC81C7F2}" destId="{0ECFACD2-E546-4248-9C0E-3A50A1F0895C}" srcOrd="4" destOrd="0" presId="urn:microsoft.com/office/officeart/2005/8/layout/hierarchy3"/>
    <dgm:cxn modelId="{45654A6E-E6D8-4B54-9C6D-6973F9DFF181}" type="presParOf" srcId="{7530FBDF-F41C-4729-BAE1-3909AC81C7F2}" destId="{ABA4AD6F-2F38-4BDD-9216-4EDB340AA554}" srcOrd="5" destOrd="0" presId="urn:microsoft.com/office/officeart/2005/8/layout/hierarchy3"/>
    <dgm:cxn modelId="{7ECA12BB-362E-4AA9-9A4F-39836476CE55}" type="presParOf" srcId="{7530FBDF-F41C-4729-BAE1-3909AC81C7F2}" destId="{0406E04E-E93F-457E-87F7-A76954C0A595}" srcOrd="6" destOrd="0" presId="urn:microsoft.com/office/officeart/2005/8/layout/hierarchy3"/>
    <dgm:cxn modelId="{0AE52874-1FAB-4D2A-B4E4-D6620D07901D}" type="presParOf" srcId="{7530FBDF-F41C-4729-BAE1-3909AC81C7F2}" destId="{885DB2E2-94C8-4BD6-A25B-A6DF9906D3CD}" srcOrd="7" destOrd="0" presId="urn:microsoft.com/office/officeart/2005/8/layout/hierarchy3"/>
    <dgm:cxn modelId="{B72A216A-29AB-4C85-9B61-664726CE955C}" type="presParOf" srcId="{7530FBDF-F41C-4729-BAE1-3909AC81C7F2}" destId="{199D0DAA-F8E9-49A7-864C-8F57EB052505}" srcOrd="8" destOrd="0" presId="urn:microsoft.com/office/officeart/2005/8/layout/hierarchy3"/>
    <dgm:cxn modelId="{4E10D2E2-7F53-444E-BD40-4EDB2B7A4C4E}" type="presParOf" srcId="{7530FBDF-F41C-4729-BAE1-3909AC81C7F2}" destId="{725300A4-7A1C-40A2-A020-57CA6A1A3BF0}" srcOrd="9" destOrd="0" presId="urn:microsoft.com/office/officeart/2005/8/layout/hierarchy3"/>
    <dgm:cxn modelId="{E7DE1466-F563-43ED-8EA7-0624F90D6F68}" type="presParOf" srcId="{7530FBDF-F41C-4729-BAE1-3909AC81C7F2}" destId="{85BB03BB-9CE9-47E8-9947-C2B05A20157F}" srcOrd="10" destOrd="0" presId="urn:microsoft.com/office/officeart/2005/8/layout/hierarchy3"/>
    <dgm:cxn modelId="{3B9DB39F-26D4-4E51-B4BF-B3E44A4F2349}"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rgbClr val="FFFF85">
            <a:alpha val="90000"/>
          </a:srgbClr>
        </a:solidFill>
      </dgm:spPr>
      <dgm:t>
        <a:bodyPr/>
        <a:lstStyle/>
        <a:p>
          <a:pPr algn="ctr"/>
          <a:r>
            <a:rPr lang="en-US" sz="2400" b="1" dirty="0" smtClean="0"/>
            <a:t>Close Look at the Writing Standards</a:t>
          </a:r>
          <a:endParaRPr lang="en-US" sz="2400" b="1"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Inquiry and Research in CCS ELA &amp; Literacy</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Creating Claims and Writing Grounded in Evidence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Routine and Daily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Supporting Students in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23975"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custScaleY="129821">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46AFB3FE-55FD-42C2-A0C2-A31691F67855}" type="presOf" srcId="{951D879D-BE7E-430E-B000-5597C8FEFDD3}" destId="{85BB03BB-9CE9-47E8-9947-C2B05A20157F}" srcOrd="0" destOrd="0" presId="urn:microsoft.com/office/officeart/2005/8/layout/hierarchy3"/>
    <dgm:cxn modelId="{F95C7E46-BB97-4136-A83C-B4F7AAD02BEA}" type="presOf" srcId="{40CAD029-3C99-4E8D-98B4-2953D52807B2}" destId="{0ECFACD2-E546-4248-9C0E-3A50A1F0895C}" srcOrd="0" destOrd="0" presId="urn:microsoft.com/office/officeart/2005/8/layout/hierarchy3"/>
    <dgm:cxn modelId="{0B103E18-1D55-4350-B212-EDC654533244}" type="presOf" srcId="{875902B6-D7AA-46D0-A995-D11880EA2FD1}" destId="{30415E90-D52D-48D0-83BA-D69F81D22A24}" srcOrd="0" destOrd="0" presId="urn:microsoft.com/office/officeart/2005/8/layout/hierarchy3"/>
    <dgm:cxn modelId="{8E9BD385-CF84-439C-B703-7DDAFB4DDCF3}" type="presOf" srcId="{C49DE7C9-3CCD-4A68-9AF1-4959318AB8CE}" destId="{01013C70-3796-4887-98D0-B93D667D085C}" srcOrd="1" destOrd="0" presId="urn:microsoft.com/office/officeart/2005/8/layout/hierarchy3"/>
    <dgm:cxn modelId="{5C666008-0D42-4203-A435-6FD5E982BF88}" type="presOf" srcId="{01677119-4045-431C-B853-E26F7E884148}" destId="{725300A4-7A1C-40A2-A020-57CA6A1A3BF0}" srcOrd="0" destOrd="0" presId="urn:microsoft.com/office/officeart/2005/8/layout/hierarchy3"/>
    <dgm:cxn modelId="{95369060-E7B7-4434-87CE-F3CA872CED76}" type="presOf" srcId="{EF4E6064-2222-4025-843B-774CAA10FB18}" destId="{0406E04E-E93F-457E-87F7-A76954C0A595}" srcOrd="0" destOrd="0" presId="urn:microsoft.com/office/officeart/2005/8/layout/hierarchy3"/>
    <dgm:cxn modelId="{2B98E0D8-375E-49E8-BC05-00ED02F3338B}" type="presOf" srcId="{D8771175-9235-4964-9D27-84A6F0079BDC}" destId="{86EBD45B-2267-4CA8-B8C4-6B38ED4F7284}"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FBEC4B94-9D67-44B6-9CD6-914820306D20}" type="presOf" srcId="{BD23E557-7C98-4DE1-8314-D7BD845DAFE9}" destId="{199D0DAA-F8E9-49A7-864C-8F57EB052505}"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98B945B0-8CD4-4BD5-8C49-1CB7651D603A}" type="presOf" srcId="{BC6540E0-3144-49F0-80D0-9F9B86DC9743}" destId="{19D262A1-4F11-47A2-91BC-C1BB23103FA7}"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C771C53C-A0AB-4925-A05B-C3FDED3A5F04}" type="presOf" srcId="{EF8DE587-9847-40DC-9A6D-C684684E3EAA}" destId="{0912B255-822D-42AD-8D51-EAD24CC90B92}" srcOrd="0" destOrd="0" presId="urn:microsoft.com/office/officeart/2005/8/layout/hierarchy3"/>
    <dgm:cxn modelId="{5E0F7BB9-37A4-4F00-9DF7-B3AAE4C1B0BB}" type="presOf" srcId="{58DCE318-75B7-47FE-8525-3043B002245B}" destId="{9825A28B-C7C5-4204-94C3-E8D7000EEC4F}" srcOrd="0" destOrd="0" presId="urn:microsoft.com/office/officeart/2005/8/layout/hierarchy3"/>
    <dgm:cxn modelId="{C77728FB-F6A0-4D89-B1C2-A000F66637CC}" type="presOf" srcId="{8691F7BC-3BF2-4274-8C3C-961D302C3E80}" destId="{ABA4AD6F-2F38-4BDD-9216-4EDB340AA554}" srcOrd="0" destOrd="0" presId="urn:microsoft.com/office/officeart/2005/8/layout/hierarchy3"/>
    <dgm:cxn modelId="{3484CE3B-E2B9-4566-B778-73140D07175F}" type="presOf" srcId="{B217A518-BEE6-4DD9-9286-89D1EA55A1ED}" destId="{96FF3DE8-3675-4CB8-B07C-3DCAFF305E01}" srcOrd="0" destOrd="0" presId="urn:microsoft.com/office/officeart/2005/8/layout/hierarchy3"/>
    <dgm:cxn modelId="{5EF9B216-FA2E-44ED-8DA6-A372B209343D}" type="presOf" srcId="{C49DE7C9-3CCD-4A68-9AF1-4959318AB8CE}" destId="{18B331A4-2A99-4364-B5B4-8854F2CECE91}"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CA648120-B5DC-49D0-A0EC-9B9E11679266}" type="presOf" srcId="{E2B7F8FC-10AD-4B06-B4C7-BEB6C56223E7}" destId="{885DB2E2-94C8-4BD6-A25B-A6DF9906D3CD}" srcOrd="0" destOrd="0" presId="urn:microsoft.com/office/officeart/2005/8/layout/hierarchy3"/>
    <dgm:cxn modelId="{D047852F-3DE7-4597-902E-DBE6AC623361}" type="presParOf" srcId="{96FF3DE8-3675-4CB8-B07C-3DCAFF305E01}" destId="{9DD75A0C-E450-4BE0-810F-123BF65818C1}" srcOrd="0" destOrd="0" presId="urn:microsoft.com/office/officeart/2005/8/layout/hierarchy3"/>
    <dgm:cxn modelId="{EB67BB05-2B94-42F4-AAF8-ACAE73BC0407}" type="presParOf" srcId="{9DD75A0C-E450-4BE0-810F-123BF65818C1}" destId="{0A884521-68A1-4C12-8831-974241E448AA}" srcOrd="0" destOrd="0" presId="urn:microsoft.com/office/officeart/2005/8/layout/hierarchy3"/>
    <dgm:cxn modelId="{DCE5779A-101C-4226-B437-911762E12EF7}" type="presParOf" srcId="{0A884521-68A1-4C12-8831-974241E448AA}" destId="{18B331A4-2A99-4364-B5B4-8854F2CECE91}" srcOrd="0" destOrd="0" presId="urn:microsoft.com/office/officeart/2005/8/layout/hierarchy3"/>
    <dgm:cxn modelId="{7EDD3BF2-DAE0-4CFA-BCE4-1B54388B76BB}" type="presParOf" srcId="{0A884521-68A1-4C12-8831-974241E448AA}" destId="{01013C70-3796-4887-98D0-B93D667D085C}" srcOrd="1" destOrd="0" presId="urn:microsoft.com/office/officeart/2005/8/layout/hierarchy3"/>
    <dgm:cxn modelId="{7CFB1A6A-C275-4E7D-B995-A050E1837AE2}" type="presParOf" srcId="{9DD75A0C-E450-4BE0-810F-123BF65818C1}" destId="{7530FBDF-F41C-4729-BAE1-3909AC81C7F2}" srcOrd="1" destOrd="0" presId="urn:microsoft.com/office/officeart/2005/8/layout/hierarchy3"/>
    <dgm:cxn modelId="{7AA61865-DD8E-4ABE-A502-5F5B94DB62E2}" type="presParOf" srcId="{7530FBDF-F41C-4729-BAE1-3909AC81C7F2}" destId="{0912B255-822D-42AD-8D51-EAD24CC90B92}" srcOrd="0" destOrd="0" presId="urn:microsoft.com/office/officeart/2005/8/layout/hierarchy3"/>
    <dgm:cxn modelId="{4C440DF2-6DAD-4945-AFE5-B05BED13938E}" type="presParOf" srcId="{7530FBDF-F41C-4729-BAE1-3909AC81C7F2}" destId="{30415E90-D52D-48D0-83BA-D69F81D22A24}" srcOrd="1" destOrd="0" presId="urn:microsoft.com/office/officeart/2005/8/layout/hierarchy3"/>
    <dgm:cxn modelId="{FE62039B-55B9-4F89-B62C-7E357781D84B}" type="presParOf" srcId="{7530FBDF-F41C-4729-BAE1-3909AC81C7F2}" destId="{19D262A1-4F11-47A2-91BC-C1BB23103FA7}" srcOrd="2" destOrd="0" presId="urn:microsoft.com/office/officeart/2005/8/layout/hierarchy3"/>
    <dgm:cxn modelId="{5CBF9C70-A0FA-4F44-928F-7B78CF9BF39D}" type="presParOf" srcId="{7530FBDF-F41C-4729-BAE1-3909AC81C7F2}" destId="{9825A28B-C7C5-4204-94C3-E8D7000EEC4F}" srcOrd="3" destOrd="0" presId="urn:microsoft.com/office/officeart/2005/8/layout/hierarchy3"/>
    <dgm:cxn modelId="{119ECFAA-37F9-4913-BF30-1BBFD3C4EA3F}" type="presParOf" srcId="{7530FBDF-F41C-4729-BAE1-3909AC81C7F2}" destId="{0ECFACD2-E546-4248-9C0E-3A50A1F0895C}" srcOrd="4" destOrd="0" presId="urn:microsoft.com/office/officeart/2005/8/layout/hierarchy3"/>
    <dgm:cxn modelId="{125CC6A0-C77E-46DC-8C81-DE15446CF1E1}" type="presParOf" srcId="{7530FBDF-F41C-4729-BAE1-3909AC81C7F2}" destId="{ABA4AD6F-2F38-4BDD-9216-4EDB340AA554}" srcOrd="5" destOrd="0" presId="urn:microsoft.com/office/officeart/2005/8/layout/hierarchy3"/>
    <dgm:cxn modelId="{F9323336-EFD4-4103-A907-B76B5871E981}" type="presParOf" srcId="{7530FBDF-F41C-4729-BAE1-3909AC81C7F2}" destId="{0406E04E-E93F-457E-87F7-A76954C0A595}" srcOrd="6" destOrd="0" presId="urn:microsoft.com/office/officeart/2005/8/layout/hierarchy3"/>
    <dgm:cxn modelId="{2418E1E0-1F9D-4974-8546-3B986025D2E9}" type="presParOf" srcId="{7530FBDF-F41C-4729-BAE1-3909AC81C7F2}" destId="{885DB2E2-94C8-4BD6-A25B-A6DF9906D3CD}" srcOrd="7" destOrd="0" presId="urn:microsoft.com/office/officeart/2005/8/layout/hierarchy3"/>
    <dgm:cxn modelId="{F47B927E-2180-43F6-BC8E-4B90D1BFEF0A}" type="presParOf" srcId="{7530FBDF-F41C-4729-BAE1-3909AC81C7F2}" destId="{199D0DAA-F8E9-49A7-864C-8F57EB052505}" srcOrd="8" destOrd="0" presId="urn:microsoft.com/office/officeart/2005/8/layout/hierarchy3"/>
    <dgm:cxn modelId="{BBBE1373-76DA-4101-98DD-056DB0F64A01}" type="presParOf" srcId="{7530FBDF-F41C-4729-BAE1-3909AC81C7F2}" destId="{725300A4-7A1C-40A2-A020-57CA6A1A3BF0}" srcOrd="9" destOrd="0" presId="urn:microsoft.com/office/officeart/2005/8/layout/hierarchy3"/>
    <dgm:cxn modelId="{6BBD6400-B621-41F6-9802-4E2F808AF3E1}" type="presParOf" srcId="{7530FBDF-F41C-4729-BAE1-3909AC81C7F2}" destId="{85BB03BB-9CE9-47E8-9947-C2B05A20157F}" srcOrd="10" destOrd="0" presId="urn:microsoft.com/office/officeart/2005/8/layout/hierarchy3"/>
    <dgm:cxn modelId="{30937F59-2E07-4897-9724-DDEFD0D75AD8}"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Inquiry and Research in CCS ELA &amp; Literacy</a:t>
          </a:r>
          <a:endParaRPr lang="en-US" sz="2400" b="0"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rgbClr val="FFFF85">
            <a:alpha val="90000"/>
          </a:srgbClr>
        </a:solidFill>
      </dgm:spPr>
      <dgm:t>
        <a:bodyPr/>
        <a:lstStyle/>
        <a:p>
          <a:pPr algn="ctr"/>
          <a:r>
            <a:rPr lang="en-US" sz="2400" b="1" dirty="0" smtClean="0"/>
            <a:t>Creating Claims and Writing Grounded in Evidence from Text</a:t>
          </a:r>
          <a:endParaRPr lang="en-US" sz="2400" b="1"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Routine and Daily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Supporting Students in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123975"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custScaleY="115765">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37697">
        <dgm:presLayoutVars>
          <dgm:bulletEnabled val="1"/>
        </dgm:presLayoutVars>
      </dgm:prSet>
      <dgm:spPr/>
      <dgm:t>
        <a:bodyPr/>
        <a:lstStyle/>
        <a:p>
          <a:endParaRPr lang="en-US"/>
        </a:p>
      </dgm:t>
    </dgm:pt>
  </dgm:ptLst>
  <dgm:cxnLst>
    <dgm:cxn modelId="{13C82668-5564-4009-A707-17E8971BEBCF}" type="presOf" srcId="{01677119-4045-431C-B853-E26F7E884148}" destId="{725300A4-7A1C-40A2-A020-57CA6A1A3BF0}" srcOrd="0" destOrd="0" presId="urn:microsoft.com/office/officeart/2005/8/layout/hierarchy3"/>
    <dgm:cxn modelId="{EF0AC321-FC7F-4C5D-BA90-049673638221}" type="presOf" srcId="{58DCE318-75B7-47FE-8525-3043B002245B}" destId="{9825A28B-C7C5-4204-94C3-E8D7000EEC4F}" srcOrd="0" destOrd="0" presId="urn:microsoft.com/office/officeart/2005/8/layout/hierarchy3"/>
    <dgm:cxn modelId="{27F1CF40-6AE2-4F0F-BDE9-884C92F741FA}" type="presOf" srcId="{C49DE7C9-3CCD-4A68-9AF1-4959318AB8CE}" destId="{18B331A4-2A99-4364-B5B4-8854F2CECE91}" srcOrd="0" destOrd="0" presId="urn:microsoft.com/office/officeart/2005/8/layout/hierarchy3"/>
    <dgm:cxn modelId="{404CBF59-1B9D-42CA-88D1-6101C8578308}" type="presOf" srcId="{BC6540E0-3144-49F0-80D0-9F9B86DC9743}" destId="{19D262A1-4F11-47A2-91BC-C1BB23103FA7}" srcOrd="0" destOrd="0" presId="urn:microsoft.com/office/officeart/2005/8/layout/hierarchy3"/>
    <dgm:cxn modelId="{4158D8B7-745D-4090-9483-421A3EF68607}" type="presOf" srcId="{EF8DE587-9847-40DC-9A6D-C684684E3EAA}" destId="{0912B255-822D-42AD-8D51-EAD24CC90B92}" srcOrd="0" destOrd="0" presId="urn:microsoft.com/office/officeart/2005/8/layout/hierarchy3"/>
    <dgm:cxn modelId="{2E33CF60-82CD-4115-812C-DEC207A1204C}" type="presOf" srcId="{BD23E557-7C98-4DE1-8314-D7BD845DAFE9}" destId="{199D0DAA-F8E9-49A7-864C-8F57EB052505}" srcOrd="0" destOrd="0" presId="urn:microsoft.com/office/officeart/2005/8/layout/hierarchy3"/>
    <dgm:cxn modelId="{F4EA90D5-8D17-4964-B2AB-2729BAEE6CDE}" type="presOf" srcId="{8691F7BC-3BF2-4274-8C3C-961D302C3E80}" destId="{ABA4AD6F-2F38-4BDD-9216-4EDB340AA554}" srcOrd="0" destOrd="0" presId="urn:microsoft.com/office/officeart/2005/8/layout/hierarchy3"/>
    <dgm:cxn modelId="{381970FC-D77D-4880-A8BB-E73EE75EE94E}" type="presOf" srcId="{875902B6-D7AA-46D0-A995-D11880EA2FD1}" destId="{30415E90-D52D-48D0-83BA-D69F81D22A24}" srcOrd="0" destOrd="0" presId="urn:microsoft.com/office/officeart/2005/8/layout/hierarchy3"/>
    <dgm:cxn modelId="{2FB0223B-BCDA-49A4-B554-6753845E6DAE}" type="presOf" srcId="{40CAD029-3C99-4E8D-98B4-2953D52807B2}" destId="{0ECFACD2-E546-4248-9C0E-3A50A1F0895C}" srcOrd="0" destOrd="0" presId="urn:microsoft.com/office/officeart/2005/8/layout/hierarchy3"/>
    <dgm:cxn modelId="{BFBD63EA-CA1B-4C2D-89BC-2D12094DA9AF}" type="presOf" srcId="{B217A518-BEE6-4DD9-9286-89D1EA55A1ED}" destId="{96FF3DE8-3675-4CB8-B07C-3DCAFF305E01}" srcOrd="0" destOrd="0" presId="urn:microsoft.com/office/officeart/2005/8/layout/hierarchy3"/>
    <dgm:cxn modelId="{5A45BE1A-0B8F-4133-9806-0ED109FB1D9A}" type="presOf" srcId="{951D879D-BE7E-430E-B000-5597C8FEFDD3}" destId="{85BB03BB-9CE9-47E8-9947-C2B05A20157F}" srcOrd="0" destOrd="0" presId="urn:microsoft.com/office/officeart/2005/8/layout/hierarchy3"/>
    <dgm:cxn modelId="{E66F718B-5045-4A69-B06A-B853077D738E}" type="presOf" srcId="{D8771175-9235-4964-9D27-84A6F0079BDC}" destId="{86EBD45B-2267-4CA8-B8C4-6B38ED4F7284}" srcOrd="0" destOrd="0" presId="urn:microsoft.com/office/officeart/2005/8/layout/hierarchy3"/>
    <dgm:cxn modelId="{A4DE29A3-6791-4B12-B62B-10EFDC0D38B7}" type="presOf" srcId="{E2B7F8FC-10AD-4B06-B4C7-BEB6C56223E7}" destId="{885DB2E2-94C8-4BD6-A25B-A6DF9906D3CD}"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745A3A42-ABF1-4235-889F-CC216FE9C100}" type="presOf" srcId="{EF4E6064-2222-4025-843B-774CAA10FB18}" destId="{0406E04E-E93F-457E-87F7-A76954C0A595}"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81C1BAD9-1699-4A62-BD86-579ECF3B180F}" srcId="{C49DE7C9-3CCD-4A68-9AF1-4959318AB8CE}" destId="{8691F7BC-3BF2-4274-8C3C-961D302C3E80}" srcOrd="2" destOrd="0" parTransId="{40CAD029-3C99-4E8D-98B4-2953D52807B2}" sibTransId="{D629FD8A-4EA6-48BE-92AB-3785C7AE23E0}"/>
    <dgm:cxn modelId="{9F62810E-686F-4F65-ADA7-3EED6D14DC21}" type="presOf" srcId="{C49DE7C9-3CCD-4A68-9AF1-4959318AB8CE}" destId="{01013C70-3796-4887-98D0-B93D667D085C}" srcOrd="1"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C00E1D61-5277-43F0-9657-3CB9C51CF2C5}" type="presParOf" srcId="{96FF3DE8-3675-4CB8-B07C-3DCAFF305E01}" destId="{9DD75A0C-E450-4BE0-810F-123BF65818C1}" srcOrd="0" destOrd="0" presId="urn:microsoft.com/office/officeart/2005/8/layout/hierarchy3"/>
    <dgm:cxn modelId="{DB8E8473-3394-4584-BAF7-854B701791EE}" type="presParOf" srcId="{9DD75A0C-E450-4BE0-810F-123BF65818C1}" destId="{0A884521-68A1-4C12-8831-974241E448AA}" srcOrd="0" destOrd="0" presId="urn:microsoft.com/office/officeart/2005/8/layout/hierarchy3"/>
    <dgm:cxn modelId="{0DC4DB75-F8D4-4D10-938F-A92263CF929E}" type="presParOf" srcId="{0A884521-68A1-4C12-8831-974241E448AA}" destId="{18B331A4-2A99-4364-B5B4-8854F2CECE91}" srcOrd="0" destOrd="0" presId="urn:microsoft.com/office/officeart/2005/8/layout/hierarchy3"/>
    <dgm:cxn modelId="{988D6F0E-809A-494A-B59A-BC3DE619275E}" type="presParOf" srcId="{0A884521-68A1-4C12-8831-974241E448AA}" destId="{01013C70-3796-4887-98D0-B93D667D085C}" srcOrd="1" destOrd="0" presId="urn:microsoft.com/office/officeart/2005/8/layout/hierarchy3"/>
    <dgm:cxn modelId="{C6070AF2-34D9-4184-AAF1-6ECB6912CDFB}" type="presParOf" srcId="{9DD75A0C-E450-4BE0-810F-123BF65818C1}" destId="{7530FBDF-F41C-4729-BAE1-3909AC81C7F2}" srcOrd="1" destOrd="0" presId="urn:microsoft.com/office/officeart/2005/8/layout/hierarchy3"/>
    <dgm:cxn modelId="{F06AD320-4342-4750-B140-986000437458}" type="presParOf" srcId="{7530FBDF-F41C-4729-BAE1-3909AC81C7F2}" destId="{0912B255-822D-42AD-8D51-EAD24CC90B92}" srcOrd="0" destOrd="0" presId="urn:microsoft.com/office/officeart/2005/8/layout/hierarchy3"/>
    <dgm:cxn modelId="{F944EB58-2CE1-4353-A258-70E15E0D7D64}" type="presParOf" srcId="{7530FBDF-F41C-4729-BAE1-3909AC81C7F2}" destId="{30415E90-D52D-48D0-83BA-D69F81D22A24}" srcOrd="1" destOrd="0" presId="urn:microsoft.com/office/officeart/2005/8/layout/hierarchy3"/>
    <dgm:cxn modelId="{2C6590A3-6A4F-4795-81D2-190DD4787B76}" type="presParOf" srcId="{7530FBDF-F41C-4729-BAE1-3909AC81C7F2}" destId="{19D262A1-4F11-47A2-91BC-C1BB23103FA7}" srcOrd="2" destOrd="0" presId="urn:microsoft.com/office/officeart/2005/8/layout/hierarchy3"/>
    <dgm:cxn modelId="{4DE10925-1A94-47A2-A9B0-EC6549AF5EA9}" type="presParOf" srcId="{7530FBDF-F41C-4729-BAE1-3909AC81C7F2}" destId="{9825A28B-C7C5-4204-94C3-E8D7000EEC4F}" srcOrd="3" destOrd="0" presId="urn:microsoft.com/office/officeart/2005/8/layout/hierarchy3"/>
    <dgm:cxn modelId="{4E5D3FBF-4C05-4DF4-A46E-7760F4554FDC}" type="presParOf" srcId="{7530FBDF-F41C-4729-BAE1-3909AC81C7F2}" destId="{0ECFACD2-E546-4248-9C0E-3A50A1F0895C}" srcOrd="4" destOrd="0" presId="urn:microsoft.com/office/officeart/2005/8/layout/hierarchy3"/>
    <dgm:cxn modelId="{09AC556E-EB0C-48F7-92A6-5EE94A374C18}" type="presParOf" srcId="{7530FBDF-F41C-4729-BAE1-3909AC81C7F2}" destId="{ABA4AD6F-2F38-4BDD-9216-4EDB340AA554}" srcOrd="5" destOrd="0" presId="urn:microsoft.com/office/officeart/2005/8/layout/hierarchy3"/>
    <dgm:cxn modelId="{D63566A8-E414-4911-A26F-AC5E9FE0E1F3}" type="presParOf" srcId="{7530FBDF-F41C-4729-BAE1-3909AC81C7F2}" destId="{0406E04E-E93F-457E-87F7-A76954C0A595}" srcOrd="6" destOrd="0" presId="urn:microsoft.com/office/officeart/2005/8/layout/hierarchy3"/>
    <dgm:cxn modelId="{195FABED-7FF0-43F0-B144-10AFE762184A}" type="presParOf" srcId="{7530FBDF-F41C-4729-BAE1-3909AC81C7F2}" destId="{885DB2E2-94C8-4BD6-A25B-A6DF9906D3CD}" srcOrd="7" destOrd="0" presId="urn:microsoft.com/office/officeart/2005/8/layout/hierarchy3"/>
    <dgm:cxn modelId="{997F6268-804C-4117-B7C8-0128ABFFBE0E}" type="presParOf" srcId="{7530FBDF-F41C-4729-BAE1-3909AC81C7F2}" destId="{199D0DAA-F8E9-49A7-864C-8F57EB052505}" srcOrd="8" destOrd="0" presId="urn:microsoft.com/office/officeart/2005/8/layout/hierarchy3"/>
    <dgm:cxn modelId="{18EAFE00-F643-4029-9255-F00164ED9B14}" type="presParOf" srcId="{7530FBDF-F41C-4729-BAE1-3909AC81C7F2}" destId="{725300A4-7A1C-40A2-A020-57CA6A1A3BF0}" srcOrd="9" destOrd="0" presId="urn:microsoft.com/office/officeart/2005/8/layout/hierarchy3"/>
    <dgm:cxn modelId="{B296AF64-154A-4EC1-8C20-BC8EDC8CB89E}" type="presParOf" srcId="{7530FBDF-F41C-4729-BAE1-3909AC81C7F2}" destId="{85BB03BB-9CE9-47E8-9947-C2B05A20157F}" srcOrd="10" destOrd="0" presId="urn:microsoft.com/office/officeart/2005/8/layout/hierarchy3"/>
    <dgm:cxn modelId="{C35270C6-E99E-4826-8C44-C0A2DC5BDDBF}"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286160-1573-4980-82EE-6B9202B33E13}" type="doc">
      <dgm:prSet loTypeId="urn:microsoft.com/office/officeart/2005/8/layout/equation2" loCatId="relationship" qsTypeId="urn:microsoft.com/office/officeart/2005/8/quickstyle/simple1" qsCatId="simple" csTypeId="urn:microsoft.com/office/officeart/2005/8/colors/colorful1#4" csCatId="colorful" phldr="1"/>
      <dgm:spPr/>
    </dgm:pt>
    <dgm:pt modelId="{F0D75A9B-6550-47F9-9D56-535E1E996F53}">
      <dgm:prSet phldrT="[Text]"/>
      <dgm:spPr/>
      <dgm:t>
        <a:bodyPr/>
        <a:lstStyle/>
        <a:p>
          <a:r>
            <a:rPr lang="en-US" dirty="0" smtClean="0"/>
            <a:t>Text-dependent answers</a:t>
          </a:r>
          <a:endParaRPr lang="en-US" dirty="0"/>
        </a:p>
      </dgm:t>
    </dgm:pt>
    <dgm:pt modelId="{9611DEF1-DD31-428E-8D13-42476028E76E}" type="parTrans" cxnId="{89D3DC42-32FF-42F1-9E6E-B1F89C33E9DB}">
      <dgm:prSet/>
      <dgm:spPr/>
      <dgm:t>
        <a:bodyPr/>
        <a:lstStyle/>
        <a:p>
          <a:endParaRPr lang="en-US"/>
        </a:p>
      </dgm:t>
    </dgm:pt>
    <dgm:pt modelId="{8C6DC53F-0832-4B42-9BFB-AE582B6E7731}" type="sibTrans" cxnId="{89D3DC42-32FF-42F1-9E6E-B1F89C33E9DB}">
      <dgm:prSet/>
      <dgm:spPr/>
      <dgm:t>
        <a:bodyPr/>
        <a:lstStyle/>
        <a:p>
          <a:endParaRPr lang="en-US"/>
        </a:p>
      </dgm:t>
    </dgm:pt>
    <dgm:pt modelId="{7C6259CB-2838-4339-A9EF-B68C7C038BAB}">
      <dgm:prSet phldrT="[Text]"/>
      <dgm:spPr/>
      <dgm:t>
        <a:bodyPr/>
        <a:lstStyle/>
        <a:p>
          <a:r>
            <a:rPr lang="en-US" dirty="0" smtClean="0"/>
            <a:t>Writing from sources</a:t>
          </a:r>
          <a:endParaRPr lang="en-US" dirty="0"/>
        </a:p>
      </dgm:t>
    </dgm:pt>
    <dgm:pt modelId="{3B860C5E-D03A-4141-83C1-77395221B60B}" type="parTrans" cxnId="{B2EB2493-CD2B-42D1-A76E-F97B3574B872}">
      <dgm:prSet/>
      <dgm:spPr/>
      <dgm:t>
        <a:bodyPr/>
        <a:lstStyle/>
        <a:p>
          <a:endParaRPr lang="en-US"/>
        </a:p>
      </dgm:t>
    </dgm:pt>
    <dgm:pt modelId="{4AC2C8B4-DAF4-4155-9C18-8256526391D1}" type="sibTrans" cxnId="{B2EB2493-CD2B-42D1-A76E-F97B3574B872}">
      <dgm:prSet/>
      <dgm:spPr/>
      <dgm:t>
        <a:bodyPr/>
        <a:lstStyle/>
        <a:p>
          <a:endParaRPr lang="en-US"/>
        </a:p>
      </dgm:t>
    </dgm:pt>
    <dgm:pt modelId="{32D70F56-5D38-4A0D-BB92-6317D7F382D0}">
      <dgm:prSet phldrT="[Text]"/>
      <dgm:spPr/>
      <dgm:t>
        <a:bodyPr/>
        <a:lstStyle/>
        <a:p>
          <a:r>
            <a:rPr lang="en-US" dirty="0" smtClean="0"/>
            <a:t>Reading, writing, and speaking grounded in evidence from text</a:t>
          </a:r>
          <a:endParaRPr lang="en-US" dirty="0"/>
        </a:p>
      </dgm:t>
    </dgm:pt>
    <dgm:pt modelId="{55C3C729-C9F9-440B-BCBC-52504E6756D8}" type="parTrans" cxnId="{008E2B01-95D6-4264-97FE-D0D1730A4916}">
      <dgm:prSet/>
      <dgm:spPr/>
      <dgm:t>
        <a:bodyPr/>
        <a:lstStyle/>
        <a:p>
          <a:endParaRPr lang="en-US"/>
        </a:p>
      </dgm:t>
    </dgm:pt>
    <dgm:pt modelId="{837DFC3F-6355-4BC2-B5BA-91ACFA179B42}" type="sibTrans" cxnId="{008E2B01-95D6-4264-97FE-D0D1730A4916}">
      <dgm:prSet/>
      <dgm:spPr/>
      <dgm:t>
        <a:bodyPr/>
        <a:lstStyle/>
        <a:p>
          <a:endParaRPr lang="en-US"/>
        </a:p>
      </dgm:t>
    </dgm:pt>
    <dgm:pt modelId="{6581E0B6-32C4-44F7-8D1F-F637F3541B15}" type="pres">
      <dgm:prSet presAssocID="{85286160-1573-4980-82EE-6B9202B33E13}" presName="Name0" presStyleCnt="0">
        <dgm:presLayoutVars>
          <dgm:dir/>
          <dgm:resizeHandles val="exact"/>
        </dgm:presLayoutVars>
      </dgm:prSet>
      <dgm:spPr/>
    </dgm:pt>
    <dgm:pt modelId="{125BA744-19DA-4275-BC08-2DC2B59103A8}" type="pres">
      <dgm:prSet presAssocID="{85286160-1573-4980-82EE-6B9202B33E13}" presName="vNodes" presStyleCnt="0"/>
      <dgm:spPr/>
    </dgm:pt>
    <dgm:pt modelId="{A42D7FBA-CAD5-417D-8954-04020176FFEE}" type="pres">
      <dgm:prSet presAssocID="{F0D75A9B-6550-47F9-9D56-535E1E996F53}" presName="node" presStyleLbl="node1" presStyleIdx="0" presStyleCnt="3">
        <dgm:presLayoutVars>
          <dgm:bulletEnabled val="1"/>
        </dgm:presLayoutVars>
      </dgm:prSet>
      <dgm:spPr/>
      <dgm:t>
        <a:bodyPr/>
        <a:lstStyle/>
        <a:p>
          <a:endParaRPr lang="en-US"/>
        </a:p>
      </dgm:t>
    </dgm:pt>
    <dgm:pt modelId="{5E9DB5B0-A906-45B6-96A2-7BFA46D02D60}" type="pres">
      <dgm:prSet presAssocID="{8C6DC53F-0832-4B42-9BFB-AE582B6E7731}" presName="spacerT" presStyleCnt="0"/>
      <dgm:spPr/>
    </dgm:pt>
    <dgm:pt modelId="{8C325A26-0862-403B-827D-038E168829CB}" type="pres">
      <dgm:prSet presAssocID="{8C6DC53F-0832-4B42-9BFB-AE582B6E7731}" presName="sibTrans" presStyleLbl="sibTrans2D1" presStyleIdx="0" presStyleCnt="2"/>
      <dgm:spPr/>
      <dgm:t>
        <a:bodyPr/>
        <a:lstStyle/>
        <a:p>
          <a:endParaRPr lang="en-US"/>
        </a:p>
      </dgm:t>
    </dgm:pt>
    <dgm:pt modelId="{3E8943A8-4E86-4921-BCE3-428B9BC5AD17}" type="pres">
      <dgm:prSet presAssocID="{8C6DC53F-0832-4B42-9BFB-AE582B6E7731}" presName="spacerB" presStyleCnt="0"/>
      <dgm:spPr/>
    </dgm:pt>
    <dgm:pt modelId="{0937FB1E-1150-48F4-8E6A-4E0D3C95F2F2}" type="pres">
      <dgm:prSet presAssocID="{7C6259CB-2838-4339-A9EF-B68C7C038BAB}" presName="node" presStyleLbl="node1" presStyleIdx="1" presStyleCnt="3">
        <dgm:presLayoutVars>
          <dgm:bulletEnabled val="1"/>
        </dgm:presLayoutVars>
      </dgm:prSet>
      <dgm:spPr/>
      <dgm:t>
        <a:bodyPr/>
        <a:lstStyle/>
        <a:p>
          <a:endParaRPr lang="en-US"/>
        </a:p>
      </dgm:t>
    </dgm:pt>
    <dgm:pt modelId="{BB9C2178-F40C-475D-A891-BDFAEE9D4D77}" type="pres">
      <dgm:prSet presAssocID="{85286160-1573-4980-82EE-6B9202B33E13}" presName="sibTransLast" presStyleLbl="sibTrans2D1" presStyleIdx="1" presStyleCnt="2"/>
      <dgm:spPr/>
      <dgm:t>
        <a:bodyPr/>
        <a:lstStyle/>
        <a:p>
          <a:endParaRPr lang="en-US"/>
        </a:p>
      </dgm:t>
    </dgm:pt>
    <dgm:pt modelId="{BF403FEA-6E64-42C8-96A3-C482A705D2F6}" type="pres">
      <dgm:prSet presAssocID="{85286160-1573-4980-82EE-6B9202B33E13}" presName="connectorText" presStyleLbl="sibTrans2D1" presStyleIdx="1" presStyleCnt="2"/>
      <dgm:spPr/>
      <dgm:t>
        <a:bodyPr/>
        <a:lstStyle/>
        <a:p>
          <a:endParaRPr lang="en-US"/>
        </a:p>
      </dgm:t>
    </dgm:pt>
    <dgm:pt modelId="{E94CFDDD-45AC-4E25-9743-4FCA897DB264}" type="pres">
      <dgm:prSet presAssocID="{85286160-1573-4980-82EE-6B9202B33E13}" presName="lastNode" presStyleLbl="node1" presStyleIdx="2" presStyleCnt="3">
        <dgm:presLayoutVars>
          <dgm:bulletEnabled val="1"/>
        </dgm:presLayoutVars>
      </dgm:prSet>
      <dgm:spPr/>
      <dgm:t>
        <a:bodyPr/>
        <a:lstStyle/>
        <a:p>
          <a:endParaRPr lang="en-US"/>
        </a:p>
      </dgm:t>
    </dgm:pt>
  </dgm:ptLst>
  <dgm:cxnLst>
    <dgm:cxn modelId="{B2EB2493-CD2B-42D1-A76E-F97B3574B872}" srcId="{85286160-1573-4980-82EE-6B9202B33E13}" destId="{7C6259CB-2838-4339-A9EF-B68C7C038BAB}" srcOrd="1" destOrd="0" parTransId="{3B860C5E-D03A-4141-83C1-77395221B60B}" sibTransId="{4AC2C8B4-DAF4-4155-9C18-8256526391D1}"/>
    <dgm:cxn modelId="{DD7281A9-7842-4E5B-B2B5-D4E0146241A1}" type="presOf" srcId="{7C6259CB-2838-4339-A9EF-B68C7C038BAB}" destId="{0937FB1E-1150-48F4-8E6A-4E0D3C95F2F2}" srcOrd="0" destOrd="0" presId="urn:microsoft.com/office/officeart/2005/8/layout/equation2"/>
    <dgm:cxn modelId="{0191EDD8-8437-4A5F-B1B2-6AE4EE29C0E7}" type="presOf" srcId="{F0D75A9B-6550-47F9-9D56-535E1E996F53}" destId="{A42D7FBA-CAD5-417D-8954-04020176FFEE}" srcOrd="0" destOrd="0" presId="urn:microsoft.com/office/officeart/2005/8/layout/equation2"/>
    <dgm:cxn modelId="{008E2B01-95D6-4264-97FE-D0D1730A4916}" srcId="{85286160-1573-4980-82EE-6B9202B33E13}" destId="{32D70F56-5D38-4A0D-BB92-6317D7F382D0}" srcOrd="2" destOrd="0" parTransId="{55C3C729-C9F9-440B-BCBC-52504E6756D8}" sibTransId="{837DFC3F-6355-4BC2-B5BA-91ACFA179B42}"/>
    <dgm:cxn modelId="{987AB553-C65D-440C-9AB3-ECAC357D0FB8}" type="presOf" srcId="{85286160-1573-4980-82EE-6B9202B33E13}" destId="{6581E0B6-32C4-44F7-8D1F-F637F3541B15}" srcOrd="0" destOrd="0" presId="urn:microsoft.com/office/officeart/2005/8/layout/equation2"/>
    <dgm:cxn modelId="{26A9D4FF-CED2-4E4A-8D8B-48A902538B6C}" type="presOf" srcId="{4AC2C8B4-DAF4-4155-9C18-8256526391D1}" destId="{BF403FEA-6E64-42C8-96A3-C482A705D2F6}" srcOrd="1" destOrd="0" presId="urn:microsoft.com/office/officeart/2005/8/layout/equation2"/>
    <dgm:cxn modelId="{7CDDB4D7-0367-403C-AB9E-08FF4B23AF0C}" type="presOf" srcId="{4AC2C8B4-DAF4-4155-9C18-8256526391D1}" destId="{BB9C2178-F40C-475D-A891-BDFAEE9D4D77}" srcOrd="0" destOrd="0" presId="urn:microsoft.com/office/officeart/2005/8/layout/equation2"/>
    <dgm:cxn modelId="{3D3ECD1D-5F42-403E-B61D-CE3516123FB6}" type="presOf" srcId="{32D70F56-5D38-4A0D-BB92-6317D7F382D0}" destId="{E94CFDDD-45AC-4E25-9743-4FCA897DB264}" srcOrd="0" destOrd="0" presId="urn:microsoft.com/office/officeart/2005/8/layout/equation2"/>
    <dgm:cxn modelId="{D0648E47-8BE0-468E-9754-5A39B3AF58F9}" type="presOf" srcId="{8C6DC53F-0832-4B42-9BFB-AE582B6E7731}" destId="{8C325A26-0862-403B-827D-038E168829CB}" srcOrd="0" destOrd="0" presId="urn:microsoft.com/office/officeart/2005/8/layout/equation2"/>
    <dgm:cxn modelId="{89D3DC42-32FF-42F1-9E6E-B1F89C33E9DB}" srcId="{85286160-1573-4980-82EE-6B9202B33E13}" destId="{F0D75A9B-6550-47F9-9D56-535E1E996F53}" srcOrd="0" destOrd="0" parTransId="{9611DEF1-DD31-428E-8D13-42476028E76E}" sibTransId="{8C6DC53F-0832-4B42-9BFB-AE582B6E7731}"/>
    <dgm:cxn modelId="{55139D8C-6F09-49CF-B92F-5395BAEDEE8A}" type="presParOf" srcId="{6581E0B6-32C4-44F7-8D1F-F637F3541B15}" destId="{125BA744-19DA-4275-BC08-2DC2B59103A8}" srcOrd="0" destOrd="0" presId="urn:microsoft.com/office/officeart/2005/8/layout/equation2"/>
    <dgm:cxn modelId="{A0C5F655-5095-4D44-A3E1-11CCE817F5CF}" type="presParOf" srcId="{125BA744-19DA-4275-BC08-2DC2B59103A8}" destId="{A42D7FBA-CAD5-417D-8954-04020176FFEE}" srcOrd="0" destOrd="0" presId="urn:microsoft.com/office/officeart/2005/8/layout/equation2"/>
    <dgm:cxn modelId="{F9FB68F1-3254-4202-9A8C-FB6AC75E0A93}" type="presParOf" srcId="{125BA744-19DA-4275-BC08-2DC2B59103A8}" destId="{5E9DB5B0-A906-45B6-96A2-7BFA46D02D60}" srcOrd="1" destOrd="0" presId="urn:microsoft.com/office/officeart/2005/8/layout/equation2"/>
    <dgm:cxn modelId="{0702B7F0-3456-42CB-B6A8-C3FA1B030869}" type="presParOf" srcId="{125BA744-19DA-4275-BC08-2DC2B59103A8}" destId="{8C325A26-0862-403B-827D-038E168829CB}" srcOrd="2" destOrd="0" presId="urn:microsoft.com/office/officeart/2005/8/layout/equation2"/>
    <dgm:cxn modelId="{4579CFF9-50C0-460C-B31B-3ED8204B1B7E}" type="presParOf" srcId="{125BA744-19DA-4275-BC08-2DC2B59103A8}" destId="{3E8943A8-4E86-4921-BCE3-428B9BC5AD17}" srcOrd="3" destOrd="0" presId="urn:microsoft.com/office/officeart/2005/8/layout/equation2"/>
    <dgm:cxn modelId="{11AEDA64-4BFC-41F4-BDAE-295E17E8791E}" type="presParOf" srcId="{125BA744-19DA-4275-BC08-2DC2B59103A8}" destId="{0937FB1E-1150-48F4-8E6A-4E0D3C95F2F2}" srcOrd="4" destOrd="0" presId="urn:microsoft.com/office/officeart/2005/8/layout/equation2"/>
    <dgm:cxn modelId="{29CFEBED-C1AC-4091-8538-2D72AB27A5F9}" type="presParOf" srcId="{6581E0B6-32C4-44F7-8D1F-F637F3541B15}" destId="{BB9C2178-F40C-475D-A891-BDFAEE9D4D77}" srcOrd="1" destOrd="0" presId="urn:microsoft.com/office/officeart/2005/8/layout/equation2"/>
    <dgm:cxn modelId="{38BA474F-10CF-4463-B282-8DA010615564}" type="presParOf" srcId="{BB9C2178-F40C-475D-A891-BDFAEE9D4D77}" destId="{BF403FEA-6E64-42C8-96A3-C482A705D2F6}" srcOrd="0" destOrd="0" presId="urn:microsoft.com/office/officeart/2005/8/layout/equation2"/>
    <dgm:cxn modelId="{B61E03BF-898B-4681-9B08-CF4B318F9A51}" type="presParOf" srcId="{6581E0B6-32C4-44F7-8D1F-F637F3541B15}" destId="{E94CFDDD-45AC-4E25-9743-4FCA897DB264}"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F34447-0EF1-4659-A023-2AF685D01D20}"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17F42C4D-8923-4108-AC54-897DE0E8CC6D}">
      <dgm:prSet phldrT="[Text]" custT="1"/>
      <dgm:spPr/>
      <dgm:t>
        <a:bodyPr/>
        <a:lstStyle/>
        <a:p>
          <a:r>
            <a:rPr lang="en-US" sz="2000" b="1" dirty="0" smtClean="0">
              <a:solidFill>
                <a:schemeClr val="bg1"/>
              </a:solidFill>
              <a:effectLst/>
              <a:latin typeface="+mn-lt"/>
              <a:ea typeface="+mn-ea"/>
              <a:cs typeface="+mn-cs"/>
            </a:rPr>
            <a:t>Clearly stated inference that arises from close reading of a text(s)</a:t>
          </a:r>
          <a:endParaRPr lang="en-US" sz="2000" dirty="0">
            <a:solidFill>
              <a:schemeClr val="bg1"/>
            </a:solidFill>
          </a:endParaRPr>
        </a:p>
      </dgm:t>
    </dgm:pt>
    <dgm:pt modelId="{9952F088-7D7E-49F8-A9FE-6BC0AC56E224}" type="parTrans" cxnId="{D85681D1-9525-48C2-A587-E30C87DD25B2}">
      <dgm:prSet/>
      <dgm:spPr/>
      <dgm:t>
        <a:bodyPr/>
        <a:lstStyle/>
        <a:p>
          <a:endParaRPr lang="en-US"/>
        </a:p>
      </dgm:t>
    </dgm:pt>
    <dgm:pt modelId="{798170D1-17C8-444D-8327-EED59FA5BDD8}" type="sibTrans" cxnId="{D85681D1-9525-48C2-A587-E30C87DD25B2}">
      <dgm:prSet/>
      <dgm:spPr/>
      <dgm:t>
        <a:bodyPr/>
        <a:lstStyle/>
        <a:p>
          <a:endParaRPr lang="en-US"/>
        </a:p>
      </dgm:t>
    </dgm:pt>
    <dgm:pt modelId="{7D72E790-D426-47A0-9316-D43E791CF911}">
      <dgm:prSet phldrT="[Text]" custT="1"/>
      <dgm:spPr/>
      <dgm:t>
        <a:bodyPr/>
        <a:lstStyle/>
        <a:p>
          <a:r>
            <a:rPr lang="en-US" sz="2000" b="1" dirty="0" smtClean="0">
              <a:solidFill>
                <a:schemeClr val="bg1"/>
              </a:solidFill>
              <a:effectLst/>
              <a:latin typeface="+mn-lt"/>
              <a:ea typeface="+mn-ea"/>
              <a:cs typeface="+mn-cs"/>
            </a:rPr>
            <a:t>Supported by specific textual evidence and developed through valid reasoning</a:t>
          </a:r>
          <a:endParaRPr lang="en-US" sz="2000" dirty="0">
            <a:solidFill>
              <a:schemeClr val="bg1"/>
            </a:solidFill>
          </a:endParaRPr>
        </a:p>
      </dgm:t>
    </dgm:pt>
    <dgm:pt modelId="{324FD3D3-943C-4A7E-AC3D-B446B9873833}" type="parTrans" cxnId="{7D99E364-D72A-4C8A-9900-315D86C5DDB3}">
      <dgm:prSet/>
      <dgm:spPr/>
      <dgm:t>
        <a:bodyPr/>
        <a:lstStyle/>
        <a:p>
          <a:endParaRPr lang="en-US"/>
        </a:p>
      </dgm:t>
    </dgm:pt>
    <dgm:pt modelId="{F66ECEF6-0F5D-4A71-BDBB-71175781E8D6}" type="sibTrans" cxnId="{7D99E364-D72A-4C8A-9900-315D86C5DDB3}">
      <dgm:prSet/>
      <dgm:spPr/>
      <dgm:t>
        <a:bodyPr/>
        <a:lstStyle/>
        <a:p>
          <a:endParaRPr lang="en-US"/>
        </a:p>
      </dgm:t>
    </dgm:pt>
    <dgm:pt modelId="{B38EF8DF-15A7-4DE4-BDC8-C4619CF43FA7}">
      <dgm:prSet phldrT="[Text]"/>
      <dgm:spPr/>
      <dgm:t>
        <a:bodyPr/>
        <a:lstStyle/>
        <a:p>
          <a:r>
            <a:rPr lang="en-US" dirty="0" smtClean="0"/>
            <a:t>Evidence-based Claim</a:t>
          </a:r>
          <a:endParaRPr lang="en-US" dirty="0"/>
        </a:p>
      </dgm:t>
    </dgm:pt>
    <dgm:pt modelId="{0E53BE13-00FE-4D35-A809-C698D345F12E}" type="parTrans" cxnId="{0326C28D-00F1-47A8-ACBA-9E00B6B7D356}">
      <dgm:prSet/>
      <dgm:spPr/>
      <dgm:t>
        <a:bodyPr/>
        <a:lstStyle/>
        <a:p>
          <a:endParaRPr lang="en-US"/>
        </a:p>
      </dgm:t>
    </dgm:pt>
    <dgm:pt modelId="{5BBD9F75-12FC-448F-8224-5960DDB1FB2F}" type="sibTrans" cxnId="{0326C28D-00F1-47A8-ACBA-9E00B6B7D356}">
      <dgm:prSet/>
      <dgm:spPr/>
      <dgm:t>
        <a:bodyPr/>
        <a:lstStyle/>
        <a:p>
          <a:endParaRPr lang="en-US"/>
        </a:p>
      </dgm:t>
    </dgm:pt>
    <dgm:pt modelId="{D5F58642-E18F-482C-8DE0-8C5C51FFEA69}" type="pres">
      <dgm:prSet presAssocID="{98F34447-0EF1-4659-A023-2AF685D01D20}" presName="Name0" presStyleCnt="0">
        <dgm:presLayoutVars>
          <dgm:dir/>
          <dgm:resizeHandles val="exact"/>
        </dgm:presLayoutVars>
      </dgm:prSet>
      <dgm:spPr/>
      <dgm:t>
        <a:bodyPr/>
        <a:lstStyle/>
        <a:p>
          <a:endParaRPr lang="en-US"/>
        </a:p>
      </dgm:t>
    </dgm:pt>
    <dgm:pt modelId="{04F90F34-FFBB-499B-8C1E-EF6CA8183DDB}" type="pres">
      <dgm:prSet presAssocID="{98F34447-0EF1-4659-A023-2AF685D01D20}" presName="vNodes" presStyleCnt="0"/>
      <dgm:spPr/>
    </dgm:pt>
    <dgm:pt modelId="{BF8870FE-AA31-40FA-B429-4D8564E3FA05}" type="pres">
      <dgm:prSet presAssocID="{17F42C4D-8923-4108-AC54-897DE0E8CC6D}" presName="node" presStyleLbl="node1" presStyleIdx="0" presStyleCnt="3" custScaleX="309875" custScaleY="191969" custLinFactNeighborX="-85565" custLinFactNeighborY="46242">
        <dgm:presLayoutVars>
          <dgm:bulletEnabled val="1"/>
        </dgm:presLayoutVars>
      </dgm:prSet>
      <dgm:spPr/>
      <dgm:t>
        <a:bodyPr/>
        <a:lstStyle/>
        <a:p>
          <a:endParaRPr lang="en-US"/>
        </a:p>
      </dgm:t>
    </dgm:pt>
    <dgm:pt modelId="{2228F66B-9D49-450C-8A0C-7CF4F29100A2}" type="pres">
      <dgm:prSet presAssocID="{798170D1-17C8-444D-8327-EED59FA5BDD8}" presName="spacerT" presStyleCnt="0"/>
      <dgm:spPr/>
    </dgm:pt>
    <dgm:pt modelId="{88A83F12-857F-4399-BC62-92A5B46D5724}" type="pres">
      <dgm:prSet presAssocID="{798170D1-17C8-444D-8327-EED59FA5BDD8}" presName="sibTrans" presStyleLbl="sibTrans2D1" presStyleIdx="0" presStyleCnt="2" custLinFactNeighborX="83762" custLinFactNeighborY="-22950"/>
      <dgm:spPr/>
      <dgm:t>
        <a:bodyPr/>
        <a:lstStyle/>
        <a:p>
          <a:endParaRPr lang="en-US"/>
        </a:p>
      </dgm:t>
    </dgm:pt>
    <dgm:pt modelId="{6C7671E4-A0B7-46EE-8E30-E6F8661F144E}" type="pres">
      <dgm:prSet presAssocID="{798170D1-17C8-444D-8327-EED59FA5BDD8}" presName="spacerB" presStyleCnt="0"/>
      <dgm:spPr/>
    </dgm:pt>
    <dgm:pt modelId="{224E3713-5132-4054-ADCE-1443EFC63E31}" type="pres">
      <dgm:prSet presAssocID="{7D72E790-D426-47A0-9316-D43E791CF911}" presName="node" presStyleLbl="node1" presStyleIdx="1" presStyleCnt="3" custScaleX="304484" custScaleY="222573" custLinFactY="-12709" custLinFactNeighborX="-89606" custLinFactNeighborY="-100000">
        <dgm:presLayoutVars>
          <dgm:bulletEnabled val="1"/>
        </dgm:presLayoutVars>
      </dgm:prSet>
      <dgm:spPr/>
      <dgm:t>
        <a:bodyPr/>
        <a:lstStyle/>
        <a:p>
          <a:endParaRPr lang="en-US"/>
        </a:p>
      </dgm:t>
    </dgm:pt>
    <dgm:pt modelId="{5D9B441F-00EA-42A1-AB19-D3D6785824B4}" type="pres">
      <dgm:prSet presAssocID="{98F34447-0EF1-4659-A023-2AF685D01D20}" presName="sibTransLast" presStyleLbl="sibTrans2D1" presStyleIdx="1" presStyleCnt="2" custScaleX="166733" custScaleY="174000" custLinFactNeighborX="-7744" custLinFactNeighborY="-1813"/>
      <dgm:spPr/>
      <dgm:t>
        <a:bodyPr/>
        <a:lstStyle/>
        <a:p>
          <a:endParaRPr lang="en-US"/>
        </a:p>
      </dgm:t>
    </dgm:pt>
    <dgm:pt modelId="{F5F02A85-DF3A-4FF8-AFEB-CD9E6AAD6BF8}" type="pres">
      <dgm:prSet presAssocID="{98F34447-0EF1-4659-A023-2AF685D01D20}" presName="connectorText" presStyleLbl="sibTrans2D1" presStyleIdx="1" presStyleCnt="2"/>
      <dgm:spPr/>
      <dgm:t>
        <a:bodyPr/>
        <a:lstStyle/>
        <a:p>
          <a:endParaRPr lang="en-US"/>
        </a:p>
      </dgm:t>
    </dgm:pt>
    <dgm:pt modelId="{61B538E0-EE28-42B9-9C82-260318036FE7}" type="pres">
      <dgm:prSet presAssocID="{98F34447-0EF1-4659-A023-2AF685D01D20}" presName="lastNode" presStyleLbl="node1" presStyleIdx="2" presStyleCnt="3" custScaleX="200945" custScaleY="176578" custLinFactX="6707" custLinFactNeighborX="100000" custLinFactNeighborY="546">
        <dgm:presLayoutVars>
          <dgm:bulletEnabled val="1"/>
        </dgm:presLayoutVars>
      </dgm:prSet>
      <dgm:spPr/>
      <dgm:t>
        <a:bodyPr/>
        <a:lstStyle/>
        <a:p>
          <a:endParaRPr lang="en-US"/>
        </a:p>
      </dgm:t>
    </dgm:pt>
  </dgm:ptLst>
  <dgm:cxnLst>
    <dgm:cxn modelId="{517E1D59-80D9-49E3-8AC8-CFB2BF158A1E}" type="presOf" srcId="{B38EF8DF-15A7-4DE4-BDC8-C4619CF43FA7}" destId="{61B538E0-EE28-42B9-9C82-260318036FE7}" srcOrd="0" destOrd="0" presId="urn:microsoft.com/office/officeart/2005/8/layout/equation2"/>
    <dgm:cxn modelId="{D85681D1-9525-48C2-A587-E30C87DD25B2}" srcId="{98F34447-0EF1-4659-A023-2AF685D01D20}" destId="{17F42C4D-8923-4108-AC54-897DE0E8CC6D}" srcOrd="0" destOrd="0" parTransId="{9952F088-7D7E-49F8-A9FE-6BC0AC56E224}" sibTransId="{798170D1-17C8-444D-8327-EED59FA5BDD8}"/>
    <dgm:cxn modelId="{C5A75847-4936-47B9-831E-593B1802E925}" type="presOf" srcId="{17F42C4D-8923-4108-AC54-897DE0E8CC6D}" destId="{BF8870FE-AA31-40FA-B429-4D8564E3FA05}" srcOrd="0" destOrd="0" presId="urn:microsoft.com/office/officeart/2005/8/layout/equation2"/>
    <dgm:cxn modelId="{F1F3EEA5-1B34-4730-9B61-6911FCDE5050}" type="presOf" srcId="{F66ECEF6-0F5D-4A71-BDBB-71175781E8D6}" destId="{5D9B441F-00EA-42A1-AB19-D3D6785824B4}" srcOrd="0" destOrd="0" presId="urn:microsoft.com/office/officeart/2005/8/layout/equation2"/>
    <dgm:cxn modelId="{B753AE7C-58D4-406B-BED2-74331A497F3A}" type="presOf" srcId="{98F34447-0EF1-4659-A023-2AF685D01D20}" destId="{D5F58642-E18F-482C-8DE0-8C5C51FFEA69}" srcOrd="0" destOrd="0" presId="urn:microsoft.com/office/officeart/2005/8/layout/equation2"/>
    <dgm:cxn modelId="{7D99E364-D72A-4C8A-9900-315D86C5DDB3}" srcId="{98F34447-0EF1-4659-A023-2AF685D01D20}" destId="{7D72E790-D426-47A0-9316-D43E791CF911}" srcOrd="1" destOrd="0" parTransId="{324FD3D3-943C-4A7E-AC3D-B446B9873833}" sibTransId="{F66ECEF6-0F5D-4A71-BDBB-71175781E8D6}"/>
    <dgm:cxn modelId="{D9B26A7D-1408-4C31-8C0B-4F3855D852A5}" type="presOf" srcId="{F66ECEF6-0F5D-4A71-BDBB-71175781E8D6}" destId="{F5F02A85-DF3A-4FF8-AFEB-CD9E6AAD6BF8}" srcOrd="1" destOrd="0" presId="urn:microsoft.com/office/officeart/2005/8/layout/equation2"/>
    <dgm:cxn modelId="{A3C91BBE-E80B-44F8-BF5D-4B8B4F9548F0}" type="presOf" srcId="{7D72E790-D426-47A0-9316-D43E791CF911}" destId="{224E3713-5132-4054-ADCE-1443EFC63E31}" srcOrd="0" destOrd="0" presId="urn:microsoft.com/office/officeart/2005/8/layout/equation2"/>
    <dgm:cxn modelId="{0326C28D-00F1-47A8-ACBA-9E00B6B7D356}" srcId="{98F34447-0EF1-4659-A023-2AF685D01D20}" destId="{B38EF8DF-15A7-4DE4-BDC8-C4619CF43FA7}" srcOrd="2" destOrd="0" parTransId="{0E53BE13-00FE-4D35-A809-C698D345F12E}" sibTransId="{5BBD9F75-12FC-448F-8224-5960DDB1FB2F}"/>
    <dgm:cxn modelId="{C960B413-3032-4A68-B641-C63BB4BA5E80}" type="presOf" srcId="{798170D1-17C8-444D-8327-EED59FA5BDD8}" destId="{88A83F12-857F-4399-BC62-92A5B46D5724}" srcOrd="0" destOrd="0" presId="urn:microsoft.com/office/officeart/2005/8/layout/equation2"/>
    <dgm:cxn modelId="{7FEDEA94-EE9F-4FA0-A29F-B37268C5F40E}" type="presParOf" srcId="{D5F58642-E18F-482C-8DE0-8C5C51FFEA69}" destId="{04F90F34-FFBB-499B-8C1E-EF6CA8183DDB}" srcOrd="0" destOrd="0" presId="urn:microsoft.com/office/officeart/2005/8/layout/equation2"/>
    <dgm:cxn modelId="{191772CC-DBED-4BBA-8F2C-8CE25636FEFD}" type="presParOf" srcId="{04F90F34-FFBB-499B-8C1E-EF6CA8183DDB}" destId="{BF8870FE-AA31-40FA-B429-4D8564E3FA05}" srcOrd="0" destOrd="0" presId="urn:microsoft.com/office/officeart/2005/8/layout/equation2"/>
    <dgm:cxn modelId="{6FDB8136-E96B-46E0-896A-5C976E1187A6}" type="presParOf" srcId="{04F90F34-FFBB-499B-8C1E-EF6CA8183DDB}" destId="{2228F66B-9D49-450C-8A0C-7CF4F29100A2}" srcOrd="1" destOrd="0" presId="urn:microsoft.com/office/officeart/2005/8/layout/equation2"/>
    <dgm:cxn modelId="{7D101EB0-7B68-4E5A-860A-0C41B58355CA}" type="presParOf" srcId="{04F90F34-FFBB-499B-8C1E-EF6CA8183DDB}" destId="{88A83F12-857F-4399-BC62-92A5B46D5724}" srcOrd="2" destOrd="0" presId="urn:microsoft.com/office/officeart/2005/8/layout/equation2"/>
    <dgm:cxn modelId="{FDBB2C59-28D9-4FD9-A1C2-D0FBC40D6975}" type="presParOf" srcId="{04F90F34-FFBB-499B-8C1E-EF6CA8183DDB}" destId="{6C7671E4-A0B7-46EE-8E30-E6F8661F144E}" srcOrd="3" destOrd="0" presId="urn:microsoft.com/office/officeart/2005/8/layout/equation2"/>
    <dgm:cxn modelId="{A3D60EE8-04F2-4729-9C3F-B2C29DA3ED33}" type="presParOf" srcId="{04F90F34-FFBB-499B-8C1E-EF6CA8183DDB}" destId="{224E3713-5132-4054-ADCE-1443EFC63E31}" srcOrd="4" destOrd="0" presId="urn:microsoft.com/office/officeart/2005/8/layout/equation2"/>
    <dgm:cxn modelId="{722817C3-FD7B-45A2-AFD3-874CF49BCC18}" type="presParOf" srcId="{D5F58642-E18F-482C-8DE0-8C5C51FFEA69}" destId="{5D9B441F-00EA-42A1-AB19-D3D6785824B4}" srcOrd="1" destOrd="0" presId="urn:microsoft.com/office/officeart/2005/8/layout/equation2"/>
    <dgm:cxn modelId="{2E177ACB-9F13-40F2-B041-02D6738D8489}" type="presParOf" srcId="{5D9B441F-00EA-42A1-AB19-D3D6785824B4}" destId="{F5F02A85-DF3A-4FF8-AFEB-CD9E6AAD6BF8}" srcOrd="0" destOrd="0" presId="urn:microsoft.com/office/officeart/2005/8/layout/equation2"/>
    <dgm:cxn modelId="{B8938A21-64DB-463A-8442-C1DEAAB8038F}" type="presParOf" srcId="{D5F58642-E18F-482C-8DE0-8C5C51FFEA69}" destId="{61B538E0-EE28-42B9-9C82-260318036FE7}"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30E79E-5546-4189-8478-9B814B71D8C9}" type="doc">
      <dgm:prSet loTypeId="urn:microsoft.com/office/officeart/2005/8/layout/arrow2" loCatId="process" qsTypeId="urn:microsoft.com/office/officeart/2005/8/quickstyle/simple1" qsCatId="simple" csTypeId="urn:microsoft.com/office/officeart/2005/8/colors/accent1_2" csCatId="accent1" phldr="1"/>
      <dgm:spPr/>
    </dgm:pt>
    <dgm:pt modelId="{216F5E20-C022-400D-925E-D494A19E21D3}">
      <dgm:prSet phldrT="[Text]" custT="1"/>
      <dgm:spPr/>
      <dgm:t>
        <a:bodyPr/>
        <a:lstStyle/>
        <a:p>
          <a:r>
            <a:rPr lang="en-US" sz="2800" smtClean="0"/>
            <a:t>Forming</a:t>
          </a:r>
          <a:endParaRPr lang="en-US" sz="2800" dirty="0"/>
        </a:p>
      </dgm:t>
    </dgm:pt>
    <dgm:pt modelId="{835BA77F-A6D1-466A-9046-63C6C7D246FA}" type="parTrans" cxnId="{2980DBC4-DFC1-41B4-B5DF-E62D3D968571}">
      <dgm:prSet/>
      <dgm:spPr/>
      <dgm:t>
        <a:bodyPr/>
        <a:lstStyle/>
        <a:p>
          <a:endParaRPr lang="en-US"/>
        </a:p>
      </dgm:t>
    </dgm:pt>
    <dgm:pt modelId="{900AB02C-432F-4162-B046-D06E445D47F3}" type="sibTrans" cxnId="{2980DBC4-DFC1-41B4-B5DF-E62D3D968571}">
      <dgm:prSet/>
      <dgm:spPr/>
      <dgm:t>
        <a:bodyPr/>
        <a:lstStyle/>
        <a:p>
          <a:endParaRPr lang="en-US"/>
        </a:p>
      </dgm:t>
    </dgm:pt>
    <dgm:pt modelId="{3E57D889-1B2B-4E53-BBF1-3FB74D9A2BA4}">
      <dgm:prSet phldrT="[Text]" custT="1"/>
      <dgm:spPr/>
      <dgm:t>
        <a:bodyPr/>
        <a:lstStyle/>
        <a:p>
          <a:r>
            <a:rPr lang="en-US" sz="2800" dirty="0" smtClean="0"/>
            <a:t>Making</a:t>
          </a:r>
          <a:endParaRPr lang="en-US" sz="2800" dirty="0"/>
        </a:p>
      </dgm:t>
    </dgm:pt>
    <dgm:pt modelId="{F8FC30AC-6FB5-4E41-B008-CA347C8BF0E4}" type="parTrans" cxnId="{CFFDC395-3BC5-4817-A6F4-48801424702C}">
      <dgm:prSet/>
      <dgm:spPr/>
      <dgm:t>
        <a:bodyPr/>
        <a:lstStyle/>
        <a:p>
          <a:endParaRPr lang="en-US"/>
        </a:p>
      </dgm:t>
    </dgm:pt>
    <dgm:pt modelId="{340E81BA-A0E4-452B-B16D-22C633280782}" type="sibTrans" cxnId="{CFFDC395-3BC5-4817-A6F4-48801424702C}">
      <dgm:prSet/>
      <dgm:spPr/>
      <dgm:t>
        <a:bodyPr/>
        <a:lstStyle/>
        <a:p>
          <a:endParaRPr lang="en-US"/>
        </a:p>
      </dgm:t>
    </dgm:pt>
    <dgm:pt modelId="{33C0F42A-A296-427A-A0BB-E32E17C9A50D}">
      <dgm:prSet phldrT="[Text]" custT="1"/>
      <dgm:spPr/>
      <dgm:t>
        <a:bodyPr/>
        <a:lstStyle/>
        <a:p>
          <a:r>
            <a:rPr lang="en-US" sz="2800" dirty="0" smtClean="0"/>
            <a:t>Organizing</a:t>
          </a:r>
          <a:endParaRPr lang="en-US" sz="2800" dirty="0"/>
        </a:p>
      </dgm:t>
    </dgm:pt>
    <dgm:pt modelId="{B7CE58F7-AE73-4153-9B6E-FF69343FF3E3}" type="parTrans" cxnId="{5E2ED2B3-AD50-490E-8AA4-50074FE47687}">
      <dgm:prSet/>
      <dgm:spPr/>
      <dgm:t>
        <a:bodyPr/>
        <a:lstStyle/>
        <a:p>
          <a:endParaRPr lang="en-US"/>
        </a:p>
      </dgm:t>
    </dgm:pt>
    <dgm:pt modelId="{AEF77FF1-110D-4A32-B85E-5A3B4A3F44C2}" type="sibTrans" cxnId="{5E2ED2B3-AD50-490E-8AA4-50074FE47687}">
      <dgm:prSet/>
      <dgm:spPr/>
      <dgm:t>
        <a:bodyPr/>
        <a:lstStyle/>
        <a:p>
          <a:endParaRPr lang="en-US"/>
        </a:p>
      </dgm:t>
    </dgm:pt>
    <dgm:pt modelId="{368C0C51-880A-45EA-B49F-B73D9D5F20D5}">
      <dgm:prSet phldrT="[Text]" custT="1"/>
      <dgm:spPr/>
      <dgm:t>
        <a:bodyPr/>
        <a:lstStyle/>
        <a:p>
          <a:r>
            <a:rPr lang="en-US" sz="2800" dirty="0" smtClean="0"/>
            <a:t>Writing</a:t>
          </a:r>
          <a:endParaRPr lang="en-US" sz="2800" dirty="0"/>
        </a:p>
      </dgm:t>
    </dgm:pt>
    <dgm:pt modelId="{A122B748-6E7B-4450-954C-884CF89B5D5D}" type="parTrans" cxnId="{36E3558B-DD6F-4F83-AF19-BCF843146E28}">
      <dgm:prSet/>
      <dgm:spPr/>
      <dgm:t>
        <a:bodyPr/>
        <a:lstStyle/>
        <a:p>
          <a:endParaRPr lang="en-US"/>
        </a:p>
      </dgm:t>
    </dgm:pt>
    <dgm:pt modelId="{20A6AA08-42EA-4F36-A2D2-731F52EB4022}" type="sibTrans" cxnId="{36E3558B-DD6F-4F83-AF19-BCF843146E28}">
      <dgm:prSet/>
      <dgm:spPr/>
      <dgm:t>
        <a:bodyPr/>
        <a:lstStyle/>
        <a:p>
          <a:endParaRPr lang="en-US"/>
        </a:p>
      </dgm:t>
    </dgm:pt>
    <dgm:pt modelId="{36279E79-BAC1-4940-9475-4910F00F3082}" type="pres">
      <dgm:prSet presAssocID="{5430E79E-5546-4189-8478-9B814B71D8C9}" presName="arrowDiagram" presStyleCnt="0">
        <dgm:presLayoutVars>
          <dgm:chMax val="5"/>
          <dgm:dir/>
          <dgm:resizeHandles val="exact"/>
        </dgm:presLayoutVars>
      </dgm:prSet>
      <dgm:spPr/>
    </dgm:pt>
    <dgm:pt modelId="{B852A05D-1071-4520-B7A0-C8396A6D37A7}" type="pres">
      <dgm:prSet presAssocID="{5430E79E-5546-4189-8478-9B814B71D8C9}" presName="arrow" presStyleLbl="bgShp" presStyleIdx="0" presStyleCnt="1" custLinFactNeighborX="111"/>
      <dgm:spPr/>
    </dgm:pt>
    <dgm:pt modelId="{AE7C1B52-2503-4150-AC53-B63F9365DFCB}" type="pres">
      <dgm:prSet presAssocID="{5430E79E-5546-4189-8478-9B814B71D8C9}" presName="arrowDiagram4" presStyleCnt="0"/>
      <dgm:spPr/>
    </dgm:pt>
    <dgm:pt modelId="{F06B0B35-44E7-40BD-B50D-937046022FCE}" type="pres">
      <dgm:prSet presAssocID="{216F5E20-C022-400D-925E-D494A19E21D3}" presName="bullet4a" presStyleLbl="node1" presStyleIdx="0" presStyleCnt="4"/>
      <dgm:spPr/>
    </dgm:pt>
    <dgm:pt modelId="{8547AA15-B10F-4412-87C3-01DCC3247FD0}" type="pres">
      <dgm:prSet presAssocID="{216F5E20-C022-400D-925E-D494A19E21D3}" presName="textBox4a" presStyleLbl="revTx" presStyleIdx="0" presStyleCnt="4" custScaleX="242674" custLinFactNeighborX="81694" custLinFactNeighborY="-5448">
        <dgm:presLayoutVars>
          <dgm:bulletEnabled val="1"/>
        </dgm:presLayoutVars>
      </dgm:prSet>
      <dgm:spPr/>
      <dgm:t>
        <a:bodyPr/>
        <a:lstStyle/>
        <a:p>
          <a:endParaRPr lang="en-US"/>
        </a:p>
      </dgm:t>
    </dgm:pt>
    <dgm:pt modelId="{E1BA7CB7-BA70-425D-973F-BEF2F7DD36CB}" type="pres">
      <dgm:prSet presAssocID="{3E57D889-1B2B-4E53-BBF1-3FB74D9A2BA4}" presName="bullet4b" presStyleLbl="node1" presStyleIdx="1" presStyleCnt="4"/>
      <dgm:spPr/>
    </dgm:pt>
    <dgm:pt modelId="{0CE99F51-41A3-447C-8711-DABEFC331F17}" type="pres">
      <dgm:prSet presAssocID="{3E57D889-1B2B-4E53-BBF1-3FB74D9A2BA4}" presName="textBox4b" presStyleLbl="revTx" presStyleIdx="1" presStyleCnt="4" custScaleX="200439" custScaleY="39066" custLinFactNeighborX="63096" custLinFactNeighborY="-31290">
        <dgm:presLayoutVars>
          <dgm:bulletEnabled val="1"/>
        </dgm:presLayoutVars>
      </dgm:prSet>
      <dgm:spPr/>
      <dgm:t>
        <a:bodyPr/>
        <a:lstStyle/>
        <a:p>
          <a:endParaRPr lang="en-US"/>
        </a:p>
      </dgm:t>
    </dgm:pt>
    <dgm:pt modelId="{6AC7F5AE-7170-40FD-BE6C-C3C0C9E21670}" type="pres">
      <dgm:prSet presAssocID="{33C0F42A-A296-427A-A0BB-E32E17C9A50D}" presName="bullet4c" presStyleLbl="node1" presStyleIdx="2" presStyleCnt="4" custLinFactNeighborX="28181" custLinFactNeighborY="-7011"/>
      <dgm:spPr/>
    </dgm:pt>
    <dgm:pt modelId="{A3E71F3F-2623-4AE1-ABC4-7ABFF7630F33}" type="pres">
      <dgm:prSet presAssocID="{33C0F42A-A296-427A-A0BB-E32E17C9A50D}" presName="textBox4c" presStyleLbl="revTx" presStyleIdx="2" presStyleCnt="4" custScaleX="164806" custScaleY="28547" custLinFactNeighborX="52134" custLinFactNeighborY="-35837">
        <dgm:presLayoutVars>
          <dgm:bulletEnabled val="1"/>
        </dgm:presLayoutVars>
      </dgm:prSet>
      <dgm:spPr/>
      <dgm:t>
        <a:bodyPr/>
        <a:lstStyle/>
        <a:p>
          <a:endParaRPr lang="en-US"/>
        </a:p>
      </dgm:t>
    </dgm:pt>
    <dgm:pt modelId="{B4FC90B1-E932-485B-8E5E-1A9A43CBCB9C}" type="pres">
      <dgm:prSet presAssocID="{368C0C51-880A-45EA-B49F-B73D9D5F20D5}" presName="bullet4d" presStyleLbl="node1" presStyleIdx="3" presStyleCnt="4"/>
      <dgm:spPr/>
    </dgm:pt>
    <dgm:pt modelId="{03B571EF-77BD-40DA-B95E-FCF45D8E731B}" type="pres">
      <dgm:prSet presAssocID="{368C0C51-880A-45EA-B49F-B73D9D5F20D5}" presName="textBox4d" presStyleLbl="revTx" presStyleIdx="3" presStyleCnt="4" custScaleX="123229" custScaleY="24093" custLinFactNeighborX="13872" custLinFactNeighborY="-41968">
        <dgm:presLayoutVars>
          <dgm:bulletEnabled val="1"/>
        </dgm:presLayoutVars>
      </dgm:prSet>
      <dgm:spPr/>
      <dgm:t>
        <a:bodyPr/>
        <a:lstStyle/>
        <a:p>
          <a:endParaRPr lang="en-US"/>
        </a:p>
      </dgm:t>
    </dgm:pt>
  </dgm:ptLst>
  <dgm:cxnLst>
    <dgm:cxn modelId="{2980DBC4-DFC1-41B4-B5DF-E62D3D968571}" srcId="{5430E79E-5546-4189-8478-9B814B71D8C9}" destId="{216F5E20-C022-400D-925E-D494A19E21D3}" srcOrd="0" destOrd="0" parTransId="{835BA77F-A6D1-466A-9046-63C6C7D246FA}" sibTransId="{900AB02C-432F-4162-B046-D06E445D47F3}"/>
    <dgm:cxn modelId="{36E3558B-DD6F-4F83-AF19-BCF843146E28}" srcId="{5430E79E-5546-4189-8478-9B814B71D8C9}" destId="{368C0C51-880A-45EA-B49F-B73D9D5F20D5}" srcOrd="3" destOrd="0" parTransId="{A122B748-6E7B-4450-954C-884CF89B5D5D}" sibTransId="{20A6AA08-42EA-4F36-A2D2-731F52EB4022}"/>
    <dgm:cxn modelId="{B9C45ACB-F434-4191-8EE8-19F8B2D83A64}" type="presOf" srcId="{3E57D889-1B2B-4E53-BBF1-3FB74D9A2BA4}" destId="{0CE99F51-41A3-447C-8711-DABEFC331F17}" srcOrd="0" destOrd="0" presId="urn:microsoft.com/office/officeart/2005/8/layout/arrow2"/>
    <dgm:cxn modelId="{E0147047-5AE7-4978-8EB9-DECCD3579AF0}" type="presOf" srcId="{368C0C51-880A-45EA-B49F-B73D9D5F20D5}" destId="{03B571EF-77BD-40DA-B95E-FCF45D8E731B}" srcOrd="0" destOrd="0" presId="urn:microsoft.com/office/officeart/2005/8/layout/arrow2"/>
    <dgm:cxn modelId="{8E88F315-B14D-4243-82CF-4EA8AAFB38E8}" type="presOf" srcId="{33C0F42A-A296-427A-A0BB-E32E17C9A50D}" destId="{A3E71F3F-2623-4AE1-ABC4-7ABFF7630F33}" srcOrd="0" destOrd="0" presId="urn:microsoft.com/office/officeart/2005/8/layout/arrow2"/>
    <dgm:cxn modelId="{5E2ED2B3-AD50-490E-8AA4-50074FE47687}" srcId="{5430E79E-5546-4189-8478-9B814B71D8C9}" destId="{33C0F42A-A296-427A-A0BB-E32E17C9A50D}" srcOrd="2" destOrd="0" parTransId="{B7CE58F7-AE73-4153-9B6E-FF69343FF3E3}" sibTransId="{AEF77FF1-110D-4A32-B85E-5A3B4A3F44C2}"/>
    <dgm:cxn modelId="{793E8D01-DC34-44EF-811D-0431FE34054A}" type="presOf" srcId="{5430E79E-5546-4189-8478-9B814B71D8C9}" destId="{36279E79-BAC1-4940-9475-4910F00F3082}" srcOrd="0" destOrd="0" presId="urn:microsoft.com/office/officeart/2005/8/layout/arrow2"/>
    <dgm:cxn modelId="{BA792129-B0AB-4D1A-AF75-8466732959AC}" type="presOf" srcId="{216F5E20-C022-400D-925E-D494A19E21D3}" destId="{8547AA15-B10F-4412-87C3-01DCC3247FD0}" srcOrd="0" destOrd="0" presId="urn:microsoft.com/office/officeart/2005/8/layout/arrow2"/>
    <dgm:cxn modelId="{CFFDC395-3BC5-4817-A6F4-48801424702C}" srcId="{5430E79E-5546-4189-8478-9B814B71D8C9}" destId="{3E57D889-1B2B-4E53-BBF1-3FB74D9A2BA4}" srcOrd="1" destOrd="0" parTransId="{F8FC30AC-6FB5-4E41-B008-CA347C8BF0E4}" sibTransId="{340E81BA-A0E4-452B-B16D-22C633280782}"/>
    <dgm:cxn modelId="{79DB6260-F63E-4D86-B641-9C88EFF8807F}" type="presParOf" srcId="{36279E79-BAC1-4940-9475-4910F00F3082}" destId="{B852A05D-1071-4520-B7A0-C8396A6D37A7}" srcOrd="0" destOrd="0" presId="urn:microsoft.com/office/officeart/2005/8/layout/arrow2"/>
    <dgm:cxn modelId="{C7F3932E-5C1A-4FAA-AF28-4E1BE1CFE0DB}" type="presParOf" srcId="{36279E79-BAC1-4940-9475-4910F00F3082}" destId="{AE7C1B52-2503-4150-AC53-B63F9365DFCB}" srcOrd="1" destOrd="0" presId="urn:microsoft.com/office/officeart/2005/8/layout/arrow2"/>
    <dgm:cxn modelId="{5D8705F4-E68D-43A2-B41F-D6D60889E70E}" type="presParOf" srcId="{AE7C1B52-2503-4150-AC53-B63F9365DFCB}" destId="{F06B0B35-44E7-40BD-B50D-937046022FCE}" srcOrd="0" destOrd="0" presId="urn:microsoft.com/office/officeart/2005/8/layout/arrow2"/>
    <dgm:cxn modelId="{5AFD4707-69D9-4178-8E5F-D7699AA63784}" type="presParOf" srcId="{AE7C1B52-2503-4150-AC53-B63F9365DFCB}" destId="{8547AA15-B10F-4412-87C3-01DCC3247FD0}" srcOrd="1" destOrd="0" presId="urn:microsoft.com/office/officeart/2005/8/layout/arrow2"/>
    <dgm:cxn modelId="{48E1D6FD-4AF3-4B7B-B601-6D7497BBC434}" type="presParOf" srcId="{AE7C1B52-2503-4150-AC53-B63F9365DFCB}" destId="{E1BA7CB7-BA70-425D-973F-BEF2F7DD36CB}" srcOrd="2" destOrd="0" presId="urn:microsoft.com/office/officeart/2005/8/layout/arrow2"/>
    <dgm:cxn modelId="{34CC3488-1127-4495-BCD6-E5F7B9AE2DCA}" type="presParOf" srcId="{AE7C1B52-2503-4150-AC53-B63F9365DFCB}" destId="{0CE99F51-41A3-447C-8711-DABEFC331F17}" srcOrd="3" destOrd="0" presId="urn:microsoft.com/office/officeart/2005/8/layout/arrow2"/>
    <dgm:cxn modelId="{87B782C6-B04C-411C-86DA-8794D9952A35}" type="presParOf" srcId="{AE7C1B52-2503-4150-AC53-B63F9365DFCB}" destId="{6AC7F5AE-7170-40FD-BE6C-C3C0C9E21670}" srcOrd="4" destOrd="0" presId="urn:microsoft.com/office/officeart/2005/8/layout/arrow2"/>
    <dgm:cxn modelId="{5DBEC3C1-04D6-487C-90CB-F79812DC15E6}" type="presParOf" srcId="{AE7C1B52-2503-4150-AC53-B63F9365DFCB}" destId="{A3E71F3F-2623-4AE1-ABC4-7ABFF7630F33}" srcOrd="5" destOrd="0" presId="urn:microsoft.com/office/officeart/2005/8/layout/arrow2"/>
    <dgm:cxn modelId="{3F0DB664-9E1D-4C25-8CB9-DFA5B004B0D3}" type="presParOf" srcId="{AE7C1B52-2503-4150-AC53-B63F9365DFCB}" destId="{B4FC90B1-E932-485B-8E5E-1A9A43CBCB9C}" srcOrd="6" destOrd="0" presId="urn:microsoft.com/office/officeart/2005/8/layout/arrow2"/>
    <dgm:cxn modelId="{629B88DD-EA9D-4D9C-85D6-AEB347A2C7D5}" type="presParOf" srcId="{AE7C1B52-2503-4150-AC53-B63F9365DFCB}" destId="{03B571EF-77BD-40DA-B95E-FCF45D8E731B}"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A2A89C-D02B-4358-B5DB-259643346D2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E101044-6A34-4AD7-BAE4-88C6FBD18474}">
      <dgm:prSet phldrT="[Text]"/>
      <dgm:spPr/>
      <dgm:t>
        <a:bodyPr/>
        <a:lstStyle/>
        <a:p>
          <a:r>
            <a:rPr lang="en-US" dirty="0" smtClean="0"/>
            <a:t>Persuasion</a:t>
          </a:r>
        </a:p>
        <a:p>
          <a:r>
            <a:rPr lang="en-US" dirty="0" smtClean="0"/>
            <a:t>Use of Persuasive Strategies</a:t>
          </a:r>
          <a:endParaRPr lang="en-US" dirty="0"/>
        </a:p>
      </dgm:t>
    </dgm:pt>
    <dgm:pt modelId="{7BF635B3-2B0B-4DC8-A7E9-58A34DADAE82}" type="parTrans" cxnId="{E5D34597-F474-4E55-A624-5958BBA66C46}">
      <dgm:prSet/>
      <dgm:spPr/>
      <dgm:t>
        <a:bodyPr/>
        <a:lstStyle/>
        <a:p>
          <a:endParaRPr lang="en-US"/>
        </a:p>
      </dgm:t>
    </dgm:pt>
    <dgm:pt modelId="{A3A71AB7-C89D-442B-8939-AA7B779BE8A6}" type="sibTrans" cxnId="{E5D34597-F474-4E55-A624-5958BBA66C46}">
      <dgm:prSet/>
      <dgm:spPr/>
      <dgm:t>
        <a:bodyPr/>
        <a:lstStyle/>
        <a:p>
          <a:endParaRPr lang="en-US"/>
        </a:p>
      </dgm:t>
    </dgm:pt>
    <dgm:pt modelId="{22523F9F-68FE-41A1-97B8-755A61032716}">
      <dgm:prSet phldrT="[Text]"/>
      <dgm:spPr/>
      <dgm:t>
        <a:bodyPr/>
        <a:lstStyle/>
        <a:p>
          <a:pPr marL="274320"/>
          <a:r>
            <a:rPr lang="en-US" dirty="0" smtClean="0"/>
            <a:t>Ethos (author credibility)</a:t>
          </a:r>
          <a:endParaRPr lang="en-US" dirty="0"/>
        </a:p>
      </dgm:t>
    </dgm:pt>
    <dgm:pt modelId="{04AE611C-70DF-4CE4-AF1A-C4BB7B022189}" type="parTrans" cxnId="{B35B28CD-CEE1-4D1D-9E74-A6F08207FD09}">
      <dgm:prSet/>
      <dgm:spPr/>
      <dgm:t>
        <a:bodyPr/>
        <a:lstStyle/>
        <a:p>
          <a:endParaRPr lang="en-US"/>
        </a:p>
      </dgm:t>
    </dgm:pt>
    <dgm:pt modelId="{DADE591A-C06C-41C1-B368-6D1536BF883E}" type="sibTrans" cxnId="{B35B28CD-CEE1-4D1D-9E74-A6F08207FD09}">
      <dgm:prSet/>
      <dgm:spPr/>
      <dgm:t>
        <a:bodyPr/>
        <a:lstStyle/>
        <a:p>
          <a:endParaRPr lang="en-US"/>
        </a:p>
      </dgm:t>
    </dgm:pt>
    <dgm:pt modelId="{6E1CC29E-B88F-43F4-BC52-B997152ECF6C}">
      <dgm:prSet phldrT="[Text]"/>
      <dgm:spPr/>
      <dgm:t>
        <a:bodyPr/>
        <a:lstStyle/>
        <a:p>
          <a:pPr marL="274320"/>
          <a:r>
            <a:rPr lang="en-US" dirty="0" smtClean="0"/>
            <a:t>Pathos (emotional appeals)</a:t>
          </a:r>
          <a:endParaRPr lang="en-US" dirty="0"/>
        </a:p>
      </dgm:t>
    </dgm:pt>
    <dgm:pt modelId="{29210234-EDE1-479F-9EE6-D8AF8B9DF772}" type="parTrans" cxnId="{C474B4EA-0BA3-4F9A-B547-2E6C758A3497}">
      <dgm:prSet/>
      <dgm:spPr/>
      <dgm:t>
        <a:bodyPr/>
        <a:lstStyle/>
        <a:p>
          <a:endParaRPr lang="en-US"/>
        </a:p>
      </dgm:t>
    </dgm:pt>
    <dgm:pt modelId="{AAA7A33D-7984-4C19-BC24-524195CD4B1E}" type="sibTrans" cxnId="{C474B4EA-0BA3-4F9A-B547-2E6C758A3497}">
      <dgm:prSet/>
      <dgm:spPr/>
      <dgm:t>
        <a:bodyPr/>
        <a:lstStyle/>
        <a:p>
          <a:endParaRPr lang="en-US"/>
        </a:p>
      </dgm:t>
    </dgm:pt>
    <dgm:pt modelId="{D51C6302-A9FF-48A0-A36E-8DDF877526FC}">
      <dgm:prSet phldrT="[Text]"/>
      <dgm:spPr/>
      <dgm:t>
        <a:bodyPr/>
        <a:lstStyle/>
        <a:p>
          <a:r>
            <a:rPr lang="en-US" dirty="0" smtClean="0"/>
            <a:t>Argument</a:t>
          </a:r>
        </a:p>
        <a:p>
          <a:r>
            <a:rPr lang="en-US" dirty="0" smtClean="0"/>
            <a:t>Use of Logic</a:t>
          </a:r>
          <a:endParaRPr lang="en-US" dirty="0"/>
        </a:p>
      </dgm:t>
    </dgm:pt>
    <dgm:pt modelId="{F4F79FE8-C8D9-47E1-B3ED-3882235AEF02}" type="parTrans" cxnId="{5BE05FC4-DDF5-4CA9-BF5D-DB977E0C55ED}">
      <dgm:prSet/>
      <dgm:spPr/>
      <dgm:t>
        <a:bodyPr/>
        <a:lstStyle/>
        <a:p>
          <a:endParaRPr lang="en-US"/>
        </a:p>
      </dgm:t>
    </dgm:pt>
    <dgm:pt modelId="{44C85266-39E7-4575-BBC4-9EBD08942C5A}" type="sibTrans" cxnId="{5BE05FC4-DDF5-4CA9-BF5D-DB977E0C55ED}">
      <dgm:prSet/>
      <dgm:spPr/>
      <dgm:t>
        <a:bodyPr/>
        <a:lstStyle/>
        <a:p>
          <a:endParaRPr lang="en-US"/>
        </a:p>
      </dgm:t>
    </dgm:pt>
    <dgm:pt modelId="{DA5265DB-BD04-4C8D-88A7-453CDBBE81E4}">
      <dgm:prSet phldrT="[Text]"/>
      <dgm:spPr/>
      <dgm:t>
        <a:bodyPr/>
        <a:lstStyle/>
        <a:p>
          <a:pPr marL="274320"/>
          <a:r>
            <a:rPr lang="en-US" dirty="0" smtClean="0"/>
            <a:t>Logos (logical appeals)</a:t>
          </a:r>
          <a:endParaRPr lang="en-US" dirty="0"/>
        </a:p>
      </dgm:t>
    </dgm:pt>
    <dgm:pt modelId="{3CB3BC8D-5241-4A36-9C5A-C9BA49DD46B4}" type="parTrans" cxnId="{2BF21893-3E40-4700-8530-792B388FF9D0}">
      <dgm:prSet/>
      <dgm:spPr/>
      <dgm:t>
        <a:bodyPr/>
        <a:lstStyle/>
        <a:p>
          <a:endParaRPr lang="en-US"/>
        </a:p>
      </dgm:t>
    </dgm:pt>
    <dgm:pt modelId="{1110A55C-F3B0-42B2-9AFA-A5B3B229C309}" type="sibTrans" cxnId="{2BF21893-3E40-4700-8530-792B388FF9D0}">
      <dgm:prSet/>
      <dgm:spPr/>
      <dgm:t>
        <a:bodyPr/>
        <a:lstStyle/>
        <a:p>
          <a:endParaRPr lang="en-US"/>
        </a:p>
      </dgm:t>
    </dgm:pt>
    <dgm:pt modelId="{A434CDD1-B03F-4D1D-8C0E-218C30BBC768}">
      <dgm:prSet phldrT="[Text]"/>
      <dgm:spPr/>
      <dgm:t>
        <a:bodyPr/>
        <a:lstStyle/>
        <a:p>
          <a:pPr marL="274320"/>
          <a:r>
            <a:rPr lang="en-US" dirty="0" smtClean="0"/>
            <a:t>Reason</a:t>
          </a:r>
          <a:endParaRPr lang="en-US" dirty="0"/>
        </a:p>
      </dgm:t>
    </dgm:pt>
    <dgm:pt modelId="{15F254B8-26BB-4FA6-8194-A976DA6F0129}" type="parTrans" cxnId="{CFC049A2-5EEA-4198-9765-56A372BB7016}">
      <dgm:prSet/>
      <dgm:spPr/>
      <dgm:t>
        <a:bodyPr/>
        <a:lstStyle/>
        <a:p>
          <a:endParaRPr lang="en-US"/>
        </a:p>
      </dgm:t>
    </dgm:pt>
    <dgm:pt modelId="{B2B4C08E-E9FC-45EF-B76F-5F32EC87198E}" type="sibTrans" cxnId="{CFC049A2-5EEA-4198-9765-56A372BB7016}">
      <dgm:prSet/>
      <dgm:spPr/>
      <dgm:t>
        <a:bodyPr/>
        <a:lstStyle/>
        <a:p>
          <a:endParaRPr lang="en-US"/>
        </a:p>
      </dgm:t>
    </dgm:pt>
    <dgm:pt modelId="{BC8ED7A4-7230-4682-892A-E71838B187A9}">
      <dgm:prSet phldrT="[Text]"/>
      <dgm:spPr/>
      <dgm:t>
        <a:bodyPr/>
        <a:lstStyle/>
        <a:p>
          <a:pPr marL="274320"/>
          <a:r>
            <a:rPr lang="en-US" dirty="0" smtClean="0"/>
            <a:t>Claims</a:t>
          </a:r>
          <a:endParaRPr lang="en-US" dirty="0"/>
        </a:p>
      </dgm:t>
    </dgm:pt>
    <dgm:pt modelId="{C49AB271-F5A5-400F-B964-4CC552227825}" type="parTrans" cxnId="{27AA0629-3348-49B1-AEA4-4E4BB2D6ECEB}">
      <dgm:prSet/>
      <dgm:spPr/>
      <dgm:t>
        <a:bodyPr/>
        <a:lstStyle/>
        <a:p>
          <a:endParaRPr lang="en-US"/>
        </a:p>
      </dgm:t>
    </dgm:pt>
    <dgm:pt modelId="{6CAE9A0E-DE9F-4DE2-842D-890090BE2B2C}" type="sibTrans" cxnId="{27AA0629-3348-49B1-AEA4-4E4BB2D6ECEB}">
      <dgm:prSet/>
      <dgm:spPr/>
      <dgm:t>
        <a:bodyPr/>
        <a:lstStyle/>
        <a:p>
          <a:endParaRPr lang="en-US"/>
        </a:p>
      </dgm:t>
    </dgm:pt>
    <dgm:pt modelId="{6E4C08AD-5FD4-423B-B675-D2CB83BEE05D}">
      <dgm:prSet phldrT="[Text]"/>
      <dgm:spPr/>
      <dgm:t>
        <a:bodyPr/>
        <a:lstStyle/>
        <a:p>
          <a:pPr marL="274320"/>
          <a:r>
            <a:rPr lang="en-US" dirty="0" smtClean="0"/>
            <a:t>Proof</a:t>
          </a:r>
          <a:endParaRPr lang="en-US" dirty="0"/>
        </a:p>
      </dgm:t>
    </dgm:pt>
    <dgm:pt modelId="{2DB3D878-F968-4329-9AFA-9D55034D9E75}" type="parTrans" cxnId="{F6567531-E817-492D-A2B8-CAF581B0D4FB}">
      <dgm:prSet/>
      <dgm:spPr/>
      <dgm:t>
        <a:bodyPr/>
        <a:lstStyle/>
        <a:p>
          <a:endParaRPr lang="en-US"/>
        </a:p>
      </dgm:t>
    </dgm:pt>
    <dgm:pt modelId="{F993ABA0-BCF3-42EE-9CAA-953B756693F3}" type="sibTrans" cxnId="{F6567531-E817-492D-A2B8-CAF581B0D4FB}">
      <dgm:prSet/>
      <dgm:spPr/>
      <dgm:t>
        <a:bodyPr/>
        <a:lstStyle/>
        <a:p>
          <a:endParaRPr lang="en-US"/>
        </a:p>
      </dgm:t>
    </dgm:pt>
    <dgm:pt modelId="{86AB9FAE-23B6-4CEC-8AE7-534B7577E7C6}">
      <dgm:prSet phldrT="[Text]"/>
      <dgm:spPr/>
      <dgm:t>
        <a:bodyPr/>
        <a:lstStyle/>
        <a:p>
          <a:pPr marL="274320"/>
          <a:r>
            <a:rPr lang="en-US" dirty="0" smtClean="0"/>
            <a:t>Audience self-interest</a:t>
          </a:r>
          <a:endParaRPr lang="en-US" dirty="0"/>
        </a:p>
      </dgm:t>
    </dgm:pt>
    <dgm:pt modelId="{40C0DE15-C9E4-48F6-A7AB-26AECF9B9223}" type="parTrans" cxnId="{921928C2-790D-48DA-AD5E-8167F77AD607}">
      <dgm:prSet/>
      <dgm:spPr/>
      <dgm:t>
        <a:bodyPr/>
        <a:lstStyle/>
        <a:p>
          <a:endParaRPr lang="en-US"/>
        </a:p>
      </dgm:t>
    </dgm:pt>
    <dgm:pt modelId="{AFB0472D-05DC-4CB6-A250-202EDC0C2324}" type="sibTrans" cxnId="{921928C2-790D-48DA-AD5E-8167F77AD607}">
      <dgm:prSet/>
      <dgm:spPr/>
      <dgm:t>
        <a:bodyPr/>
        <a:lstStyle/>
        <a:p>
          <a:endParaRPr lang="en-US"/>
        </a:p>
      </dgm:t>
    </dgm:pt>
    <dgm:pt modelId="{6345A3E8-14DB-42FC-9510-A03F4956B91A}" type="pres">
      <dgm:prSet presAssocID="{A7A2A89C-D02B-4358-B5DB-259643346D2C}" presName="Name0" presStyleCnt="0">
        <dgm:presLayoutVars>
          <dgm:dir/>
          <dgm:animLvl val="lvl"/>
          <dgm:resizeHandles/>
        </dgm:presLayoutVars>
      </dgm:prSet>
      <dgm:spPr/>
      <dgm:t>
        <a:bodyPr/>
        <a:lstStyle/>
        <a:p>
          <a:endParaRPr lang="en-US"/>
        </a:p>
      </dgm:t>
    </dgm:pt>
    <dgm:pt modelId="{D61A7E34-9539-432A-8D09-E0BE22781EF9}" type="pres">
      <dgm:prSet presAssocID="{7E101044-6A34-4AD7-BAE4-88C6FBD18474}" presName="linNode" presStyleCnt="0"/>
      <dgm:spPr/>
    </dgm:pt>
    <dgm:pt modelId="{12C9F59C-1F15-4F4D-9B3F-BCB7F985FDC8}" type="pres">
      <dgm:prSet presAssocID="{7E101044-6A34-4AD7-BAE4-88C6FBD18474}" presName="parentShp" presStyleLbl="node1" presStyleIdx="0" presStyleCnt="2" custScaleX="87503" custScaleY="76363" custLinFactNeighborX="-268" custLinFactNeighborY="-1331">
        <dgm:presLayoutVars>
          <dgm:bulletEnabled val="1"/>
        </dgm:presLayoutVars>
      </dgm:prSet>
      <dgm:spPr/>
      <dgm:t>
        <a:bodyPr/>
        <a:lstStyle/>
        <a:p>
          <a:endParaRPr lang="en-US"/>
        </a:p>
      </dgm:t>
    </dgm:pt>
    <dgm:pt modelId="{B75D5BF1-092E-4B26-92E9-12B66062E1C6}" type="pres">
      <dgm:prSet presAssocID="{7E101044-6A34-4AD7-BAE4-88C6FBD18474}" presName="childShp" presStyleLbl="bgAccFollowNode1" presStyleIdx="0" presStyleCnt="2" custScaleX="105205" custScaleY="86232">
        <dgm:presLayoutVars>
          <dgm:bulletEnabled val="1"/>
        </dgm:presLayoutVars>
      </dgm:prSet>
      <dgm:spPr/>
      <dgm:t>
        <a:bodyPr/>
        <a:lstStyle/>
        <a:p>
          <a:endParaRPr lang="en-US"/>
        </a:p>
      </dgm:t>
    </dgm:pt>
    <dgm:pt modelId="{1557064B-C39B-4D62-8F23-A2916C2B73E8}" type="pres">
      <dgm:prSet presAssocID="{A3A71AB7-C89D-442B-8939-AA7B779BE8A6}" presName="spacing" presStyleCnt="0"/>
      <dgm:spPr/>
    </dgm:pt>
    <dgm:pt modelId="{21F16698-1921-4783-8951-8002AD2A2E62}" type="pres">
      <dgm:prSet presAssocID="{D51C6302-A9FF-48A0-A36E-8DDF877526FC}" presName="linNode" presStyleCnt="0"/>
      <dgm:spPr/>
    </dgm:pt>
    <dgm:pt modelId="{42BEA4D4-C7BF-4E68-914D-7A3C8CB81D2B}" type="pres">
      <dgm:prSet presAssocID="{D51C6302-A9FF-48A0-A36E-8DDF877526FC}" presName="parentShp" presStyleLbl="node1" presStyleIdx="1" presStyleCnt="2" custScaleX="88406" custScaleY="76983">
        <dgm:presLayoutVars>
          <dgm:bulletEnabled val="1"/>
        </dgm:presLayoutVars>
      </dgm:prSet>
      <dgm:spPr/>
      <dgm:t>
        <a:bodyPr/>
        <a:lstStyle/>
        <a:p>
          <a:endParaRPr lang="en-US"/>
        </a:p>
      </dgm:t>
    </dgm:pt>
    <dgm:pt modelId="{81333AB1-35E7-4C4A-87BB-3865FA1119C5}" type="pres">
      <dgm:prSet presAssocID="{D51C6302-A9FF-48A0-A36E-8DDF877526FC}" presName="childShp" presStyleLbl="bgAccFollowNode1" presStyleIdx="1" presStyleCnt="2" custScaleX="106877">
        <dgm:presLayoutVars>
          <dgm:bulletEnabled val="1"/>
        </dgm:presLayoutVars>
      </dgm:prSet>
      <dgm:spPr/>
      <dgm:t>
        <a:bodyPr/>
        <a:lstStyle/>
        <a:p>
          <a:endParaRPr lang="en-US"/>
        </a:p>
      </dgm:t>
    </dgm:pt>
  </dgm:ptLst>
  <dgm:cxnLst>
    <dgm:cxn modelId="{C474B4EA-0BA3-4F9A-B547-2E6C758A3497}" srcId="{7E101044-6A34-4AD7-BAE4-88C6FBD18474}" destId="{6E1CC29E-B88F-43F4-BC52-B997152ECF6C}" srcOrd="1" destOrd="0" parTransId="{29210234-EDE1-479F-9EE6-D8AF8B9DF772}" sibTransId="{AAA7A33D-7984-4C19-BC24-524195CD4B1E}"/>
    <dgm:cxn modelId="{744581D2-B869-40DD-82AF-8A1320D92622}" type="presOf" srcId="{22523F9F-68FE-41A1-97B8-755A61032716}" destId="{B75D5BF1-092E-4B26-92E9-12B66062E1C6}" srcOrd="0" destOrd="0" presId="urn:microsoft.com/office/officeart/2005/8/layout/vList6"/>
    <dgm:cxn modelId="{58BB399C-2E08-4E38-872F-F164DF926462}" type="presOf" srcId="{D51C6302-A9FF-48A0-A36E-8DDF877526FC}" destId="{42BEA4D4-C7BF-4E68-914D-7A3C8CB81D2B}" srcOrd="0" destOrd="0" presId="urn:microsoft.com/office/officeart/2005/8/layout/vList6"/>
    <dgm:cxn modelId="{77D5129D-06E4-408B-844A-07B1F1DBB654}" type="presOf" srcId="{BC8ED7A4-7230-4682-892A-E71838B187A9}" destId="{81333AB1-35E7-4C4A-87BB-3865FA1119C5}" srcOrd="0" destOrd="2" presId="urn:microsoft.com/office/officeart/2005/8/layout/vList6"/>
    <dgm:cxn modelId="{5A29E655-0F17-4ABB-9EF9-C1BB26BA646C}" type="presOf" srcId="{DA5265DB-BD04-4C8D-88A7-453CDBBE81E4}" destId="{81333AB1-35E7-4C4A-87BB-3865FA1119C5}" srcOrd="0" destOrd="0" presId="urn:microsoft.com/office/officeart/2005/8/layout/vList6"/>
    <dgm:cxn modelId="{27AA0629-3348-49B1-AEA4-4E4BB2D6ECEB}" srcId="{D51C6302-A9FF-48A0-A36E-8DDF877526FC}" destId="{BC8ED7A4-7230-4682-892A-E71838B187A9}" srcOrd="2" destOrd="0" parTransId="{C49AB271-F5A5-400F-B964-4CC552227825}" sibTransId="{6CAE9A0E-DE9F-4DE2-842D-890090BE2B2C}"/>
    <dgm:cxn modelId="{24B93159-D550-43A4-9509-2873D8C0D72E}" type="presOf" srcId="{7E101044-6A34-4AD7-BAE4-88C6FBD18474}" destId="{12C9F59C-1F15-4F4D-9B3F-BCB7F985FDC8}" srcOrd="0" destOrd="0" presId="urn:microsoft.com/office/officeart/2005/8/layout/vList6"/>
    <dgm:cxn modelId="{921928C2-790D-48DA-AD5E-8167F77AD607}" srcId="{7E101044-6A34-4AD7-BAE4-88C6FBD18474}" destId="{86AB9FAE-23B6-4CEC-8AE7-534B7577E7C6}" srcOrd="2" destOrd="0" parTransId="{40C0DE15-C9E4-48F6-A7AB-26AECF9B9223}" sibTransId="{AFB0472D-05DC-4CB6-A250-202EDC0C2324}"/>
    <dgm:cxn modelId="{2BF21893-3E40-4700-8530-792B388FF9D0}" srcId="{D51C6302-A9FF-48A0-A36E-8DDF877526FC}" destId="{DA5265DB-BD04-4C8D-88A7-453CDBBE81E4}" srcOrd="0" destOrd="0" parTransId="{3CB3BC8D-5241-4A36-9C5A-C9BA49DD46B4}" sibTransId="{1110A55C-F3B0-42B2-9AFA-A5B3B229C309}"/>
    <dgm:cxn modelId="{F6567531-E817-492D-A2B8-CAF581B0D4FB}" srcId="{D51C6302-A9FF-48A0-A36E-8DDF877526FC}" destId="{6E4C08AD-5FD4-423B-B675-D2CB83BEE05D}" srcOrd="3" destOrd="0" parTransId="{2DB3D878-F968-4329-9AFA-9D55034D9E75}" sibTransId="{F993ABA0-BCF3-42EE-9CAA-953B756693F3}"/>
    <dgm:cxn modelId="{B42EFF4D-7EBC-454D-AE5A-BDBB996A8DE3}" type="presOf" srcId="{6E4C08AD-5FD4-423B-B675-D2CB83BEE05D}" destId="{81333AB1-35E7-4C4A-87BB-3865FA1119C5}" srcOrd="0" destOrd="3" presId="urn:microsoft.com/office/officeart/2005/8/layout/vList6"/>
    <dgm:cxn modelId="{E5D34597-F474-4E55-A624-5958BBA66C46}" srcId="{A7A2A89C-D02B-4358-B5DB-259643346D2C}" destId="{7E101044-6A34-4AD7-BAE4-88C6FBD18474}" srcOrd="0" destOrd="0" parTransId="{7BF635B3-2B0B-4DC8-A7E9-58A34DADAE82}" sibTransId="{A3A71AB7-C89D-442B-8939-AA7B779BE8A6}"/>
    <dgm:cxn modelId="{B35B28CD-CEE1-4D1D-9E74-A6F08207FD09}" srcId="{7E101044-6A34-4AD7-BAE4-88C6FBD18474}" destId="{22523F9F-68FE-41A1-97B8-755A61032716}" srcOrd="0" destOrd="0" parTransId="{04AE611C-70DF-4CE4-AF1A-C4BB7B022189}" sibTransId="{DADE591A-C06C-41C1-B368-6D1536BF883E}"/>
    <dgm:cxn modelId="{A36872BE-D6D8-4AF8-9CC0-432A1D92D9F6}" type="presOf" srcId="{A7A2A89C-D02B-4358-B5DB-259643346D2C}" destId="{6345A3E8-14DB-42FC-9510-A03F4956B91A}" srcOrd="0" destOrd="0" presId="urn:microsoft.com/office/officeart/2005/8/layout/vList6"/>
    <dgm:cxn modelId="{677F1BAD-F1C4-48EC-BF84-D5939392ED04}" type="presOf" srcId="{6E1CC29E-B88F-43F4-BC52-B997152ECF6C}" destId="{B75D5BF1-092E-4B26-92E9-12B66062E1C6}" srcOrd="0" destOrd="1" presId="urn:microsoft.com/office/officeart/2005/8/layout/vList6"/>
    <dgm:cxn modelId="{5BE05FC4-DDF5-4CA9-BF5D-DB977E0C55ED}" srcId="{A7A2A89C-D02B-4358-B5DB-259643346D2C}" destId="{D51C6302-A9FF-48A0-A36E-8DDF877526FC}" srcOrd="1" destOrd="0" parTransId="{F4F79FE8-C8D9-47E1-B3ED-3882235AEF02}" sibTransId="{44C85266-39E7-4575-BBC4-9EBD08942C5A}"/>
    <dgm:cxn modelId="{CFC049A2-5EEA-4198-9765-56A372BB7016}" srcId="{D51C6302-A9FF-48A0-A36E-8DDF877526FC}" destId="{A434CDD1-B03F-4D1D-8C0E-218C30BBC768}" srcOrd="1" destOrd="0" parTransId="{15F254B8-26BB-4FA6-8194-A976DA6F0129}" sibTransId="{B2B4C08E-E9FC-45EF-B76F-5F32EC87198E}"/>
    <dgm:cxn modelId="{7A0FF66E-48EA-4414-9338-FA3B1C87DA04}" type="presOf" srcId="{A434CDD1-B03F-4D1D-8C0E-218C30BBC768}" destId="{81333AB1-35E7-4C4A-87BB-3865FA1119C5}" srcOrd="0" destOrd="1" presId="urn:microsoft.com/office/officeart/2005/8/layout/vList6"/>
    <dgm:cxn modelId="{81656074-1DF1-433B-B625-C198B333BA3F}" type="presOf" srcId="{86AB9FAE-23B6-4CEC-8AE7-534B7577E7C6}" destId="{B75D5BF1-092E-4B26-92E9-12B66062E1C6}" srcOrd="0" destOrd="2" presId="urn:microsoft.com/office/officeart/2005/8/layout/vList6"/>
    <dgm:cxn modelId="{F1096437-471F-4F83-A57D-9D2C729B1CE3}" type="presParOf" srcId="{6345A3E8-14DB-42FC-9510-A03F4956B91A}" destId="{D61A7E34-9539-432A-8D09-E0BE22781EF9}" srcOrd="0" destOrd="0" presId="urn:microsoft.com/office/officeart/2005/8/layout/vList6"/>
    <dgm:cxn modelId="{F8BEF8F7-781D-4101-A7BB-E15D25475A21}" type="presParOf" srcId="{D61A7E34-9539-432A-8D09-E0BE22781EF9}" destId="{12C9F59C-1F15-4F4D-9B3F-BCB7F985FDC8}" srcOrd="0" destOrd="0" presId="urn:microsoft.com/office/officeart/2005/8/layout/vList6"/>
    <dgm:cxn modelId="{8BE3E487-C867-45AD-BE9E-B9F9F48B12B7}" type="presParOf" srcId="{D61A7E34-9539-432A-8D09-E0BE22781EF9}" destId="{B75D5BF1-092E-4B26-92E9-12B66062E1C6}" srcOrd="1" destOrd="0" presId="urn:microsoft.com/office/officeart/2005/8/layout/vList6"/>
    <dgm:cxn modelId="{8F729D4D-C964-490C-9478-8D346FCC294B}" type="presParOf" srcId="{6345A3E8-14DB-42FC-9510-A03F4956B91A}" destId="{1557064B-C39B-4D62-8F23-A2916C2B73E8}" srcOrd="1" destOrd="0" presId="urn:microsoft.com/office/officeart/2005/8/layout/vList6"/>
    <dgm:cxn modelId="{7BAED8CD-CB85-430B-8547-37932B687E49}" type="presParOf" srcId="{6345A3E8-14DB-42FC-9510-A03F4956B91A}" destId="{21F16698-1921-4783-8951-8002AD2A2E62}" srcOrd="2" destOrd="0" presId="urn:microsoft.com/office/officeart/2005/8/layout/vList6"/>
    <dgm:cxn modelId="{5F965F90-008F-420A-9E22-DE605AC2E2F4}" type="presParOf" srcId="{21F16698-1921-4783-8951-8002AD2A2E62}" destId="{42BEA4D4-C7BF-4E68-914D-7A3C8CB81D2B}" srcOrd="0" destOrd="0" presId="urn:microsoft.com/office/officeart/2005/8/layout/vList6"/>
    <dgm:cxn modelId="{710E7000-1F86-4D04-A7FE-BFA7D57C1B65}" type="presParOf" srcId="{21F16698-1921-4783-8951-8002AD2A2E62}" destId="{81333AB1-35E7-4C4A-87BB-3865FA1119C5}"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 Writing and Research</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dgm:t>
        <a:bodyPr/>
        <a:lstStyle/>
        <a:p>
          <a:pPr algn="ctr"/>
          <a:r>
            <a:rPr lang="en-US" sz="2400" b="0" dirty="0" smtClean="0"/>
            <a:t>Close Look at the Writing Standards</a:t>
          </a:r>
          <a:endParaRPr lang="en-US" sz="2400" b="0"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85">
            <a:alpha val="90000"/>
          </a:srgbClr>
        </a:solidFill>
      </dgm:spPr>
      <dgm:t>
        <a:bodyPr/>
        <a:lstStyle/>
        <a:p>
          <a:pPr algn="ctr"/>
          <a:r>
            <a:rPr lang="en-US" sz="2400" b="1" dirty="0" smtClean="0"/>
            <a:t>Inquiry and Research in CCS ELA &amp; Literacy</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Creating Claims and Writing Grounded in Evidence from Text</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01677119-4045-431C-B853-E26F7E884148}">
      <dgm:prSet phldrT="[Text]" custT="1"/>
      <dgm:spPr/>
      <dgm:t>
        <a:bodyPr/>
        <a:lstStyle/>
        <a:p>
          <a:pPr algn="ctr"/>
          <a:r>
            <a:rPr lang="en-US" sz="2400" b="0" dirty="0" smtClean="0"/>
            <a:t>Routine and Daily Writing</a:t>
          </a:r>
          <a:endParaRPr lang="en-US" sz="2400" b="0" dirty="0"/>
        </a:p>
      </dgm:t>
    </dgm:pt>
    <dgm:pt modelId="{BD23E557-7C98-4DE1-8314-D7BD845DAFE9}" type="parTrans" cxnId="{08B79F65-56F8-4410-979D-C152A9B95F0E}">
      <dgm:prSet/>
      <dgm:spPr/>
      <dgm:t>
        <a:bodyPr/>
        <a:lstStyle/>
        <a:p>
          <a:endParaRPr lang="en-US" dirty="0"/>
        </a:p>
      </dgm:t>
    </dgm:pt>
    <dgm:pt modelId="{D88B1D94-3681-4367-B510-C70B29A5421D}" type="sibTrans" cxnId="{08B79F65-56F8-4410-979D-C152A9B95F0E}">
      <dgm:prSet/>
      <dgm:spPr/>
      <dgm:t>
        <a:bodyPr/>
        <a:lstStyle/>
        <a:p>
          <a:endParaRPr lang="en-US"/>
        </a:p>
      </dgm:t>
    </dgm:pt>
    <dgm:pt modelId="{D8771175-9235-4964-9D27-84A6F0079BDC}">
      <dgm:prSet phldrT="[Text]" custT="1"/>
      <dgm:spPr/>
      <dgm:t>
        <a:bodyPr/>
        <a:lstStyle/>
        <a:p>
          <a:pPr algn="ctr"/>
          <a:r>
            <a:rPr lang="en-US" sz="2400" b="0" dirty="0" smtClean="0"/>
            <a:t>Supporting Students in Writing</a:t>
          </a:r>
          <a:endParaRPr lang="en-US" sz="2400" b="0" dirty="0"/>
        </a:p>
      </dgm:t>
    </dgm:pt>
    <dgm:pt modelId="{951D879D-BE7E-430E-B000-5597C8FEFDD3}" type="parTrans" cxnId="{508F2139-C2CF-4AC3-B2BC-FA450F760EC6}">
      <dgm:prSet/>
      <dgm:spPr/>
      <dgm:t>
        <a:bodyPr/>
        <a:lstStyle/>
        <a:p>
          <a:endParaRPr lang="en-US"/>
        </a:p>
      </dgm:t>
    </dgm:pt>
    <dgm:pt modelId="{7B97B778-C6CC-488B-ABE1-7DE32D92CC62}" type="sibTrans" cxnId="{508F2139-C2CF-4AC3-B2BC-FA450F760EC6}">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94845"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8291"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custScaleY="110262">
        <dgm:presLayoutVars>
          <dgm:bulletEnabled val="1"/>
        </dgm:presLayoutVars>
      </dgm:prSet>
      <dgm:spPr/>
      <dgm:t>
        <a:bodyPr/>
        <a:lstStyle/>
        <a:p>
          <a:endParaRPr lang="en-US"/>
        </a:p>
      </dgm:t>
    </dgm:pt>
    <dgm:pt modelId="{199D0DAA-F8E9-49A7-864C-8F57EB052505}" type="pres">
      <dgm:prSet presAssocID="{BD23E557-7C98-4DE1-8314-D7BD845DAFE9}" presName="Name13" presStyleLbl="parChTrans1D2" presStyleIdx="4" presStyleCnt="6"/>
      <dgm:spPr/>
      <dgm:t>
        <a:bodyPr/>
        <a:lstStyle/>
        <a:p>
          <a:endParaRPr lang="en-US"/>
        </a:p>
      </dgm:t>
    </dgm:pt>
    <dgm:pt modelId="{725300A4-7A1C-40A2-A020-57CA6A1A3BF0}" type="pres">
      <dgm:prSet presAssocID="{01677119-4045-431C-B853-E26F7E884148}" presName="childText" presStyleLbl="bgAcc1" presStyleIdx="4" presStyleCnt="6" custScaleX="531840">
        <dgm:presLayoutVars>
          <dgm:bulletEnabled val="1"/>
        </dgm:presLayoutVars>
      </dgm:prSet>
      <dgm:spPr/>
      <dgm:t>
        <a:bodyPr/>
        <a:lstStyle/>
        <a:p>
          <a:endParaRPr lang="en-US"/>
        </a:p>
      </dgm:t>
    </dgm:pt>
    <dgm:pt modelId="{85BB03BB-9CE9-47E8-9947-C2B05A20157F}" type="pres">
      <dgm:prSet presAssocID="{951D879D-BE7E-430E-B000-5597C8FEFDD3}" presName="Name13" presStyleLbl="parChTrans1D2" presStyleIdx="5" presStyleCnt="6"/>
      <dgm:spPr/>
      <dgm:t>
        <a:bodyPr/>
        <a:lstStyle/>
        <a:p>
          <a:endParaRPr lang="en-US"/>
        </a:p>
      </dgm:t>
    </dgm:pt>
    <dgm:pt modelId="{86EBD45B-2267-4CA8-B8C4-6B38ED4F7284}" type="pres">
      <dgm:prSet presAssocID="{D8771175-9235-4964-9D27-84A6F0079BDC}" presName="childText" presStyleLbl="bgAcc1" presStyleIdx="5" presStyleCnt="6" custScaleX="517612">
        <dgm:presLayoutVars>
          <dgm:bulletEnabled val="1"/>
        </dgm:presLayoutVars>
      </dgm:prSet>
      <dgm:spPr/>
      <dgm:t>
        <a:bodyPr/>
        <a:lstStyle/>
        <a:p>
          <a:endParaRPr lang="en-US"/>
        </a:p>
      </dgm:t>
    </dgm:pt>
  </dgm:ptLst>
  <dgm:cxnLst>
    <dgm:cxn modelId="{C0DE2783-2299-4315-A6D7-DCD3142C22B9}" type="presOf" srcId="{40CAD029-3C99-4E8D-98B4-2953D52807B2}" destId="{0ECFACD2-E546-4248-9C0E-3A50A1F0895C}" srcOrd="0" destOrd="0" presId="urn:microsoft.com/office/officeart/2005/8/layout/hierarchy3"/>
    <dgm:cxn modelId="{56B47F40-C27E-4A00-9768-A8CDA3FD61CE}" type="presOf" srcId="{BC6540E0-3144-49F0-80D0-9F9B86DC9743}" destId="{19D262A1-4F11-47A2-91BC-C1BB23103FA7}" srcOrd="0" destOrd="0" presId="urn:microsoft.com/office/officeart/2005/8/layout/hierarchy3"/>
    <dgm:cxn modelId="{CDCAED96-4CEA-4191-82EE-82308EEAC3AC}" type="presOf" srcId="{B217A518-BEE6-4DD9-9286-89D1EA55A1ED}" destId="{96FF3DE8-3675-4CB8-B07C-3DCAFF305E01}" srcOrd="0" destOrd="0" presId="urn:microsoft.com/office/officeart/2005/8/layout/hierarchy3"/>
    <dgm:cxn modelId="{86E406D9-A659-4B84-8129-F333D767A5AF}" type="presOf" srcId="{D8771175-9235-4964-9D27-84A6F0079BDC}" destId="{86EBD45B-2267-4CA8-B8C4-6B38ED4F7284}" srcOrd="0" destOrd="0" presId="urn:microsoft.com/office/officeart/2005/8/layout/hierarchy3"/>
    <dgm:cxn modelId="{5458A919-DDC0-4A97-B4F7-3FEDB67FD364}" type="presOf" srcId="{EF4E6064-2222-4025-843B-774CAA10FB18}" destId="{0406E04E-E93F-457E-87F7-A76954C0A595}" srcOrd="0" destOrd="0" presId="urn:microsoft.com/office/officeart/2005/8/layout/hierarchy3"/>
    <dgm:cxn modelId="{7D2A2ECD-4CC2-4AE8-A6CC-BC3A5E1D7418}" type="presOf" srcId="{01677119-4045-431C-B853-E26F7E884148}" destId="{725300A4-7A1C-40A2-A020-57CA6A1A3BF0}" srcOrd="0" destOrd="0" presId="urn:microsoft.com/office/officeart/2005/8/layout/hierarchy3"/>
    <dgm:cxn modelId="{508F2139-C2CF-4AC3-B2BC-FA450F760EC6}" srcId="{C49DE7C9-3CCD-4A68-9AF1-4959318AB8CE}" destId="{D8771175-9235-4964-9D27-84A6F0079BDC}" srcOrd="5" destOrd="0" parTransId="{951D879D-BE7E-430E-B000-5597C8FEFDD3}" sibTransId="{7B97B778-C6CC-488B-ABE1-7DE32D92CC62}"/>
    <dgm:cxn modelId="{C5051D89-6DBC-4583-AE64-0FCD9B5B4D6B}" type="presOf" srcId="{E2B7F8FC-10AD-4B06-B4C7-BEB6C56223E7}" destId="{885DB2E2-94C8-4BD6-A25B-A6DF9906D3C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2F7071E3-2845-4A6E-8EDF-5B3EFFE487F4}" type="presOf" srcId="{BD23E557-7C98-4DE1-8314-D7BD845DAFE9}" destId="{199D0DAA-F8E9-49A7-864C-8F57EB052505}" srcOrd="0" destOrd="0" presId="urn:microsoft.com/office/officeart/2005/8/layout/hierarchy3"/>
    <dgm:cxn modelId="{B6640329-19DA-47A5-9376-9B5B9704000F}" type="presOf" srcId="{C49DE7C9-3CCD-4A68-9AF1-4959318AB8CE}" destId="{18B331A4-2A99-4364-B5B4-8854F2CECE9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A4D758D-E71A-4461-A7C6-AAEB621DBFD2}" srcId="{C49DE7C9-3CCD-4A68-9AF1-4959318AB8CE}" destId="{58DCE318-75B7-47FE-8525-3043B002245B}" srcOrd="1" destOrd="0" parTransId="{BC6540E0-3144-49F0-80D0-9F9B86DC9743}" sibTransId="{BF559BCD-F96A-4782-96F3-9CA01DC5FE36}"/>
    <dgm:cxn modelId="{08B79F65-56F8-4410-979D-C152A9B95F0E}" srcId="{C49DE7C9-3CCD-4A68-9AF1-4959318AB8CE}" destId="{01677119-4045-431C-B853-E26F7E884148}" srcOrd="4" destOrd="0" parTransId="{BD23E557-7C98-4DE1-8314-D7BD845DAFE9}" sibTransId="{D88B1D94-3681-4367-B510-C70B29A5421D}"/>
    <dgm:cxn modelId="{3D2DDD34-2953-4EB5-A987-E3BF22DF4F50}" type="presOf" srcId="{875902B6-D7AA-46D0-A995-D11880EA2FD1}" destId="{30415E90-D52D-48D0-83BA-D69F81D22A24}"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8732CBE9-109B-4888-9E20-77250CCCDB7E}" type="presOf" srcId="{8691F7BC-3BF2-4274-8C3C-961D302C3E80}" destId="{ABA4AD6F-2F38-4BDD-9216-4EDB340AA554}" srcOrd="0" destOrd="0" presId="urn:microsoft.com/office/officeart/2005/8/layout/hierarchy3"/>
    <dgm:cxn modelId="{FE23B464-2DC6-4A91-8483-162FCCFDE2A4}" type="presOf" srcId="{58DCE318-75B7-47FE-8525-3043B002245B}" destId="{9825A28B-C7C5-4204-94C3-E8D7000EEC4F}" srcOrd="0" destOrd="0" presId="urn:microsoft.com/office/officeart/2005/8/layout/hierarchy3"/>
    <dgm:cxn modelId="{EF884C0E-417F-44F6-B6F9-556A43A8D5A1}" type="presOf" srcId="{EF8DE587-9847-40DC-9A6D-C684684E3EAA}" destId="{0912B255-822D-42AD-8D51-EAD24CC90B92}" srcOrd="0" destOrd="0" presId="urn:microsoft.com/office/officeart/2005/8/layout/hierarchy3"/>
    <dgm:cxn modelId="{19175E05-0496-45AE-95F7-CE42790ED1D1}" type="presOf" srcId="{C49DE7C9-3CCD-4A68-9AF1-4959318AB8CE}" destId="{01013C70-3796-4887-98D0-B93D667D085C}" srcOrd="1" destOrd="0" presId="urn:microsoft.com/office/officeart/2005/8/layout/hierarchy3"/>
    <dgm:cxn modelId="{2C737027-C317-478C-926C-21C5A787D6F7}" type="presOf" srcId="{951D879D-BE7E-430E-B000-5597C8FEFDD3}" destId="{85BB03BB-9CE9-47E8-9947-C2B05A20157F}"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1585B21D-4371-43BA-B63B-2A79972D3A29}" type="presParOf" srcId="{96FF3DE8-3675-4CB8-B07C-3DCAFF305E01}" destId="{9DD75A0C-E450-4BE0-810F-123BF65818C1}" srcOrd="0" destOrd="0" presId="urn:microsoft.com/office/officeart/2005/8/layout/hierarchy3"/>
    <dgm:cxn modelId="{9C0EC35F-1093-4621-A4B5-D8DD798A4619}" type="presParOf" srcId="{9DD75A0C-E450-4BE0-810F-123BF65818C1}" destId="{0A884521-68A1-4C12-8831-974241E448AA}" srcOrd="0" destOrd="0" presId="urn:microsoft.com/office/officeart/2005/8/layout/hierarchy3"/>
    <dgm:cxn modelId="{4A535C34-D942-4491-80C1-B32B5B204D2E}" type="presParOf" srcId="{0A884521-68A1-4C12-8831-974241E448AA}" destId="{18B331A4-2A99-4364-B5B4-8854F2CECE91}" srcOrd="0" destOrd="0" presId="urn:microsoft.com/office/officeart/2005/8/layout/hierarchy3"/>
    <dgm:cxn modelId="{8DA8C53B-7BE2-4BB9-A03A-6EFC4B852976}" type="presParOf" srcId="{0A884521-68A1-4C12-8831-974241E448AA}" destId="{01013C70-3796-4887-98D0-B93D667D085C}" srcOrd="1" destOrd="0" presId="urn:microsoft.com/office/officeart/2005/8/layout/hierarchy3"/>
    <dgm:cxn modelId="{27B63A07-D78B-4CE9-A8B8-CF5AA0B99C43}" type="presParOf" srcId="{9DD75A0C-E450-4BE0-810F-123BF65818C1}" destId="{7530FBDF-F41C-4729-BAE1-3909AC81C7F2}" srcOrd="1" destOrd="0" presId="urn:microsoft.com/office/officeart/2005/8/layout/hierarchy3"/>
    <dgm:cxn modelId="{98A58588-550C-43CB-BBD8-EB7F90D4FDE2}" type="presParOf" srcId="{7530FBDF-F41C-4729-BAE1-3909AC81C7F2}" destId="{0912B255-822D-42AD-8D51-EAD24CC90B92}" srcOrd="0" destOrd="0" presId="urn:microsoft.com/office/officeart/2005/8/layout/hierarchy3"/>
    <dgm:cxn modelId="{83CC158C-4577-4EF5-AC0D-7556C6D39F44}" type="presParOf" srcId="{7530FBDF-F41C-4729-BAE1-3909AC81C7F2}" destId="{30415E90-D52D-48D0-83BA-D69F81D22A24}" srcOrd="1" destOrd="0" presId="urn:microsoft.com/office/officeart/2005/8/layout/hierarchy3"/>
    <dgm:cxn modelId="{C5939F92-C408-402A-BD9C-0434DE374AAC}" type="presParOf" srcId="{7530FBDF-F41C-4729-BAE1-3909AC81C7F2}" destId="{19D262A1-4F11-47A2-91BC-C1BB23103FA7}" srcOrd="2" destOrd="0" presId="urn:microsoft.com/office/officeart/2005/8/layout/hierarchy3"/>
    <dgm:cxn modelId="{6B2566C1-B613-40A9-9190-19929D10DD6B}" type="presParOf" srcId="{7530FBDF-F41C-4729-BAE1-3909AC81C7F2}" destId="{9825A28B-C7C5-4204-94C3-E8D7000EEC4F}" srcOrd="3" destOrd="0" presId="urn:microsoft.com/office/officeart/2005/8/layout/hierarchy3"/>
    <dgm:cxn modelId="{058297DF-1D27-4005-AE9D-52E1C9CF5132}" type="presParOf" srcId="{7530FBDF-F41C-4729-BAE1-3909AC81C7F2}" destId="{0ECFACD2-E546-4248-9C0E-3A50A1F0895C}" srcOrd="4" destOrd="0" presId="urn:microsoft.com/office/officeart/2005/8/layout/hierarchy3"/>
    <dgm:cxn modelId="{EE3EFBF8-F4F9-4B5C-BB0C-087D3F74D84C}" type="presParOf" srcId="{7530FBDF-F41C-4729-BAE1-3909AC81C7F2}" destId="{ABA4AD6F-2F38-4BDD-9216-4EDB340AA554}" srcOrd="5" destOrd="0" presId="urn:microsoft.com/office/officeart/2005/8/layout/hierarchy3"/>
    <dgm:cxn modelId="{5135D992-E1A2-4BCC-9F18-15C038F275F9}" type="presParOf" srcId="{7530FBDF-F41C-4729-BAE1-3909AC81C7F2}" destId="{0406E04E-E93F-457E-87F7-A76954C0A595}" srcOrd="6" destOrd="0" presId="urn:microsoft.com/office/officeart/2005/8/layout/hierarchy3"/>
    <dgm:cxn modelId="{8488DC12-6D16-405A-BE08-18D11EDC3EA1}" type="presParOf" srcId="{7530FBDF-F41C-4729-BAE1-3909AC81C7F2}" destId="{885DB2E2-94C8-4BD6-A25B-A6DF9906D3CD}" srcOrd="7" destOrd="0" presId="urn:microsoft.com/office/officeart/2005/8/layout/hierarchy3"/>
    <dgm:cxn modelId="{22506FDC-F491-4DA9-88B7-E23CFEC344B8}" type="presParOf" srcId="{7530FBDF-F41C-4729-BAE1-3909AC81C7F2}" destId="{199D0DAA-F8E9-49A7-864C-8F57EB052505}" srcOrd="8" destOrd="0" presId="urn:microsoft.com/office/officeart/2005/8/layout/hierarchy3"/>
    <dgm:cxn modelId="{0C785F59-E19F-400A-9602-D5C04D1093D2}" type="presParOf" srcId="{7530FBDF-F41C-4729-BAE1-3909AC81C7F2}" destId="{725300A4-7A1C-40A2-A020-57CA6A1A3BF0}" srcOrd="9" destOrd="0" presId="urn:microsoft.com/office/officeart/2005/8/layout/hierarchy3"/>
    <dgm:cxn modelId="{4C35760F-21AC-4118-92D1-5BC89E890183}" type="presParOf" srcId="{7530FBDF-F41C-4729-BAE1-3909AC81C7F2}" destId="{85BB03BB-9CE9-47E8-9947-C2B05A20157F}" srcOrd="10" destOrd="0" presId="urn:microsoft.com/office/officeart/2005/8/layout/hierarchy3"/>
    <dgm:cxn modelId="{4E9A4FA6-65DC-4C0D-BD56-1DA50ED1B303}" type="presParOf" srcId="{7530FBDF-F41C-4729-BAE1-3909AC81C7F2}" destId="{86EBD45B-2267-4CA8-B8C4-6B38ED4F7284}" srcOrd="1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33CF91-693E-4C78-A1BB-6E17F24CA1B9}">
      <dsp:nvSpPr>
        <dsp:cNvPr id="0" name=""/>
        <dsp:cNvSpPr/>
      </dsp:nvSpPr>
      <dsp:spPr>
        <a:xfrm>
          <a:off x="128875" y="86442"/>
          <a:ext cx="6361070" cy="903169"/>
        </a:xfrm>
        <a:prstGeom prst="roundRect">
          <a:avLst>
            <a:gd name="adj" fmla="val 10000"/>
          </a:avLst>
        </a:prstGeom>
        <a:solidFill>
          <a:schemeClr val="accent2">
            <a:hueOff val="0"/>
            <a:satOff val="0"/>
            <a:lumOff val="0"/>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1: Focus on Instructional Shifts</a:t>
          </a:r>
          <a:endParaRPr lang="en-US" sz="2000" kern="1200" dirty="0"/>
        </a:p>
      </dsp:txBody>
      <dsp:txXfrm>
        <a:off x="128875" y="86442"/>
        <a:ext cx="5333716" cy="903169"/>
      </dsp:txXfrm>
    </dsp:sp>
    <dsp:sp modelId="{07305FC6-0FEC-4400-B4A9-60E0B84556D2}">
      <dsp:nvSpPr>
        <dsp:cNvPr id="0" name=""/>
        <dsp:cNvSpPr/>
      </dsp:nvSpPr>
      <dsp:spPr>
        <a:xfrm>
          <a:off x="500650" y="1111592"/>
          <a:ext cx="6361070" cy="90316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2: Supporting all Students in Close Reading, Academic Language, and Text-based Discussion</a:t>
          </a:r>
          <a:endParaRPr lang="en-US" sz="2000" b="1" kern="1200" dirty="0"/>
        </a:p>
      </dsp:txBody>
      <dsp:txXfrm>
        <a:off x="500650" y="1111592"/>
        <a:ext cx="5298995" cy="903169"/>
      </dsp:txXfrm>
    </dsp:sp>
    <dsp:sp modelId="{BE39A8A1-A5D7-44F7-B68A-10070CCF9086}">
      <dsp:nvSpPr>
        <dsp:cNvPr id="0" name=""/>
        <dsp:cNvSpPr/>
      </dsp:nvSpPr>
      <dsp:spPr>
        <a:xfrm>
          <a:off x="870707" y="2074929"/>
          <a:ext cx="6361070" cy="9031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2000" b="1" kern="1200" dirty="0" smtClean="0"/>
            <a:t>Module 3: Supporting all Students in Writing and Research</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000" b="1" kern="1200" dirty="0"/>
        </a:p>
      </dsp:txBody>
      <dsp:txXfrm>
        <a:off x="870707" y="2074929"/>
        <a:ext cx="5298995" cy="903169"/>
      </dsp:txXfrm>
    </dsp:sp>
    <dsp:sp modelId="{BA94DD3F-AE7A-4939-BAFC-D76918A30477}">
      <dsp:nvSpPr>
        <dsp:cNvPr id="0" name=""/>
        <dsp:cNvSpPr/>
      </dsp:nvSpPr>
      <dsp:spPr>
        <a:xfrm>
          <a:off x="1425045" y="3085827"/>
          <a:ext cx="6361070" cy="90316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4: Designing CCS ELA &amp; Literacy-aligned Instruction and Assessment</a:t>
          </a:r>
          <a:endParaRPr lang="en-US" sz="1400" kern="1200" dirty="0"/>
        </a:p>
      </dsp:txBody>
      <dsp:txXfrm>
        <a:off x="1425045" y="3085827"/>
        <a:ext cx="5298995" cy="903169"/>
      </dsp:txXfrm>
    </dsp:sp>
    <dsp:sp modelId="{EE6C4265-86AA-4F4F-AD52-8990334D1BB0}">
      <dsp:nvSpPr>
        <dsp:cNvPr id="0" name=""/>
        <dsp:cNvSpPr/>
      </dsp:nvSpPr>
      <dsp:spPr>
        <a:xfrm>
          <a:off x="1900060" y="4048026"/>
          <a:ext cx="6361070" cy="90316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Module 5: :</a:t>
          </a:r>
          <a:r>
            <a:rPr lang="en-US" sz="2000" kern="1200" dirty="0" smtClean="0"/>
            <a:t> </a:t>
          </a:r>
          <a:r>
            <a:rPr lang="en-US" sz="2000" b="1" kern="1200" dirty="0" smtClean="0"/>
            <a:t>Looking at Student Work and Engaging Students in Learning</a:t>
          </a:r>
          <a:endParaRPr lang="en-US" sz="2000" b="1" kern="1200" dirty="0"/>
        </a:p>
      </dsp:txBody>
      <dsp:txXfrm>
        <a:off x="1900060" y="4048026"/>
        <a:ext cx="5298995" cy="903169"/>
      </dsp:txXfrm>
    </dsp:sp>
    <dsp:sp modelId="{ED7C910B-10BD-4B5A-AAC4-ECC8FCF9D256}">
      <dsp:nvSpPr>
        <dsp:cNvPr id="0" name=""/>
        <dsp:cNvSpPr/>
      </dsp:nvSpPr>
      <dsp:spPr>
        <a:xfrm>
          <a:off x="5774010" y="659815"/>
          <a:ext cx="587059" cy="58705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774010" y="659815"/>
        <a:ext cx="587059" cy="587059"/>
      </dsp:txXfrm>
    </dsp:sp>
    <dsp:sp modelId="{1F87D17F-8399-4642-9527-1C536D686748}">
      <dsp:nvSpPr>
        <dsp:cNvPr id="0" name=""/>
        <dsp:cNvSpPr/>
      </dsp:nvSpPr>
      <dsp:spPr>
        <a:xfrm>
          <a:off x="6249026" y="1688424"/>
          <a:ext cx="587059" cy="58705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249026" y="1688424"/>
        <a:ext cx="587059" cy="587059"/>
      </dsp:txXfrm>
    </dsp:sp>
    <dsp:sp modelId="{5C3A6E57-7055-41F7-9D20-1CF57F5C916A}">
      <dsp:nvSpPr>
        <dsp:cNvPr id="0" name=""/>
        <dsp:cNvSpPr/>
      </dsp:nvSpPr>
      <dsp:spPr>
        <a:xfrm>
          <a:off x="6724041" y="2701980"/>
          <a:ext cx="587059" cy="58705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724041" y="2701980"/>
        <a:ext cx="587059" cy="587059"/>
      </dsp:txXfrm>
    </dsp:sp>
    <dsp:sp modelId="{FA051F21-3401-4AB5-B965-25DF1A8BF6F7}">
      <dsp:nvSpPr>
        <dsp:cNvPr id="0" name=""/>
        <dsp:cNvSpPr/>
      </dsp:nvSpPr>
      <dsp:spPr>
        <a:xfrm>
          <a:off x="7199056" y="3740625"/>
          <a:ext cx="587059" cy="58705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7199056" y="3740625"/>
        <a:ext cx="587059" cy="58705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418908" y="28238"/>
          <a:ext cx="5115870" cy="51627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418908" y="28238"/>
        <a:ext cx="5115870" cy="516278"/>
      </dsp:txXfrm>
    </dsp:sp>
    <dsp:sp modelId="{0912B255-822D-42AD-8D51-EAD24CC90B92}">
      <dsp:nvSpPr>
        <dsp:cNvPr id="0" name=""/>
        <dsp:cNvSpPr/>
      </dsp:nvSpPr>
      <dsp:spPr>
        <a:xfrm>
          <a:off x="1930495" y="544517"/>
          <a:ext cx="431220" cy="381499"/>
        </a:xfrm>
        <a:custGeom>
          <a:avLst/>
          <a:gdLst/>
          <a:ahLst/>
          <a:cxnLst/>
          <a:rect l="0" t="0" r="0" b="0"/>
          <a:pathLst>
            <a:path>
              <a:moveTo>
                <a:pt x="0" y="0"/>
              </a:moveTo>
              <a:lnTo>
                <a:pt x="0" y="381499"/>
              </a:lnTo>
              <a:lnTo>
                <a:pt x="431220" y="38149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361716" y="653847"/>
          <a:ext cx="4583934" cy="544338"/>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361716" y="653847"/>
        <a:ext cx="4583934" cy="544338"/>
      </dsp:txXfrm>
    </dsp:sp>
    <dsp:sp modelId="{19D262A1-4F11-47A2-91BC-C1BB23103FA7}">
      <dsp:nvSpPr>
        <dsp:cNvPr id="0" name=""/>
        <dsp:cNvSpPr/>
      </dsp:nvSpPr>
      <dsp:spPr>
        <a:xfrm>
          <a:off x="1930495" y="544517"/>
          <a:ext cx="439808" cy="1042033"/>
        </a:xfrm>
        <a:custGeom>
          <a:avLst/>
          <a:gdLst/>
          <a:ahLst/>
          <a:cxnLst/>
          <a:rect l="0" t="0" r="0" b="0"/>
          <a:pathLst>
            <a:path>
              <a:moveTo>
                <a:pt x="0" y="0"/>
              </a:moveTo>
              <a:lnTo>
                <a:pt x="0" y="1042033"/>
              </a:lnTo>
              <a:lnTo>
                <a:pt x="439808" y="104203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370304" y="1314380"/>
          <a:ext cx="4601109" cy="5443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370304" y="1314380"/>
        <a:ext cx="4601109" cy="544338"/>
      </dsp:txXfrm>
    </dsp:sp>
    <dsp:sp modelId="{0ECFACD2-E546-4248-9C0E-3A50A1F0895C}">
      <dsp:nvSpPr>
        <dsp:cNvPr id="0" name=""/>
        <dsp:cNvSpPr/>
      </dsp:nvSpPr>
      <dsp:spPr>
        <a:xfrm>
          <a:off x="1930495" y="544517"/>
          <a:ext cx="460580" cy="1884283"/>
        </a:xfrm>
        <a:custGeom>
          <a:avLst/>
          <a:gdLst/>
          <a:ahLst/>
          <a:cxnLst/>
          <a:rect l="0" t="0" r="0" b="0"/>
          <a:pathLst>
            <a:path>
              <a:moveTo>
                <a:pt x="0" y="0"/>
              </a:moveTo>
              <a:lnTo>
                <a:pt x="0" y="1884283"/>
              </a:lnTo>
              <a:lnTo>
                <a:pt x="460580" y="188428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391076" y="2034269"/>
          <a:ext cx="4628622" cy="78906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Creating Claims and Writing Grounded in Evidence from Text</a:t>
          </a:r>
          <a:endParaRPr lang="en-US" sz="2400" b="0" kern="1200" dirty="0"/>
        </a:p>
      </dsp:txBody>
      <dsp:txXfrm>
        <a:off x="2391076" y="2034269"/>
        <a:ext cx="4628622" cy="789062"/>
      </dsp:txXfrm>
    </dsp:sp>
    <dsp:sp modelId="{0406E04E-E93F-457E-87F7-A76954C0A595}">
      <dsp:nvSpPr>
        <dsp:cNvPr id="0" name=""/>
        <dsp:cNvSpPr/>
      </dsp:nvSpPr>
      <dsp:spPr>
        <a:xfrm>
          <a:off x="1930495" y="544517"/>
          <a:ext cx="431220" cy="2739788"/>
        </a:xfrm>
        <a:custGeom>
          <a:avLst/>
          <a:gdLst/>
          <a:ahLst/>
          <a:cxnLst/>
          <a:rect l="0" t="0" r="0" b="0"/>
          <a:pathLst>
            <a:path>
              <a:moveTo>
                <a:pt x="0" y="0"/>
              </a:moveTo>
              <a:lnTo>
                <a:pt x="0" y="2739788"/>
              </a:lnTo>
              <a:lnTo>
                <a:pt x="431220" y="27397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361716" y="2939842"/>
          <a:ext cx="4628630" cy="6889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Inquiry and Research in CCS ELA &amp; Literacy</a:t>
          </a:r>
          <a:endParaRPr lang="en-US" sz="2400" b="0" kern="1200" dirty="0"/>
        </a:p>
      </dsp:txBody>
      <dsp:txXfrm>
        <a:off x="2361716" y="2939842"/>
        <a:ext cx="4628630" cy="688926"/>
      </dsp:txXfrm>
    </dsp:sp>
    <dsp:sp modelId="{199D0DAA-F8E9-49A7-864C-8F57EB052505}">
      <dsp:nvSpPr>
        <dsp:cNvPr id="0" name=""/>
        <dsp:cNvSpPr/>
      </dsp:nvSpPr>
      <dsp:spPr>
        <a:xfrm>
          <a:off x="1930495" y="544517"/>
          <a:ext cx="431220" cy="3492505"/>
        </a:xfrm>
        <a:custGeom>
          <a:avLst/>
          <a:gdLst/>
          <a:ahLst/>
          <a:cxnLst/>
          <a:rect l="0" t="0" r="0" b="0"/>
          <a:pathLst>
            <a:path>
              <a:moveTo>
                <a:pt x="0" y="0"/>
              </a:moveTo>
              <a:lnTo>
                <a:pt x="0" y="3492505"/>
              </a:lnTo>
              <a:lnTo>
                <a:pt x="431220" y="349250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361716" y="3764852"/>
          <a:ext cx="4632018" cy="544338"/>
        </a:xfrm>
        <a:prstGeom prst="roundRect">
          <a:avLst>
            <a:gd name="adj" fmla="val 10000"/>
          </a:avLst>
        </a:prstGeom>
        <a:solidFill>
          <a:srgbClr val="FFFF85">
            <a:alpha val="90000"/>
          </a:srgb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361716" y="3764852"/>
        <a:ext cx="4632018" cy="544338"/>
      </dsp:txXfrm>
    </dsp:sp>
    <dsp:sp modelId="{85BB03BB-9CE9-47E8-9947-C2B05A20157F}">
      <dsp:nvSpPr>
        <dsp:cNvPr id="0" name=""/>
        <dsp:cNvSpPr/>
      </dsp:nvSpPr>
      <dsp:spPr>
        <a:xfrm>
          <a:off x="1930495" y="544517"/>
          <a:ext cx="431220" cy="4172928"/>
        </a:xfrm>
        <a:custGeom>
          <a:avLst/>
          <a:gdLst/>
          <a:ahLst/>
          <a:cxnLst/>
          <a:rect l="0" t="0" r="0" b="0"/>
          <a:pathLst>
            <a:path>
              <a:moveTo>
                <a:pt x="0" y="0"/>
              </a:moveTo>
              <a:lnTo>
                <a:pt x="0" y="4172928"/>
              </a:lnTo>
              <a:lnTo>
                <a:pt x="431220" y="41729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361716" y="4445276"/>
          <a:ext cx="4681741" cy="54433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361716" y="4445276"/>
        <a:ext cx="4681741" cy="54433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366310" y="29483"/>
          <a:ext cx="5260115" cy="5308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366310" y="29483"/>
        <a:ext cx="5260115" cy="530834"/>
      </dsp:txXfrm>
    </dsp:sp>
    <dsp:sp modelId="{0912B255-822D-42AD-8D51-EAD24CC90B92}">
      <dsp:nvSpPr>
        <dsp:cNvPr id="0" name=""/>
        <dsp:cNvSpPr/>
      </dsp:nvSpPr>
      <dsp:spPr>
        <a:xfrm>
          <a:off x="1892321" y="560318"/>
          <a:ext cx="443379" cy="392256"/>
        </a:xfrm>
        <a:custGeom>
          <a:avLst/>
          <a:gdLst/>
          <a:ahLst/>
          <a:cxnLst/>
          <a:rect l="0" t="0" r="0" b="0"/>
          <a:pathLst>
            <a:path>
              <a:moveTo>
                <a:pt x="0" y="0"/>
              </a:moveTo>
              <a:lnTo>
                <a:pt x="0" y="392256"/>
              </a:lnTo>
              <a:lnTo>
                <a:pt x="443379" y="3922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335701" y="672731"/>
          <a:ext cx="4713180" cy="559686"/>
        </a:xfrm>
        <a:prstGeom prst="roundRect">
          <a:avLst>
            <a:gd name="adj" fmla="val 10000"/>
          </a:avLst>
        </a:prstGeom>
        <a:solidFill>
          <a:schemeClr val="bg1">
            <a:alpha val="89804"/>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effectLst/>
            </a:rPr>
            <a:t>Successes and Challenges</a:t>
          </a:r>
          <a:endParaRPr lang="en-US" sz="2400" b="0" kern="1200" dirty="0">
            <a:effectLst/>
          </a:endParaRPr>
        </a:p>
      </dsp:txBody>
      <dsp:txXfrm>
        <a:off x="2335701" y="672731"/>
        <a:ext cx="4713180" cy="559686"/>
      </dsp:txXfrm>
    </dsp:sp>
    <dsp:sp modelId="{19D262A1-4F11-47A2-91BC-C1BB23103FA7}">
      <dsp:nvSpPr>
        <dsp:cNvPr id="0" name=""/>
        <dsp:cNvSpPr/>
      </dsp:nvSpPr>
      <dsp:spPr>
        <a:xfrm>
          <a:off x="1892321" y="560318"/>
          <a:ext cx="452208" cy="1071413"/>
        </a:xfrm>
        <a:custGeom>
          <a:avLst/>
          <a:gdLst/>
          <a:ahLst/>
          <a:cxnLst/>
          <a:rect l="0" t="0" r="0" b="0"/>
          <a:pathLst>
            <a:path>
              <a:moveTo>
                <a:pt x="0" y="0"/>
              </a:moveTo>
              <a:lnTo>
                <a:pt x="0" y="1071413"/>
              </a:lnTo>
              <a:lnTo>
                <a:pt x="452208" y="107141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344530" y="1351888"/>
          <a:ext cx="4730839" cy="55968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344530" y="1351888"/>
        <a:ext cx="4730839" cy="559686"/>
      </dsp:txXfrm>
    </dsp:sp>
    <dsp:sp modelId="{0ECFACD2-E546-4248-9C0E-3A50A1F0895C}">
      <dsp:nvSpPr>
        <dsp:cNvPr id="0" name=""/>
        <dsp:cNvSpPr/>
      </dsp:nvSpPr>
      <dsp:spPr>
        <a:xfrm>
          <a:off x="1892321" y="560318"/>
          <a:ext cx="425720" cy="1846473"/>
        </a:xfrm>
        <a:custGeom>
          <a:avLst/>
          <a:gdLst/>
          <a:ahLst/>
          <a:cxnLst/>
          <a:rect l="0" t="0" r="0" b="0"/>
          <a:pathLst>
            <a:path>
              <a:moveTo>
                <a:pt x="0" y="0"/>
              </a:moveTo>
              <a:lnTo>
                <a:pt x="0" y="1846473"/>
              </a:lnTo>
              <a:lnTo>
                <a:pt x="425720" y="18464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318041" y="2071948"/>
          <a:ext cx="4759128" cy="66968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Creating Claims and Writing Grounded in Evidence from Text</a:t>
          </a:r>
          <a:endParaRPr lang="en-US" sz="2400" b="0" kern="1200" dirty="0"/>
        </a:p>
      </dsp:txBody>
      <dsp:txXfrm>
        <a:off x="2318041" y="2071948"/>
        <a:ext cx="4759128" cy="669687"/>
      </dsp:txXfrm>
    </dsp:sp>
    <dsp:sp modelId="{0406E04E-E93F-457E-87F7-A76954C0A595}">
      <dsp:nvSpPr>
        <dsp:cNvPr id="0" name=""/>
        <dsp:cNvSpPr/>
      </dsp:nvSpPr>
      <dsp:spPr>
        <a:xfrm>
          <a:off x="1892321" y="560318"/>
          <a:ext cx="443379" cy="2675414"/>
        </a:xfrm>
        <a:custGeom>
          <a:avLst/>
          <a:gdLst/>
          <a:ahLst/>
          <a:cxnLst/>
          <a:rect l="0" t="0" r="0" b="0"/>
          <a:pathLst>
            <a:path>
              <a:moveTo>
                <a:pt x="0" y="0"/>
              </a:moveTo>
              <a:lnTo>
                <a:pt x="0" y="2675414"/>
              </a:lnTo>
              <a:lnTo>
                <a:pt x="443379" y="267541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335701" y="2881557"/>
          <a:ext cx="4759137" cy="70835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Inquiry and Research in CCS ELA &amp; Literacy</a:t>
          </a:r>
          <a:endParaRPr lang="en-US" sz="2400" b="0" kern="1200" dirty="0"/>
        </a:p>
      </dsp:txBody>
      <dsp:txXfrm>
        <a:off x="2335701" y="2881557"/>
        <a:ext cx="4759137" cy="708350"/>
      </dsp:txXfrm>
    </dsp:sp>
    <dsp:sp modelId="{199D0DAA-F8E9-49A7-864C-8F57EB052505}">
      <dsp:nvSpPr>
        <dsp:cNvPr id="0" name=""/>
        <dsp:cNvSpPr/>
      </dsp:nvSpPr>
      <dsp:spPr>
        <a:xfrm>
          <a:off x="1892321" y="560318"/>
          <a:ext cx="443379" cy="3449355"/>
        </a:xfrm>
        <a:custGeom>
          <a:avLst/>
          <a:gdLst/>
          <a:ahLst/>
          <a:cxnLst/>
          <a:rect l="0" t="0" r="0" b="0"/>
          <a:pathLst>
            <a:path>
              <a:moveTo>
                <a:pt x="0" y="0"/>
              </a:moveTo>
              <a:lnTo>
                <a:pt x="0" y="3449355"/>
              </a:lnTo>
              <a:lnTo>
                <a:pt x="443379" y="344935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335701" y="3729830"/>
          <a:ext cx="4762620" cy="559686"/>
        </a:xfrm>
        <a:prstGeom prst="roundRect">
          <a:avLst>
            <a:gd name="adj" fmla="val 10000"/>
          </a:avLst>
        </a:prstGeom>
        <a:solidFill>
          <a:schemeClr val="bg1">
            <a:alpha val="90000"/>
          </a:scheme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335701" y="3729830"/>
        <a:ext cx="4762620" cy="559686"/>
      </dsp:txXfrm>
    </dsp:sp>
    <dsp:sp modelId="{85BB03BB-9CE9-47E8-9947-C2B05A20157F}">
      <dsp:nvSpPr>
        <dsp:cNvPr id="0" name=""/>
        <dsp:cNvSpPr/>
      </dsp:nvSpPr>
      <dsp:spPr>
        <a:xfrm>
          <a:off x="1892321" y="560318"/>
          <a:ext cx="443379" cy="4148963"/>
        </a:xfrm>
        <a:custGeom>
          <a:avLst/>
          <a:gdLst/>
          <a:ahLst/>
          <a:cxnLst/>
          <a:rect l="0" t="0" r="0" b="0"/>
          <a:pathLst>
            <a:path>
              <a:moveTo>
                <a:pt x="0" y="0"/>
              </a:moveTo>
              <a:lnTo>
                <a:pt x="0" y="4148963"/>
              </a:lnTo>
              <a:lnTo>
                <a:pt x="443379" y="414896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335701" y="4429438"/>
          <a:ext cx="4710870" cy="559686"/>
        </a:xfrm>
        <a:prstGeom prst="roundRect">
          <a:avLst>
            <a:gd name="adj" fmla="val 10000"/>
          </a:avLst>
        </a:prstGeom>
        <a:solidFill>
          <a:srgbClr val="FFFF85">
            <a:alpha val="90000"/>
          </a:srgb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335701" y="4429438"/>
        <a:ext cx="4710870" cy="55968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B331A4-2A99-4364-B5B4-8854F2CECE91}">
      <dsp:nvSpPr>
        <dsp:cNvPr id="0" name=""/>
        <dsp:cNvSpPr/>
      </dsp:nvSpPr>
      <dsp:spPr>
        <a:xfrm>
          <a:off x="1304342" y="30431"/>
          <a:ext cx="5375510" cy="5424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CCS Writing and Research</a:t>
          </a:r>
          <a:endParaRPr lang="en-US" sz="3200" kern="1200" dirty="0"/>
        </a:p>
      </dsp:txBody>
      <dsp:txXfrm>
        <a:off x="1304342" y="30431"/>
        <a:ext cx="5375510" cy="542480"/>
      </dsp:txXfrm>
    </dsp:sp>
    <dsp:sp modelId="{0912B255-822D-42AD-8D51-EAD24CC90B92}">
      <dsp:nvSpPr>
        <dsp:cNvPr id="0" name=""/>
        <dsp:cNvSpPr/>
      </dsp:nvSpPr>
      <dsp:spPr>
        <a:xfrm>
          <a:off x="1841893" y="572912"/>
          <a:ext cx="453106" cy="400861"/>
        </a:xfrm>
        <a:custGeom>
          <a:avLst/>
          <a:gdLst/>
          <a:ahLst/>
          <a:cxnLst/>
          <a:rect l="0" t="0" r="0" b="0"/>
          <a:pathLst>
            <a:path>
              <a:moveTo>
                <a:pt x="0" y="0"/>
              </a:moveTo>
              <a:lnTo>
                <a:pt x="0" y="400861"/>
              </a:lnTo>
              <a:lnTo>
                <a:pt x="453106" y="40086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415E90-D52D-48D0-83BA-D69F81D22A24}">
      <dsp:nvSpPr>
        <dsp:cNvPr id="0" name=""/>
        <dsp:cNvSpPr/>
      </dsp:nvSpPr>
      <dsp:spPr>
        <a:xfrm>
          <a:off x="2294999" y="687791"/>
          <a:ext cx="4816577" cy="571965"/>
        </a:xfrm>
        <a:prstGeom prst="roundRect">
          <a:avLst>
            <a:gd name="adj" fmla="val 10000"/>
          </a:avLst>
        </a:prstGeom>
        <a:solidFill>
          <a:srgbClr val="FFFF85">
            <a:alpha val="89804"/>
          </a:srgb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effectLst/>
            </a:rPr>
            <a:t>Successes and Challenges</a:t>
          </a:r>
          <a:endParaRPr lang="en-US" sz="2400" b="1" kern="1200" dirty="0">
            <a:effectLst/>
          </a:endParaRPr>
        </a:p>
      </dsp:txBody>
      <dsp:txXfrm>
        <a:off x="2294999" y="687791"/>
        <a:ext cx="4816577" cy="571965"/>
      </dsp:txXfrm>
    </dsp:sp>
    <dsp:sp modelId="{19D262A1-4F11-47A2-91BC-C1BB23103FA7}">
      <dsp:nvSpPr>
        <dsp:cNvPr id="0" name=""/>
        <dsp:cNvSpPr/>
      </dsp:nvSpPr>
      <dsp:spPr>
        <a:xfrm>
          <a:off x="1841893" y="572912"/>
          <a:ext cx="462129" cy="1094918"/>
        </a:xfrm>
        <a:custGeom>
          <a:avLst/>
          <a:gdLst/>
          <a:ahLst/>
          <a:cxnLst/>
          <a:rect l="0" t="0" r="0" b="0"/>
          <a:pathLst>
            <a:path>
              <a:moveTo>
                <a:pt x="0" y="0"/>
              </a:moveTo>
              <a:lnTo>
                <a:pt x="0" y="1094918"/>
              </a:lnTo>
              <a:lnTo>
                <a:pt x="462129" y="109491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5A28B-C7C5-4204-94C3-E8D7000EEC4F}">
      <dsp:nvSpPr>
        <dsp:cNvPr id="0" name=""/>
        <dsp:cNvSpPr/>
      </dsp:nvSpPr>
      <dsp:spPr>
        <a:xfrm>
          <a:off x="2304023" y="1381848"/>
          <a:ext cx="4834624" cy="5719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5144"/>
              <a:satOff val="8"/>
              <a:lumOff val="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Close Look at the Writing Standards</a:t>
          </a:r>
          <a:endParaRPr lang="en-US" sz="2400" b="0" kern="1200" dirty="0"/>
        </a:p>
      </dsp:txBody>
      <dsp:txXfrm>
        <a:off x="2304023" y="1381848"/>
        <a:ext cx="4834624" cy="571965"/>
      </dsp:txXfrm>
    </dsp:sp>
    <dsp:sp modelId="{0ECFACD2-E546-4248-9C0E-3A50A1F0895C}">
      <dsp:nvSpPr>
        <dsp:cNvPr id="0" name=""/>
        <dsp:cNvSpPr/>
      </dsp:nvSpPr>
      <dsp:spPr>
        <a:xfrm>
          <a:off x="1841893" y="572912"/>
          <a:ext cx="435059" cy="1854651"/>
        </a:xfrm>
        <a:custGeom>
          <a:avLst/>
          <a:gdLst/>
          <a:ahLst/>
          <a:cxnLst/>
          <a:rect l="0" t="0" r="0" b="0"/>
          <a:pathLst>
            <a:path>
              <a:moveTo>
                <a:pt x="0" y="0"/>
              </a:moveTo>
              <a:lnTo>
                <a:pt x="0" y="1854651"/>
              </a:lnTo>
              <a:lnTo>
                <a:pt x="435059" y="185465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A4AD6F-2F38-4BDD-9216-4EDB340AA554}">
      <dsp:nvSpPr>
        <dsp:cNvPr id="0" name=""/>
        <dsp:cNvSpPr/>
      </dsp:nvSpPr>
      <dsp:spPr>
        <a:xfrm>
          <a:off x="2276953" y="2117704"/>
          <a:ext cx="4863533" cy="619718"/>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90288"/>
              <a:satOff val="16"/>
              <a:lumOff val="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Creating Claims and Writing Grounded in Evidence from Text</a:t>
          </a:r>
          <a:endParaRPr lang="en-US" sz="2400" b="0" kern="1200" dirty="0"/>
        </a:p>
      </dsp:txBody>
      <dsp:txXfrm>
        <a:off x="2276953" y="2117704"/>
        <a:ext cx="4863533" cy="619718"/>
      </dsp:txXfrm>
    </dsp:sp>
    <dsp:sp modelId="{0406E04E-E93F-457E-87F7-A76954C0A595}">
      <dsp:nvSpPr>
        <dsp:cNvPr id="0" name=""/>
        <dsp:cNvSpPr/>
      </dsp:nvSpPr>
      <dsp:spPr>
        <a:xfrm>
          <a:off x="1841893" y="572912"/>
          <a:ext cx="453106" cy="2646728"/>
        </a:xfrm>
        <a:custGeom>
          <a:avLst/>
          <a:gdLst/>
          <a:ahLst/>
          <a:cxnLst/>
          <a:rect l="0" t="0" r="0" b="0"/>
          <a:pathLst>
            <a:path>
              <a:moveTo>
                <a:pt x="0" y="0"/>
              </a:moveTo>
              <a:lnTo>
                <a:pt x="0" y="2646728"/>
              </a:lnTo>
              <a:lnTo>
                <a:pt x="453106" y="26467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5DB2E2-94C8-4BD6-A25B-A6DF9906D3CD}">
      <dsp:nvSpPr>
        <dsp:cNvPr id="0" name=""/>
        <dsp:cNvSpPr/>
      </dsp:nvSpPr>
      <dsp:spPr>
        <a:xfrm>
          <a:off x="2294999" y="2880413"/>
          <a:ext cx="4863542" cy="67845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2985431"/>
              <a:satOff val="25"/>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Inquiry and Research in CCS ELA &amp; Literacy</a:t>
          </a:r>
          <a:endParaRPr lang="en-US" sz="2400" b="0" kern="1200" dirty="0"/>
        </a:p>
      </dsp:txBody>
      <dsp:txXfrm>
        <a:off x="2294999" y="2880413"/>
        <a:ext cx="4863542" cy="678453"/>
      </dsp:txXfrm>
    </dsp:sp>
    <dsp:sp modelId="{199D0DAA-F8E9-49A7-864C-8F57EB052505}">
      <dsp:nvSpPr>
        <dsp:cNvPr id="0" name=""/>
        <dsp:cNvSpPr/>
      </dsp:nvSpPr>
      <dsp:spPr>
        <a:xfrm>
          <a:off x="1841893" y="572912"/>
          <a:ext cx="453106" cy="3414928"/>
        </a:xfrm>
        <a:custGeom>
          <a:avLst/>
          <a:gdLst/>
          <a:ahLst/>
          <a:cxnLst/>
          <a:rect l="0" t="0" r="0" b="0"/>
          <a:pathLst>
            <a:path>
              <a:moveTo>
                <a:pt x="0" y="0"/>
              </a:moveTo>
              <a:lnTo>
                <a:pt x="0" y="3414928"/>
              </a:lnTo>
              <a:lnTo>
                <a:pt x="453106" y="341492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00A4-7A1C-40A2-A020-57CA6A1A3BF0}">
      <dsp:nvSpPr>
        <dsp:cNvPr id="0" name=""/>
        <dsp:cNvSpPr/>
      </dsp:nvSpPr>
      <dsp:spPr>
        <a:xfrm>
          <a:off x="2294999" y="3701858"/>
          <a:ext cx="4867102" cy="5719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80575"/>
              <a:satOff val="33"/>
              <a:lumOff val="1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Routine and Daily Writing</a:t>
          </a:r>
          <a:endParaRPr lang="en-US" sz="2400" b="0" kern="1200" dirty="0"/>
        </a:p>
      </dsp:txBody>
      <dsp:txXfrm>
        <a:off x="2294999" y="3701858"/>
        <a:ext cx="4867102" cy="571965"/>
      </dsp:txXfrm>
    </dsp:sp>
    <dsp:sp modelId="{85BB03BB-9CE9-47E8-9947-C2B05A20157F}">
      <dsp:nvSpPr>
        <dsp:cNvPr id="0" name=""/>
        <dsp:cNvSpPr/>
      </dsp:nvSpPr>
      <dsp:spPr>
        <a:xfrm>
          <a:off x="1841893" y="572912"/>
          <a:ext cx="453106" cy="4129885"/>
        </a:xfrm>
        <a:custGeom>
          <a:avLst/>
          <a:gdLst/>
          <a:ahLst/>
          <a:cxnLst/>
          <a:rect l="0" t="0" r="0" b="0"/>
          <a:pathLst>
            <a:path>
              <a:moveTo>
                <a:pt x="0" y="0"/>
              </a:moveTo>
              <a:lnTo>
                <a:pt x="0" y="4129885"/>
              </a:lnTo>
              <a:lnTo>
                <a:pt x="453106" y="412988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BD45B-2267-4CA8-B8C4-6B38ED4F7284}">
      <dsp:nvSpPr>
        <dsp:cNvPr id="0" name=""/>
        <dsp:cNvSpPr/>
      </dsp:nvSpPr>
      <dsp:spPr>
        <a:xfrm>
          <a:off x="2294999" y="4416815"/>
          <a:ext cx="4736895" cy="5719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75719"/>
              <a:satOff val="4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0" kern="1200" dirty="0" smtClean="0"/>
            <a:t>Supporting Students in Writing</a:t>
          </a:r>
          <a:endParaRPr lang="en-US" sz="2400" b="0" kern="1200" dirty="0"/>
        </a:p>
      </dsp:txBody>
      <dsp:txXfrm>
        <a:off x="2294999" y="4416815"/>
        <a:ext cx="4736895" cy="5719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3B46E3D7-5A05-4181-B712-1EC3FC55BC14}" type="datetimeFigureOut">
              <a:rPr lang="en-US" smtClean="0"/>
              <a:pPr/>
              <a:t>5/27/2014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xmlns=""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B133EB38-C064-4C52-A35D-D40DB2B7683B}"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xmlns=""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smarterbalanced.org/sample-items-and-performance-tasks/"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www.smarterbalanced.org/smarter-balanced-assessments/computer-adaptive-testing/" TargetMode="External"/><Relationship Id="rId4" Type="http://schemas.openxmlformats.org/officeDocument/2006/relationships/hyperlink" Target="http://www.corestandards.org/"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odelleducation.com/resources/reading-closely"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odelleducation.com/literacy-curriculum/argumentation" TargetMode="External"/><Relationship Id="rId5" Type="http://schemas.openxmlformats.org/officeDocument/2006/relationships/hyperlink" Target="http://odelleducation.com/literacy-curriculum/research" TargetMode="External"/><Relationship Id="rId4" Type="http://schemas.openxmlformats.org/officeDocument/2006/relationships/hyperlink" Target="http://odelleducation.com/resources/making-ebc-lesson"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odelleducation.com/literacy-curriculum/research"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achievethecore.org/dashboard/300/search/1/1/6/7/8/page/752/featured-lessons-list-pg" TargetMode="External"/><Relationship Id="rId7" Type="http://schemas.openxmlformats.org/officeDocument/2006/relationships/hyperlink" Target="http://achievethecore.org/dashboard/300/search/1/1/9/10/11/12/page/752/featured-lessons-list-pg"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www.doe.mass.edu/candi/model/units/ELAg11-PersuasionArgument.pdf" TargetMode="External"/><Relationship Id="rId5" Type="http://schemas.openxmlformats.org/officeDocument/2006/relationships/hyperlink" Target="http://www.readwritethink.org/classroom-resources/lesson-plans/chasing-dream-researching-meaning-30925.html?tab=4" TargetMode="External"/><Relationship Id="rId4" Type="http://schemas.openxmlformats.org/officeDocument/2006/relationships/hyperlink" Target="http://achievethecore.org/page/737/history-social-studies-lessons"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www.youtube.com/watch?v=O9z71iNrlew"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owl.english.purdue.edu/owl/resource/545/01/"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Slides</a:t>
            </a:r>
            <a:r>
              <a:rPr lang="en-US" baseline="0" dirty="0" smtClean="0"/>
              <a:t> 1–7 will take about 15 minutes.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Facilitator: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Introduce yourself. Welcome</a:t>
            </a:r>
            <a:r>
              <a:rPr lang="en-US" baseline="0" dirty="0" smtClean="0"/>
              <a:t> participants to Module 3.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that regardless of which session they attended for Modules 1 and 2, they learned the same information, and had similar conversations. They are all part of the same community of coaches with a goal of deepening understanding of the CT Core Standards and instructional shifts across the entire state.   </a:t>
            </a:r>
          </a:p>
          <a:p>
            <a:endParaRPr lang="en-US" baseline="0" dirty="0" smtClean="0"/>
          </a:p>
          <a:p>
            <a:r>
              <a:rPr lang="en-US" dirty="0" smtClean="0"/>
              <a:t>(Be sure that everyone is wearing</a:t>
            </a:r>
            <a:r>
              <a:rPr lang="en-US" baseline="0" dirty="0" smtClean="0"/>
              <a:t> a name tag. </a:t>
            </a:r>
            <a:r>
              <a:rPr lang="en-US" dirty="0" smtClean="0"/>
              <a:t>Since participants are now in their third module</a:t>
            </a:r>
            <a:r>
              <a:rPr lang="en-US" baseline="0" dirty="0" smtClean="0"/>
              <a:t>, it is likely that many of them will have met each other in earlier modules. There will be no full group introductions this time. They will have the opportunity to introduce themselves during various activities. However, as facilitator, you may want to read the room with regard to who is here from the same district so that you can plan to mix up groups; you may also want to ask if there is anyone who did not attend M1 and M2.)</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xmlns=""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solidFill>
                  <a:schemeClr val="bg1">
                    <a:lumMod val="50000"/>
                  </a:schemeClr>
                </a:solidFill>
              </a:rPr>
              <a:t>Part 1, including</a:t>
            </a:r>
            <a:r>
              <a:rPr lang="en-US" baseline="0" dirty="0" smtClean="0">
                <a:solidFill>
                  <a:schemeClr val="bg1">
                    <a:lumMod val="50000"/>
                  </a:schemeClr>
                </a:solidFill>
              </a:rPr>
              <a:t> this activity, should take no more than 15 minutes. </a:t>
            </a:r>
          </a:p>
          <a:p>
            <a:pPr eaLnBrk="1" hangingPunct="1">
              <a:spcBef>
                <a:spcPct val="0"/>
              </a:spcBef>
            </a:pPr>
            <a:r>
              <a:rPr lang="en-US" dirty="0" smtClean="0">
                <a:solidFill>
                  <a:schemeClr val="bg1">
                    <a:lumMod val="50000"/>
                  </a:schemeClr>
                </a:solidFill>
              </a:rPr>
              <a:t>This slide gives </a:t>
            </a:r>
            <a:r>
              <a:rPr lang="en-US" baseline="0" dirty="0" smtClean="0">
                <a:solidFill>
                  <a:schemeClr val="bg1">
                    <a:lumMod val="50000"/>
                  </a:schemeClr>
                </a:solidFill>
              </a:rPr>
              <a:t>directions for Activity 1. It is meant to be an informal “standing up” activity in which folks introduce themselves to others . </a:t>
            </a:r>
          </a:p>
          <a:p>
            <a:pPr eaLnBrk="1" hangingPunct="1">
              <a:spcBef>
                <a:spcPct val="0"/>
              </a:spcBef>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10</a:t>
            </a:fld>
            <a:endParaRPr lang="en-US" dirty="0"/>
          </a:p>
        </p:txBody>
      </p:sp>
    </p:spTree>
    <p:extLst>
      <p:ext uri="{BB962C8B-B14F-4D97-AF65-F5344CB8AC3E}">
        <p14:creationId xmlns:p14="http://schemas.microsoft.com/office/powerpoint/2010/main" xmlns="" val="927854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purpose of the morning is to look closely at parts of effective units and lessons that align with the CCS-ELA &amp; Literacy.</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11</a:t>
            </a:fld>
            <a:endParaRPr lang="en-US" dirty="0"/>
          </a:p>
        </p:txBody>
      </p:sp>
    </p:spTree>
    <p:extLst>
      <p:ext uri="{BB962C8B-B14F-4D97-AF65-F5344CB8AC3E}">
        <p14:creationId xmlns:p14="http://schemas.microsoft.com/office/powerpoint/2010/main" xmlns="" val="19255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65 minutes for all of Part 2, including Activities</a:t>
            </a:r>
            <a:r>
              <a:rPr lang="en-US" baseline="0" dirty="0" smtClean="0"/>
              <a:t> 2 and 3. Introductory slides should take no more than 5 minutes, leaving 1 hour for the remaining activities.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12</a:t>
            </a:fld>
            <a:endParaRPr lang="en-US" dirty="0"/>
          </a:p>
        </p:txBody>
      </p:sp>
    </p:spTree>
    <p:extLst>
      <p:ext uri="{BB962C8B-B14F-4D97-AF65-F5344CB8AC3E}">
        <p14:creationId xmlns:p14="http://schemas.microsoft.com/office/powerpoint/2010/main" xmlns="" val="344120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a:t>
            </a:r>
            <a:r>
              <a:rPr lang="en-US" baseline="0" dirty="0" smtClean="0"/>
              <a:t> types of writing standards.</a:t>
            </a:r>
            <a:endParaRPr lang="en-US"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13</a:t>
            </a:fld>
            <a:endParaRPr lang="en-US" dirty="0"/>
          </a:p>
        </p:txBody>
      </p:sp>
    </p:spTree>
    <p:extLst>
      <p:ext uri="{BB962C8B-B14F-4D97-AF65-F5344CB8AC3E}">
        <p14:creationId xmlns:p14="http://schemas.microsoft.com/office/powerpoint/2010/main" xmlns="" val="3320431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are the standards in greater</a:t>
            </a:r>
            <a:r>
              <a:rPr lang="en-US" baseline="0" dirty="0" smtClean="0"/>
              <a:t> depth. These </a:t>
            </a:r>
            <a:r>
              <a:rPr lang="en-US" dirty="0" smtClean="0"/>
              <a:t>match to individual grade-level standards, but the grade-level standards differentiate in qualities: for example, Grade 6 transitions to clarify relationships, but grade 7 adds to create cohesion. </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FDB4AD-41BA-43E5-A102-8B66F284F5C2}"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xmlns="" val="2303047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These are the standards in greater</a:t>
            </a:r>
            <a:r>
              <a:rPr lang="en-US" baseline="0" dirty="0" smtClean="0"/>
              <a:t> depth. These </a:t>
            </a:r>
            <a:r>
              <a:rPr lang="en-US" dirty="0" smtClean="0"/>
              <a:t>match to individual grade-level standards, but the grade-level standards differentiate in qualities: for example, Grade 6 transitions to clarify relationships, but grade 7 adds to create cohesion. </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FDB4AD-41BA-43E5-A102-8B66F284F5C2}"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xmlns="" val="230304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16</a:t>
            </a:fld>
            <a:endParaRPr lang="en-US" dirty="0"/>
          </a:p>
        </p:txBody>
      </p:sp>
    </p:spTree>
    <p:extLst>
      <p:ext uri="{BB962C8B-B14F-4D97-AF65-F5344CB8AC3E}">
        <p14:creationId xmlns:p14="http://schemas.microsoft.com/office/powerpoint/2010/main" xmlns="" val="2925234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anose="020B0604020202020204" pitchFamily="34" charset="0"/>
              <a:buNone/>
            </a:pPr>
            <a:r>
              <a:rPr lang="en-US" dirty="0" smtClean="0"/>
              <a:t>Activity 2 will take 30 minutes. </a:t>
            </a:r>
          </a:p>
          <a:p>
            <a:pPr marL="0" indent="0">
              <a:spcBef>
                <a:spcPct val="0"/>
              </a:spcBef>
              <a:buFont typeface="Arial" panose="020B0604020202020204" pitchFamily="34" charset="0"/>
              <a:buNone/>
            </a:pPr>
            <a:r>
              <a:rPr lang="en-US" dirty="0" smtClean="0"/>
              <a:t>For</a:t>
            </a:r>
            <a:r>
              <a:rPr lang="en-US" baseline="0" dirty="0" smtClean="0"/>
              <a:t> this activity, group participants in 4’s in any way that works for the groups you have. It’s OK for them to stay with their district if that works out. If there are an odd number, it is better to have a group of 3 than a 5. Direct them to the page in their Participant Guide, then briefly explain on the </a:t>
            </a:r>
            <a:r>
              <a:rPr lang="en-US" b="1" baseline="0" dirty="0" smtClean="0"/>
              <a:t>next slide</a:t>
            </a:r>
            <a:r>
              <a:rPr lang="en-US" baseline="0" dirty="0" smtClean="0"/>
              <a:t>. They will definitely need their Participant Guide for this.</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17</a:t>
            </a:fld>
            <a:endParaRPr lang="en-US" dirty="0"/>
          </a:p>
        </p:txBody>
      </p:sp>
    </p:spTree>
    <p:extLst>
      <p:ext uri="{BB962C8B-B14F-4D97-AF65-F5344CB8AC3E}">
        <p14:creationId xmlns:p14="http://schemas.microsoft.com/office/powerpoint/2010/main" xmlns="" val="2606315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 participants that full directions, including</a:t>
            </a:r>
            <a:r>
              <a:rPr lang="en-US" baseline="0" dirty="0" smtClean="0"/>
              <a:t> the questions to answer, are in the Participant Guide.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p14="http://schemas.microsoft.com/office/powerpoint/2010/main" xmlns="" val="220902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19</a:t>
            </a:fld>
            <a:endParaRPr lang="en-US" dirty="0"/>
          </a:p>
        </p:txBody>
      </p:sp>
    </p:spTree>
    <p:extLst>
      <p:ext uri="{BB962C8B-B14F-4D97-AF65-F5344CB8AC3E}">
        <p14:creationId xmlns:p14="http://schemas.microsoft.com/office/powerpoint/2010/main" xmlns="" val="194835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slide provides a visual showing how the topics for the professional development modules fit together.</a:t>
            </a:r>
            <a:r>
              <a:rPr lang="en-US" baseline="0" dirty="0" smtClean="0"/>
              <a:t> </a:t>
            </a:r>
            <a:r>
              <a:rPr lang="en-US" dirty="0" smtClean="0"/>
              <a:t>Briefly explain to participants.</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2</a:t>
            </a:fld>
            <a:endParaRPr lang="en-US" dirty="0"/>
          </a:p>
        </p:txBody>
      </p:sp>
    </p:spTree>
    <p:extLst>
      <p:ext uri="{BB962C8B-B14F-4D97-AF65-F5344CB8AC3E}">
        <p14:creationId xmlns:p14="http://schemas.microsoft.com/office/powerpoint/2010/main" xmlns="" val="2767732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0F08C6-D158-4065-A21A-4AF11520EFF7}" type="slidenum">
              <a:rPr lang="en-US" smtClean="0"/>
              <a:pPr/>
              <a:t>20</a:t>
            </a:fld>
            <a:endParaRPr lang="en-US"/>
          </a:p>
        </p:txBody>
      </p:sp>
    </p:spTree>
    <p:extLst>
      <p:ext uri="{BB962C8B-B14F-4D97-AF65-F5344CB8AC3E}">
        <p14:creationId xmlns:p14="http://schemas.microsoft.com/office/powerpoint/2010/main" xmlns="" val="2564114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Slides 17-27,</a:t>
            </a:r>
            <a:r>
              <a:rPr lang="en-US" sz="1200" baseline="0" dirty="0" smtClean="0"/>
              <a:t> which include Activity 3, will take about 30 minutes.</a:t>
            </a:r>
          </a:p>
          <a:p>
            <a:r>
              <a:rPr lang="en-US" sz="1200" baseline="0" dirty="0" smtClean="0"/>
              <a:t>The purpose of the next two slides is to introduce </a:t>
            </a:r>
            <a:r>
              <a:rPr lang="en-US" sz="1200" i="1" baseline="0" dirty="0" smtClean="0"/>
              <a:t>In Common </a:t>
            </a:r>
            <a:r>
              <a:rPr lang="en-US" sz="1200" baseline="0" dirty="0" smtClean="0"/>
              <a:t>as a resource. Most participants will have heard of </a:t>
            </a:r>
            <a:r>
              <a:rPr lang="en-US" sz="1200" i="1" baseline="0" dirty="0" smtClean="0"/>
              <a:t>In Common </a:t>
            </a:r>
            <a:r>
              <a:rPr lang="en-US" sz="1200" baseline="0" dirty="0" smtClean="0"/>
              <a:t>but may not have had an opportunity to explore it.</a:t>
            </a:r>
            <a:endParaRPr lang="en-US" sz="1200" dirty="0" smtClean="0"/>
          </a:p>
          <a:p>
            <a:endParaRPr lang="en-US" sz="1200" dirty="0" smtClean="0"/>
          </a:p>
          <a:p>
            <a:r>
              <a:rPr lang="en-US" sz="1200" dirty="0" smtClean="0"/>
              <a:t>There</a:t>
            </a:r>
            <a:r>
              <a:rPr lang="en-US" sz="1200" baseline="0" dirty="0" smtClean="0"/>
              <a:t> are two types of writing in </a:t>
            </a:r>
            <a:r>
              <a:rPr lang="en-US" sz="1200" i="1" baseline="0" dirty="0" smtClean="0"/>
              <a:t>In Common</a:t>
            </a:r>
            <a:r>
              <a:rPr lang="en-US" sz="1200" baseline="0" dirty="0" smtClean="0"/>
              <a:t>. </a:t>
            </a:r>
            <a:r>
              <a:rPr lang="en-US" sz="1200" dirty="0" smtClean="0"/>
              <a:t>“On-demand Writing,” written to a common prompt and illustrates developmental spectrum. “Range of writing,” illustrates examples of writing for different tasks, audiences, and purposes over different time frames.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Created by Vermont Writing Collaborative and Student Achievement Partners.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21</a:t>
            </a:fld>
            <a:endParaRPr lang="en-US" dirty="0"/>
          </a:p>
        </p:txBody>
      </p:sp>
    </p:spTree>
    <p:extLst>
      <p:ext uri="{BB962C8B-B14F-4D97-AF65-F5344CB8AC3E}">
        <p14:creationId xmlns:p14="http://schemas.microsoft.com/office/powerpoint/2010/main" xmlns="" val="226896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make it clear that these are authentic writing samples to be used for a variety of purposes, but they are not intended to be models. They were intended to supplement Appendix C, which was not sufficient for its intended purpose. This is an ongoing project.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22</a:t>
            </a:fld>
            <a:endParaRPr lang="en-US" dirty="0"/>
          </a:p>
        </p:txBody>
      </p:sp>
    </p:spTree>
    <p:extLst>
      <p:ext uri="{BB962C8B-B14F-4D97-AF65-F5344CB8AC3E}">
        <p14:creationId xmlns:p14="http://schemas.microsoft.com/office/powerpoint/2010/main" xmlns="" val="133635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Approximately 25</a:t>
            </a:r>
            <a:r>
              <a:rPr lang="en-US" baseline="0" dirty="0" smtClean="0"/>
              <a:t> minutes for this activity and discussion that follows.</a:t>
            </a:r>
          </a:p>
          <a:p>
            <a:pPr eaLnBrk="1" hangingPunct="1">
              <a:spcBef>
                <a:spcPct val="0"/>
              </a:spcBef>
              <a:buFontTx/>
              <a:buNone/>
            </a:pPr>
            <a:r>
              <a:rPr lang="en-US" baseline="0" dirty="0" smtClean="0"/>
              <a:t>Have secondary participants choose a writing sample from the type and grade level that they would most likely support.</a:t>
            </a:r>
          </a:p>
          <a:p>
            <a:pPr eaLnBrk="1" hangingPunct="1">
              <a:spcBef>
                <a:spcPct val="0"/>
              </a:spcBef>
              <a:buFontTx/>
              <a:buNone/>
            </a:pPr>
            <a:r>
              <a:rPr lang="en-US" baseline="0" dirty="0" smtClean="0"/>
              <a:t>Have them find a teacher who has chosen the same writing type (argument, explanatory, or narrative) and the same grade level sample.</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23</a:t>
            </a:fld>
            <a:endParaRPr lang="en-US" dirty="0"/>
          </a:p>
        </p:txBody>
      </p:sp>
    </p:spTree>
    <p:extLst>
      <p:ext uri="{BB962C8B-B14F-4D97-AF65-F5344CB8AC3E}">
        <p14:creationId xmlns:p14="http://schemas.microsoft.com/office/powerpoint/2010/main" xmlns="" val="100822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24</a:t>
            </a:fld>
            <a:endParaRPr lang="en-US" dirty="0"/>
          </a:p>
        </p:txBody>
      </p:sp>
    </p:spTree>
    <p:extLst>
      <p:ext uri="{BB962C8B-B14F-4D97-AF65-F5344CB8AC3E}">
        <p14:creationId xmlns:p14="http://schemas.microsoft.com/office/powerpoint/2010/main" xmlns="" val="893960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25</a:t>
            </a:fld>
            <a:endParaRPr lang="en-US" dirty="0"/>
          </a:p>
        </p:txBody>
      </p:sp>
    </p:spTree>
    <p:extLst>
      <p:ext uri="{BB962C8B-B14F-4D97-AF65-F5344CB8AC3E}">
        <p14:creationId xmlns:p14="http://schemas.microsoft.com/office/powerpoint/2010/main" xmlns="" val="334757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p:spPr>
      </p:sp>
      <p:sp>
        <p:nvSpPr>
          <p:cNvPr id="80899" name="Notes Placeholder 2"/>
          <p:cNvSpPr>
            <a:spLocks noGrp="1"/>
          </p:cNvSpPr>
          <p:nvPr>
            <p:ph type="body" idx="1"/>
          </p:nvPr>
        </p:nvSpPr>
        <p:spPr bwMode="auto">
          <a:xfrm>
            <a:off x="702310" y="5176572"/>
            <a:ext cx="5618480" cy="3665458"/>
          </a:xfrm>
          <a:noFill/>
        </p:spPr>
        <p:txBody>
          <a:bodyPr wrap="square" numCol="1" anchor="t" anchorCtr="0" compatLnSpc="1">
            <a:prstTxWarp prst="textNoShape">
              <a:avLst/>
            </a:prstTxWarp>
          </a:bodyPr>
          <a:lstStyle/>
          <a:p>
            <a:pPr eaLnBrk="1" hangingPunct="1">
              <a:spcBef>
                <a:spcPct val="0"/>
              </a:spcBef>
            </a:pPr>
            <a:r>
              <a:rPr lang="en-US" dirty="0" smtClean="0"/>
              <a:t>The break should be 10 minutes.</a:t>
            </a:r>
            <a:r>
              <a:rPr lang="en-US" baseline="0" dirty="0" smtClean="0"/>
              <a:t> </a:t>
            </a:r>
            <a:r>
              <a:rPr lang="en-US" dirty="0" smtClean="0"/>
              <a:t>Remind the participants to try to be timely in their return.</a:t>
            </a:r>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B2A9FBA6-6B01-4CA3-A0D9-EE7D90FC28D8}" type="datetime1">
              <a:rPr lang="en-US" smtClean="0">
                <a:latin typeface="Arial" pitchFamily="34" charset="0"/>
              </a:rPr>
              <a:pPr/>
              <a:t>5/27/2014</a:t>
            </a:fld>
            <a:endParaRPr lang="en-US" dirty="0"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26</a:t>
            </a:fld>
            <a:endParaRPr lang="en-US" dirty="0"/>
          </a:p>
        </p:txBody>
      </p:sp>
    </p:spTree>
    <p:extLst>
      <p:ext uri="{BB962C8B-B14F-4D97-AF65-F5344CB8AC3E}">
        <p14:creationId xmlns:p14="http://schemas.microsoft.com/office/powerpoint/2010/main" xmlns="" val="1012353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part of the module will focus on Shift </a:t>
            </a:r>
            <a:r>
              <a:rPr lang="en-US" dirty="0" smtClean="0"/>
              <a:t>2, </a:t>
            </a:r>
            <a:r>
              <a:rPr lang="en-US" dirty="0"/>
              <a:t>writing, grounded in evidence from the text, </a:t>
            </a:r>
            <a:r>
              <a:rPr lang="en-US" dirty="0" smtClean="0"/>
              <a:t>and what it means for the secondary student.</a:t>
            </a:r>
            <a:endParaRPr lang="en-US" dirty="0"/>
          </a:p>
          <a:p>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27</a:t>
            </a:fld>
            <a:endParaRPr lang="en-US" dirty="0"/>
          </a:p>
        </p:txBody>
      </p:sp>
    </p:spTree>
    <p:extLst>
      <p:ext uri="{BB962C8B-B14F-4D97-AF65-F5344CB8AC3E}">
        <p14:creationId xmlns:p14="http://schemas.microsoft.com/office/powerpoint/2010/main" xmlns="" val="1533490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417638" y="1173163"/>
            <a:ext cx="4187825" cy="3141662"/>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Part 3 is allotted 105 minutes in total. </a:t>
            </a:r>
            <a:r>
              <a:rPr lang="en-US" dirty="0" smtClean="0"/>
              <a:t>This </a:t>
            </a:r>
            <a:r>
              <a:rPr lang="en-US" dirty="0"/>
              <a:t>includes introductory slides, </a:t>
            </a:r>
            <a:r>
              <a:rPr lang="en-US" dirty="0" smtClean="0"/>
              <a:t>Activities 4a,</a:t>
            </a:r>
            <a:r>
              <a:rPr lang="en-US" baseline="0" dirty="0" smtClean="0"/>
              <a:t> b, and c, </a:t>
            </a:r>
            <a:r>
              <a:rPr lang="en-US" dirty="0" smtClean="0"/>
              <a:t>and Activities</a:t>
            </a:r>
            <a:r>
              <a:rPr lang="en-US" baseline="0" dirty="0" smtClean="0"/>
              <a:t> </a:t>
            </a:r>
            <a:r>
              <a:rPr lang="en-US" dirty="0" smtClean="0"/>
              <a:t>5a, b, and c. </a:t>
            </a:r>
            <a:r>
              <a:rPr lang="en-US" dirty="0"/>
              <a:t>Activity 4 is 50 </a:t>
            </a:r>
            <a:r>
              <a:rPr lang="en-US" dirty="0" smtClean="0"/>
              <a:t>minutes total, </a:t>
            </a:r>
            <a:r>
              <a:rPr lang="en-US" dirty="0"/>
              <a:t>and Activity 5 is 45 </a:t>
            </a:r>
            <a:r>
              <a:rPr lang="en-US" dirty="0" smtClean="0"/>
              <a:t>minutes total. That </a:t>
            </a:r>
            <a:r>
              <a:rPr lang="en-US" dirty="0"/>
              <a:t>leaves about 10 minutes for introduction and conclusion of this part.</a:t>
            </a:r>
          </a:p>
          <a:p>
            <a:pPr defTabSz="905530">
              <a:spcBef>
                <a:spcPct val="0"/>
              </a:spcBef>
              <a:defRPr/>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28</a:t>
            </a:fld>
            <a:endParaRPr lang="en-US" dirty="0"/>
          </a:p>
        </p:txBody>
      </p:sp>
    </p:spTree>
    <p:extLst>
      <p:ext uri="{BB962C8B-B14F-4D97-AF65-F5344CB8AC3E}">
        <p14:creationId xmlns:p14="http://schemas.microsoft.com/office/powerpoint/2010/main" xmlns="" val="1316731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a:t>
            </a:r>
            <a:r>
              <a:rPr lang="en-US" baseline="0" dirty="0" smtClean="0"/>
              <a:t> that in Module 1, we saw that one of three significant instructional shifts required by the CCS is “Reading, writing, and speaking, grounded in evidence from text. With regard to writing, where in the standards do we find that?</a:t>
            </a:r>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3BDB4ABC-EEE3-4AF2-96C3-787CA8BFEEC0}" type="slidenum">
              <a:rPr lang="en-US"/>
              <a:pPr/>
              <a:t>29</a:t>
            </a:fld>
            <a:endParaRPr lang="en-US"/>
          </a:p>
        </p:txBody>
      </p:sp>
    </p:spTree>
    <p:extLst>
      <p:ext uri="{BB962C8B-B14F-4D97-AF65-F5344CB8AC3E}">
        <p14:creationId xmlns:p14="http://schemas.microsoft.com/office/powerpoint/2010/main" xmlns="" val="51344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Review the agenda, noting there will be a</a:t>
            </a:r>
            <a:r>
              <a:rPr lang="en-US" dirty="0" smtClean="0">
                <a:solidFill>
                  <a:srgbClr val="FF0000"/>
                </a:solidFill>
              </a:rPr>
              <a:t> break </a:t>
            </a:r>
            <a:r>
              <a:rPr lang="en-US" dirty="0" smtClean="0"/>
              <a:t>for lunch as well as a short morning and afternoon break. You may want to add the importance of coming back from breaks on time to ensure enough time to complete all the work of the day.</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1355096-E25B-469F-AC59-102C1ABDA6C6}" type="datetime1">
              <a:rPr lang="en-US" smtClean="0">
                <a:latin typeface="Arial" pitchFamily="34" charset="0"/>
              </a:rPr>
              <a:pPr/>
              <a:t>5/27/2014</a:t>
            </a:fld>
            <a:endParaRPr lang="en-US" dirty="0"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3</a:t>
            </a:fld>
            <a:endParaRPr lang="en-US" dirty="0"/>
          </a:p>
        </p:txBody>
      </p:sp>
    </p:spTree>
    <p:extLst>
      <p:ext uri="{BB962C8B-B14F-4D97-AF65-F5344CB8AC3E}">
        <p14:creationId xmlns:p14="http://schemas.microsoft.com/office/powerpoint/2010/main" xmlns="" val="197834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purpose of this slide is to show that writing from sources/writing with evidence is spread throughout the writing standards. Standard 9 also refers back explicitly to the reading standards at each grade level.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xmlns="" val="1953792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instructional shift is reflected on the Smarter Balanced assessments as </a:t>
            </a:r>
            <a:r>
              <a:rPr lang="en-US" dirty="0" smtClean="0"/>
              <a:t>well.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31</a:t>
            </a:fld>
            <a:endParaRPr lang="en-US" dirty="0"/>
          </a:p>
        </p:txBody>
      </p:sp>
    </p:spTree>
    <p:extLst>
      <p:ext uri="{BB962C8B-B14F-4D97-AF65-F5344CB8AC3E}">
        <p14:creationId xmlns:p14="http://schemas.microsoft.com/office/powerpoint/2010/main" xmlns="" val="1994640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These items were adapted to fit the screen and </a:t>
            </a:r>
            <a:r>
              <a:rPr lang="en-US" i="1" dirty="0"/>
              <a:t>taken from </a:t>
            </a:r>
            <a:r>
              <a:rPr lang="en-US" i="1" dirty="0">
                <a:hlinkClick r:id="rId3"/>
              </a:rPr>
              <a:t>http://www.smarterbalanced.org/sample-items-and-performance-tasks</a:t>
            </a:r>
            <a:r>
              <a:rPr lang="en-US" i="1" dirty="0" smtClean="0">
                <a:hlinkClick r:id="rId3"/>
              </a:rPr>
              <a:t>/</a:t>
            </a:r>
            <a:endParaRPr lang="en-US" i="1" dirty="0" smtClean="0"/>
          </a:p>
          <a:p>
            <a:r>
              <a:rPr lang="en-US" i="1" dirty="0" smtClean="0"/>
              <a:t>Smarter </a:t>
            </a:r>
            <a:r>
              <a:rPr lang="en-US" i="1" dirty="0"/>
              <a:t>Balanced sample items illustrate the rigor and complexity of the English language arts/literacy and mathematics items and performance tasks students will encounter on the Consortium’s next-generation assessments.</a:t>
            </a:r>
          </a:p>
          <a:p>
            <a:r>
              <a:rPr lang="en-US" dirty="0"/>
              <a:t> </a:t>
            </a:r>
          </a:p>
          <a:p>
            <a:r>
              <a:rPr lang="en-US" dirty="0"/>
              <a:t>The sample items and performance tasks are intended to help teachers, administrators, and policymakers implementing the </a:t>
            </a:r>
            <a:r>
              <a:rPr lang="en-US" dirty="0">
                <a:hlinkClick r:id="rId4"/>
              </a:rPr>
              <a:t>Common Core State Standards</a:t>
            </a:r>
            <a:r>
              <a:rPr lang="en-US" dirty="0"/>
              <a:t> (CCSS) and preparing for next-generation assessments. They provide an early look into the depth of understanding of the CCSS that will be measured by the Smarter Balanced assessment system. While the items and tasks are not intended to be used as sample tests, educators can use them to begin planning the shifts in instruction that will be required to help students meet the demands of the new assessments.</a:t>
            </a:r>
          </a:p>
          <a:p>
            <a:r>
              <a:rPr lang="en-US" dirty="0"/>
              <a:t>The sample items and tasks can be viewed by grade band (grades 3-5, 6-8, and high school) or content focus. They showcase the variety of item types—including technology-enhanced items </a:t>
            </a:r>
            <a:r>
              <a:rPr lang="en-US" dirty="0" smtClean="0"/>
              <a:t>and performance </a:t>
            </a:r>
            <a:r>
              <a:rPr lang="en-US" dirty="0"/>
              <a:t>tasks—that will be included in the Smarter Balanced assessment system. In addition, items illustrating the connections across grades within the CCSS—as well as the range of student achievement within a </a:t>
            </a:r>
            <a:r>
              <a:rPr lang="en-US" dirty="0">
                <a:hlinkClick r:id="rId5"/>
              </a:rPr>
              <a:t>computer adaptive test</a:t>
            </a:r>
            <a:r>
              <a:rPr lang="en-US" dirty="0"/>
              <a:t>—are also available. Most constructed-response and technology-enhanced items can be scored automatically, and many items include downloadable scoring rubrics</a:t>
            </a:r>
            <a:r>
              <a:rPr lang="en-US" dirty="0" smtClean="0"/>
              <a: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32</a:t>
            </a:fld>
            <a:endParaRPr lang="en-US" dirty="0"/>
          </a:p>
        </p:txBody>
      </p:sp>
    </p:spTree>
    <p:extLst>
      <p:ext uri="{BB962C8B-B14F-4D97-AF65-F5344CB8AC3E}">
        <p14:creationId xmlns:p14="http://schemas.microsoft.com/office/powerpoint/2010/main" xmlns="" val="2720588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sample English language arts/literacy items and performance tasks include a mixture of published and commissioned reading passages and </a:t>
            </a:r>
            <a:r>
              <a:rPr lang="en-US" dirty="0" smtClean="0"/>
              <a:t>sources. </a:t>
            </a:r>
            <a:r>
              <a:rPr lang="en-US" dirty="0"/>
              <a:t>For the operational assessment in the 2014-15 school year, Smarter Balanced intends to use primarily published passages—reflecting the emphasis in the Common Core on exposure to “high-quality, increasingly challenging literary and informational texts”—and the full text of these passages will be available to students</a:t>
            </a:r>
            <a:r>
              <a:rPr lang="en-US" dirty="0" smtClean="0"/>
              <a: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33</a:t>
            </a:fld>
            <a:endParaRPr lang="en-US" dirty="0"/>
          </a:p>
        </p:txBody>
      </p:sp>
    </p:spTree>
    <p:extLst>
      <p:ext uri="{BB962C8B-B14F-4D97-AF65-F5344CB8AC3E}">
        <p14:creationId xmlns:p14="http://schemas.microsoft.com/office/powerpoint/2010/main" xmlns="" val="319180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34</a:t>
            </a:fld>
            <a:endParaRPr lang="en-US" dirty="0"/>
          </a:p>
        </p:txBody>
      </p:sp>
    </p:spTree>
    <p:extLst>
      <p:ext uri="{BB962C8B-B14F-4D97-AF65-F5344CB8AC3E}">
        <p14:creationId xmlns:p14="http://schemas.microsoft.com/office/powerpoint/2010/main" xmlns="" val="387573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Have a participant</a:t>
            </a:r>
            <a:r>
              <a:rPr lang="en-US" baseline="0" dirty="0" smtClean="0"/>
              <a:t> read this quote. Discuss how we t</a:t>
            </a:r>
            <a:r>
              <a:rPr lang="en-US" dirty="0" smtClean="0"/>
              <a:t>each students, not writing, not argument, not narrative. We should be teaching students how to be writers</a:t>
            </a:r>
            <a:r>
              <a:rPr lang="en-US" baseline="0" dirty="0" smtClean="0"/>
              <a:t> and thinkers. If we can do that, they should be able to perform well on tests AND in writing beyond our classroom. Taken from </a:t>
            </a:r>
            <a:r>
              <a:rPr lang="en-US" dirty="0" err="1"/>
              <a:t>Wollman</a:t>
            </a:r>
            <a:r>
              <a:rPr lang="en-US" dirty="0"/>
              <a:t>‐Bonilla, J. E. (2004). Principled teaching to(wards) the test</a:t>
            </a:r>
            <a:r>
              <a:rPr lang="en-US" dirty="0" smtClean="0"/>
              <a:t>? </a:t>
            </a:r>
            <a:r>
              <a:rPr lang="en-US" i="1" dirty="0"/>
              <a:t>Language Arts, 81, </a:t>
            </a:r>
            <a:r>
              <a:rPr lang="en-US" dirty="0"/>
              <a:t>502‐511.</a:t>
            </a:r>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3FCFE7-5E78-4E57-AE95-A66914058345}" type="slidenum">
              <a:rPr lang="en-US"/>
              <a:pPr fontAlgn="base">
                <a:spcBef>
                  <a:spcPct val="0"/>
                </a:spcBef>
                <a:spcAft>
                  <a:spcPct val="0"/>
                </a:spcAft>
              </a:pPr>
              <a:t>35</a:t>
            </a:fld>
            <a:endParaRPr lang="en-US"/>
          </a:p>
        </p:txBody>
      </p:sp>
    </p:spTree>
    <p:extLst>
      <p:ext uri="{BB962C8B-B14F-4D97-AF65-F5344CB8AC3E}">
        <p14:creationId xmlns:p14="http://schemas.microsoft.com/office/powerpoint/2010/main" xmlns="" val="28574625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a:t>
            </a:r>
            <a:r>
              <a:rPr lang="en-US" dirty="0"/>
              <a:t>practices” to teach writing from text are drawn from two sources: common practices of exemplary teachers of </a:t>
            </a:r>
            <a:r>
              <a:rPr lang="en-US" dirty="0" smtClean="0"/>
              <a:t>writing and the resulting student work, </a:t>
            </a:r>
            <a:r>
              <a:rPr lang="en-US" dirty="0"/>
              <a:t>and scientific studies. </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36</a:t>
            </a:fld>
            <a:endParaRPr lang="en-US" dirty="0"/>
          </a:p>
        </p:txBody>
      </p:sp>
    </p:spTree>
    <p:extLst>
      <p:ext uri="{BB962C8B-B14F-4D97-AF65-F5344CB8AC3E}">
        <p14:creationId xmlns:p14="http://schemas.microsoft.com/office/powerpoint/2010/main" xmlns="" val="3061989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a:t>
            </a:r>
            <a:r>
              <a:rPr lang="en-US" dirty="0"/>
              <a:t>participants to </a:t>
            </a:r>
            <a:r>
              <a:rPr lang="en-US" b="1" dirty="0"/>
              <a:t>turn and talk </a:t>
            </a:r>
            <a:r>
              <a:rPr lang="en-US" dirty="0"/>
              <a:t>with a neighbor about practices they believe to be best practices in writing instruction. </a:t>
            </a:r>
            <a:r>
              <a:rPr lang="en-US" dirty="0" smtClean="0"/>
              <a:t>Then </a:t>
            </a:r>
            <a:r>
              <a:rPr lang="en-US" dirty="0"/>
              <a:t>show the next slide and read the details in the facilitator’s </a:t>
            </a:r>
            <a:r>
              <a:rPr lang="en-US" dirty="0" smtClean="0"/>
              <a:t>notes. Ask </a:t>
            </a:r>
            <a:r>
              <a:rPr lang="en-US" dirty="0"/>
              <a:t>participants to listen for the practices they named. Ask them if they are surprised by any, or if they named any they think should have been there and are </a:t>
            </a:r>
            <a:r>
              <a:rPr lang="en-US" dirty="0" smtClean="0"/>
              <a:t>not.</a:t>
            </a:r>
          </a:p>
          <a:p>
            <a:endParaRPr lang="en-US" dirty="0" smtClean="0"/>
          </a:p>
          <a:p>
            <a:r>
              <a:rPr lang="en-US" dirty="0" smtClean="0"/>
              <a:t>Create a supportive environment where writing can flourish</a:t>
            </a:r>
          </a:p>
          <a:p>
            <a:pPr marL="228600" lvl="1"/>
            <a:r>
              <a:rPr lang="en-US" dirty="0" smtClean="0"/>
              <a:t>Clear, specific, and challenging goals</a:t>
            </a:r>
          </a:p>
          <a:p>
            <a:pPr marL="228600" lvl="1"/>
            <a:r>
              <a:rPr lang="en-US" dirty="0" smtClean="0"/>
              <a:t>Arrangements in which students work together</a:t>
            </a:r>
          </a:p>
          <a:p>
            <a:pPr marL="228600" lvl="1"/>
            <a:r>
              <a:rPr lang="en-US" dirty="0" smtClean="0"/>
              <a:t>Write often, and for a variety of purposes</a:t>
            </a:r>
          </a:p>
          <a:p>
            <a:pPr marL="228600" lvl="1"/>
            <a:r>
              <a:rPr lang="en-US" dirty="0" smtClean="0"/>
              <a:t>Real audiences</a:t>
            </a:r>
          </a:p>
          <a:p>
            <a:pPr marL="228600" lvl="1"/>
            <a:r>
              <a:rPr lang="en-US" dirty="0" smtClean="0"/>
              <a:t>Personal choices</a:t>
            </a:r>
          </a:p>
          <a:p>
            <a:pPr marL="228600" lvl="1"/>
            <a:r>
              <a:rPr lang="en-US" dirty="0" smtClean="0"/>
              <a:t>Write for extended periods</a:t>
            </a:r>
          </a:p>
          <a:p>
            <a:r>
              <a:rPr lang="en-US" dirty="0" smtClean="0"/>
              <a:t>Teach writing strategies</a:t>
            </a:r>
          </a:p>
          <a:p>
            <a:pPr marL="228600" lvl="1"/>
            <a:r>
              <a:rPr lang="en-US" dirty="0" smtClean="0"/>
              <a:t>Strategies for writing process–planning, drafting, revising, and editing</a:t>
            </a:r>
          </a:p>
          <a:p>
            <a:pPr marL="228600" lvl="1"/>
            <a:r>
              <a:rPr lang="en-US" dirty="0" smtClean="0"/>
              <a:t>Pre-writing activities</a:t>
            </a:r>
          </a:p>
          <a:p>
            <a:pPr marL="228600" lvl="1"/>
            <a:r>
              <a:rPr lang="en-US" dirty="0" smtClean="0"/>
              <a:t>Graphic Organizers</a:t>
            </a:r>
          </a:p>
          <a:p>
            <a:pPr marL="228600" lvl="1"/>
            <a:r>
              <a:rPr lang="en-US" dirty="0" smtClean="0"/>
              <a:t>Characteristics of text types and genres</a:t>
            </a:r>
          </a:p>
          <a:p>
            <a:r>
              <a:rPr lang="en-US" dirty="0" smtClean="0"/>
              <a:t>Teach foundational writing skills</a:t>
            </a:r>
          </a:p>
          <a:p>
            <a:pPr marL="228600" lvl="1"/>
            <a:r>
              <a:rPr lang="en-US" dirty="0" smtClean="0"/>
              <a:t>Handwriting, typing, spelling</a:t>
            </a:r>
          </a:p>
          <a:p>
            <a:pPr marL="228600" lvl="1"/>
            <a:r>
              <a:rPr lang="en-US" dirty="0" smtClean="0"/>
              <a:t>Syntax </a:t>
            </a:r>
          </a:p>
          <a:p>
            <a:pPr marL="228600" lvl="1"/>
            <a:r>
              <a:rPr lang="en-US" dirty="0" smtClean="0"/>
              <a:t>Conventions</a:t>
            </a:r>
          </a:p>
          <a:p>
            <a:pPr marL="228600" lvl="1"/>
            <a:r>
              <a:rPr lang="en-US" dirty="0" smtClean="0"/>
              <a:t>Graphic organizers</a:t>
            </a:r>
          </a:p>
          <a:p>
            <a:pPr marL="228600" lvl="1"/>
            <a:r>
              <a:rPr lang="en-US" dirty="0" smtClean="0"/>
              <a:t>Sentence and paragraph structure</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37</a:t>
            </a:fld>
            <a:endParaRPr lang="en-US" dirty="0"/>
          </a:p>
        </p:txBody>
      </p:sp>
    </p:spTree>
    <p:extLst>
      <p:ext uri="{BB962C8B-B14F-4D97-AF65-F5344CB8AC3E}">
        <p14:creationId xmlns:p14="http://schemas.microsoft.com/office/powerpoint/2010/main" xmlns="" val="21150627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list below, ask </a:t>
            </a:r>
            <a:r>
              <a:rPr lang="en-US" dirty="0"/>
              <a:t>participants to listen for the practices they named. Ask them if they are surprised by any, or if they named any they think should have been there and are not. </a:t>
            </a:r>
          </a:p>
          <a:p>
            <a:endParaRPr lang="en-US" dirty="0" smtClean="0"/>
          </a:p>
          <a:p>
            <a:r>
              <a:rPr lang="en-US" dirty="0" smtClean="0"/>
              <a:t>Create a supportive environment where writing can flourish</a:t>
            </a:r>
          </a:p>
          <a:p>
            <a:pPr marL="228600" lvl="1"/>
            <a:r>
              <a:rPr lang="en-US" dirty="0" smtClean="0"/>
              <a:t>Clear, specific, and challenging goals</a:t>
            </a:r>
          </a:p>
          <a:p>
            <a:pPr marL="228600" lvl="1"/>
            <a:r>
              <a:rPr lang="en-US" dirty="0" smtClean="0"/>
              <a:t>Arrangements in which students work together</a:t>
            </a:r>
          </a:p>
          <a:p>
            <a:pPr marL="228600" lvl="1"/>
            <a:r>
              <a:rPr lang="en-US" dirty="0" smtClean="0"/>
              <a:t>Write often, and for a variety of purposes</a:t>
            </a:r>
          </a:p>
          <a:p>
            <a:pPr marL="228600" lvl="1"/>
            <a:r>
              <a:rPr lang="en-US" dirty="0" smtClean="0"/>
              <a:t>Real audiences</a:t>
            </a:r>
          </a:p>
          <a:p>
            <a:pPr marL="228600" lvl="1"/>
            <a:r>
              <a:rPr lang="en-US" dirty="0" smtClean="0"/>
              <a:t>Personal choices</a:t>
            </a:r>
          </a:p>
          <a:p>
            <a:pPr marL="228600" lvl="1"/>
            <a:r>
              <a:rPr lang="en-US" dirty="0" smtClean="0"/>
              <a:t>Write for extended periods</a:t>
            </a:r>
          </a:p>
          <a:p>
            <a:r>
              <a:rPr lang="en-US" dirty="0" smtClean="0"/>
              <a:t>Teach writing strategies</a:t>
            </a:r>
          </a:p>
          <a:p>
            <a:pPr marL="228600" lvl="1"/>
            <a:r>
              <a:rPr lang="en-US" dirty="0" smtClean="0"/>
              <a:t>Strategies for writing process – planning, drafting, revising, and editing</a:t>
            </a:r>
          </a:p>
          <a:p>
            <a:pPr marL="228600" lvl="1"/>
            <a:r>
              <a:rPr lang="en-US" dirty="0" smtClean="0"/>
              <a:t>Pre-writing activities</a:t>
            </a:r>
          </a:p>
          <a:p>
            <a:pPr marL="228600" lvl="1"/>
            <a:r>
              <a:rPr lang="en-US" dirty="0" smtClean="0"/>
              <a:t>Graphic organizers</a:t>
            </a:r>
          </a:p>
          <a:p>
            <a:pPr marL="228600" lvl="1"/>
            <a:r>
              <a:rPr lang="en-US" dirty="0" smtClean="0"/>
              <a:t>Characteristics of text types and genres</a:t>
            </a:r>
          </a:p>
          <a:p>
            <a:r>
              <a:rPr lang="en-US" dirty="0" smtClean="0"/>
              <a:t>Teach foundational writing skills</a:t>
            </a:r>
          </a:p>
          <a:p>
            <a:pPr marL="228600" lvl="1"/>
            <a:r>
              <a:rPr lang="en-US" dirty="0" smtClean="0"/>
              <a:t>Handwriting, typing, spelling</a:t>
            </a:r>
          </a:p>
          <a:p>
            <a:pPr marL="228600" lvl="1"/>
            <a:r>
              <a:rPr lang="en-US" dirty="0" smtClean="0"/>
              <a:t>Syntax </a:t>
            </a:r>
          </a:p>
          <a:p>
            <a:pPr marL="228600" lvl="1"/>
            <a:r>
              <a:rPr lang="en-US" dirty="0" smtClean="0"/>
              <a:t>Convention</a:t>
            </a:r>
          </a:p>
          <a:p>
            <a:pPr marL="228600" lvl="1"/>
            <a:r>
              <a:rPr lang="en-US" dirty="0" smtClean="0"/>
              <a:t>Sentence and paragraph structure</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38</a:t>
            </a:fld>
            <a:endParaRPr lang="en-US" dirty="0"/>
          </a:p>
        </p:txBody>
      </p:sp>
    </p:spTree>
    <p:extLst>
      <p:ext uri="{BB962C8B-B14F-4D97-AF65-F5344CB8AC3E}">
        <p14:creationId xmlns:p14="http://schemas.microsoft.com/office/powerpoint/2010/main" xmlns="" val="3676615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spcBef>
                <a:spcPct val="0"/>
              </a:spcBef>
            </a:pPr>
            <a:r>
              <a:rPr lang="en-US" dirty="0"/>
              <a:t>This activity will take 50 minutes. Directions for this activity are in the Participant Guide.  </a:t>
            </a:r>
          </a:p>
          <a:p>
            <a:pPr marL="0" marR="0" lvl="0" indent="0" algn="l" defTabSz="914400" rtl="0" eaLnBrk="1" fontAlgn="base" latinLnBrk="0" hangingPunct="1">
              <a:lnSpc>
                <a:spcPct val="100000"/>
              </a:lnSpc>
              <a:spcBef>
                <a:spcPct val="0"/>
              </a:spcBef>
              <a:buClrTx/>
              <a:buSzTx/>
              <a:buFontTx/>
              <a:buNone/>
              <a:tabLst/>
            </a:pPr>
            <a:r>
              <a:rPr lang="en-US" baseline="0" dirty="0" smtClean="0"/>
              <a:t>Say: “The purpose of this activity is to become familiar with four research-supported approaches to writing about text.”</a:t>
            </a:r>
            <a:r>
              <a:rPr lang="en-US" dirty="0" smtClean="0"/>
              <a:t> </a:t>
            </a:r>
            <a:r>
              <a:rPr lang="en-US" baseline="0" dirty="0" smtClean="0"/>
              <a:t>Direct participants to turn to the correct page in their guide, then briefly review the directions. When step 6 is completed, move to the next slide.</a:t>
            </a:r>
          </a:p>
          <a:p>
            <a:pPr marL="0" marR="0" lvl="0" indent="0" algn="l" defTabSz="914400" rtl="0" eaLnBrk="1" fontAlgn="base" latinLnBrk="0" hangingPunct="1">
              <a:lnSpc>
                <a:spcPct val="100000"/>
              </a:lnSpc>
              <a:spcBef>
                <a:spcPct val="0"/>
              </a:spcBef>
              <a:buClrTx/>
              <a:buSzTx/>
              <a:buFontTx/>
              <a:buNone/>
              <a:tabLst/>
            </a:pPr>
            <a:r>
              <a:rPr kumimoji="0" lang="en-US" sz="1200" u="none" strike="noStrike" cap="none" normalizeH="0" baseline="0" dirty="0" smtClean="0">
                <a:ln>
                  <a:noFill/>
                </a:ln>
                <a:effectLst/>
              </a:rPr>
              <a:t>Assign a number to each table group, re-organizing the tables as needed to even out the size of the groups.</a:t>
            </a:r>
          </a:p>
          <a:p>
            <a:pPr marL="228600" marR="0" lvl="0" indent="-228600" algn="l" defTabSz="914400" rtl="0" eaLnBrk="1" fontAlgn="base" latinLnBrk="0" hangingPunct="1">
              <a:lnSpc>
                <a:spcPct val="100000"/>
              </a:lnSpc>
              <a:spcBef>
                <a:spcPct val="0"/>
              </a:spcBef>
              <a:buClrTx/>
              <a:buSzTx/>
              <a:buFontTx/>
              <a:buAutoNum type="arabicPeriod"/>
              <a:tabLst/>
            </a:pPr>
            <a:r>
              <a:rPr kumimoji="0" lang="en-US" sz="1200" u="none" strike="noStrike" cap="none" normalizeH="0" baseline="0" dirty="0" smtClean="0">
                <a:ln>
                  <a:noFill/>
                </a:ln>
                <a:effectLst/>
              </a:rPr>
              <a:t>Assign each table one section of “Best Practices in Writing about Text.”</a:t>
            </a:r>
          </a:p>
          <a:p>
            <a:pPr marL="457200" marR="0" lvl="1" indent="0" algn="l" defTabSz="914400" rtl="0" eaLnBrk="1" fontAlgn="base" latinLnBrk="0" hangingPunct="1">
              <a:lnSpc>
                <a:spcPct val="100000"/>
              </a:lnSpc>
              <a:spcBef>
                <a:spcPct val="0"/>
              </a:spcBef>
              <a:buClrTx/>
              <a:buSzTx/>
              <a:buFontTx/>
              <a:buNone/>
              <a:tabLst/>
            </a:pPr>
            <a:r>
              <a:rPr kumimoji="0" lang="en-US" sz="1200" u="none" strike="noStrike" cap="none" normalizeH="0" baseline="0" dirty="0" smtClean="0">
                <a:ln>
                  <a:noFill/>
                </a:ln>
                <a:effectLst/>
              </a:rPr>
              <a:t>Sections are as follows: </a:t>
            </a:r>
          </a:p>
          <a:p>
            <a:pPr marL="685800" marR="0" lvl="1" indent="-228600" algn="l" defTabSz="914400" rtl="0" eaLnBrk="1" fontAlgn="base" latinLnBrk="0" hangingPunct="1">
              <a:lnSpc>
                <a:spcPct val="100000"/>
              </a:lnSpc>
              <a:spcBef>
                <a:spcPct val="0"/>
              </a:spcBef>
              <a:buClrTx/>
              <a:buSzTx/>
              <a:buFontTx/>
              <a:buAutoNum type="arabicPeriod"/>
              <a:tabLst/>
            </a:pPr>
            <a:r>
              <a:rPr kumimoji="0" lang="en-US" sz="1200" u="none" strike="noStrike" cap="none" normalizeH="0" baseline="0" dirty="0" smtClean="0">
                <a:ln>
                  <a:noFill/>
                </a:ln>
                <a:effectLst/>
              </a:rPr>
              <a:t>Intro ‒ pp. 334–335</a:t>
            </a:r>
          </a:p>
          <a:p>
            <a:pPr marL="685800" marR="0" lvl="1" indent="-228600" algn="l" defTabSz="914400" rtl="0" eaLnBrk="1" fontAlgn="base" latinLnBrk="0" hangingPunct="1">
              <a:lnSpc>
                <a:spcPct val="100000"/>
              </a:lnSpc>
              <a:spcBef>
                <a:spcPct val="0"/>
              </a:spcBef>
              <a:buClrTx/>
              <a:buSzTx/>
              <a:buFontTx/>
              <a:buAutoNum type="arabicPeriod"/>
              <a:tabLst/>
            </a:pPr>
            <a:r>
              <a:rPr kumimoji="0" lang="en-US" sz="1200" u="none" strike="noStrike" cap="none" normalizeH="0" baseline="0" dirty="0" smtClean="0">
                <a:ln>
                  <a:noFill/>
                </a:ln>
                <a:effectLst/>
              </a:rPr>
              <a:t>Writing to Text Models – pp 336–338</a:t>
            </a:r>
          </a:p>
          <a:p>
            <a:pPr marL="685800" marR="0" lvl="1" indent="-228600" algn="l" defTabSz="914400" rtl="0" eaLnBrk="1" fontAlgn="base" latinLnBrk="0" hangingPunct="1">
              <a:lnSpc>
                <a:spcPct val="100000"/>
              </a:lnSpc>
              <a:spcBef>
                <a:spcPct val="0"/>
              </a:spcBef>
              <a:buClrTx/>
              <a:buSzTx/>
              <a:buFontTx/>
              <a:buAutoNum type="arabicPeriod"/>
              <a:tabLst/>
            </a:pPr>
            <a:r>
              <a:rPr kumimoji="0" lang="en-US" sz="1200" u="none" strike="noStrike" cap="none" normalizeH="0" baseline="0" dirty="0" smtClean="0">
                <a:ln>
                  <a:noFill/>
                </a:ln>
                <a:effectLst/>
              </a:rPr>
              <a:t>Summarizing Text – pp. 338–340</a:t>
            </a:r>
          </a:p>
          <a:p>
            <a:pPr marL="685800" marR="0" lvl="1" indent="-228600" algn="l" defTabSz="914400" rtl="0" eaLnBrk="1" fontAlgn="base" latinLnBrk="0" hangingPunct="1">
              <a:lnSpc>
                <a:spcPct val="100000"/>
              </a:lnSpc>
              <a:spcBef>
                <a:spcPct val="0"/>
              </a:spcBef>
              <a:buClrTx/>
              <a:buSzTx/>
              <a:buFontTx/>
              <a:buAutoNum type="arabicPeriod"/>
              <a:tabLst/>
            </a:pPr>
            <a:r>
              <a:rPr kumimoji="0" lang="en-US" sz="1200" u="none" strike="noStrike" cap="none" normalizeH="0" baseline="0" dirty="0" smtClean="0">
                <a:ln>
                  <a:noFill/>
                </a:ln>
                <a:effectLst/>
              </a:rPr>
              <a:t>Writing about Text – bottom p. 340–p. 343</a:t>
            </a:r>
          </a:p>
          <a:p>
            <a:pPr marL="685800" marR="0" lvl="1" indent="-228600" algn="l" defTabSz="914400" rtl="0" eaLnBrk="1" fontAlgn="base" latinLnBrk="0" hangingPunct="1">
              <a:lnSpc>
                <a:spcPct val="100000"/>
              </a:lnSpc>
              <a:spcBef>
                <a:spcPct val="0"/>
              </a:spcBef>
              <a:buClrTx/>
              <a:buSzTx/>
              <a:buFontTx/>
              <a:buAutoNum type="arabicPeriod"/>
              <a:tabLst/>
            </a:pPr>
            <a:r>
              <a:rPr kumimoji="0" lang="en-US" sz="1200" u="none" strike="noStrike" cap="none" normalizeH="0" baseline="0" dirty="0" smtClean="0">
                <a:ln>
                  <a:noFill/>
                </a:ln>
                <a:effectLst/>
              </a:rPr>
              <a:t>Text Synthesis – pp. 343–347</a:t>
            </a:r>
          </a:p>
          <a:p>
            <a:pPr marL="228600" marR="0" lvl="0" indent="-228600" algn="l" defTabSz="914400" rtl="0" eaLnBrk="1" fontAlgn="base" latinLnBrk="0" hangingPunct="1">
              <a:lnSpc>
                <a:spcPct val="100000"/>
              </a:lnSpc>
              <a:spcBef>
                <a:spcPct val="0"/>
              </a:spcBef>
              <a:buClrTx/>
              <a:buSzTx/>
              <a:buFontTx/>
              <a:buAutoNum type="arabicPeriod" startAt="3"/>
              <a:tabLst/>
            </a:pPr>
            <a:r>
              <a:rPr kumimoji="0" lang="en-US" sz="1200" u="none" strike="noStrike" cap="none" normalizeH="0" baseline="0" dirty="0" smtClean="0">
                <a:ln>
                  <a:noFill/>
                </a:ln>
                <a:effectLst/>
              </a:rPr>
              <a:t>Direct participants to read individually and use </a:t>
            </a:r>
            <a:r>
              <a:rPr kumimoji="0" lang="en-US" sz="1200" u="none" strike="noStrike" cap="none" normalizeH="0" baseline="0" dirty="0" err="1" smtClean="0">
                <a:ln>
                  <a:noFill/>
                </a:ln>
                <a:effectLst/>
              </a:rPr>
              <a:t>stikcy</a:t>
            </a:r>
            <a:r>
              <a:rPr kumimoji="0" lang="en-US" sz="1200" u="none" strike="noStrike" cap="none" normalizeH="0" baseline="0" dirty="0" smtClean="0">
                <a:ln>
                  <a:noFill/>
                </a:ln>
                <a:effectLst/>
              </a:rPr>
              <a:t> notes to highlight/annotate for key ideas. Remind participants to not write on the handout as these will collected and reused at future sessions. (10 minutes)</a:t>
            </a:r>
          </a:p>
          <a:p>
            <a:pPr marL="228600" marR="0" lvl="0" indent="-228600" algn="l" defTabSz="914400" rtl="0" eaLnBrk="1" fontAlgn="base" latinLnBrk="0" hangingPunct="1">
              <a:lnSpc>
                <a:spcPct val="100000"/>
              </a:lnSpc>
              <a:spcBef>
                <a:spcPct val="0"/>
              </a:spcBef>
              <a:buClrTx/>
              <a:buSzTx/>
              <a:buFontTx/>
              <a:buAutoNum type="arabicPeriod" startAt="3"/>
              <a:tabLst/>
            </a:pPr>
            <a:r>
              <a:rPr kumimoji="0" lang="en-US" sz="1200" u="none" strike="noStrike" cap="none" normalizeH="0" baseline="0" dirty="0" smtClean="0">
                <a:ln>
                  <a:noFill/>
                </a:ln>
                <a:effectLst/>
              </a:rPr>
              <a:t>Each table summarizes their section together, and decides how to best share the information with others in a 3 minute presentation. (10 minutes)</a:t>
            </a:r>
          </a:p>
          <a:p>
            <a:pPr marL="228600" marR="0" lvl="0" indent="-228600" algn="l" defTabSz="914400" rtl="0" eaLnBrk="1" fontAlgn="base" latinLnBrk="0" hangingPunct="1">
              <a:lnSpc>
                <a:spcPct val="100000"/>
              </a:lnSpc>
              <a:spcBef>
                <a:spcPct val="0"/>
              </a:spcBef>
              <a:buClrTx/>
              <a:buSzTx/>
              <a:buFontTx/>
              <a:buAutoNum type="arabicPeriod" startAt="3"/>
              <a:tabLst/>
            </a:pPr>
            <a:r>
              <a:rPr kumimoji="0" lang="en-US" sz="1200" u="none" strike="noStrike" cap="none" normalizeH="0" baseline="0" dirty="0" smtClean="0">
                <a:ln>
                  <a:noFill/>
                </a:ln>
                <a:effectLst/>
              </a:rPr>
              <a:t>Regroup so that each table now has at least one member who has read each section.</a:t>
            </a:r>
          </a:p>
          <a:p>
            <a:pPr marL="228600" marR="0" lvl="0" indent="-228600" algn="l" defTabSz="914400" rtl="0" eaLnBrk="1" fontAlgn="base" latinLnBrk="0" hangingPunct="1">
              <a:lnSpc>
                <a:spcPct val="100000"/>
              </a:lnSpc>
              <a:spcBef>
                <a:spcPct val="0"/>
              </a:spcBef>
              <a:buClrTx/>
              <a:buSzTx/>
              <a:buFontTx/>
              <a:buAutoNum type="arabicPeriod" startAt="3"/>
              <a:tabLst/>
            </a:pPr>
            <a:r>
              <a:rPr kumimoji="0" lang="en-US" sz="1200" u="none" strike="noStrike" cap="none" normalizeH="0" baseline="0" dirty="0" smtClean="0">
                <a:ln>
                  <a:noFill/>
                </a:ln>
                <a:effectLst/>
              </a:rPr>
              <a:t>In turn, “teach” your section of the chapter. (15 minutes – 3 minutes per group)</a:t>
            </a:r>
          </a:p>
          <a:p>
            <a:pPr marL="228600" marR="0" lvl="0" indent="-228600" algn="l" defTabSz="914400" rtl="0" eaLnBrk="1" fontAlgn="base" latinLnBrk="0" hangingPunct="1">
              <a:lnSpc>
                <a:spcPct val="100000"/>
              </a:lnSpc>
              <a:spcBef>
                <a:spcPct val="0"/>
              </a:spcBef>
              <a:buClrTx/>
              <a:buSzTx/>
              <a:buFontTx/>
              <a:buAutoNum type="arabicPeriod" startAt="3"/>
              <a:tabLst/>
            </a:pPr>
            <a:r>
              <a:rPr kumimoji="0" lang="en-US" sz="1200" u="none" strike="noStrike" cap="none" normalizeH="0" baseline="0" dirty="0" smtClean="0">
                <a:ln>
                  <a:noFill/>
                </a:ln>
                <a:effectLst/>
              </a:rPr>
              <a:t>Discuss: How can these research-based practices be adapted for secondary students? What support will students need in order to do the types of writing described in this chapter. What support will teachers need? (10 minutes)</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39</a:t>
            </a:fld>
            <a:endParaRPr lang="en-US" dirty="0"/>
          </a:p>
        </p:txBody>
      </p:sp>
    </p:spTree>
    <p:extLst>
      <p:ext uri="{BB962C8B-B14F-4D97-AF65-F5344CB8AC3E}">
        <p14:creationId xmlns:p14="http://schemas.microsoft.com/office/powerpoint/2010/main" xmlns="" val="3554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Ask participants to</a:t>
            </a:r>
            <a:r>
              <a:rPr lang="en-US" baseline="0" dirty="0" smtClean="0"/>
              <a:t> complete the Pre-Assessment.</a:t>
            </a:r>
            <a:endParaRPr lang="en-US" dirty="0" smtClean="0"/>
          </a:p>
          <a:p>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F0F47313-53C7-45BA-8A0F-78467BAFD1E4}" type="datetime1">
              <a:rPr lang="en-US" smtClean="0">
                <a:latin typeface="Arial" pitchFamily="34" charset="0"/>
              </a:rPr>
              <a:pPr/>
              <a:t>5/27/2014</a:t>
            </a:fld>
            <a:endParaRPr lang="en-US" dirty="0"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4</a:t>
            </a:fld>
            <a:endParaRPr lang="en-US" dirty="0"/>
          </a:p>
        </p:txBody>
      </p:sp>
    </p:spTree>
    <p:extLst>
      <p:ext uri="{BB962C8B-B14F-4D97-AF65-F5344CB8AC3E}">
        <p14:creationId xmlns:p14="http://schemas.microsoft.com/office/powerpoint/2010/main" xmlns="" val="3961210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40</a:t>
            </a:fld>
            <a:endParaRPr lang="en-US" dirty="0"/>
          </a:p>
        </p:txBody>
      </p:sp>
    </p:spTree>
    <p:extLst>
      <p:ext uri="{BB962C8B-B14F-4D97-AF65-F5344CB8AC3E}">
        <p14:creationId xmlns:p14="http://schemas.microsoft.com/office/powerpoint/2010/main" xmlns="" val="15694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Explain</a:t>
            </a:r>
            <a:r>
              <a:rPr lang="en-US" dirty="0" smtClean="0"/>
              <a:t> that “writing from sources” includes writing tasks such as literary analysis and research projects.</a:t>
            </a:r>
            <a:endParaRPr lang="en-US" b="1" dirty="0" smtClean="0"/>
          </a:p>
          <a:p>
            <a:r>
              <a:rPr lang="en-US" dirty="0" smtClean="0"/>
              <a:t>Writing from sources is, in general, analytical writing in response to literary and informational texts. Students are expected to use evidence from texts to present careful analyses, well-defended claims, and clear information.</a:t>
            </a:r>
          </a:p>
          <a:p>
            <a:r>
              <a:rPr lang="en-US" dirty="0" smtClean="0"/>
              <a:t>Inevitably, it is integrated closely with Reading in ELA, history/social studies, science, and technical subjects.</a:t>
            </a:r>
          </a:p>
          <a:p>
            <a:endParaRPr lang="en-US" dirty="0"/>
          </a:p>
          <a:p>
            <a:r>
              <a:rPr lang="en-US" dirty="0" smtClean="0"/>
              <a:t>Make this important distinction:</a:t>
            </a:r>
          </a:p>
          <a:p>
            <a:r>
              <a:rPr lang="en-US" dirty="0" smtClean="0"/>
              <a:t>Rather than asking students questions they can answer from their prior knowledge or experience, the standards expect students to answer questions that depend on their having closely read and understood the text and multiple resources.</a:t>
            </a:r>
            <a:endParaRPr lang="en-US" dirty="0"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FCA8FD-DD20-4E59-A17D-B8A88CD3B32F}" type="slidenum">
              <a:rPr lang="en-US"/>
              <a:pPr>
                <a:spcBef>
                  <a:spcPct val="0"/>
                </a:spcBef>
              </a:pPr>
              <a:t>41</a:t>
            </a:fld>
            <a:endParaRPr lang="en-US"/>
          </a:p>
        </p:txBody>
      </p:sp>
    </p:spTree>
    <p:extLst>
      <p:ext uri="{BB962C8B-B14F-4D97-AF65-F5344CB8AC3E}">
        <p14:creationId xmlns:p14="http://schemas.microsoft.com/office/powerpoint/2010/main" xmlns="" val="1982784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a different volunteer to read each bullet. Ask participants to comment on each bulleted point directly after it is read.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42</a:t>
            </a:fld>
            <a:endParaRPr lang="en-US" dirty="0"/>
          </a:p>
        </p:txBody>
      </p:sp>
    </p:spTree>
    <p:extLst>
      <p:ext uri="{BB962C8B-B14F-4D97-AF65-F5344CB8AC3E}">
        <p14:creationId xmlns:p14="http://schemas.microsoft.com/office/powerpoint/2010/main" xmlns="" val="1851394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lvl="0" indent="-22860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43</a:t>
            </a:fld>
            <a:endParaRPr lang="en-US" dirty="0"/>
          </a:p>
        </p:txBody>
      </p:sp>
    </p:spTree>
    <p:extLst>
      <p:ext uri="{BB962C8B-B14F-4D97-AF65-F5344CB8AC3E}">
        <p14:creationId xmlns:p14="http://schemas.microsoft.com/office/powerpoint/2010/main" xmlns="" val="17923319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spcBef>
                <a:spcPct val="0"/>
              </a:spcBef>
              <a:spcAft>
                <a:spcPts val="600"/>
              </a:spcAft>
            </a:pPr>
            <a:r>
              <a:rPr lang="en-US" dirty="0"/>
              <a:t>Discuss: How can these research-based </a:t>
            </a:r>
            <a:r>
              <a:rPr lang="en-US" dirty="0" smtClean="0"/>
              <a:t>practices and resources serve to guide the teaching of writing? </a:t>
            </a:r>
            <a:r>
              <a:rPr lang="en-US" dirty="0"/>
              <a:t>What support will students need in order to do the types of writing described in this </a:t>
            </a:r>
            <a:r>
              <a:rPr lang="en-US" dirty="0" smtClean="0"/>
              <a:t>chapter? </a:t>
            </a:r>
            <a:r>
              <a:rPr lang="en-US" dirty="0"/>
              <a:t>What support will teachers need? (10 minutes)</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44</a:t>
            </a:fld>
            <a:endParaRPr lang="en-US" dirty="0"/>
          </a:p>
        </p:txBody>
      </p:sp>
    </p:spTree>
    <p:extLst>
      <p:ext uri="{BB962C8B-B14F-4D97-AF65-F5344CB8AC3E}">
        <p14:creationId xmlns:p14="http://schemas.microsoft.com/office/powerpoint/2010/main" xmlns="" val="2099541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illustrates a progression of writing with evidence. In Module 2, we looked at close reading and text dependent questions. This is the springboard to being able to write from sources. After close reading, students now must learn to make claims and finally they must seek evidence for those claims and communicate effectively through writing.</a:t>
            </a:r>
            <a:endParaRPr lang="en-US"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45</a:t>
            </a:fld>
            <a:endParaRPr lang="en-US" dirty="0"/>
          </a:p>
        </p:txBody>
      </p:sp>
    </p:spTree>
    <p:extLst>
      <p:ext uri="{BB962C8B-B14F-4D97-AF65-F5344CB8AC3E}">
        <p14:creationId xmlns:p14="http://schemas.microsoft.com/office/powerpoint/2010/main" xmlns="" val="2217000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evidence-based claims about texts is </a:t>
            </a:r>
            <a:r>
              <a:rPr lang="en-US" dirty="0" smtClean="0"/>
              <a:t>a core </a:t>
            </a:r>
            <a:r>
              <a:rPr lang="en-US" dirty="0"/>
              <a:t>literacy and critical thinking proficiency </a:t>
            </a:r>
            <a:r>
              <a:rPr lang="en-US" dirty="0" smtClean="0"/>
              <a:t>that lies </a:t>
            </a:r>
            <a:r>
              <a:rPr lang="en-US" dirty="0"/>
              <a:t>at the heart of the </a:t>
            </a:r>
            <a:r>
              <a:rPr lang="en-US" dirty="0" smtClean="0"/>
              <a:t>CCSS standards and shifts. </a:t>
            </a:r>
            <a:r>
              <a:rPr lang="en-US" dirty="0"/>
              <a:t>The skill consists </a:t>
            </a:r>
            <a:r>
              <a:rPr lang="en-US" dirty="0" smtClean="0"/>
              <a:t>of two parts:</a:t>
            </a:r>
          </a:p>
          <a:p>
            <a:endParaRPr lang="en-US" dirty="0"/>
          </a:p>
          <a:p>
            <a:pPr marL="228600" indent="-228600">
              <a:buFont typeface="+mj-lt"/>
              <a:buAutoNum type="arabicPeriod"/>
            </a:pPr>
            <a:r>
              <a:rPr lang="en-US" dirty="0" smtClean="0"/>
              <a:t>The </a:t>
            </a:r>
            <a:r>
              <a:rPr lang="en-US" dirty="0"/>
              <a:t>ability to </a:t>
            </a:r>
            <a:r>
              <a:rPr lang="en-US" dirty="0" smtClean="0"/>
              <a:t>extract detailed </a:t>
            </a:r>
            <a:r>
              <a:rPr lang="en-US" dirty="0"/>
              <a:t>information from texts and grasp how </a:t>
            </a:r>
            <a:r>
              <a:rPr lang="en-US" dirty="0" smtClean="0"/>
              <a:t>it is conveyed and connected across multiple texts. This</a:t>
            </a:r>
            <a:r>
              <a:rPr lang="en-US" dirty="0"/>
              <a:t> </a:t>
            </a:r>
            <a:r>
              <a:rPr lang="en-US" dirty="0" smtClean="0"/>
              <a:t>requires </a:t>
            </a:r>
            <a:r>
              <a:rPr lang="en-US" dirty="0"/>
              <a:t>real exposure to new information from </a:t>
            </a:r>
            <a:r>
              <a:rPr lang="en-US" dirty="0" smtClean="0"/>
              <a:t>a variety </a:t>
            </a:r>
            <a:r>
              <a:rPr lang="en-US" dirty="0"/>
              <a:t>of media. Instruction should push </a:t>
            </a:r>
            <a:r>
              <a:rPr lang="en-US" dirty="0" smtClean="0"/>
              <a:t>students beyond </a:t>
            </a:r>
            <a:r>
              <a:rPr lang="en-US" dirty="0"/>
              <a:t>general thematic understanding of </a:t>
            </a:r>
            <a:r>
              <a:rPr lang="en-US" dirty="0" smtClean="0"/>
              <a:t>texts into </a:t>
            </a:r>
            <a:r>
              <a:rPr lang="en-US" dirty="0"/>
              <a:t>deep engagement with textual content </a:t>
            </a:r>
            <a:r>
              <a:rPr lang="en-US" dirty="0" smtClean="0"/>
              <a:t>and authorial </a:t>
            </a:r>
            <a:r>
              <a:rPr lang="en-US" dirty="0"/>
              <a:t>craft.</a:t>
            </a:r>
          </a:p>
          <a:p>
            <a:pPr marL="228600" indent="-228600">
              <a:buFont typeface="+mj-lt"/>
              <a:buAutoNum type="arabicPeriod"/>
            </a:pPr>
            <a:endParaRPr lang="en-US" dirty="0"/>
          </a:p>
          <a:p>
            <a:pPr marL="228600" indent="-228600">
              <a:buFont typeface="+mj-lt"/>
              <a:buAutoNum type="arabicPeriod"/>
            </a:pPr>
            <a:r>
              <a:rPr lang="en-US" dirty="0" smtClean="0"/>
              <a:t>The </a:t>
            </a:r>
            <a:r>
              <a:rPr lang="en-US" dirty="0"/>
              <a:t>ability to </a:t>
            </a:r>
            <a:r>
              <a:rPr lang="en-US" dirty="0" smtClean="0"/>
              <a:t>make valid </a:t>
            </a:r>
            <a:r>
              <a:rPr lang="en-US" dirty="0"/>
              <a:t>claims about the new </a:t>
            </a:r>
            <a:r>
              <a:rPr lang="en-US" dirty="0" smtClean="0"/>
              <a:t>information. </a:t>
            </a:r>
            <a:r>
              <a:rPr lang="en-US" dirty="0"/>
              <a:t>This involves developing the capacity </a:t>
            </a:r>
            <a:r>
              <a:rPr lang="en-US" dirty="0" smtClean="0"/>
              <a:t>to</a:t>
            </a:r>
            <a:r>
              <a:rPr lang="en-US" dirty="0"/>
              <a:t> </a:t>
            </a:r>
            <a:r>
              <a:rPr lang="en-US" dirty="0" smtClean="0"/>
              <a:t>analyze </a:t>
            </a:r>
            <a:r>
              <a:rPr lang="en-US" dirty="0"/>
              <a:t>texts, connecting information in </a:t>
            </a:r>
            <a:r>
              <a:rPr lang="en-US" dirty="0" smtClean="0"/>
              <a:t>literal, inferential</a:t>
            </a:r>
            <a:r>
              <a:rPr lang="en-US" dirty="0"/>
              <a:t>, and sometimes novel ways. </a:t>
            </a:r>
            <a:r>
              <a:rPr lang="en-US" dirty="0" smtClean="0"/>
              <a:t>Instruction should </a:t>
            </a:r>
            <a:r>
              <a:rPr lang="en-US" dirty="0"/>
              <a:t>lead students to do more than </a:t>
            </a:r>
            <a:r>
              <a:rPr lang="en-US" dirty="0" smtClean="0"/>
              <a:t>simply restate </a:t>
            </a:r>
            <a:r>
              <a:rPr lang="en-US" dirty="0"/>
              <a:t>the information they take in through </a:t>
            </a:r>
            <a:r>
              <a:rPr lang="en-US" dirty="0" smtClean="0"/>
              <a:t>close reading</a:t>
            </a:r>
            <a:r>
              <a:rPr lang="en-US" dirty="0"/>
              <a:t>. Students should come to see </a:t>
            </a:r>
            <a:r>
              <a:rPr lang="en-US" dirty="0" smtClean="0"/>
              <a:t>themselves as </a:t>
            </a:r>
            <a:r>
              <a:rPr lang="en-US" dirty="0"/>
              <a:t>creators of meaning as they engage with </a:t>
            </a:r>
            <a:r>
              <a:rPr lang="en-US" dirty="0" smtClean="0"/>
              <a:t>texts. It </a:t>
            </a:r>
            <a:r>
              <a:rPr lang="en-US" dirty="0"/>
              <a:t>is essential that students understand </a:t>
            </a:r>
            <a:r>
              <a:rPr lang="en-US" dirty="0" smtClean="0"/>
              <a:t>the importance </a:t>
            </a:r>
            <a:r>
              <a:rPr lang="en-US" dirty="0"/>
              <a:t>and purpose of making </a:t>
            </a:r>
            <a:r>
              <a:rPr lang="en-US" dirty="0" smtClean="0"/>
              <a:t>evidence-based claims</a:t>
            </a:r>
            <a:r>
              <a:rPr lang="en-US" dirty="0"/>
              <a:t>, which are at the center of </a:t>
            </a:r>
            <a:r>
              <a:rPr lang="en-US" dirty="0" smtClean="0"/>
              <a:t>many fields </a:t>
            </a:r>
            <a:r>
              <a:rPr lang="en-US" dirty="0"/>
              <a:t>of study and productive </a:t>
            </a:r>
            <a:r>
              <a:rPr lang="en-US" dirty="0" smtClean="0"/>
              <a:t>college and career experience. </a:t>
            </a:r>
            <a:endParaRPr lang="en-US" dirty="0"/>
          </a:p>
        </p:txBody>
      </p:sp>
      <p:sp>
        <p:nvSpPr>
          <p:cNvPr id="4" name="Header Placeholder 3"/>
          <p:cNvSpPr>
            <a:spLocks noGrp="1"/>
          </p:cNvSpPr>
          <p:nvPr>
            <p:ph type="hdr" sz="quarter" idx="10"/>
          </p:nvPr>
        </p:nvSpPr>
        <p:spPr/>
        <p:txBody>
          <a:bodyPr/>
          <a:lstStyle/>
          <a:p>
            <a:r>
              <a:rPr lang="en-US" smtClean="0"/>
              <a:t>PCG Education</a:t>
            </a:r>
            <a:endParaRPr lang="en-US" dirty="0"/>
          </a:p>
        </p:txBody>
      </p:sp>
      <p:sp>
        <p:nvSpPr>
          <p:cNvPr id="5" name="Date Placeholder 4"/>
          <p:cNvSpPr>
            <a:spLocks noGrp="1"/>
          </p:cNvSpPr>
          <p:nvPr>
            <p:ph type="dt" idx="11"/>
          </p:nvPr>
        </p:nvSpPr>
        <p:spPr/>
        <p:txBody>
          <a:bodyPr/>
          <a:lstStyle/>
          <a:p>
            <a:fld id="{009547F4-0F68-478A-BEB5-E7E46A1366AA}" type="datetime1">
              <a:rPr lang="en-US" smtClean="0"/>
              <a:pPr/>
              <a:t>5/27/2014</a:t>
            </a:fld>
            <a:endParaRPr lang="en-US" dirty="0"/>
          </a:p>
        </p:txBody>
      </p:sp>
      <p:sp>
        <p:nvSpPr>
          <p:cNvPr id="6" name="Footer Placeholder 5"/>
          <p:cNvSpPr>
            <a:spLocks noGrp="1"/>
          </p:cNvSpPr>
          <p:nvPr>
            <p:ph type="ftr" sz="quarter" idx="12"/>
          </p:nvPr>
        </p:nvSpPr>
        <p:spPr/>
        <p:txBody>
          <a:bodyPr/>
          <a:lstStyle/>
          <a:p>
            <a:r>
              <a:rPr lang="en-US"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46</a:t>
            </a:fld>
            <a:endParaRPr lang="en-US" dirty="0"/>
          </a:p>
        </p:txBody>
      </p:sp>
    </p:spTree>
    <p:extLst>
      <p:ext uri="{BB962C8B-B14F-4D97-AF65-F5344CB8AC3E}">
        <p14:creationId xmlns:p14="http://schemas.microsoft.com/office/powerpoint/2010/main" xmlns="" val="9870545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 Odell Education’s process from asking claims</a:t>
            </a:r>
          </a:p>
          <a:p>
            <a:endParaRPr lang="en-US" dirty="0" smtClean="0"/>
          </a:p>
          <a:p>
            <a:r>
              <a:rPr lang="en-US" dirty="0" smtClean="0"/>
              <a:t>It comes from Unit 2 of the curriculum below. This </a:t>
            </a:r>
            <a:r>
              <a:rPr lang="en-US" sz="1200" kern="1200" dirty="0" smtClean="0">
                <a:solidFill>
                  <a:schemeClr val="tx1"/>
                </a:solidFill>
                <a:effectLst/>
                <a:latin typeface="+mn-lt"/>
                <a:ea typeface="+mn-ea"/>
                <a:cs typeface="+mn-cs"/>
              </a:rPr>
              <a:t>curriculum is comprised of a series of four units at each grade level that provide direct instruction on a set of literacy proficiencies at the heart of the Common Core State Standards.</a:t>
            </a:r>
          </a:p>
          <a:p>
            <a:r>
              <a:rPr lang="en-US" sz="1200" u="sng" kern="1200" dirty="0" smtClean="0">
                <a:solidFill>
                  <a:schemeClr val="tx1"/>
                </a:solidFill>
                <a:effectLst/>
                <a:latin typeface="+mn-lt"/>
                <a:ea typeface="+mn-ea"/>
                <a:cs typeface="+mn-cs"/>
                <a:hlinkClick r:id="rId3" tooltip="Unit 1: Reading Closely for Textual Details Units"/>
              </a:rPr>
              <a:t>Unit 1: Reading Closely for Textual Details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4" tooltip="Unit 2: Making Evidence-Based Claims"/>
              </a:rPr>
              <a:t>Unit 2: Making Evidence-Based Claims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5" tooltip="Unit 3: Researching to Deepen Understanding"/>
              </a:rPr>
              <a:t>Unit 3: Researching to Deepen Understanding</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u="sng" kern="1200" dirty="0" smtClean="0">
                <a:solidFill>
                  <a:schemeClr val="tx1"/>
                </a:solidFill>
                <a:effectLst/>
                <a:latin typeface="+mn-lt"/>
                <a:ea typeface="+mn-ea"/>
                <a:cs typeface="+mn-cs"/>
                <a:hlinkClick r:id="rId6" tooltip="Unit 4: Building Evidence-Based Arguments"/>
              </a:rPr>
              <a:t>Unit 4: Building Evidence-Based Arguments</a:t>
            </a:r>
            <a:endParaRPr lang="en-US" dirty="0" smtClean="0"/>
          </a:p>
        </p:txBody>
      </p:sp>
      <p:sp>
        <p:nvSpPr>
          <p:cNvPr id="4" name="Header Placeholder 3"/>
          <p:cNvSpPr>
            <a:spLocks noGrp="1"/>
          </p:cNvSpPr>
          <p:nvPr>
            <p:ph type="hdr" sz="quarter" idx="10"/>
          </p:nvPr>
        </p:nvSpPr>
        <p:spPr/>
        <p:txBody>
          <a:bodyPr/>
          <a:lstStyle/>
          <a:p>
            <a:r>
              <a:rPr lang="en-US" smtClean="0"/>
              <a:t>PCG Education</a:t>
            </a:r>
            <a:endParaRPr lang="en-US" dirty="0"/>
          </a:p>
        </p:txBody>
      </p:sp>
      <p:sp>
        <p:nvSpPr>
          <p:cNvPr id="5" name="Date Placeholder 4"/>
          <p:cNvSpPr>
            <a:spLocks noGrp="1"/>
          </p:cNvSpPr>
          <p:nvPr>
            <p:ph type="dt" idx="11"/>
          </p:nvPr>
        </p:nvSpPr>
        <p:spPr/>
        <p:txBody>
          <a:bodyPr/>
          <a:lstStyle/>
          <a:p>
            <a:fld id="{5934B0EB-7736-40A5-8052-AD191CE213C3}" type="datetime1">
              <a:rPr lang="en-US" smtClean="0"/>
              <a:pPr/>
              <a:t>5/27/2014</a:t>
            </a:fld>
            <a:endParaRPr lang="en-US" dirty="0"/>
          </a:p>
        </p:txBody>
      </p:sp>
      <p:sp>
        <p:nvSpPr>
          <p:cNvPr id="6" name="Footer Placeholder 5"/>
          <p:cNvSpPr>
            <a:spLocks noGrp="1"/>
          </p:cNvSpPr>
          <p:nvPr>
            <p:ph type="ftr" sz="quarter" idx="12"/>
          </p:nvPr>
        </p:nvSpPr>
        <p:spPr/>
        <p:txBody>
          <a:bodyPr/>
          <a:lstStyle/>
          <a:p>
            <a:r>
              <a:rPr lang="en-US" smtClean="0"/>
              <a:t>www.pcgeducation.com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47</a:t>
            </a:fld>
            <a:endParaRPr lang="en-US" dirty="0"/>
          </a:p>
        </p:txBody>
      </p:sp>
    </p:spTree>
    <p:extLst>
      <p:ext uri="{BB962C8B-B14F-4D97-AF65-F5344CB8AC3E}">
        <p14:creationId xmlns:p14="http://schemas.microsoft.com/office/powerpoint/2010/main" xmlns="" val="3346085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turn to the Appendix (p.</a:t>
            </a:r>
            <a:r>
              <a:rPr lang="en-US" baseline="0" dirty="0" smtClean="0"/>
              <a:t> 53) </a:t>
            </a:r>
            <a:r>
              <a:rPr lang="en-US" dirty="0" smtClean="0"/>
              <a:t>in the Participant Guide. Here they will find charts from Odell Education that demonstrate the 4 parts of Creating Claims: Making a Claim, Organizing a Claim, Writing a Claim, and Reviewing a Claim. Have partners discuss how these can be used and how they can support students.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xmlns="" val="28311731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xmlns="" val="145151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The purpose of this slide is just to remind participants of the topics in Module 2. Be very brief with this slide, just naming the topics:</a:t>
            </a:r>
          </a:p>
          <a:p>
            <a:pPr defTabSz="933149">
              <a:spcBef>
                <a:spcPct val="0"/>
              </a:spcBef>
              <a:defRPr/>
            </a:pPr>
            <a:r>
              <a:rPr lang="en-US" dirty="0" smtClean="0"/>
              <a:t>Unit and lesson design overview, close reading, text-dependent questions, academic language, discussion,</a:t>
            </a:r>
            <a:r>
              <a:rPr lang="en-US" baseline="0" dirty="0" smtClean="0"/>
              <a:t> </a:t>
            </a:r>
            <a:r>
              <a:rPr lang="en-US" dirty="0" smtClean="0"/>
              <a:t>and Universal Design for Learning.</a:t>
            </a:r>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5/27/2014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5</a:t>
            </a:fld>
            <a:endParaRPr lang="en-US" dirty="0"/>
          </a:p>
        </p:txBody>
      </p:sp>
    </p:spTree>
    <p:extLst>
      <p:ext uri="{BB962C8B-B14F-4D97-AF65-F5344CB8AC3E}">
        <p14:creationId xmlns:p14="http://schemas.microsoft.com/office/powerpoint/2010/main" xmlns="" val="26060283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This activity will take about 45 minutes.</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Direct participants to the appropriate pages in their Participant Guide. Have them briefly review the directions for the activity. </a:t>
            </a:r>
            <a:r>
              <a:rPr lang="en-US" dirty="0" smtClean="0"/>
              <a:t>Lead participants to the discussion prompts on page 50 in their </a:t>
            </a:r>
            <a:r>
              <a:rPr lang="en-US" i="1" dirty="0" smtClean="0"/>
              <a:t>Notepad</a:t>
            </a:r>
            <a:r>
              <a:rPr lang="en-US" dirty="0" smtClean="0"/>
              <a:t>.</a:t>
            </a:r>
          </a:p>
          <a:p>
            <a:pPr marL="342900" lvl="0" indent="-342900">
              <a:buAutoNum type="arabicPeriod"/>
            </a:pPr>
            <a:r>
              <a:rPr lang="en-US" b="1" dirty="0" smtClean="0">
                <a:solidFill>
                  <a:schemeClr val="dk1"/>
                </a:solidFill>
              </a:rPr>
              <a:t>How </a:t>
            </a:r>
            <a:r>
              <a:rPr lang="en-US" b="1" dirty="0">
                <a:solidFill>
                  <a:schemeClr val="dk1"/>
                </a:solidFill>
              </a:rPr>
              <a:t>does the teacher prepare students to create a claim from multiple sources?</a:t>
            </a:r>
          </a:p>
          <a:p>
            <a:pPr marL="342900" lvl="0" indent="-342900">
              <a:buAutoNum type="arabicPeriod"/>
            </a:pPr>
            <a:r>
              <a:rPr lang="en-US" b="1" dirty="0">
                <a:solidFill>
                  <a:schemeClr val="dk1"/>
                </a:solidFill>
              </a:rPr>
              <a:t>How does </a:t>
            </a:r>
            <a:r>
              <a:rPr lang="en-US" b="1" dirty="0" smtClean="0">
                <a:solidFill>
                  <a:schemeClr val="dk1"/>
                </a:solidFill>
              </a:rPr>
              <a:t>the teacher </a:t>
            </a:r>
            <a:r>
              <a:rPr lang="en-US" b="1" dirty="0">
                <a:solidFill>
                  <a:schemeClr val="dk1"/>
                </a:solidFill>
              </a:rPr>
              <a:t>provide specific feedback?</a:t>
            </a:r>
          </a:p>
          <a:p>
            <a:pPr marL="342900" lvl="0" indent="-342900">
              <a:buAutoNum type="arabicPeriod"/>
            </a:pPr>
            <a:r>
              <a:rPr lang="en-US" b="1" dirty="0">
                <a:solidFill>
                  <a:schemeClr val="dk1"/>
                </a:solidFill>
              </a:rPr>
              <a:t>How is collaboration used to push students’ thinking?</a:t>
            </a:r>
          </a:p>
          <a:p>
            <a:pPr marL="342900" lvl="0" indent="-342900">
              <a:buAutoNum type="arabicPeriod"/>
            </a:pPr>
            <a:r>
              <a:rPr lang="en-US" b="1" dirty="0">
                <a:solidFill>
                  <a:schemeClr val="dk1"/>
                </a:solidFill>
              </a:rPr>
              <a:t>How does the Odell Claim Template help to support students? </a:t>
            </a:r>
            <a:endParaRPr lang="en-US" dirty="0">
              <a:solidFill>
                <a:schemeClr val="dk1"/>
              </a:solidFill>
            </a:endParaRP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After the video, be certain that each participant has a partner. If there are odd numbers, there can be a trio. Be sure to watch the time and signal when partners should trade. After partners have had an opportunity to speak aloud, be sure to ask them why or how Written Conversation would be an effective strategy to use as a discussion protocol with students.</a:t>
            </a: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50</a:t>
            </a:fld>
            <a:endParaRPr lang="en-US" dirty="0"/>
          </a:p>
        </p:txBody>
      </p:sp>
    </p:spTree>
    <p:extLst>
      <p:ext uri="{BB962C8B-B14F-4D97-AF65-F5344CB8AC3E}">
        <p14:creationId xmlns:p14="http://schemas.microsoft.com/office/powerpoint/2010/main" xmlns="" val="1699618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claim has been made and the evidence has been gathered, the next step is to teach students how to provide this information in a structured, cohesive, and compelling essay. Have participants discuss the qualities of an effective written argument and the skills students need.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51</a:t>
            </a:fld>
            <a:endParaRPr lang="en-US" dirty="0"/>
          </a:p>
        </p:txBody>
      </p:sp>
    </p:spTree>
    <p:extLst>
      <p:ext uri="{BB962C8B-B14F-4D97-AF65-F5344CB8AC3E}">
        <p14:creationId xmlns:p14="http://schemas.microsoft.com/office/powerpoint/2010/main" xmlns="" val="12461386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just some of the qualities needed for effective argument writing. Have participants compare this list to what they considered in their discussions.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xmlns="" val="25655593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4Cs (counterclaim may be optional in younger grades) is one way for teacher’s to gain evidence of learning. It is a simply formula to use initially as students unwrap the pieces of making claims and creating arguments. This can be used as an initial introduction to this process or as a ”ticket out the door” activity wherein teachers can assess if students are able to produce a rudimentary beginning of argumentative writing. </a:t>
            </a:r>
            <a:r>
              <a:rPr lang="en-US" sz="1200" kern="1200" dirty="0" smtClean="0">
                <a:solidFill>
                  <a:schemeClr val="tx1"/>
                </a:solidFill>
                <a:latin typeface="+mn-lt"/>
                <a:ea typeface="+mn-ea"/>
                <a:cs typeface="+mn-cs"/>
              </a:rPr>
              <a:t>This can be used for explanation as well as argument. The difference is, in explanation, we start with the premise that the claim is true, not arguable, and that we are just going to explain it. Teachers could use the terminology Explain/Cite/Clarify.</a:t>
            </a:r>
          </a:p>
          <a:p>
            <a:endParaRPr lang="en-US" dirty="0"/>
          </a:p>
          <a:p>
            <a:r>
              <a:rPr lang="en-US" dirty="0" smtClean="0"/>
              <a:t>Note: The information in these next 2 pieces are fictional so no citing  from sources for its content was necessary.</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xmlns="" val="1788587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participant’s open to the Odell Education’s Evidence-based Argument Criteria Checklist in the</a:t>
            </a:r>
            <a:r>
              <a:rPr lang="en-US" baseline="0" dirty="0" smtClean="0"/>
              <a:t> Appendix of </a:t>
            </a:r>
            <a:r>
              <a:rPr lang="en-US" dirty="0" smtClean="0"/>
              <a:t>their Participant Guide.</a:t>
            </a:r>
          </a:p>
          <a:p>
            <a:endParaRPr lang="en-US" dirty="0"/>
          </a:p>
          <a:p>
            <a:r>
              <a:rPr lang="en-US" dirty="0" smtClean="0"/>
              <a:t>Have participants review each section with a partner. Partners discuss how this tool can help support argument writing.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54</a:t>
            </a:fld>
            <a:endParaRPr lang="en-US" dirty="0"/>
          </a:p>
        </p:txBody>
      </p:sp>
    </p:spTree>
    <p:extLst>
      <p:ext uri="{BB962C8B-B14F-4D97-AF65-F5344CB8AC3E}">
        <p14:creationId xmlns:p14="http://schemas.microsoft.com/office/powerpoint/2010/main" xmlns="" val="34916469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is an important distinction for students to understand. Students will conduct both types of writing and there is a fine but important distinction between logical argument and persuasive writing, even though persuasion is the goal of each. The distinction lies in the appeal each makes: Persuasion may rely on persuasive techniques such as appealing to self interest or emotion. Argument, on the other hand, always relies on a logical case that persuades by convincing the reader of the merits of the claims and proofs. </a:t>
            </a:r>
          </a:p>
          <a:p>
            <a:r>
              <a:rPr lang="en-US" dirty="0" smtClean="0"/>
              <a:t>For instance, when asked to write a short paper “persuading a parent” to do something, we have all seen instances when one or more students will resort to flattery, bargaining, even pleading–which may in fact be very persuasive at home, but certainly does not represent progress toward‒or understanding of‒the ability to write a reasoned, logical argument that is required to be college and career ready.</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2BDB87-73EA-4E87-86D2-B5DFF4BF8E1B}" type="slidenum">
              <a:rPr lang="en-US"/>
              <a:pPr fontAlgn="base">
                <a:spcBef>
                  <a:spcPct val="0"/>
                </a:spcBef>
                <a:spcAft>
                  <a:spcPct val="0"/>
                </a:spcAft>
              </a:pPr>
              <a:t>55</a:t>
            </a:fld>
            <a:endParaRPr lang="en-US"/>
          </a:p>
        </p:txBody>
      </p:sp>
    </p:spTree>
    <p:extLst>
      <p:ext uri="{BB962C8B-B14F-4D97-AF65-F5344CB8AC3E}">
        <p14:creationId xmlns:p14="http://schemas.microsoft.com/office/powerpoint/2010/main" xmlns="" val="16931771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327150" y="1087438"/>
            <a:ext cx="4187825" cy="3141662"/>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56</a:t>
            </a:fld>
            <a:endParaRPr lang="en-US" dirty="0"/>
          </a:p>
        </p:txBody>
      </p:sp>
    </p:spTree>
    <p:extLst>
      <p:ext uri="{BB962C8B-B14F-4D97-AF65-F5344CB8AC3E}">
        <p14:creationId xmlns:p14="http://schemas.microsoft.com/office/powerpoint/2010/main" xmlns="" val="689100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57</a:t>
            </a:fld>
            <a:endParaRPr lang="en-US" dirty="0"/>
          </a:p>
        </p:txBody>
      </p:sp>
    </p:spTree>
    <p:extLst>
      <p:ext uri="{BB962C8B-B14F-4D97-AF65-F5344CB8AC3E}">
        <p14:creationId xmlns:p14="http://schemas.microsoft.com/office/powerpoint/2010/main" xmlns="" val="3324675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Remind participants of  the need to be timely. Allow 45 minutes. State time to return.</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5/27/2014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58</a:t>
            </a:fld>
            <a:endParaRPr lang="en-US" dirty="0"/>
          </a:p>
        </p:txBody>
      </p:sp>
    </p:spTree>
    <p:extLst>
      <p:ext uri="{BB962C8B-B14F-4D97-AF65-F5344CB8AC3E}">
        <p14:creationId xmlns:p14="http://schemas.microsoft.com/office/powerpoint/2010/main" xmlns="" val="26215867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One group of writing standards is focused on research skills. However the CCS are explicit in pointing out that research is integrated throughout the standards</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59</a:t>
            </a:fld>
            <a:endParaRPr lang="en-US" dirty="0"/>
          </a:p>
        </p:txBody>
      </p:sp>
    </p:spTree>
    <p:extLst>
      <p:ext uri="{BB962C8B-B14F-4D97-AF65-F5344CB8AC3E}">
        <p14:creationId xmlns:p14="http://schemas.microsoft.com/office/powerpoint/2010/main" xmlns="" val="13353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should take no more than 15 minutes. Facilitator: You will distribute cards from the deck in your supply box. Count</a:t>
            </a:r>
            <a:r>
              <a:rPr lang="en-US" baseline="0" dirty="0" smtClean="0"/>
              <a:t> the number of participants. Remove as many cards as needed to distribute evenly‒or somewhat evenly–in matched fours among participants. For example, if you have 28 participants, you will remove all 8’s‒Kings from your deck and keep all Aces–7’s to make 28 cards. If you have 32 participants, you would distribute Aces–8’s to make 32 cards and so on. If you have an uneven number that would leave one or two participants alone, add a few more cards from the next number up. Shuffle well. </a:t>
            </a:r>
            <a:r>
              <a:rPr lang="en-US" dirty="0" smtClean="0"/>
              <a:t>As participants are writing in their</a:t>
            </a:r>
            <a:r>
              <a:rPr lang="en-US" baseline="0" dirty="0" smtClean="0"/>
              <a:t> </a:t>
            </a:r>
            <a:r>
              <a:rPr lang="en-US" i="1" baseline="0" dirty="0" smtClean="0"/>
              <a:t>Notepads</a:t>
            </a:r>
            <a:r>
              <a:rPr lang="en-US" dirty="0" smtClean="0"/>
              <a:t>,</a:t>
            </a:r>
            <a:r>
              <a:rPr lang="en-US" baseline="0" dirty="0" smtClean="0"/>
              <a:t> circulate among them, distributing cards.  If you have a large district group, break them up for the first activity, by being deliberate in how you distribute the cards.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a:t>
            </a:fld>
            <a:endParaRPr lang="en-US" dirty="0"/>
          </a:p>
        </p:txBody>
      </p:sp>
    </p:spTree>
    <p:extLst>
      <p:ext uri="{BB962C8B-B14F-4D97-AF65-F5344CB8AC3E}">
        <p14:creationId xmlns:p14="http://schemas.microsoft.com/office/powerpoint/2010/main" xmlns="" val="1907308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Part 4 is allotted 60 minutes. </a:t>
            </a:r>
          </a:p>
          <a:p>
            <a:pPr defTabSz="905530">
              <a:spcBef>
                <a:spcPct val="0"/>
              </a:spcBef>
              <a:defRPr/>
            </a:pPr>
            <a:endParaRPr lang="en-US" dirty="0"/>
          </a:p>
          <a:p>
            <a:pPr defTabSz="905530">
              <a:spcBef>
                <a:spcPct val="0"/>
              </a:spcBef>
              <a:defRPr/>
            </a:pPr>
            <a:r>
              <a:rPr lang="en-US" dirty="0"/>
              <a:t>In this section, we’ll look at the standards related to research and technology, and think about </a:t>
            </a:r>
            <a:r>
              <a:rPr lang="en-US" dirty="0" smtClean="0"/>
              <a:t>the demands of these standards. One </a:t>
            </a:r>
            <a:r>
              <a:rPr lang="en-US" dirty="0"/>
              <a:t>of the best ways to do this is to look at units that have been developed by teachers and writers who have worked closely with the authors of the </a:t>
            </a:r>
            <a:r>
              <a:rPr lang="en-US" dirty="0" smtClean="0"/>
              <a:t>CCS.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60</a:t>
            </a:fld>
            <a:endParaRPr lang="en-US" dirty="0"/>
          </a:p>
        </p:txBody>
      </p:sp>
    </p:spTree>
    <p:extLst>
      <p:ext uri="{BB962C8B-B14F-4D97-AF65-F5344CB8AC3E}">
        <p14:creationId xmlns:p14="http://schemas.microsoft.com/office/powerpoint/2010/main" xmlns="" val="3152387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purpose of this slide is to show the writing standards that focus on research </a:t>
            </a:r>
            <a:r>
              <a:rPr lang="en-US" dirty="0" smtClean="0"/>
              <a:t>skills.</a:t>
            </a:r>
            <a:endParaRPr lang="en-US"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61</a:t>
            </a:fld>
            <a:endParaRPr lang="en-US" dirty="0"/>
          </a:p>
        </p:txBody>
      </p:sp>
    </p:spTree>
    <p:extLst>
      <p:ext uri="{BB962C8B-B14F-4D97-AF65-F5344CB8AC3E}">
        <p14:creationId xmlns:p14="http://schemas.microsoft.com/office/powerpoint/2010/main" xmlns="" val="34266122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the design features of research.</a:t>
            </a:r>
          </a:p>
        </p:txBody>
      </p:sp>
      <p:sp>
        <p:nvSpPr>
          <p:cNvPr id="4" name="Slide Number Placeholder 3"/>
          <p:cNvSpPr>
            <a:spLocks noGrp="1"/>
          </p:cNvSpPr>
          <p:nvPr>
            <p:ph type="sldNum" sz="quarter" idx="10"/>
          </p:nvPr>
        </p:nvSpPr>
        <p:spPr/>
        <p:txBody>
          <a:bodyPr/>
          <a:lstStyle/>
          <a:p>
            <a:fld id="{C49714F8-B264-4F33-AC43-1042C4315482}" type="slidenum">
              <a:rPr lang="en-US" smtClean="0"/>
              <a:pPr/>
              <a:t>62</a:t>
            </a:fld>
            <a:endParaRPr lang="en-US" dirty="0"/>
          </a:p>
        </p:txBody>
      </p:sp>
    </p:spTree>
    <p:extLst>
      <p:ext uri="{BB962C8B-B14F-4D97-AF65-F5344CB8AC3E}">
        <p14:creationId xmlns:p14="http://schemas.microsoft.com/office/powerpoint/2010/main" xmlns="" val="5411163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as a whole group discussion. You may choose to have 2 recorders from the </a:t>
            </a:r>
            <a:r>
              <a:rPr lang="en-US" dirty="0"/>
              <a:t>a</a:t>
            </a:r>
            <a:r>
              <a:rPr lang="en-US" dirty="0" smtClean="0"/>
              <a:t>udience stand at chart paper (o</a:t>
            </a:r>
            <a:r>
              <a:rPr lang="en-US" baseline="0" dirty="0" smtClean="0"/>
              <a:t>ne chart paper for </a:t>
            </a:r>
            <a:r>
              <a:rPr lang="en-US" dirty="0" smtClean="0"/>
              <a:t>Conduct and one for Writing).</a:t>
            </a:r>
          </a:p>
          <a:p>
            <a:r>
              <a:rPr lang="en-US" dirty="0" smtClean="0"/>
              <a:t>Generate lists of ideas on the skills students will need to both conduct and </a:t>
            </a:r>
            <a:r>
              <a:rPr lang="en-US" dirty="0"/>
              <a:t>w</a:t>
            </a:r>
            <a:r>
              <a:rPr lang="en-US" dirty="0" smtClean="0"/>
              <a:t>rite research.</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63</a:t>
            </a:fld>
            <a:endParaRPr lang="en-US" dirty="0"/>
          </a:p>
        </p:txBody>
      </p:sp>
    </p:spTree>
    <p:extLst>
      <p:ext uri="{BB962C8B-B14F-4D97-AF65-F5344CB8AC3E}">
        <p14:creationId xmlns:p14="http://schemas.microsoft.com/office/powerpoint/2010/main" xmlns="" val="7841399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this list of possible skills with the one generated from the participants. Skills like these can best be developed over time; however, how well students are taught a research process and how often they produce research with feedback will help students to master the research process. Models of well-written research and collaboration can assist this process.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64</a:t>
            </a:fld>
            <a:endParaRPr lang="en-US" dirty="0"/>
          </a:p>
        </p:txBody>
      </p:sp>
    </p:spTree>
    <p:extLst>
      <p:ext uri="{BB962C8B-B14F-4D97-AF65-F5344CB8AC3E}">
        <p14:creationId xmlns:p14="http://schemas.microsoft.com/office/powerpoint/2010/main" xmlns="" val="3349038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smtClean="0"/>
              <a:t>online book </a:t>
            </a:r>
            <a:r>
              <a:rPr lang="en-US" dirty="0"/>
              <a:t>models the process of historical inquiry by stepping students through a sample inquiry. Students find the model inquiry and coaching support for creating their own inquiry. Teachers find tips, </a:t>
            </a:r>
            <a:r>
              <a:rPr lang="en-US" dirty="0" smtClean="0"/>
              <a:t>techniques, </a:t>
            </a:r>
            <a:r>
              <a:rPr lang="en-US" dirty="0"/>
              <a:t>and </a:t>
            </a:r>
            <a:r>
              <a:rPr lang="en-US" dirty="0" smtClean="0"/>
              <a:t>resources.</a:t>
            </a:r>
          </a:p>
          <a:p>
            <a:r>
              <a:rPr lang="en-US" dirty="0" smtClean="0"/>
              <a:t>Found on CAST Book Builder, the hyperlink is embedded in the slide.</a:t>
            </a:r>
          </a:p>
          <a:p>
            <a:r>
              <a:rPr lang="en-US" dirty="0" smtClean="0"/>
              <a:t>If there is time to explore this source, the pages can be forwarded at the very bottom of the right side of the screen.</a:t>
            </a:r>
          </a:p>
          <a:p>
            <a:endParaRPr lang="en-US" dirty="0"/>
          </a:p>
          <a:p>
            <a:r>
              <a:rPr lang="en-US" dirty="0" smtClean="0"/>
              <a:t>This book has text-to-speech functions as well as modeling and coaching of the inquiry process.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65</a:t>
            </a:fld>
            <a:endParaRPr lang="en-US" dirty="0"/>
          </a:p>
        </p:txBody>
      </p:sp>
    </p:spTree>
    <p:extLst>
      <p:ext uri="{BB962C8B-B14F-4D97-AF65-F5344CB8AC3E}">
        <p14:creationId xmlns:p14="http://schemas.microsoft.com/office/powerpoint/2010/main" xmlns="" val="3258342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Participants review the Teacher Research Unit Guide from EngageNY.org.</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66</a:t>
            </a:fld>
            <a:endParaRPr lang="en-US" dirty="0"/>
          </a:p>
        </p:txBody>
      </p:sp>
    </p:spTree>
    <p:extLst>
      <p:ext uri="{BB962C8B-B14F-4D97-AF65-F5344CB8AC3E}">
        <p14:creationId xmlns:p14="http://schemas.microsoft.com/office/powerpoint/2010/main" xmlns="" val="38085692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The review of the units and the whole group activity are allotted 45 minutes. Allow 20 minutes to review the units, another 10 to create the poster, and 15 for the group sharing. </a:t>
            </a:r>
            <a:r>
              <a:rPr lang="en-US" dirty="0" smtClean="0"/>
              <a:t>Exemplar Units:</a:t>
            </a:r>
          </a:p>
          <a:p>
            <a:r>
              <a:rPr lang="en-US" b="1" dirty="0" smtClean="0"/>
              <a:t>Grade 10</a:t>
            </a:r>
            <a:r>
              <a:rPr lang="en-US" b="1" baseline="0" dirty="0" smtClean="0"/>
              <a:t> ELA Module 3  </a:t>
            </a:r>
            <a:r>
              <a:rPr lang="en-US" baseline="0" dirty="0" smtClean="0">
                <a:solidFill>
                  <a:srgbClr val="0000FF"/>
                </a:solidFill>
              </a:rPr>
              <a:t>http://www.engageny.org </a:t>
            </a:r>
            <a:r>
              <a:rPr lang="en-US" sz="1200" b="0" i="1" u="none" strike="noStrike" kern="1200" baseline="0" dirty="0" smtClean="0">
                <a:solidFill>
                  <a:schemeClr val="tx1"/>
                </a:solidFill>
                <a:latin typeface="+mn-lt"/>
                <a:ea typeface="+mn-ea"/>
                <a:cs typeface="+mn-cs"/>
              </a:rPr>
              <a:t>Researching Multiple Perspectives to Develop a Position 	</a:t>
            </a:r>
            <a:endParaRPr lang="en-US" b="0" i="1" baseline="0" dirty="0" smtClean="0"/>
          </a:p>
          <a:p>
            <a:pPr lvl="0"/>
            <a:r>
              <a:rPr lang="en-US" i="1" dirty="0" smtClean="0"/>
              <a:t>Student Research Plan </a:t>
            </a:r>
            <a:r>
              <a:rPr lang="en-US" dirty="0" smtClean="0"/>
              <a:t>Protocol, Odell Education </a:t>
            </a:r>
            <a:r>
              <a:rPr lang="en-US" dirty="0" smtClean="0">
                <a:hlinkClick r:id="rId3"/>
              </a:rPr>
              <a:t>http://odelleducation.com/literacy-curriculum/research</a:t>
            </a:r>
            <a:endParaRPr lang="en-US" dirty="0" smtClean="0"/>
          </a:p>
          <a:p>
            <a:pPr lvl="0"/>
            <a:r>
              <a:rPr lang="en-US" i="1" dirty="0" smtClean="0"/>
              <a:t>Researching to Deepen Understanding: Developing Core Proficiencies,</a:t>
            </a:r>
            <a:r>
              <a:rPr lang="en-US" dirty="0" smtClean="0"/>
              <a:t> Research Framework Odell Education </a:t>
            </a:r>
            <a:r>
              <a:rPr lang="en-US" dirty="0" smtClean="0">
                <a:hlinkClick r:id="rId3"/>
              </a:rPr>
              <a:t>http://odelleducation.com/literacy-curriculum/research</a:t>
            </a:r>
            <a:r>
              <a:rPr lang="en-US" dirty="0" smtClean="0"/>
              <a:t> </a:t>
            </a: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67</a:t>
            </a:fld>
            <a:endParaRPr lang="en-US" dirty="0"/>
          </a:p>
        </p:txBody>
      </p:sp>
    </p:spTree>
    <p:extLst>
      <p:ext uri="{BB962C8B-B14F-4D97-AF65-F5344CB8AC3E}">
        <p14:creationId xmlns:p14="http://schemas.microsoft.com/office/powerpoint/2010/main" xmlns="" val="19514180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1200" u="none" strike="noStrike" cap="none" normalizeH="0" baseline="0" dirty="0" smtClean="0">
                <a:ln>
                  <a:noFill/>
                </a:ln>
                <a:effectLst/>
              </a:rPr>
              <a:t>Facilitate each group presenting their finding and discussing these questions: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Report out on these reflections:</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pPr>
            <a:r>
              <a:rPr kumimoji="0" lang="en-US" sz="2400" u="none" strike="noStrike" cap="none" normalizeH="0" baseline="0" dirty="0" smtClean="0">
                <a:ln>
                  <a:noFill/>
                </a:ln>
                <a:effectLst/>
              </a:rPr>
              <a:t>How is research taught in this unit?</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pPr>
            <a:r>
              <a:rPr kumimoji="0" lang="en-US" sz="2400" u="none" strike="noStrike" cap="none" normalizeH="0" baseline="0" dirty="0" smtClean="0">
                <a:ln>
                  <a:noFill/>
                </a:ln>
                <a:effectLst/>
              </a:rPr>
              <a:t>What supports are provided to students?</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pPr>
            <a:r>
              <a:rPr kumimoji="0" lang="en-US" sz="2400" u="none" strike="noStrike" cap="none" normalizeH="0" baseline="0" dirty="0" smtClean="0">
                <a:ln>
                  <a:noFill/>
                </a:ln>
                <a:effectLst/>
              </a:rPr>
              <a:t>What would you add or change about this unit?</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pPr>
            <a:r>
              <a:rPr kumimoji="0" lang="en-US" sz="2400" u="none" strike="noStrike" cap="none" normalizeH="0" baseline="0" dirty="0" smtClean="0">
                <a:ln>
                  <a:noFill/>
                </a:ln>
                <a:effectLst/>
              </a:rPr>
              <a:t>Think about the different disciplines in your school.</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pPr>
            <a:r>
              <a:rPr kumimoji="0" lang="en-US" sz="2400" u="none" strike="noStrike" cap="none" normalizeH="0" baseline="0" dirty="0" smtClean="0">
                <a:ln>
                  <a:noFill/>
                </a:ln>
                <a:effectLst/>
              </a:rPr>
              <a:t>How might research be different in the humanities?</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defRPr/>
            </a:pPr>
            <a:r>
              <a:rPr kumimoji="0" lang="en-US" sz="2400" u="none" strike="noStrike" cap="none" normalizeH="0" baseline="0" dirty="0" smtClean="0">
                <a:ln>
                  <a:noFill/>
                </a:ln>
                <a:effectLst/>
              </a:rPr>
              <a:t>How might research be different in the sciences?</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kumimoji="0" lang="en-US" sz="2400" u="none" strike="noStrike" cap="none" normalizeH="0" baseline="0" dirty="0" smtClean="0">
                <a:ln>
                  <a:noFill/>
                </a:ln>
                <a:effectLst/>
              </a:rPr>
              <a:t>What can schools do to help establish a school-wide plan for writing and research?</a:t>
            </a:r>
          </a:p>
          <a:p>
            <a:pPr marL="0" marR="0" lvl="0" indent="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68</a:t>
            </a:fld>
            <a:endParaRPr lang="en-US" dirty="0"/>
          </a:p>
        </p:txBody>
      </p:sp>
    </p:spTree>
    <p:extLst>
      <p:ext uri="{BB962C8B-B14F-4D97-AF65-F5344CB8AC3E}">
        <p14:creationId xmlns:p14="http://schemas.microsoft.com/office/powerpoint/2010/main" xmlns="" val="41832655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 debrief what they learned from this activity as well as discuss the questions above.</a:t>
            </a:r>
          </a:p>
        </p:txBody>
      </p:sp>
      <p:sp>
        <p:nvSpPr>
          <p:cNvPr id="4" name="Slide Number Placeholder 3"/>
          <p:cNvSpPr>
            <a:spLocks noGrp="1"/>
          </p:cNvSpPr>
          <p:nvPr>
            <p:ph type="sldNum" sz="quarter" idx="10"/>
          </p:nvPr>
        </p:nvSpPr>
        <p:spPr/>
        <p:txBody>
          <a:bodyPr/>
          <a:lstStyle/>
          <a:p>
            <a:fld id="{C49714F8-B264-4F33-AC43-1042C4315482}" type="slidenum">
              <a:rPr lang="en-US" smtClean="0"/>
              <a:pPr/>
              <a:t>69</a:t>
            </a:fld>
            <a:endParaRPr lang="en-US" dirty="0"/>
          </a:p>
        </p:txBody>
      </p:sp>
    </p:spTree>
    <p:extLst>
      <p:ext uri="{BB962C8B-B14F-4D97-AF65-F5344CB8AC3E}">
        <p14:creationId xmlns:p14="http://schemas.microsoft.com/office/powerpoint/2010/main" xmlns="" val="426692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93825" y="1198563"/>
            <a:ext cx="4187825" cy="3141662"/>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Review the expected outcomes.</a:t>
            </a:r>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5/27/2014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7</a:t>
            </a:fld>
            <a:endParaRPr lang="en-US" dirty="0"/>
          </a:p>
        </p:txBody>
      </p:sp>
    </p:spTree>
    <p:extLst>
      <p:ext uri="{BB962C8B-B14F-4D97-AF65-F5344CB8AC3E}">
        <p14:creationId xmlns:p14="http://schemas.microsoft.com/office/powerpoint/2010/main" xmlns="" val="13386437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70</a:t>
            </a:fld>
            <a:endParaRPr lang="en-US" dirty="0"/>
          </a:p>
        </p:txBody>
      </p:sp>
    </p:spTree>
    <p:extLst>
      <p:ext uri="{BB962C8B-B14F-4D97-AF65-F5344CB8AC3E}">
        <p14:creationId xmlns:p14="http://schemas.microsoft.com/office/powerpoint/2010/main" xmlns="" val="4416202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Part 5 should take not more than 40 minutes.</a:t>
            </a: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71</a:t>
            </a:fld>
            <a:endParaRPr lang="en-US" dirty="0"/>
          </a:p>
        </p:txBody>
      </p:sp>
    </p:spTree>
    <p:extLst>
      <p:ext uri="{BB962C8B-B14F-4D97-AF65-F5344CB8AC3E}">
        <p14:creationId xmlns:p14="http://schemas.microsoft.com/office/powerpoint/2010/main" xmlns="" val="26770233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72</a:t>
            </a:fld>
            <a:endParaRPr lang="en-US" dirty="0"/>
          </a:p>
        </p:txBody>
      </p:sp>
    </p:spTree>
    <p:extLst>
      <p:ext uri="{BB962C8B-B14F-4D97-AF65-F5344CB8AC3E}">
        <p14:creationId xmlns:p14="http://schemas.microsoft.com/office/powerpoint/2010/main" xmlns="" val="8892207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a:t>
            </a:r>
            <a:r>
              <a:rPr lang="en-US" baseline="0" dirty="0" smtClean="0"/>
              <a:t> 15 minutes for looking at units and doing the graphic organizer. Allow another 5 minutes for posting on charts and sharing out by volunteer. 5 minutes for table discussion and 5 minutes to share out with whole group.</a:t>
            </a:r>
          </a:p>
          <a:p>
            <a:r>
              <a:rPr lang="en-US" baseline="0" dirty="0" smtClean="0"/>
              <a:t> </a:t>
            </a:r>
            <a:r>
              <a:rPr lang="en-US" dirty="0" smtClean="0"/>
              <a:t>Facilitator,</a:t>
            </a:r>
            <a:r>
              <a:rPr lang="en-US" baseline="0" dirty="0" smtClean="0"/>
              <a:t> be sure to post on one wall 3 chart papers, labeled, “Opening,” “Work Time,” and “Closing.” </a:t>
            </a:r>
          </a:p>
          <a:p>
            <a:r>
              <a:rPr lang="en-US" sz="1200" kern="1200" dirty="0" smtClean="0">
                <a:solidFill>
                  <a:schemeClr val="tx1"/>
                </a:solidFill>
                <a:latin typeface="+mn-lt"/>
                <a:ea typeface="+mn-ea"/>
                <a:cs typeface="+mn-cs"/>
              </a:rPr>
              <a:t>(If units printed for ELA Module 2 are available, they may be substituted for this activity. Please ask participants to take notes on the organizer in their participant guides, not on the printed units.)</a:t>
            </a:r>
          </a:p>
          <a:p>
            <a:endParaRPr lang="en-US" sz="1200" i="1" kern="1200" dirty="0" smtClean="0">
              <a:solidFill>
                <a:schemeClr val="tx1"/>
              </a:solidFill>
              <a:latin typeface="+mn-lt"/>
              <a:ea typeface="+mn-ea"/>
              <a:cs typeface="+mn-cs"/>
            </a:endParaRPr>
          </a:p>
          <a:p>
            <a:r>
              <a:rPr lang="en-US" dirty="0" smtClean="0"/>
              <a:t>These </a:t>
            </a:r>
            <a:r>
              <a:rPr lang="en-US" dirty="0"/>
              <a:t>are in addition to those used in ELA Module 2</a:t>
            </a:r>
            <a:r>
              <a:rPr lang="en-US" dirty="0" smtClean="0"/>
              <a:t>:</a:t>
            </a:r>
          </a:p>
          <a:p>
            <a:r>
              <a:rPr lang="en-US" i="1" dirty="0" smtClean="0"/>
              <a:t>Participants will be asked to access electronically during the session, or download and print one or more of these before Module 3 begins. </a:t>
            </a:r>
            <a:endParaRPr lang="en-US" dirty="0"/>
          </a:p>
          <a:p>
            <a:pPr lvl="0"/>
            <a:r>
              <a:rPr lang="en-US" dirty="0"/>
              <a:t>Grade 6-7: The Digestive Process </a:t>
            </a:r>
            <a:r>
              <a:rPr lang="en-US" dirty="0">
                <a:hlinkClick r:id="rId3"/>
              </a:rPr>
              <a:t>http://achievethecore.org/dashboard/300/search/1/1/6/7/8/page/752/featured-lessons-list-pg</a:t>
            </a:r>
            <a:r>
              <a:rPr lang="en-US" dirty="0"/>
              <a:t> </a:t>
            </a:r>
          </a:p>
          <a:p>
            <a:pPr lvl="0"/>
            <a:r>
              <a:rPr lang="en-US" dirty="0"/>
              <a:t>Grade 7-8: The Long Night of the Little Boats </a:t>
            </a:r>
            <a:r>
              <a:rPr lang="en-US" dirty="0">
                <a:hlinkClick r:id="rId3"/>
              </a:rPr>
              <a:t>http://achievethecore.org/dashboard/300/search/1/1/6/7/8/page/752/featured-lessons-list-pg</a:t>
            </a:r>
            <a:r>
              <a:rPr lang="en-US" dirty="0"/>
              <a:t> </a:t>
            </a:r>
          </a:p>
          <a:p>
            <a:pPr lvl="0"/>
            <a:r>
              <a:rPr lang="en-US" dirty="0" smtClean="0"/>
              <a:t>Grade 6-8</a:t>
            </a:r>
            <a:r>
              <a:rPr lang="en-US" dirty="0"/>
              <a:t>: </a:t>
            </a:r>
            <a:r>
              <a:rPr lang="en-US" dirty="0" smtClean="0"/>
              <a:t>Voices </a:t>
            </a:r>
            <a:r>
              <a:rPr lang="en-US" dirty="0"/>
              <a:t>from Little Rock </a:t>
            </a:r>
            <a:r>
              <a:rPr lang="en-US" dirty="0">
                <a:hlinkClick r:id="rId4"/>
              </a:rPr>
              <a:t>http://achievethecore.org/page/737/history-social-studies-lessons</a:t>
            </a:r>
            <a:r>
              <a:rPr lang="en-US" dirty="0"/>
              <a:t> </a:t>
            </a:r>
          </a:p>
          <a:p>
            <a:pPr lvl="0"/>
            <a:r>
              <a:rPr lang="en-US" dirty="0"/>
              <a:t>Grade 9- 12: Researching the Meaning of the American Dream </a:t>
            </a:r>
            <a:r>
              <a:rPr lang="en-US" dirty="0">
                <a:hlinkClick r:id="rId5"/>
              </a:rPr>
              <a:t>http://www.readwritethink.org/classroom-resources/lesson-plans/chasing-dream-researching-meaning-30925.html?tab=4#session1</a:t>
            </a:r>
            <a:endParaRPr lang="en-US" dirty="0"/>
          </a:p>
          <a:p>
            <a:pPr lvl="0"/>
            <a:r>
              <a:rPr lang="en-US" dirty="0"/>
              <a:t>Grade 11: The Art of Persuasion and the Craft of Argument </a:t>
            </a:r>
            <a:r>
              <a:rPr lang="en-US" dirty="0">
                <a:hlinkClick r:id="rId6"/>
              </a:rPr>
              <a:t>http://www.doe.mass.edu/candi/model/units/ELAg11-PersuasionArgument.pdf</a:t>
            </a:r>
            <a:r>
              <a:rPr lang="en-US" dirty="0"/>
              <a:t> </a:t>
            </a:r>
          </a:p>
          <a:p>
            <a:pPr lvl="0"/>
            <a:r>
              <a:rPr lang="en-US" dirty="0"/>
              <a:t>Grade 11-12: A Close Reading of Learned Hand’s “I am an American Day Address”  </a:t>
            </a:r>
            <a:r>
              <a:rPr lang="en-US" dirty="0">
                <a:hlinkClick r:id="rId7"/>
              </a:rPr>
              <a:t>http://achievethecore.org/dashboard/300/search/1/1/9/10/11/12/page/752/featured-lessons-list-pg</a:t>
            </a:r>
            <a:r>
              <a:rPr lang="en-US" dirty="0"/>
              <a:t> </a:t>
            </a:r>
          </a:p>
          <a:p>
            <a:endParaRPr lang="en-US" baseline="0" dirty="0" smtClean="0"/>
          </a:p>
          <a:p>
            <a:r>
              <a:rPr lang="en-US" dirty="0" smtClean="0"/>
              <a:t>The purpose of this activity</a:t>
            </a:r>
            <a:r>
              <a:rPr lang="en-US" baseline="0" dirty="0" smtClean="0"/>
              <a:t> is for participants to recognize the variety of ways in which routine writing and more formal writing is embedded in CCS-ELA &amp; Literacy-aligned units, and discuss how daily writing supports learning, builds literacy skills, and scaffolds students to successfully meet the standards.</a:t>
            </a:r>
          </a:p>
          <a:p>
            <a:pPr lvl="0"/>
            <a:endParaRPr lang="en-US" sz="1200" kern="1200" dirty="0" smtClean="0">
              <a:solidFill>
                <a:schemeClr val="tx1"/>
              </a:solidFill>
              <a:effectLst/>
              <a:latin typeface="+mn-lt"/>
              <a:ea typeface="+mn-ea"/>
              <a:cs typeface="+mn-cs"/>
            </a:endParaRPr>
          </a:p>
          <a:p>
            <a:r>
              <a:rPr lang="en-US" dirty="0" smtClean="0"/>
              <a:t>They </a:t>
            </a:r>
            <a:r>
              <a:rPr lang="en-US" baseline="0" dirty="0" smtClean="0"/>
              <a:t>will record their tasks on a graphic organizer and on individual sticky notes. They may want to have one partner write on the organizer and one do the sticky notes. Go to next slide for example.</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73</a:t>
            </a:fld>
            <a:endParaRPr lang="en-US" dirty="0"/>
          </a:p>
        </p:txBody>
      </p:sp>
    </p:spTree>
    <p:extLst>
      <p:ext uri="{BB962C8B-B14F-4D97-AF65-F5344CB8AC3E}">
        <p14:creationId xmlns:p14="http://schemas.microsoft.com/office/powerpoint/2010/main" xmlns="" val="15360487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a:t>
            </a:r>
            <a:r>
              <a:rPr lang="en-US" baseline="0" dirty="0" smtClean="0"/>
              <a:t> participants know that some of the units are far more complex than others and may have more writing tasks. </a:t>
            </a:r>
            <a:r>
              <a:rPr lang="en-US" sz="1200" kern="1200" baseline="0" dirty="0" smtClean="0">
                <a:solidFill>
                  <a:schemeClr val="tx1"/>
                </a:solidFill>
                <a:effectLst/>
                <a:latin typeface="+mn-lt"/>
                <a:ea typeface="+mn-ea"/>
                <a:cs typeface="+mn-cs"/>
              </a:rPr>
              <a:t>A way to save time is, if there is a repeated writing task, e.g., journal writing, they can write it once and indicate that it is repeated.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intent is not to get through the unit, but rather to see the variety of ways in which W.10 is reflected in CCS-aligned units.</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74</a:t>
            </a:fld>
            <a:endParaRPr lang="en-US" dirty="0"/>
          </a:p>
        </p:txBody>
      </p:sp>
    </p:spTree>
    <p:extLst>
      <p:ext uri="{BB962C8B-B14F-4D97-AF65-F5344CB8AC3E}">
        <p14:creationId xmlns:p14="http://schemas.microsoft.com/office/powerpoint/2010/main" xmlns="" val="20076007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5 minutes for this discussion and another 5 for sharing out. </a:t>
            </a:r>
          </a:p>
          <a:p>
            <a:r>
              <a:rPr lang="en-US" dirty="0" smtClean="0"/>
              <a:t>Explain</a:t>
            </a:r>
            <a:r>
              <a:rPr lang="en-US" baseline="0" dirty="0" smtClean="0"/>
              <a:t> that this is intended to be an open discussion and these are just suggestions for where the conversation might go.</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75</a:t>
            </a:fld>
            <a:endParaRPr lang="en-US" dirty="0"/>
          </a:p>
        </p:txBody>
      </p:sp>
    </p:spTree>
    <p:extLst>
      <p:ext uri="{BB962C8B-B14F-4D97-AF65-F5344CB8AC3E}">
        <p14:creationId xmlns:p14="http://schemas.microsoft.com/office/powerpoint/2010/main" xmlns="" val="29155963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76</a:t>
            </a:fld>
            <a:endParaRPr lang="en-US" dirty="0"/>
          </a:p>
        </p:txBody>
      </p:sp>
    </p:spTree>
    <p:extLst>
      <p:ext uri="{BB962C8B-B14F-4D97-AF65-F5344CB8AC3E}">
        <p14:creationId xmlns:p14="http://schemas.microsoft.com/office/powerpoint/2010/main" xmlns="" val="10806755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hlinkClick r:id="rId3"/>
              </a:rPr>
              <a:t>http</a:t>
            </a:r>
            <a:r>
              <a:rPr lang="en-US" u="sng" dirty="0">
                <a:hlinkClick r:id="rId3"/>
              </a:rPr>
              <a:t>://</a:t>
            </a:r>
            <a:r>
              <a:rPr lang="en-US" u="sng" dirty="0" smtClean="0">
                <a:hlinkClick r:id="rId3"/>
              </a:rPr>
              <a:t>www.youtube.com/watch?v=O9z71iNrlew</a:t>
            </a:r>
            <a:endParaRPr lang="en-US" u="sng" dirty="0" smtClean="0"/>
          </a:p>
          <a:p>
            <a:r>
              <a:rPr lang="en-US" dirty="0" smtClean="0"/>
              <a:t>This video follows a teacher as he provides digital performance tasks and digital projects and demonstrates </a:t>
            </a:r>
            <a:r>
              <a:rPr lang="en-US" dirty="0"/>
              <a:t>how writing remains the foundation of learning, especially in a computer- and camcorder-filled digital </a:t>
            </a:r>
            <a:r>
              <a:rPr lang="en-US" dirty="0" smtClean="0"/>
              <a:t>classroom. Produced by National Writing Project NWP with </a:t>
            </a:r>
            <a:r>
              <a:rPr lang="en-US" dirty="0"/>
              <a:t>teacher-consultant Joel </a:t>
            </a:r>
            <a:r>
              <a:rPr lang="en-US" dirty="0" err="1"/>
              <a:t>Malley</a:t>
            </a:r>
            <a:r>
              <a:rPr lang="en-US" dirty="0"/>
              <a:t>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77</a:t>
            </a:fld>
            <a:endParaRPr lang="en-US" dirty="0"/>
          </a:p>
        </p:txBody>
      </p:sp>
    </p:spTree>
    <p:extLst>
      <p:ext uri="{BB962C8B-B14F-4D97-AF65-F5344CB8AC3E}">
        <p14:creationId xmlns:p14="http://schemas.microsoft.com/office/powerpoint/2010/main" xmlns="" val="20201297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Literacies Research Lab at the University of Connecticut is the most widely recognized center in the world for conducting research on the new reading comprehension and learning skills required by the Internet and other emerging information and communication technologies. Their work develops research-based evidence to prepare students for their literacy and learning future.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78</a:t>
            </a:fld>
            <a:endParaRPr lang="en-US" dirty="0"/>
          </a:p>
        </p:txBody>
      </p:sp>
    </p:spTree>
    <p:extLst>
      <p:ext uri="{BB962C8B-B14F-4D97-AF65-F5344CB8AC3E}">
        <p14:creationId xmlns:p14="http://schemas.microsoft.com/office/powerpoint/2010/main" xmlns="" val="33137568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provide links to resources described earlier. It is intended for those who will access the module online.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79</a:t>
            </a:fld>
            <a:endParaRPr lang="en-US" dirty="0"/>
          </a:p>
        </p:txBody>
      </p:sp>
    </p:spTree>
    <p:extLst>
      <p:ext uri="{BB962C8B-B14F-4D97-AF65-F5344CB8AC3E}">
        <p14:creationId xmlns:p14="http://schemas.microsoft.com/office/powerpoint/2010/main" xmlns="" val="169524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purpose of the morning is to look closely at  parts of effective units and lessons that align with the CCS-ELA &amp; Literacy.</a:t>
            </a:r>
          </a:p>
          <a:p>
            <a:pPr marL="181106" indent="-181106"/>
            <a:r>
              <a:rPr lang="en-US" dirty="0" smtClean="0"/>
              <a:t>•  The activities for today will  mirror the types of instructional practices which will support students in achieving proficiency on the writing standards and assessments. </a:t>
            </a:r>
          </a:p>
          <a:p>
            <a:pPr marL="181106" indent="-181106"/>
            <a:r>
              <a:rPr lang="en-US" dirty="0" smtClean="0"/>
              <a:t>•  First, we will review your experiences with sharing the information from Module 2 with your colleagues.</a:t>
            </a:r>
          </a:p>
          <a:p>
            <a:pPr marL="181106" indent="-181106"/>
            <a:r>
              <a:rPr lang="en-US" dirty="0" smtClean="0"/>
              <a:t>•  Then we will review the writing standards and dive deeply into making claims and writing grounded in evidence</a:t>
            </a:r>
          </a:p>
          <a:p>
            <a:pPr marL="181106" indent="-181106"/>
            <a:r>
              <a:rPr lang="en-US" dirty="0" smtClean="0"/>
              <a:t>•  Finally, in the afternoon, we will look at research, writing as a part of lessons and units, and talk about additional supports for students.</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8</a:t>
            </a:fld>
            <a:endParaRPr lang="en-US" dirty="0"/>
          </a:p>
        </p:txBody>
      </p:sp>
    </p:spTree>
    <p:extLst>
      <p:ext uri="{BB962C8B-B14F-4D97-AF65-F5344CB8AC3E}">
        <p14:creationId xmlns:p14="http://schemas.microsoft.com/office/powerpoint/2010/main" xmlns="" val="16132665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Module 2, we considered ways to support students in reading closely and drawing evidence from text. Because of the integrated nature of the CCS, many of those supports address writing as well as reading</a:t>
            </a:r>
            <a:r>
              <a:rPr lang="en-US" dirty="0" smtClean="0"/>
              <a:t>.</a:t>
            </a:r>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80</a:t>
            </a:fld>
            <a:endParaRPr lang="en-US" dirty="0"/>
          </a:p>
        </p:txBody>
      </p:sp>
    </p:spTree>
    <p:extLst>
      <p:ext uri="{BB962C8B-B14F-4D97-AF65-F5344CB8AC3E}">
        <p14:creationId xmlns:p14="http://schemas.microsoft.com/office/powerpoint/2010/main" xmlns="" val="20463994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smtClean="0"/>
              <a:t>Part 6 will take about 10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81</a:t>
            </a:fld>
            <a:endParaRPr lang="en-US" dirty="0"/>
          </a:p>
        </p:txBody>
      </p:sp>
    </p:spTree>
    <p:extLst>
      <p:ext uri="{BB962C8B-B14F-4D97-AF65-F5344CB8AC3E}">
        <p14:creationId xmlns:p14="http://schemas.microsoft.com/office/powerpoint/2010/main" xmlns="" val="5811389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82</a:t>
            </a:fld>
            <a:endParaRPr lang="en-US" dirty="0"/>
          </a:p>
        </p:txBody>
      </p:sp>
    </p:spTree>
    <p:extLst>
      <p:ext uri="{BB962C8B-B14F-4D97-AF65-F5344CB8AC3E}">
        <p14:creationId xmlns:p14="http://schemas.microsoft.com/office/powerpoint/2010/main" xmlns="" val="300268562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lang="en-US" dirty="0" smtClean="0"/>
              <a:t>Tell participants that they will be viewing a class writing and delivering persuasive speeches. Ask them to look for supports in reading, speaking, writing, and even listening.</a:t>
            </a:r>
            <a:endParaRPr kumimoji="0" lang="en-US" sz="1200" u="none" strike="noStrike" cap="none" normalizeH="0" baseline="0" dirty="0" smtClean="0">
              <a:ln>
                <a:noFill/>
              </a:ln>
              <a:effectLst/>
            </a:endParaRP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5/27/2014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83</a:t>
            </a:fld>
            <a:endParaRPr lang="en-US" dirty="0"/>
          </a:p>
        </p:txBody>
      </p:sp>
    </p:spTree>
    <p:extLst>
      <p:ext uri="{BB962C8B-B14F-4D97-AF65-F5344CB8AC3E}">
        <p14:creationId xmlns:p14="http://schemas.microsoft.com/office/powerpoint/2010/main" xmlns="" val="35281262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discussion, be sure to elicit responses from volunteers. Or, let tables know that you will be calling on someone to answer each question</a:t>
            </a:r>
            <a:r>
              <a:rPr lang="en-US" dirty="0" smtClean="0"/>
              <a:t>. </a:t>
            </a:r>
            <a:r>
              <a:rPr lang="en-US" dirty="0"/>
              <a:t>The last question is particularly important for coaches.</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84</a:t>
            </a:fld>
            <a:endParaRPr lang="en-US" dirty="0"/>
          </a:p>
        </p:txBody>
      </p:sp>
    </p:spTree>
    <p:extLst>
      <p:ext uri="{BB962C8B-B14F-4D97-AF65-F5344CB8AC3E}">
        <p14:creationId xmlns:p14="http://schemas.microsoft.com/office/powerpoint/2010/main" xmlns="" val="21490948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Online Writing Lab (OWL) at Purdue University houses writing resources and instructional material, provides a free service </a:t>
            </a:r>
          </a:p>
          <a:p>
            <a:r>
              <a:rPr lang="en-US" dirty="0" smtClean="0"/>
              <a:t>e-learning from the Writing Lab at Purdue (</a:t>
            </a:r>
            <a:r>
              <a:rPr lang="en-US" sz="1200" dirty="0" smtClean="0">
                <a:hlinkClick r:id="rId3"/>
              </a:rPr>
              <a:t>https://owl.english.purdue.edu/owl/resource/545/01/</a:t>
            </a:r>
            <a:r>
              <a:rPr lang="en-US" sz="1200" dirty="0" smtClean="0"/>
              <a:t>).</a:t>
            </a:r>
            <a:r>
              <a:rPr lang="en-US" dirty="0" smtClean="0"/>
              <a:t> Students, members of the community, and users worldwide can find information to assist with many writing projects. Teachers and trainers can use this material for in-class and out-of-class instruction.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85</a:t>
            </a:fld>
            <a:endParaRPr lang="en-US" dirty="0"/>
          </a:p>
        </p:txBody>
      </p:sp>
    </p:spTree>
    <p:extLst>
      <p:ext uri="{BB962C8B-B14F-4D97-AF65-F5344CB8AC3E}">
        <p14:creationId xmlns:p14="http://schemas.microsoft.com/office/powerpoint/2010/main" xmlns="" val="1569400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86</a:t>
            </a:fld>
            <a:endParaRPr lang="en-US" dirty="0"/>
          </a:p>
        </p:txBody>
      </p:sp>
    </p:spTree>
    <p:extLst>
      <p:ext uri="{BB962C8B-B14F-4D97-AF65-F5344CB8AC3E}">
        <p14:creationId xmlns:p14="http://schemas.microsoft.com/office/powerpoint/2010/main" xmlns="" val="212628308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briefly introduce a powerful resource.</a:t>
            </a:r>
            <a:endParaRPr lang="en-US" sz="1200" kern="1200" dirty="0" smtClean="0">
              <a:solidFill>
                <a:schemeClr val="tx1"/>
              </a:solidFill>
              <a:effectLst/>
              <a:latin typeface="+mn-lt"/>
              <a:ea typeface="+mn-ea"/>
              <a:cs typeface="+mn-cs"/>
            </a:endParaRPr>
          </a:p>
          <a:p>
            <a:r>
              <a:rPr lang="en-US" dirty="0" smtClean="0">
                <a:effectLst/>
              </a:rPr>
              <a:t>LDC is a national community of educators providing a teacher-designed and research-proven framework, online tools, and resources for creating literacy-rich assignments and courses across content areas. They have developed an entire system of templates to create instruction leading to literacy performance tasks in every discipline. Thes</a:t>
            </a:r>
            <a:r>
              <a:rPr lang="en-US" dirty="0" smtClean="0"/>
              <a:t>e templates and tasks have recently been extended to lower grades.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87</a:t>
            </a:fld>
            <a:endParaRPr lang="en-US" dirty="0"/>
          </a:p>
        </p:txBody>
      </p:sp>
    </p:spTree>
    <p:extLst>
      <p:ext uri="{BB962C8B-B14F-4D97-AF65-F5344CB8AC3E}">
        <p14:creationId xmlns:p14="http://schemas.microsoft.com/office/powerpoint/2010/main" xmlns="" val="17573297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participants to explore this website if they have not done so. There are examples of full units of study leading to these types of performance tasks. </a:t>
            </a:r>
            <a:r>
              <a:rPr lang="en-US" sz="1200" kern="1200" dirty="0" smtClean="0">
                <a:solidFill>
                  <a:schemeClr val="tx1"/>
                </a:solidFill>
                <a:effectLst/>
                <a:latin typeface="+mn-lt"/>
                <a:ea typeface="+mn-ea"/>
                <a:cs typeface="+mn-cs"/>
              </a:rPr>
              <a:t>The Literacy Design Collaborative is committed to equipping middle and high school students with the literacy skills they need to succeed in their later education, their careers, and their communities, working through many different partnerships to meet that literacy challenge. Teachers should choose from these collections the templates that work best for them for any given task. </a:t>
            </a:r>
          </a:p>
          <a:p>
            <a:r>
              <a:rPr lang="en-US" sz="1200"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collection aims to help teachers craft tasks that engage students in writing in response to reading. </a:t>
            </a:r>
            <a:r>
              <a:rPr lang="en-US" sz="1200" kern="1200" dirty="0" smtClean="0">
                <a:solidFill>
                  <a:schemeClr val="tx1"/>
                </a:solidFill>
                <a:effectLst/>
                <a:latin typeface="+mn-lt"/>
                <a:ea typeface="+mn-ea"/>
                <a:cs typeface="+mn-cs"/>
              </a:rPr>
              <a:t>It provides template tasks for implementing the Literacy Design Collaborative (LDC) strategy by drawing directly from the language and skills articulated in each Common Core Anchor Standards. When filled in, a </a:t>
            </a:r>
            <a:r>
              <a:rPr lang="en-US" sz="1200" i="1" kern="1200" dirty="0" smtClean="0">
                <a:solidFill>
                  <a:schemeClr val="tx1"/>
                </a:solidFill>
                <a:effectLst/>
                <a:latin typeface="+mn-lt"/>
                <a:ea typeface="+mn-ea"/>
                <a:cs typeface="+mn-cs"/>
              </a:rPr>
              <a:t>template task</a:t>
            </a:r>
            <a:r>
              <a:rPr lang="en-US" sz="1200" kern="1200" dirty="0" smtClean="0">
                <a:solidFill>
                  <a:schemeClr val="tx1"/>
                </a:solidFill>
                <a:effectLst/>
                <a:latin typeface="+mn-lt"/>
                <a:ea typeface="+mn-ea"/>
                <a:cs typeface="+mn-cs"/>
              </a:rPr>
              <a:t> becomes a </a:t>
            </a:r>
            <a:r>
              <a:rPr lang="en-US" sz="1200" i="1" kern="1200" dirty="0" smtClean="0">
                <a:solidFill>
                  <a:schemeClr val="tx1"/>
                </a:solidFill>
                <a:effectLst/>
                <a:latin typeface="+mn-lt"/>
                <a:ea typeface="+mn-ea"/>
                <a:cs typeface="+mn-cs"/>
              </a:rPr>
              <a:t>teaching task</a:t>
            </a:r>
            <a:r>
              <a:rPr lang="en-US" sz="1200" kern="1200" dirty="0" smtClean="0">
                <a:solidFill>
                  <a:schemeClr val="tx1"/>
                </a:solidFill>
                <a:effectLst/>
                <a:latin typeface="+mn-lt"/>
                <a:ea typeface="+mn-ea"/>
                <a:cs typeface="+mn-cs"/>
              </a:rPr>
              <a:t> that sets up a context for teaching the specific skills and demands embedded in the standard. </a:t>
            </a:r>
          </a:p>
          <a:p>
            <a:r>
              <a:rPr lang="en-US" sz="1200" kern="1200" dirty="0" smtClean="0">
                <a:solidFill>
                  <a:schemeClr val="tx1"/>
                </a:solidFill>
                <a:effectLst/>
                <a:latin typeface="+mn-lt"/>
                <a:ea typeface="+mn-ea"/>
                <a:cs typeface="+mn-cs"/>
              </a:rPr>
              <a:t>All LDC template tasks are designed for tasks that involve students in writing in response to reading or research. They are clustered by the writing modes described in the CCSS: argumentative, informative/explanatory, and narrative. Teachers should choose the mode and template that best suits their instructional purpose.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88</a:t>
            </a:fld>
            <a:endParaRPr lang="en-US" dirty="0"/>
          </a:p>
        </p:txBody>
      </p:sp>
    </p:spTree>
    <p:extLst>
      <p:ext uri="{BB962C8B-B14F-4D97-AF65-F5344CB8AC3E}">
        <p14:creationId xmlns:p14="http://schemas.microsoft.com/office/powerpoint/2010/main" xmlns="" val="233522622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89</a:t>
            </a:fld>
            <a:endParaRPr lang="en-US" dirty="0"/>
          </a:p>
        </p:txBody>
      </p:sp>
    </p:spTree>
    <p:extLst>
      <p:ext uri="{BB962C8B-B14F-4D97-AF65-F5344CB8AC3E}">
        <p14:creationId xmlns:p14="http://schemas.microsoft.com/office/powerpoint/2010/main" xmlns="" val="285066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15 minutes total,</a:t>
            </a:r>
            <a:r>
              <a:rPr lang="en-US" baseline="0" dirty="0" smtClean="0"/>
              <a:t> including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9</a:t>
            </a:fld>
            <a:endParaRPr lang="en-US" dirty="0"/>
          </a:p>
        </p:txBody>
      </p:sp>
    </p:spTree>
    <p:extLst>
      <p:ext uri="{BB962C8B-B14F-4D97-AF65-F5344CB8AC3E}">
        <p14:creationId xmlns:p14="http://schemas.microsoft.com/office/powerpoint/2010/main" xmlns="" val="34279554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10 minutes for this activity; adjust time as needed.)</a:t>
            </a:r>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5/27/2014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90</a:t>
            </a:fld>
            <a:endParaRPr lang="en-US" dirty="0"/>
          </a:p>
        </p:txBody>
      </p:sp>
    </p:spTree>
    <p:extLst>
      <p:ext uri="{BB962C8B-B14F-4D97-AF65-F5344CB8AC3E}">
        <p14:creationId xmlns:p14="http://schemas.microsoft.com/office/powerpoint/2010/main" xmlns="" val="32371768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20 minutes for this activity; adjust time as needed.)</a:t>
            </a:r>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5/27/2014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91</a:t>
            </a:fld>
            <a:endParaRPr lang="en-US" dirty="0"/>
          </a:p>
        </p:txBody>
      </p:sp>
    </p:spTree>
    <p:extLst>
      <p:ext uri="{BB962C8B-B14F-4D97-AF65-F5344CB8AC3E}">
        <p14:creationId xmlns:p14="http://schemas.microsoft.com/office/powerpoint/2010/main" xmlns="" val="225435384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xfrm>
            <a:off x="1165225" y="692150"/>
            <a:ext cx="4614863" cy="3462338"/>
          </a:xfrm>
          <a:prstGeom prst="rect">
            <a:avLst/>
          </a:prstGeom>
          <a:noFill/>
          <a:ln>
            <a:solidFill>
              <a:srgbClr val="000000"/>
            </a:solidFill>
            <a:miter lim="800000"/>
            <a:headEnd/>
            <a:tailEnd/>
          </a:ln>
        </p:spPr>
      </p:sp>
      <p:sp>
        <p:nvSpPr>
          <p:cNvPr id="84995" name="Notes Placeholder 2"/>
          <p:cNvSpPr>
            <a:spLocks noGrp="1"/>
          </p:cNvSpPr>
          <p:nvPr>
            <p:ph type="body" idx="1"/>
          </p:nvPr>
        </p:nvSpPr>
        <p:spPr bwMode="auto">
          <a:xfrm>
            <a:off x="694461" y="4384439"/>
            <a:ext cx="5555690" cy="4153678"/>
          </a:xfrm>
          <a:prstGeom prst="rect">
            <a:avLst/>
          </a:prstGeom>
        </p:spPr>
        <p:txBody>
          <a:bodyPr wrap="square" numCol="1" anchor="t" anchorCtr="0" compatLnSpc="1">
            <a:prstTxWarp prst="textNoShape">
              <a:avLst/>
            </a:prstTxWarp>
            <a:normAutofit/>
          </a:bodyPr>
          <a:lstStyle/>
          <a:p>
            <a:pPr eaLnBrk="1" hangingPunct="1">
              <a:spcBef>
                <a:spcPct val="0"/>
              </a:spcBef>
              <a:defRPr/>
            </a:pPr>
            <a:endParaRPr lang="en-US" dirty="0" smtClean="0"/>
          </a:p>
        </p:txBody>
      </p:sp>
      <p:sp>
        <p:nvSpPr>
          <p:cNvPr id="1792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792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a:defRPr/>
            </a:pPr>
            <a:fld id="{F0171033-5C51-4732-B0DD-E606750B00A4}" type="datetime1">
              <a:rPr lang="en-US" smtClean="0"/>
              <a:pPr>
                <a:defRPr/>
              </a:pPr>
              <a:t>5/27/2014</a:t>
            </a:fld>
            <a:endParaRPr lang="en-US" dirty="0" smtClean="0"/>
          </a:p>
        </p:txBody>
      </p:sp>
      <p:sp>
        <p:nvSpPr>
          <p:cNvPr id="17920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79207"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C40702-F907-4A3B-88DF-707BC77AFCAE}" type="slidenum">
              <a:rPr lang="en-US" smtClean="0"/>
              <a:pPr>
                <a:defRPr/>
              </a:pPr>
              <a:t>92</a:t>
            </a:fld>
            <a:endParaRPr lang="en-US" dirty="0" smtClean="0"/>
          </a:p>
        </p:txBody>
      </p:sp>
    </p:spTree>
    <p:extLst>
      <p:ext uri="{BB962C8B-B14F-4D97-AF65-F5344CB8AC3E}">
        <p14:creationId xmlns:p14="http://schemas.microsoft.com/office/powerpoint/2010/main" xmlns="" val="42150511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Adjusting for time, you may want to ask groups to share some of their ideas from Activity 10.</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5/27/2014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93</a:t>
            </a:fld>
            <a:endParaRPr lang="en-US" dirty="0"/>
          </a:p>
        </p:txBody>
      </p:sp>
    </p:spTree>
    <p:extLst>
      <p:ext uri="{BB962C8B-B14F-4D97-AF65-F5344CB8AC3E}">
        <p14:creationId xmlns:p14="http://schemas.microsoft.com/office/powerpoint/2010/main" xmlns="" val="133211500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in the beginning of the session. This assessment is to gauge their learning based on the activities of the morning. They will find the Post-Assessment in the Participant Guide </a:t>
            </a:r>
            <a:r>
              <a:rPr lang="en-US" b="1" dirty="0" smtClean="0"/>
              <a:t>(3-4 minutes)</a:t>
            </a:r>
            <a:r>
              <a:rPr lang="en-US" b="0" dirty="0" smtClean="0"/>
              <a:t>.</a:t>
            </a:r>
            <a:r>
              <a:rPr lang="en-US" dirty="0" smtClean="0"/>
              <a:t> </a:t>
            </a:r>
          </a:p>
          <a:p>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5/27/2014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94</a:t>
            </a:fld>
            <a:endParaRPr lang="en-US" dirty="0"/>
          </a:p>
        </p:txBody>
      </p:sp>
    </p:spTree>
    <p:extLst>
      <p:ext uri="{BB962C8B-B14F-4D97-AF65-F5344CB8AC3E}">
        <p14:creationId xmlns:p14="http://schemas.microsoft.com/office/powerpoint/2010/main" xmlns="" val="35104345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Remind participants to complete the online</a:t>
            </a:r>
            <a:r>
              <a:rPr lang="en-US" baseline="0" dirty="0" smtClean="0"/>
              <a:t> Session Evaluation. </a:t>
            </a:r>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5/27/2014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95</a:t>
            </a:fld>
            <a:endParaRPr lang="en-US" dirty="0"/>
          </a:p>
        </p:txBody>
      </p:sp>
    </p:spTree>
    <p:extLst>
      <p:ext uri="{BB962C8B-B14F-4D97-AF65-F5344CB8AC3E}">
        <p14:creationId xmlns:p14="http://schemas.microsoft.com/office/powerpoint/2010/main" xmlns="" val="7314644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96</a:t>
            </a:fld>
            <a:endParaRPr lang="en-US" dirty="0"/>
          </a:p>
        </p:txBody>
      </p:sp>
    </p:spTree>
    <p:extLst>
      <p:ext uri="{BB962C8B-B14F-4D97-AF65-F5344CB8AC3E}">
        <p14:creationId xmlns:p14="http://schemas.microsoft.com/office/powerpoint/2010/main" xmlns="" val="28942929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97</a:t>
            </a:fld>
            <a:endParaRPr lang="en-US" dirty="0"/>
          </a:p>
        </p:txBody>
      </p:sp>
    </p:spTree>
    <p:extLst>
      <p:ext uri="{BB962C8B-B14F-4D97-AF65-F5344CB8AC3E}">
        <p14:creationId xmlns:p14="http://schemas.microsoft.com/office/powerpoint/2010/main" xmlns="" val="3761407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ith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6324600" cy="1082618"/>
          </a:xfrm>
        </p:spPr>
        <p:txBody>
          <a:bodyPr>
            <a:noAutofit/>
          </a:bodyPr>
          <a:lstStyle>
            <a:lvl1pPr>
              <a:defRPr>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4F3F0ED-5301-444F-822B-A5BAEE12A09F}" type="slidenum">
              <a:rPr lang="en-US" smtClean="0"/>
              <a:pPr/>
              <a:t>‹#›</a:t>
            </a:fld>
            <a:endParaRPr lang="en-US"/>
          </a:p>
        </p:txBody>
      </p:sp>
      <p:sp>
        <p:nvSpPr>
          <p:cNvPr id="9" name="Content Placeholder 2"/>
          <p:cNvSpPr>
            <a:spLocks noGrp="1"/>
          </p:cNvSpPr>
          <p:nvPr>
            <p:ph idx="1"/>
          </p:nvPr>
        </p:nvSpPr>
        <p:spPr>
          <a:xfrm>
            <a:off x="457200" y="1371601"/>
            <a:ext cx="8229600" cy="2971799"/>
          </a:xfrm>
        </p:spPr>
        <p:txBody>
          <a:bodyPr>
            <a:noAutofit/>
          </a:bodyPr>
          <a:lstStyle>
            <a:lvl1pPr>
              <a:defRPr sz="24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6972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267391305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1700329948"/>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64599226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34982418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43512603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33536608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298190630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175349673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p14="http://schemas.microsoft.com/office/powerpoint/2010/main" xmlns="" val="3874982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108291085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inal Slide">
    <p:bg>
      <p:bgPr>
        <a:gradFill>
          <a:gsLst>
            <a:gs pos="32000">
              <a:schemeClr val="bg1"/>
            </a:gs>
            <a:gs pos="49000">
              <a:schemeClr val="tx2">
                <a:lumMod val="20000"/>
                <a:lumOff val="80000"/>
              </a:schemeClr>
            </a:gs>
            <a:gs pos="97000">
              <a:schemeClr val="accent2">
                <a:lumMod val="70000"/>
              </a:schemeClr>
            </a:gs>
          </a:gsLst>
          <a:lin ang="16200000" scaled="1"/>
        </a:gra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lang="en-US" b="1" i="1" dirty="0" smtClean="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5C78F6C-5F37-4841-ACBE-E9209F23264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886200" y="4620065"/>
            <a:ext cx="1371600" cy="1638300"/>
          </a:xfrm>
          <a:prstGeom prst="rect">
            <a:avLst/>
          </a:prstGeom>
        </p:spPr>
      </p:pic>
      <p:sp>
        <p:nvSpPr>
          <p:cNvPr id="8" name="Title 1"/>
          <p:cNvSpPr>
            <a:spLocks noGrp="1"/>
          </p:cNvSpPr>
          <p:nvPr>
            <p:ph type="title" hasCustomPrompt="1"/>
          </p:nvPr>
        </p:nvSpPr>
        <p:spPr>
          <a:xfrm>
            <a:off x="628650" y="937419"/>
            <a:ext cx="7886700" cy="1325563"/>
          </a:xfrm>
        </p:spPr>
        <p:txBody>
          <a:bodyPr/>
          <a:lstStyle>
            <a:lvl1pPr algn="ctr">
              <a:defRPr>
                <a:solidFill>
                  <a:schemeClr val="bg1"/>
                </a:solidFill>
              </a:defRPr>
            </a:lvl1pPr>
          </a:lstStyle>
          <a:p>
            <a:r>
              <a:rPr lang="en-US" dirty="0" smtClean="0"/>
              <a:t>Thank You!</a:t>
            </a:r>
            <a:endParaRPr lang="en-US" dirty="0"/>
          </a:p>
        </p:txBody>
      </p:sp>
    </p:spTree>
    <p:extLst>
      <p:ext uri="{BB962C8B-B14F-4D97-AF65-F5344CB8AC3E}">
        <p14:creationId xmlns:p14="http://schemas.microsoft.com/office/powerpoint/2010/main" xmlns="" val="2500799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790615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3228380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1316203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3414755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303795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330354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2012027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1260326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1122263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2419931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286108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65156898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xmlns=""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 id="2147483740" r:id="rId12"/>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4" cstate="print"/>
            <a:stretch>
              <a:fillRect/>
            </a:stretch>
          </a:blipFill>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xmlns=""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36" r:id="rId8"/>
    <p:sldLayoutId id="2147483737" r:id="rId9"/>
    <p:sldLayoutId id="2147483738" r:id="rId10"/>
    <p:sldLayoutId id="2147483739"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xmlns=""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vermontwritingcollaborativ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achievethecore.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restandards.org/ELA-Literacy/CCRA/W/1/" TargetMode="External"/><Relationship Id="rId7" Type="http://schemas.openxmlformats.org/officeDocument/2006/relationships/hyperlink" Target="http://www.corestandards.org/ELA-Literacy/CCRA/W/9/"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www.corestandards.org/ELA-Literacy/CCRA/W/8/" TargetMode="External"/><Relationship Id="rId5" Type="http://schemas.openxmlformats.org/officeDocument/2006/relationships/hyperlink" Target="http://www.corestandards.org/ELA-Literacy/CCRA/W/7/" TargetMode="External"/><Relationship Id="rId4" Type="http://schemas.openxmlformats.org/officeDocument/2006/relationships/hyperlink" Target="http://www.corestandards.org/ELA-Literacy/CCRA/W/2/"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8" Type="http://schemas.openxmlformats.org/officeDocument/2006/relationships/hyperlink" Target="http://odelleducation.com/literacy-curriculum"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engageny.org/resource/common-core-instruction-developing-a-claim-using-two-informational-text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3" Type="http://schemas.openxmlformats.org/officeDocument/2006/relationships/hyperlink" Target="http://commoncore.americaachieves.org/module/1"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3" Type="http://schemas.openxmlformats.org/officeDocument/2006/relationships/hyperlink" Target="http://commoncore.americaachieves.org/module/1"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bookbuilder.cast.org/view.php?op=model&amp;book=11209&amp;page=1" TargetMode="External"/><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youtube.com/watch?v=O9z71iNrlew"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hyperlink" Target="http://www.newliteracies.uconn.edu/events.html"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8" Type="http://schemas.openxmlformats.org/officeDocument/2006/relationships/hyperlink" Target="http://voicethread4education.wikispaces.com/" TargetMode="External"/><Relationship Id="rId3" Type="http://schemas.openxmlformats.org/officeDocument/2006/relationships/hyperlink" Target="http://edu.glogster.com/" TargetMode="External"/><Relationship Id="rId7" Type="http://schemas.openxmlformats.org/officeDocument/2006/relationships/hyperlink" Target="http://ed.voicethread.com/"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hyperlink" Target="http://www.bridge.edu.au/verve/_resources/GoogleEarthHowToVFT.pdf" TargetMode="External"/><Relationship Id="rId5" Type="http://schemas.openxmlformats.org/officeDocument/2006/relationships/hyperlink" Target="http://www.google.com/earth" TargetMode="External"/><Relationship Id="rId4" Type="http://schemas.openxmlformats.org/officeDocument/2006/relationships/hyperlink" Target="http://www.scoop.it/t/glogster-edu-inspiration" TargetMode="External"/><Relationship Id="rId9" Type="http://schemas.openxmlformats.org/officeDocument/2006/relationships/hyperlink" Target="http://www.wikispaces.com/"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0.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teachingchannel.org/videos/teaching-persuasive-speeche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hyperlink" Target="https://owl.english.purdue.edu/owl/resource/545/01/"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www.edmodo.com/"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2.xml.rels><?xml version="1.0" encoding="UTF-8" standalone="yes"?>
<Relationships xmlns="http://schemas.openxmlformats.org/package/2006/relationships"><Relationship Id="rId3" Type="http://schemas.openxmlformats.org/officeDocument/2006/relationships/hyperlink" Target="http://achievethecore.org/page/507/in-common-effective-writing-for-all-students" TargetMode="External"/><Relationship Id="rId7" Type="http://schemas.openxmlformats.org/officeDocument/2006/relationships/image" Target="../media/image24.png"/><Relationship Id="rId2" Type="http://schemas.openxmlformats.org/officeDocument/2006/relationships/notesSlide" Target="../notesSlides/notesSlide92.xml"/><Relationship Id="rId1" Type="http://schemas.openxmlformats.org/officeDocument/2006/relationships/slideLayout" Target="../slideLayouts/slideLayout14.xml"/><Relationship Id="rId6" Type="http://schemas.openxmlformats.org/officeDocument/2006/relationships/hyperlink" Target="http://ctcorestandards.org/?page_id=869" TargetMode="External"/><Relationship Id="rId5" Type="http://schemas.openxmlformats.org/officeDocument/2006/relationships/hyperlink" Target="http://www.ldc.org/" TargetMode="External"/><Relationship Id="rId4" Type="http://schemas.openxmlformats.org/officeDocument/2006/relationships/hyperlink" Target="http://achievethecore.org/page/751/bap-project-page"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urveys.pcgus.com/s3/CT-ELA-Module-3-6-12"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22.xml"/><Relationship Id="rId6" Type="http://schemas.openxmlformats.org/officeDocument/2006/relationships/image" Target="../media/image26.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28.png"/><Relationship Id="rId4" Type="http://schemas.openxmlformats.org/officeDocument/2006/relationships/image" Target="../media/image11.png"/><Relationship Id="rId9" Type="http://schemas.openxmlformats.org/officeDocument/2006/relationships/hyperlink" Target="http://www.americaachieves.org/" TargetMode="Externa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048" y="19018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623918" y="3441165"/>
            <a:ext cx="7681913" cy="461665"/>
          </a:xfrm>
        </p:spPr>
        <p:txBody>
          <a:bodyPr/>
          <a:lstStyle/>
          <a:p>
            <a:pPr lvl="0"/>
            <a:r>
              <a:rPr lang="en-US" sz="4000" dirty="0" smtClean="0"/>
              <a:t>Systems of Professional Learning</a:t>
            </a:r>
          </a:p>
        </p:txBody>
      </p:sp>
      <p:sp>
        <p:nvSpPr>
          <p:cNvPr id="7" name="Subtitle 5"/>
          <p:cNvSpPr txBox="1">
            <a:spLocks/>
          </p:cNvSpPr>
          <p:nvPr/>
        </p:nvSpPr>
        <p:spPr>
          <a:xfrm>
            <a:off x="585671" y="4244916"/>
            <a:ext cx="804661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3 Grades 6–12: </a:t>
            </a:r>
          </a:p>
          <a:p>
            <a:r>
              <a:rPr lang="en-US" i="0" dirty="0" smtClean="0">
                <a:solidFill>
                  <a:schemeClr val="tx2"/>
                </a:solidFill>
              </a:rPr>
              <a:t>Supporting all Students in Writing and Research</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100000" l="0" r="99306"/>
                    </a14:imgEffect>
                  </a14:imgLayer>
                </a14:imgProps>
              </a:ext>
              <a:ext uri="{28A0092B-C50C-407E-A947-70E740481C1C}">
                <a14:useLocalDpi xmlns:a14="http://schemas.microsoft.com/office/drawing/2010/main" xmlns=""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xmlns=""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95835"/>
            <a:ext cx="7082790" cy="1066800"/>
          </a:xfrm>
        </p:spPr>
        <p:txBody>
          <a:bodyPr>
            <a:noAutofit/>
          </a:bodyPr>
          <a:lstStyle/>
          <a:p>
            <a:r>
              <a:rPr lang="en-US" sz="4000" dirty="0" smtClean="0"/>
              <a:t>Activity 1: Sharing Successes and Challenges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10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406967849"/>
              </p:ext>
            </p:extLst>
          </p:nvPr>
        </p:nvGraphicFramePr>
        <p:xfrm>
          <a:off x="906482" y="1648728"/>
          <a:ext cx="7765078" cy="3536314"/>
        </p:xfrm>
        <a:graphic>
          <a:graphicData uri="http://schemas.openxmlformats.org/drawingml/2006/table">
            <a:tbl>
              <a:tblPr firstRow="1">
                <a:effectLst/>
                <a:tableStyleId>{F5AB1C69-6EDB-4FF4-983F-18BD219EF322}</a:tableStyleId>
              </a:tblPr>
              <a:tblGrid>
                <a:gridCol w="7765078"/>
              </a:tblGrid>
              <a:tr h="541579">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Activity 1: </a:t>
                      </a:r>
                      <a:r>
                        <a:rPr lang="en-US" sz="2400" dirty="0" smtClean="0"/>
                        <a:t>Sharing Successes and Challenges (</a:t>
                      </a:r>
                      <a:r>
                        <a:rPr kumimoji="0" lang="en-US" sz="2400" u="none" strike="noStrike" cap="none" normalizeH="0" baseline="0" dirty="0" smtClean="0">
                          <a:ln>
                            <a:noFill/>
                          </a:ln>
                          <a:effectLst/>
                        </a:rPr>
                        <a:t>4 of a Kind)</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994735">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Find three other coaches who have the same number card as you, to make 4 of a Kind.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Introduce yourselves to each other.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Have a brief discussion in which you reflect on any planning, discussion, or activities you did in your district, relative to Modules 1 or 2.</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endParaRPr kumimoji="0" lang="en-US" sz="24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9" name="Picture 6" descr="discussion 2.png"/>
          <p:cNvPicPr>
            <a:picLocks noChangeAspect="1"/>
          </p:cNvPicPr>
          <p:nvPr/>
        </p:nvPicPr>
        <p:blipFill>
          <a:blip r:embed="rId4" cstate="print"/>
          <a:srcRect/>
          <a:stretch>
            <a:fillRect/>
          </a:stretch>
        </p:blipFill>
        <p:spPr bwMode="auto">
          <a:xfrm>
            <a:off x="4930209" y="4912968"/>
            <a:ext cx="1454150" cy="1477963"/>
          </a:xfrm>
          <a:prstGeom prst="rect">
            <a:avLst/>
          </a:prstGeom>
          <a:noFill/>
          <a:ln w="9525">
            <a:noFill/>
            <a:miter lim="800000"/>
            <a:headEnd/>
            <a:tailEnd/>
          </a:ln>
          <a:effectLst/>
        </p:spPr>
      </p:pic>
      <p:pic>
        <p:nvPicPr>
          <p:cNvPr id="12" name="Picture 5" descr="Picture10.png"/>
          <p:cNvPicPr>
            <a:picLocks noChangeAspect="1"/>
          </p:cNvPicPr>
          <p:nvPr/>
        </p:nvPicPr>
        <p:blipFill>
          <a:blip r:embed="rId5" cstate="print"/>
          <a:srcRect/>
          <a:stretch>
            <a:fillRect/>
          </a:stretch>
        </p:blipFill>
        <p:spPr bwMode="auto">
          <a:xfrm>
            <a:off x="7047900" y="4754254"/>
            <a:ext cx="947738" cy="1033463"/>
          </a:xfrm>
          <a:prstGeom prst="rect">
            <a:avLst/>
          </a:prstGeom>
          <a:noFill/>
          <a:ln w="9525">
            <a:noFill/>
            <a:miter lim="800000"/>
            <a:headEnd/>
            <a:tailEnd/>
          </a:ln>
        </p:spPr>
      </p:pic>
      <p:sp>
        <p:nvSpPr>
          <p:cNvPr id="13" name="TextBox 12"/>
          <p:cNvSpPr txBox="1"/>
          <p:nvPr/>
        </p:nvSpPr>
        <p:spPr>
          <a:xfrm>
            <a:off x="7075589" y="4778488"/>
            <a:ext cx="1135626" cy="369332"/>
          </a:xfrm>
          <a:prstGeom prst="rect">
            <a:avLst/>
          </a:prstGeom>
          <a:noFill/>
        </p:spPr>
        <p:txBody>
          <a:bodyPr wrap="square" rtlCol="0">
            <a:spAutoFit/>
          </a:bodyPr>
          <a:lstStyle/>
          <a:p>
            <a:r>
              <a:rPr lang="en-US" dirty="0" smtClean="0"/>
              <a:t>Page 7</a:t>
            </a:r>
            <a:endParaRPr lang="en-US" dirty="0"/>
          </a:p>
        </p:txBody>
      </p:sp>
      <p:sp>
        <p:nvSpPr>
          <p:cNvPr id="10" name="Footer Placeholder 9"/>
          <p:cNvSpPr>
            <a:spLocks noGrp="1"/>
          </p:cNvSpPr>
          <p:nvPr>
            <p:ph type="ftr"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11</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xmlns="" val="2517480520"/>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71488392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11912"/>
            <a:ext cx="7886700" cy="609398"/>
          </a:xfrm>
        </p:spPr>
        <p:txBody>
          <a:bodyPr/>
          <a:lstStyle/>
          <a:p>
            <a:r>
              <a:rPr lang="en-US" dirty="0" smtClean="0"/>
              <a:t>Part 2</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smtClean="0">
                <a:solidFill>
                  <a:schemeClr val="tx1"/>
                </a:solidFill>
              </a:rPr>
              <a:t>A Close Look at the Writing Standards</a:t>
            </a:r>
            <a:endParaRPr lang="en-US" sz="3200" dirty="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12</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67363" y="4885651"/>
            <a:ext cx="947738" cy="1033463"/>
          </a:xfrm>
          <a:prstGeom prst="rect">
            <a:avLst/>
          </a:prstGeom>
          <a:noFill/>
          <a:ln w="9525">
            <a:noFill/>
            <a:miter lim="800000"/>
            <a:headEnd/>
            <a:tailEnd/>
          </a:ln>
        </p:spPr>
      </p:pic>
      <p:sp>
        <p:nvSpPr>
          <p:cNvPr id="7" name="TextBox 6"/>
          <p:cNvSpPr txBox="1"/>
          <p:nvPr/>
        </p:nvSpPr>
        <p:spPr>
          <a:xfrm>
            <a:off x="819700" y="4881446"/>
            <a:ext cx="820270" cy="369332"/>
          </a:xfrm>
          <a:prstGeom prst="rect">
            <a:avLst/>
          </a:prstGeom>
          <a:noFill/>
        </p:spPr>
        <p:txBody>
          <a:bodyPr wrap="square" rtlCol="0">
            <a:spAutoFit/>
          </a:bodyPr>
          <a:lstStyle/>
          <a:p>
            <a:r>
              <a:rPr lang="en-US" dirty="0" smtClean="0"/>
              <a:t>Page 9</a:t>
            </a:r>
            <a:endParaRPr lang="en-US" dirty="0"/>
          </a:p>
        </p:txBody>
      </p:sp>
    </p:spTree>
    <p:extLst>
      <p:ext uri="{BB962C8B-B14F-4D97-AF65-F5344CB8AC3E}">
        <p14:creationId xmlns:p14="http://schemas.microsoft.com/office/powerpoint/2010/main" xmlns="" val="14928814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295400"/>
            <a:ext cx="8378952" cy="4475071"/>
          </a:xfrm>
        </p:spPr>
        <p:txBody>
          <a:bodyPr/>
          <a:lstStyle/>
          <a:p>
            <a:r>
              <a:rPr lang="en-US" dirty="0" smtClean="0"/>
              <a:t>3 Text Types and Purposes</a:t>
            </a:r>
          </a:p>
          <a:p>
            <a:pPr lvl="1"/>
            <a:r>
              <a:rPr lang="en-US" dirty="0" smtClean="0"/>
              <a:t>Argument</a:t>
            </a:r>
          </a:p>
          <a:p>
            <a:pPr lvl="1"/>
            <a:r>
              <a:rPr lang="en-US" dirty="0" smtClean="0"/>
              <a:t>Explanation</a:t>
            </a:r>
          </a:p>
          <a:p>
            <a:pPr lvl="1"/>
            <a:r>
              <a:rPr lang="en-US" dirty="0" smtClean="0"/>
              <a:t>Narrative</a:t>
            </a:r>
          </a:p>
          <a:p>
            <a:r>
              <a:rPr lang="en-US" dirty="0" smtClean="0"/>
              <a:t>3  Production and Distribution of Writing    (writing process)</a:t>
            </a:r>
          </a:p>
          <a:p>
            <a:r>
              <a:rPr lang="en-US" dirty="0" smtClean="0"/>
              <a:t>2 Research + 1 Evidence from Text</a:t>
            </a:r>
          </a:p>
          <a:p>
            <a:r>
              <a:rPr lang="en-US" dirty="0" smtClean="0"/>
              <a:t>1 Range of Writing</a:t>
            </a:r>
          </a:p>
          <a:p>
            <a:endParaRPr lang="en-US" dirty="0" smtClean="0"/>
          </a:p>
        </p:txBody>
      </p:sp>
      <p:sp>
        <p:nvSpPr>
          <p:cNvPr id="5" name="Title 4"/>
          <p:cNvSpPr>
            <a:spLocks noGrp="1"/>
          </p:cNvSpPr>
          <p:nvPr>
            <p:ph type="title"/>
          </p:nvPr>
        </p:nvSpPr>
        <p:spPr>
          <a:xfrm>
            <a:off x="384048" y="228600"/>
            <a:ext cx="8153400" cy="820044"/>
          </a:xfrm>
        </p:spPr>
        <p:txBody>
          <a:bodyPr>
            <a:normAutofit fontScale="90000"/>
          </a:bodyPr>
          <a:lstStyle/>
          <a:p>
            <a:r>
              <a:rPr lang="en-US" dirty="0" smtClean="0"/>
              <a:t>CCS ELA &amp; Literacy Writing Standards</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13</a:t>
            </a:fld>
            <a:endParaRPr lang="en-US" dirty="0"/>
          </a:p>
        </p:txBody>
      </p:sp>
      <p:pic>
        <p:nvPicPr>
          <p:cNvPr id="7" name="Picture 4" descr="book spine poem.JPG"/>
          <p:cNvPicPr>
            <a:picLocks noChangeAspect="1"/>
          </p:cNvPicPr>
          <p:nvPr/>
        </p:nvPicPr>
        <p:blipFill>
          <a:blip r:embed="rId3" cstate="print"/>
          <a:srcRect/>
          <a:stretch>
            <a:fillRect/>
          </a:stretch>
        </p:blipFill>
        <p:spPr bwMode="auto">
          <a:xfrm>
            <a:off x="5593507" y="1338130"/>
            <a:ext cx="3083072" cy="1539542"/>
          </a:xfrm>
          <a:prstGeom prst="rect">
            <a:avLst/>
          </a:prstGeom>
          <a:noFill/>
          <a:ln w="9525">
            <a:noFill/>
            <a:miter lim="800000"/>
            <a:headEnd/>
            <a:tailEnd/>
          </a:ln>
        </p:spPr>
      </p:pic>
      <p:sp>
        <p:nvSpPr>
          <p:cNvPr id="8" name="Footer Placeholder 7"/>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3159067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4048" y="40341"/>
            <a:ext cx="8153400" cy="712694"/>
          </a:xfrm>
        </p:spPr>
        <p:txBody>
          <a:bodyPr>
            <a:normAutofit/>
          </a:bodyPr>
          <a:lstStyle/>
          <a:p>
            <a:r>
              <a:rPr lang="en-US" sz="4000" smtClean="0"/>
              <a:t>Common Core: Anchor Standards</a:t>
            </a:r>
            <a:endParaRPr lang="en-US" sz="4000" dirty="0" smtClean="0"/>
          </a:p>
        </p:txBody>
      </p:sp>
      <p:sp>
        <p:nvSpPr>
          <p:cNvPr id="8195" name="Content Placeholder 2"/>
          <p:cNvSpPr>
            <a:spLocks noGrp="1"/>
          </p:cNvSpPr>
          <p:nvPr>
            <p:ph sz="quarter" idx="1"/>
          </p:nvPr>
        </p:nvSpPr>
        <p:spPr>
          <a:xfrm>
            <a:off x="384048" y="655094"/>
            <a:ext cx="8302752" cy="5106013"/>
          </a:xfrm>
        </p:spPr>
        <p:txBody>
          <a:bodyPr/>
          <a:lstStyle/>
          <a:p>
            <a:pPr>
              <a:buFont typeface="Wingdings 2" pitchFamily="18" charset="2"/>
              <a:buNone/>
            </a:pPr>
            <a:r>
              <a:rPr lang="en-US" sz="2100" b="1" u="sng" dirty="0" smtClean="0"/>
              <a:t>Text Types and Purposes*</a:t>
            </a:r>
          </a:p>
          <a:p>
            <a:pPr>
              <a:buFont typeface="Wingdings 2" pitchFamily="18" charset="2"/>
              <a:buNone/>
            </a:pPr>
            <a:r>
              <a:rPr lang="en-US" sz="2100" dirty="0" smtClean="0"/>
              <a:t>1. Write arguments to support claims in an analysis of substantive topics or texts, using valid reasoning and relevant and sufficient evidence.</a:t>
            </a:r>
          </a:p>
          <a:p>
            <a:pPr>
              <a:buFont typeface="Wingdings 2" pitchFamily="18" charset="2"/>
              <a:buNone/>
            </a:pPr>
            <a:r>
              <a:rPr lang="en-US" sz="2100" dirty="0" smtClean="0"/>
              <a:t>2. Write informative/explanatory texts to examine and convey complex ideas and information clearly and accurately through the effective selection, organization, and analysis of content.</a:t>
            </a:r>
          </a:p>
          <a:p>
            <a:pPr>
              <a:buFont typeface="Wingdings 2" pitchFamily="18" charset="2"/>
              <a:buNone/>
            </a:pPr>
            <a:r>
              <a:rPr lang="en-US" sz="2100" dirty="0" smtClean="0"/>
              <a:t>3. Write narratives to develop real or imagined experiences or events using effective technique, well-chosen details, and well-structured event sequences.</a:t>
            </a:r>
          </a:p>
          <a:p>
            <a:pPr>
              <a:buFont typeface="Wingdings 2" pitchFamily="18" charset="2"/>
              <a:buNone/>
            </a:pPr>
            <a:r>
              <a:rPr lang="en-US" sz="2100" b="1" u="sng" dirty="0" smtClean="0"/>
              <a:t>Production and Distribution of Writing</a:t>
            </a:r>
          </a:p>
          <a:p>
            <a:pPr>
              <a:buFont typeface="Wingdings 2" pitchFamily="18" charset="2"/>
              <a:buNone/>
            </a:pPr>
            <a:r>
              <a:rPr lang="en-US" sz="2100" dirty="0" smtClean="0"/>
              <a:t>4. Produce clear and coherent writing in which the development, organization, and style are appropriate to task, purpose, and audience.</a:t>
            </a:r>
          </a:p>
          <a:p>
            <a:pPr>
              <a:buFont typeface="Wingdings 2" pitchFamily="18" charset="2"/>
              <a:buNone/>
            </a:pPr>
            <a:r>
              <a:rPr lang="en-US" sz="2100" dirty="0" smtClean="0"/>
              <a:t>5. Develop and strengthen writing as needed by planning, revising, editing, rewriting, or trying a new approach.</a:t>
            </a:r>
          </a:p>
          <a:p>
            <a:pPr>
              <a:buFont typeface="Wingdings 2" pitchFamily="18" charset="2"/>
              <a:buNone/>
            </a:pPr>
            <a:r>
              <a:rPr lang="en-US" sz="2100" dirty="0" smtClean="0"/>
              <a:t>6. Use technology, including the Internet, to produce and publish writing and to interact and collaborate with others.</a:t>
            </a:r>
          </a:p>
        </p:txBody>
      </p:sp>
      <p:sp>
        <p:nvSpPr>
          <p:cNvPr id="2" name="Slide Number Placeholder 1"/>
          <p:cNvSpPr>
            <a:spLocks noGrp="1"/>
          </p:cNvSpPr>
          <p:nvPr>
            <p:ph type="sldNum" sz="quarter" idx="11"/>
          </p:nvPr>
        </p:nvSpPr>
        <p:spPr/>
        <p:txBody>
          <a:bodyPr/>
          <a:lstStyle/>
          <a:p>
            <a:fld id="{EE3D4692-A625-460F-A072-DE10EEAA5719}" type="slidenum">
              <a:rPr lang="en-US" smtClean="0"/>
              <a:pPr/>
              <a:t>14</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8469362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4048" y="40341"/>
            <a:ext cx="8153400" cy="712694"/>
          </a:xfrm>
        </p:spPr>
        <p:txBody>
          <a:bodyPr>
            <a:normAutofit/>
          </a:bodyPr>
          <a:lstStyle/>
          <a:p>
            <a:r>
              <a:rPr lang="en-US" sz="4000" dirty="0" smtClean="0"/>
              <a:t>Common Core: Anchor Standards </a:t>
            </a:r>
          </a:p>
        </p:txBody>
      </p:sp>
      <p:sp>
        <p:nvSpPr>
          <p:cNvPr id="8195" name="Content Placeholder 2"/>
          <p:cNvSpPr>
            <a:spLocks noGrp="1"/>
          </p:cNvSpPr>
          <p:nvPr>
            <p:ph sz="quarter" idx="1"/>
          </p:nvPr>
        </p:nvSpPr>
        <p:spPr>
          <a:xfrm>
            <a:off x="384048" y="655094"/>
            <a:ext cx="8302752" cy="4750531"/>
          </a:xfrm>
        </p:spPr>
        <p:txBody>
          <a:bodyPr/>
          <a:lstStyle/>
          <a:p>
            <a:pPr>
              <a:buFont typeface="Wingdings 2" pitchFamily="18" charset="2"/>
              <a:buNone/>
            </a:pPr>
            <a:r>
              <a:rPr lang="en-US" sz="2100" b="1" u="sng" dirty="0" smtClean="0"/>
              <a:t>Research to Build and Present Knowledge</a:t>
            </a:r>
          </a:p>
          <a:p>
            <a:pPr>
              <a:buFont typeface="Wingdings 2" pitchFamily="18" charset="2"/>
              <a:buNone/>
            </a:pPr>
            <a:r>
              <a:rPr lang="en-US" sz="2100" dirty="0" smtClean="0"/>
              <a:t>7. Conduct short as well as more sustained research projects based on focused questions, demonstrating understanding of the subject under investigation.</a:t>
            </a:r>
          </a:p>
          <a:p>
            <a:pPr>
              <a:buFont typeface="Wingdings 2" pitchFamily="18" charset="2"/>
              <a:buNone/>
            </a:pPr>
            <a:r>
              <a:rPr lang="en-US" sz="2100" dirty="0" smtClean="0"/>
              <a:t>8. Gather relevant information from multiple print and digital sources, assess the credibility and accuracy of each source, and integrate the information while avoiding plagiarism.</a:t>
            </a:r>
          </a:p>
          <a:p>
            <a:pPr>
              <a:buFont typeface="Wingdings 2" pitchFamily="18" charset="2"/>
              <a:buNone/>
            </a:pPr>
            <a:r>
              <a:rPr lang="en-US" sz="2100" dirty="0" smtClean="0"/>
              <a:t>9. Draw evidence from literary or informational texts to support analysis, reflection, and research.</a:t>
            </a:r>
          </a:p>
          <a:p>
            <a:pPr>
              <a:buFont typeface="Wingdings 2" pitchFamily="18" charset="2"/>
              <a:buNone/>
            </a:pPr>
            <a:r>
              <a:rPr lang="en-US" sz="2100" b="1" u="sng" dirty="0" smtClean="0"/>
              <a:t>Range of Writing</a:t>
            </a:r>
          </a:p>
          <a:p>
            <a:pPr>
              <a:buFont typeface="Wingdings 2" pitchFamily="18" charset="2"/>
              <a:buNone/>
            </a:pPr>
            <a:r>
              <a:rPr lang="en-US" sz="2100" dirty="0" smtClean="0"/>
              <a:t>10. Write routinely over extended time frames (time for research, reflection, and revision) and shorter time frames (a single sitting or a day or two) for a range of tasks, purposes, and audiences.</a:t>
            </a:r>
          </a:p>
          <a:p>
            <a:pPr>
              <a:buNone/>
            </a:pPr>
            <a:r>
              <a:rPr lang="en-US" sz="2100" dirty="0" smtClean="0"/>
              <a:t>	*These broad types of writing include many subgenres. See Appendix A for definitions of key writing types.</a:t>
            </a:r>
          </a:p>
        </p:txBody>
      </p:sp>
      <p:sp>
        <p:nvSpPr>
          <p:cNvPr id="2" name="Slide Number Placeholder 1"/>
          <p:cNvSpPr>
            <a:spLocks noGrp="1"/>
          </p:cNvSpPr>
          <p:nvPr>
            <p:ph type="sldNum" sz="quarter" idx="11"/>
          </p:nvPr>
        </p:nvSpPr>
        <p:spPr/>
        <p:txBody>
          <a:bodyPr/>
          <a:lstStyle/>
          <a:p>
            <a:fld id="{EE3D4692-A625-460F-A072-DE10EEAA5719}" type="slidenum">
              <a:rPr lang="en-US" smtClean="0"/>
              <a:pPr/>
              <a:t>15</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8469362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56447"/>
            <a:ext cx="8153400" cy="4465101"/>
          </a:xfrm>
        </p:spPr>
        <p:txBody>
          <a:bodyPr/>
          <a:lstStyle/>
          <a:p>
            <a:pPr>
              <a:spcAft>
                <a:spcPts val="600"/>
              </a:spcAft>
              <a:buNone/>
            </a:pPr>
            <a:r>
              <a:rPr lang="en-US" sz="2800" dirty="0" smtClean="0"/>
              <a:t>1. Write arguments to support claims in an analysis of substantive topics or texts, using valid reasoning and relevant and sufficient evidence.</a:t>
            </a:r>
          </a:p>
          <a:p>
            <a:pPr>
              <a:spcAft>
                <a:spcPts val="600"/>
              </a:spcAft>
              <a:buNone/>
            </a:pPr>
            <a:r>
              <a:rPr lang="en-US" sz="2800" dirty="0" smtClean="0"/>
              <a:t>2. Write informative/explanatory texts to examine and convey complex ideas and information clearly and accurately through the effective selection, organization, and analysis of content.</a:t>
            </a:r>
          </a:p>
          <a:p>
            <a:pPr>
              <a:spcAft>
                <a:spcPts val="600"/>
              </a:spcAft>
              <a:buNone/>
            </a:pPr>
            <a:r>
              <a:rPr lang="en-US" sz="2800" dirty="0" smtClean="0"/>
              <a:t>3. Write narratives to develop real or imagined experiences or events using effective technique, well-chosen details, and well-structured event sequences.</a:t>
            </a:r>
            <a:endParaRPr lang="en-US" sz="2800" dirty="0"/>
          </a:p>
        </p:txBody>
      </p:sp>
      <p:sp>
        <p:nvSpPr>
          <p:cNvPr id="3" name="Title 2"/>
          <p:cNvSpPr>
            <a:spLocks noGrp="1"/>
          </p:cNvSpPr>
          <p:nvPr>
            <p:ph type="title"/>
          </p:nvPr>
        </p:nvSpPr>
        <p:spPr/>
        <p:txBody>
          <a:bodyPr>
            <a:normAutofit fontScale="90000"/>
          </a:bodyPr>
          <a:lstStyle/>
          <a:p>
            <a:r>
              <a:rPr lang="en-US" smtClean="0"/>
              <a:t>Text Types and Purposes</a:t>
            </a:r>
            <a:br>
              <a:rPr lang="en-US" smtClean="0"/>
            </a:b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16</a:t>
            </a:fld>
            <a:endParaRPr lang="en-US" dirty="0"/>
          </a:p>
        </p:txBody>
      </p:sp>
      <p:sp>
        <p:nvSpPr>
          <p:cNvPr id="8" name="Footer Placeholder 7"/>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2153247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6854190" cy="1066800"/>
          </a:xfrm>
        </p:spPr>
        <p:txBody>
          <a:bodyPr>
            <a:noAutofit/>
          </a:bodyPr>
          <a:lstStyle/>
          <a:p>
            <a:r>
              <a:rPr lang="en-US" sz="4000" dirty="0" smtClean="0"/>
              <a:t>Activity 2: Types of Writing in </a:t>
            </a:r>
            <a:br>
              <a:rPr lang="en-US" sz="4000" dirty="0" smtClean="0"/>
            </a:br>
            <a:r>
              <a:rPr lang="en-US" sz="4000" dirty="0" smtClean="0"/>
              <a:t>CCS-ELA &amp; Literacy Standards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17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474033071"/>
              </p:ext>
            </p:extLst>
          </p:nvPr>
        </p:nvGraphicFramePr>
        <p:xfrm>
          <a:off x="874312" y="1599521"/>
          <a:ext cx="7700728" cy="3521433"/>
        </p:xfrm>
        <a:graphic>
          <a:graphicData uri="http://schemas.openxmlformats.org/drawingml/2006/table">
            <a:tbl>
              <a:tblPr firstRow="1">
                <a:effectLst/>
                <a:tableStyleId>{F5AB1C69-6EDB-4FF4-983F-18BD219EF322}</a:tableStyleId>
              </a:tblPr>
              <a:tblGrid>
                <a:gridCol w="7700728"/>
              </a:tblGrid>
              <a:tr h="488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2: </a:t>
                      </a:r>
                      <a:r>
                        <a:rPr lang="en-US" sz="2400" dirty="0" smtClean="0"/>
                        <a:t>Types of Writing in CCS-ELA &amp; Literacy Standards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2890267">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Select a facilitator, timekeeper, recorder, and reporter.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about one type of writing in Appendix A.</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once to get the gist.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Read a second time to focus on guiding questions and “render” the text.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cap="none" normalizeH="0" baseline="0" dirty="0" smtClean="0">
                          <a:ln>
                            <a:noFill/>
                          </a:ln>
                          <a:effectLst/>
                        </a:rPr>
                        <a:t>Share and explain.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400" u="none" strike="noStrike" kern="1200" cap="none" normalizeH="0" baseline="0" dirty="0" smtClean="0">
                          <a:ln>
                            <a:noFill/>
                          </a:ln>
                          <a:solidFill>
                            <a:schemeClr val="dk1"/>
                          </a:solidFill>
                          <a:effectLst/>
                          <a:latin typeface="+mn-lt"/>
                          <a:ea typeface="+mn-ea"/>
                          <a:cs typeface="+mn-cs"/>
                        </a:rPr>
                        <a:t>Answer questions and report out.</a:t>
                      </a:r>
                      <a:endParaRPr kumimoji="0" lang="en-US" sz="2400" u="none" strike="noStrike" kern="1200" cap="none" normalizeH="0" baseline="0" dirty="0">
                        <a:ln>
                          <a:noFill/>
                        </a:ln>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sp>
        <p:nvSpPr>
          <p:cNvPr id="9" name="Footer Placeholder 8"/>
          <p:cNvSpPr>
            <a:spLocks noGrp="1"/>
          </p:cNvSpPr>
          <p:nvPr>
            <p:ph type="ftr" sz="quarter" idx="10"/>
          </p:nvPr>
        </p:nvSpPr>
        <p:spPr/>
        <p:txBody>
          <a:bodyPr/>
          <a:lstStyle/>
          <a:p>
            <a:endParaRPr lang="en-US" dirty="0"/>
          </a:p>
        </p:txBody>
      </p:sp>
      <p:pic>
        <p:nvPicPr>
          <p:cNvPr id="11" name="Picture 5" descr="Picture10.png"/>
          <p:cNvPicPr>
            <a:picLocks noChangeAspect="1"/>
          </p:cNvPicPr>
          <p:nvPr/>
        </p:nvPicPr>
        <p:blipFill>
          <a:blip r:embed="rId4" cstate="print"/>
          <a:srcRect/>
          <a:stretch>
            <a:fillRect/>
          </a:stretch>
        </p:blipFill>
        <p:spPr bwMode="auto">
          <a:xfrm>
            <a:off x="6847840" y="4575309"/>
            <a:ext cx="1053778" cy="1149095"/>
          </a:xfrm>
          <a:prstGeom prst="rect">
            <a:avLst/>
          </a:prstGeom>
          <a:noFill/>
          <a:ln w="9525">
            <a:noFill/>
            <a:miter lim="800000"/>
            <a:headEnd/>
            <a:tailEnd/>
          </a:ln>
        </p:spPr>
      </p:pic>
      <p:sp>
        <p:nvSpPr>
          <p:cNvPr id="12" name="TextBox 11"/>
          <p:cNvSpPr txBox="1"/>
          <p:nvPr/>
        </p:nvSpPr>
        <p:spPr>
          <a:xfrm>
            <a:off x="6803016" y="4591424"/>
            <a:ext cx="1203064" cy="353943"/>
          </a:xfrm>
          <a:prstGeom prst="rect">
            <a:avLst/>
          </a:prstGeom>
          <a:noFill/>
        </p:spPr>
        <p:txBody>
          <a:bodyPr wrap="square" rtlCol="0">
            <a:spAutoFit/>
          </a:bodyPr>
          <a:lstStyle/>
          <a:p>
            <a:r>
              <a:rPr lang="en-US" sz="1700" dirty="0" smtClean="0"/>
              <a:t>Pages 9-11</a:t>
            </a:r>
            <a:endParaRPr lang="en-US" sz="1700" dirty="0"/>
          </a:p>
        </p:txBody>
      </p:sp>
    </p:spTree>
    <p:extLst>
      <p:ext uri="{BB962C8B-B14F-4D97-AF65-F5344CB8AC3E}">
        <p14:creationId xmlns:p14="http://schemas.microsoft.com/office/powerpoint/2010/main" xmlns="" val="13958730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925592"/>
            <a:ext cx="8378952" cy="5524589"/>
          </a:xfrm>
        </p:spPr>
        <p:txBody>
          <a:bodyPr/>
          <a:lstStyle/>
          <a:p>
            <a:r>
              <a:rPr lang="en-US" sz="2800" dirty="0" smtClean="0"/>
              <a:t>Read one section:</a:t>
            </a:r>
          </a:p>
          <a:p>
            <a:pPr lvl="1"/>
            <a:r>
              <a:rPr lang="en-US" dirty="0" smtClean="0"/>
              <a:t>Argument (p. 23)</a:t>
            </a:r>
          </a:p>
          <a:p>
            <a:pPr lvl="1"/>
            <a:r>
              <a:rPr lang="en-US" dirty="0" smtClean="0"/>
              <a:t>Informational/Explanatory (p. 23)</a:t>
            </a:r>
          </a:p>
          <a:p>
            <a:pPr lvl="1"/>
            <a:r>
              <a:rPr lang="en-US" dirty="0" smtClean="0"/>
              <a:t>Narrative [and Creative] (pp. 23‒24)</a:t>
            </a:r>
          </a:p>
          <a:p>
            <a:pPr lvl="1"/>
            <a:r>
              <a:rPr lang="en-US" dirty="0" smtClean="0"/>
              <a:t>Special Place of Argument (pp. 24‒25)</a:t>
            </a:r>
          </a:p>
          <a:p>
            <a:r>
              <a:rPr lang="en-US" sz="2800" dirty="0" smtClean="0"/>
              <a:t>Record a significant </a:t>
            </a:r>
            <a:r>
              <a:rPr lang="en-US" sz="2800" b="1" dirty="0" smtClean="0"/>
              <a:t>sentence</a:t>
            </a:r>
            <a:r>
              <a:rPr lang="en-US" sz="2800" dirty="0" smtClean="0"/>
              <a:t>, a </a:t>
            </a:r>
            <a:r>
              <a:rPr lang="en-US" sz="2800" b="1" dirty="0" smtClean="0"/>
              <a:t>phrase</a:t>
            </a:r>
            <a:r>
              <a:rPr lang="en-US" sz="2800" dirty="0" smtClean="0"/>
              <a:t>, and a </a:t>
            </a:r>
            <a:r>
              <a:rPr lang="en-US" sz="2800" b="1" dirty="0" smtClean="0"/>
              <a:t>word </a:t>
            </a:r>
            <a:r>
              <a:rPr lang="en-US" sz="2800" dirty="0" smtClean="0"/>
              <a:t>related to: </a:t>
            </a:r>
          </a:p>
          <a:p>
            <a:pPr lvl="1"/>
            <a:r>
              <a:rPr lang="en-US" dirty="0" smtClean="0"/>
              <a:t>The purpose of this type of writing</a:t>
            </a:r>
          </a:p>
          <a:p>
            <a:pPr lvl="1"/>
            <a:r>
              <a:rPr lang="en-US" dirty="0" smtClean="0"/>
              <a:t>Important ideas from your section</a:t>
            </a:r>
          </a:p>
          <a:p>
            <a:r>
              <a:rPr lang="en-US" sz="2800" dirty="0" smtClean="0"/>
              <a:t>Take turns sharing with your group, then together, answer the questions in the Participant Guide.</a:t>
            </a:r>
          </a:p>
          <a:p>
            <a:pPr marL="0" indent="0">
              <a:buNone/>
            </a:pPr>
            <a:endParaRPr lang="en-US" dirty="0" smtClean="0"/>
          </a:p>
        </p:txBody>
      </p:sp>
      <p:sp>
        <p:nvSpPr>
          <p:cNvPr id="3" name="Title 2"/>
          <p:cNvSpPr>
            <a:spLocks noGrp="1"/>
          </p:cNvSpPr>
          <p:nvPr>
            <p:ph type="title"/>
          </p:nvPr>
        </p:nvSpPr>
        <p:spPr>
          <a:xfrm>
            <a:off x="384048" y="228600"/>
            <a:ext cx="8153400" cy="685800"/>
          </a:xfrm>
        </p:spPr>
        <p:txBody>
          <a:bodyPr/>
          <a:lstStyle/>
          <a:p>
            <a:r>
              <a:rPr lang="en-US" dirty="0" smtClean="0"/>
              <a:t>Text Rendering Protocol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18</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07690" y="899986"/>
            <a:ext cx="1828800" cy="1828800"/>
          </a:xfrm>
          <a:prstGeom prst="rect">
            <a:avLst/>
          </a:prstGeom>
        </p:spPr>
      </p:pic>
      <p:sp>
        <p:nvSpPr>
          <p:cNvPr id="7" name="TextBox 6"/>
          <p:cNvSpPr txBox="1"/>
          <p:nvPr/>
        </p:nvSpPr>
        <p:spPr>
          <a:xfrm>
            <a:off x="7155468" y="1344706"/>
            <a:ext cx="1184970" cy="369332"/>
          </a:xfrm>
          <a:prstGeom prst="rect">
            <a:avLst/>
          </a:prstGeom>
          <a:noFill/>
        </p:spPr>
        <p:txBody>
          <a:bodyPr wrap="square" rtlCol="0">
            <a:spAutoFit/>
          </a:bodyPr>
          <a:lstStyle/>
          <a:p>
            <a:r>
              <a:rPr lang="en-US" dirty="0" smtClean="0"/>
              <a:t>Page 49</a:t>
            </a:r>
            <a:endParaRPr lang="en-US" dirty="0"/>
          </a:p>
        </p:txBody>
      </p:sp>
      <p:sp>
        <p:nvSpPr>
          <p:cNvPr id="8" name="Footer Placeholder 7"/>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94434822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040804"/>
            <a:ext cx="8153400" cy="1772793"/>
          </a:xfrm>
        </p:spPr>
        <p:txBody>
          <a:bodyPr/>
          <a:lstStyle/>
          <a:p>
            <a:r>
              <a:rPr lang="en-US" dirty="0" smtClean="0"/>
              <a:t>What is one significant or interesting point your group discussed? How do these standards differ from previous writing standards?</a:t>
            </a:r>
          </a:p>
        </p:txBody>
      </p:sp>
      <p:sp>
        <p:nvSpPr>
          <p:cNvPr id="3" name="Title 2"/>
          <p:cNvSpPr>
            <a:spLocks noGrp="1"/>
          </p:cNvSpPr>
          <p:nvPr>
            <p:ph type="title"/>
          </p:nvPr>
        </p:nvSpPr>
        <p:spPr/>
        <p:txBody>
          <a:bodyPr/>
          <a:lstStyle/>
          <a:p>
            <a:r>
              <a:rPr lang="en-US" dirty="0" smtClean="0"/>
              <a:t>Share Out</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19</a:t>
            </a:fld>
            <a:endParaRPr lang="en-US" dirty="0"/>
          </a:p>
        </p:txBody>
      </p:sp>
      <p:sp>
        <p:nvSpPr>
          <p:cNvPr id="5" name="Oval 4"/>
          <p:cNvSpPr/>
          <p:nvPr/>
        </p:nvSpPr>
        <p:spPr bwMode="auto">
          <a:xfrm>
            <a:off x="769975" y="2919366"/>
            <a:ext cx="6394439" cy="244502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latin typeface="Segoe" pitchFamily="34" charset="0"/>
              </a:rPr>
              <a:t>How might you use the Text Rendering Protocol with colleagues or in the classroom?</a:t>
            </a:r>
          </a:p>
        </p:txBody>
      </p:sp>
      <p:pic>
        <p:nvPicPr>
          <p:cNvPr id="6" name="Picture 6" descr="discussion 2.png"/>
          <p:cNvPicPr>
            <a:picLocks noChangeAspect="1"/>
          </p:cNvPicPr>
          <p:nvPr/>
        </p:nvPicPr>
        <p:blipFill>
          <a:blip r:embed="rId3" cstate="print"/>
          <a:srcRect/>
          <a:stretch>
            <a:fillRect/>
          </a:stretch>
        </p:blipFill>
        <p:spPr bwMode="auto">
          <a:xfrm>
            <a:off x="7110625" y="4465378"/>
            <a:ext cx="1454150" cy="1477963"/>
          </a:xfrm>
          <a:prstGeom prst="rect">
            <a:avLst/>
          </a:prstGeom>
          <a:noFill/>
          <a:ln w="9525">
            <a:noFill/>
            <a:miter lim="800000"/>
            <a:headEnd/>
            <a:tailEnd/>
          </a:ln>
          <a:effectLst/>
        </p:spPr>
      </p:pic>
      <p:sp>
        <p:nvSpPr>
          <p:cNvPr id="7" name="Footer Placeholder 6"/>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0345120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You Are Here</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2</a:t>
            </a:fld>
            <a:endParaRPr lang="en-US" dirty="0"/>
          </a:p>
        </p:txBody>
      </p:sp>
      <p:graphicFrame>
        <p:nvGraphicFramePr>
          <p:cNvPr id="2" name="Diagram 1"/>
          <p:cNvGraphicFramePr/>
          <p:nvPr>
            <p:extLst>
              <p:ext uri="{D42A27DB-BD31-4B8C-83A1-F6EECF244321}">
                <p14:modId xmlns:p14="http://schemas.microsoft.com/office/powerpoint/2010/main" xmlns="" val="1687471734"/>
              </p:ext>
            </p:extLst>
          </p:nvPr>
        </p:nvGraphicFramePr>
        <p:xfrm>
          <a:off x="276317" y="925423"/>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740396" y="3015665"/>
            <a:ext cx="1323473"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7100978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2437590"/>
          </a:xfrm>
        </p:spPr>
        <p:txBody>
          <a:bodyPr/>
          <a:lstStyle/>
          <a:p>
            <a:r>
              <a:rPr lang="en-US" sz="4000" dirty="0" smtClean="0"/>
              <a:t>How are the Connecticut Core Writing Standards Different?</a:t>
            </a:r>
            <a:r>
              <a:rPr lang="en-US" dirty="0" smtClean="0"/>
              <a:t/>
            </a:r>
            <a:br>
              <a:rPr lang="en-US" dirty="0" smtClean="0"/>
            </a:br>
            <a:r>
              <a:rPr lang="en-US" dirty="0" smtClean="0"/>
              <a:t/>
            </a:r>
            <a:br>
              <a:rPr lang="en-US" dirty="0" smtClean="0"/>
            </a:br>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20</a:t>
            </a:fld>
            <a:endParaRPr lang="en-US" dirty="0"/>
          </a:p>
        </p:txBody>
      </p:sp>
      <p:sp>
        <p:nvSpPr>
          <p:cNvPr id="2" name="TextBox 1"/>
          <p:cNvSpPr txBox="1"/>
          <p:nvPr/>
        </p:nvSpPr>
        <p:spPr>
          <a:xfrm>
            <a:off x="544546" y="1479176"/>
            <a:ext cx="7772400" cy="4131018"/>
          </a:xfrm>
          <a:prstGeom prst="rect">
            <a:avLst/>
          </a:prstGeom>
          <a:noFill/>
        </p:spPr>
        <p:txBody>
          <a:bodyPr wrap="square" rtlCol="0">
            <a:spAutoFit/>
          </a:bodyPr>
          <a:lstStyle/>
          <a:p>
            <a:pPr marL="396875" indent="-396875" defTabSz="914363">
              <a:lnSpc>
                <a:spcPct val="90000"/>
              </a:lnSpc>
              <a:spcBef>
                <a:spcPct val="20000"/>
              </a:spcBef>
              <a:buBlip>
                <a:blip r:embed="rId3"/>
              </a:buBlip>
            </a:pPr>
            <a:r>
              <a:rPr lang="en-US" sz="2800" dirty="0" smtClean="0"/>
              <a:t>Rigorous content </a:t>
            </a:r>
          </a:p>
          <a:p>
            <a:pPr marL="396875" indent="-396875" defTabSz="914363">
              <a:lnSpc>
                <a:spcPct val="90000"/>
              </a:lnSpc>
              <a:spcBef>
                <a:spcPct val="20000"/>
              </a:spcBef>
              <a:buBlip>
                <a:blip r:embed="rId3"/>
              </a:buBlip>
            </a:pPr>
            <a:r>
              <a:rPr lang="en-US" sz="2800" dirty="0" smtClean="0"/>
              <a:t>Higher-order thinking skills</a:t>
            </a:r>
          </a:p>
          <a:p>
            <a:pPr marL="396875" indent="-396875" defTabSz="914363">
              <a:lnSpc>
                <a:spcPct val="90000"/>
              </a:lnSpc>
              <a:spcBef>
                <a:spcPct val="20000"/>
              </a:spcBef>
              <a:buBlip>
                <a:blip r:embed="rId3"/>
              </a:buBlip>
            </a:pPr>
            <a:r>
              <a:rPr lang="en-US" sz="2800" dirty="0" smtClean="0"/>
              <a:t>Performance-based activities, integrated literacy across content areas </a:t>
            </a:r>
          </a:p>
          <a:p>
            <a:pPr marL="396875" indent="-396875" defTabSz="914363">
              <a:lnSpc>
                <a:spcPct val="90000"/>
              </a:lnSpc>
              <a:spcBef>
                <a:spcPct val="20000"/>
              </a:spcBef>
              <a:buBlip>
                <a:blip r:embed="rId3"/>
              </a:buBlip>
            </a:pPr>
            <a:r>
              <a:rPr lang="en-US" sz="2800" dirty="0" smtClean="0"/>
              <a:t>Emphasis on informational text, research, and media and digital skills</a:t>
            </a:r>
          </a:p>
          <a:p>
            <a:pPr marL="396875" indent="-396875" defTabSz="914363">
              <a:lnSpc>
                <a:spcPct val="90000"/>
              </a:lnSpc>
              <a:spcBef>
                <a:spcPct val="20000"/>
              </a:spcBef>
              <a:buBlip>
                <a:blip r:embed="rId3"/>
              </a:buBlip>
            </a:pPr>
            <a:r>
              <a:rPr lang="en-US" sz="2800" dirty="0" smtClean="0"/>
              <a:t>Connections to Reading, Speaking and Listening, and Language Standards</a:t>
            </a:r>
          </a:p>
          <a:p>
            <a:pPr marL="396875" indent="-396875" defTabSz="914363">
              <a:lnSpc>
                <a:spcPct val="90000"/>
              </a:lnSpc>
              <a:spcBef>
                <a:spcPct val="20000"/>
              </a:spcBef>
              <a:buBlip>
                <a:blip r:embed="rId3"/>
              </a:buBlip>
            </a:pPr>
            <a:r>
              <a:rPr lang="en-US" sz="2800" dirty="0" smtClean="0"/>
              <a:t>Emphasis on evidence-based writing</a:t>
            </a:r>
          </a:p>
        </p:txBody>
      </p:sp>
      <p:sp>
        <p:nvSpPr>
          <p:cNvPr id="9" name="Footer Placeholder 8"/>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48452671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95300" y="948690"/>
            <a:ext cx="8153400" cy="6007799"/>
          </a:xfrm>
        </p:spPr>
        <p:txBody>
          <a:bodyPr/>
          <a:lstStyle/>
          <a:p>
            <a:r>
              <a:rPr lang="en-US" dirty="0" smtClean="0"/>
              <a:t>Collection of K‒12 student writing samples from around the country</a:t>
            </a:r>
          </a:p>
          <a:p>
            <a:r>
              <a:rPr lang="en-US" dirty="0" smtClean="0"/>
              <a:t>Organized by writing type and sub-divided by “On-demand Writing” and “Range of Writing”</a:t>
            </a:r>
          </a:p>
          <a:p>
            <a:r>
              <a:rPr lang="en-US" dirty="0" smtClean="0"/>
              <a:t>Annotated with the language of the CCS</a:t>
            </a:r>
          </a:p>
          <a:p>
            <a:r>
              <a:rPr lang="en-US" dirty="0"/>
              <a:t>Intended to </a:t>
            </a:r>
            <a:r>
              <a:rPr lang="en-US" dirty="0" smtClean="0"/>
              <a:t>supplement Appendix </a:t>
            </a:r>
            <a:r>
              <a:rPr lang="en-US" dirty="0"/>
              <a:t>C: Samples of Student </a:t>
            </a:r>
            <a:r>
              <a:rPr lang="en-US" dirty="0" smtClean="0"/>
              <a:t>Writing</a:t>
            </a:r>
          </a:p>
          <a:p>
            <a:r>
              <a:rPr lang="en-US" dirty="0" smtClean="0"/>
              <a:t>Provides </a:t>
            </a:r>
            <a:r>
              <a:rPr lang="en-US" dirty="0"/>
              <a:t>examples of Common Core-aligned writing for teachers and students</a:t>
            </a:r>
          </a:p>
          <a:p>
            <a:endParaRPr lang="en-US" dirty="0"/>
          </a:p>
          <a:p>
            <a:endParaRPr lang="en-US" dirty="0" smtClean="0"/>
          </a:p>
          <a:p>
            <a:endParaRPr lang="en-US" dirty="0"/>
          </a:p>
        </p:txBody>
      </p:sp>
      <p:sp>
        <p:nvSpPr>
          <p:cNvPr id="2" name="Title 1"/>
          <p:cNvSpPr>
            <a:spLocks noGrp="1"/>
          </p:cNvSpPr>
          <p:nvPr>
            <p:ph type="title"/>
          </p:nvPr>
        </p:nvSpPr>
        <p:spPr>
          <a:xfrm>
            <a:off x="384048" y="228600"/>
            <a:ext cx="8153400" cy="543910"/>
          </a:xfrm>
        </p:spPr>
        <p:txBody>
          <a:bodyPr>
            <a:normAutofit fontScale="90000"/>
          </a:bodyPr>
          <a:lstStyle/>
          <a:p>
            <a:r>
              <a:rPr lang="en-US" dirty="0" smtClean="0"/>
              <a:t>A New Resource: </a:t>
            </a:r>
            <a:r>
              <a:rPr lang="en-US" i="1" dirty="0" smtClean="0"/>
              <a:t>In Common</a:t>
            </a:r>
            <a:endParaRPr lang="en-US" i="1"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21</a:t>
            </a:fld>
            <a:endParaRPr lang="en-US" dirty="0"/>
          </a:p>
        </p:txBody>
      </p:sp>
      <p:sp>
        <p:nvSpPr>
          <p:cNvPr id="5" name="Rectangle 4"/>
          <p:cNvSpPr/>
          <p:nvPr/>
        </p:nvSpPr>
        <p:spPr>
          <a:xfrm>
            <a:off x="384048" y="5309880"/>
            <a:ext cx="3748334" cy="923330"/>
          </a:xfrm>
          <a:prstGeom prst="rect">
            <a:avLst/>
          </a:prstGeom>
        </p:spPr>
        <p:txBody>
          <a:bodyPr wrap="none">
            <a:spAutoFit/>
          </a:bodyPr>
          <a:lstStyle/>
          <a:p>
            <a:r>
              <a:rPr lang="en-US" dirty="0" smtClean="0">
                <a:hlinkClick r:id="rId3"/>
              </a:rPr>
              <a:t>www.vermontwritingcollaborative.org</a:t>
            </a:r>
            <a:endParaRPr lang="en-US" dirty="0" smtClean="0"/>
          </a:p>
          <a:p>
            <a:endParaRPr lang="en-US" dirty="0" smtClean="0">
              <a:latin typeface="Cambria" panose="02040503050406030204" pitchFamily="18" charset="0"/>
            </a:endParaRPr>
          </a:p>
          <a:p>
            <a:endParaRPr lang="en-US" dirty="0"/>
          </a:p>
        </p:txBody>
      </p:sp>
      <p:sp>
        <p:nvSpPr>
          <p:cNvPr id="6" name="Rectangle 5"/>
          <p:cNvSpPr/>
          <p:nvPr/>
        </p:nvSpPr>
        <p:spPr>
          <a:xfrm>
            <a:off x="4996151" y="5327748"/>
            <a:ext cx="3263714" cy="646331"/>
          </a:xfrm>
          <a:prstGeom prst="rect">
            <a:avLst/>
          </a:prstGeom>
        </p:spPr>
        <p:txBody>
          <a:bodyPr wrap="none">
            <a:spAutoFit/>
          </a:bodyPr>
          <a:lstStyle/>
          <a:p>
            <a:r>
              <a:rPr lang="en-US" u="sng" dirty="0" smtClean="0">
                <a:solidFill>
                  <a:srgbClr val="0000FF"/>
                </a:solidFill>
                <a:hlinkClick r:id="rId4"/>
              </a:rPr>
              <a:t>h</a:t>
            </a:r>
            <a:r>
              <a:rPr lang="en-US" u="sng" dirty="0" smtClean="0">
                <a:solidFill>
                  <a:srgbClr val="0000FF"/>
                </a:solidFill>
              </a:rPr>
              <a:t>t</a:t>
            </a:r>
            <a:r>
              <a:rPr lang="en-US" u="sng" dirty="0" smtClean="0">
                <a:solidFill>
                  <a:srgbClr val="0000FF"/>
                </a:solidFill>
                <a:hlinkClick r:id="rId4"/>
              </a:rPr>
              <a:t>tp</a:t>
            </a:r>
            <a:r>
              <a:rPr lang="en-US" u="sng" dirty="0">
                <a:solidFill>
                  <a:srgbClr val="0000FF"/>
                </a:solidFill>
                <a:hlinkClick r:id="rId4"/>
              </a:rPr>
              <a:t>://www.achievethecore.org</a:t>
            </a:r>
            <a:r>
              <a:rPr lang="en-US" u="sng" dirty="0" smtClean="0">
                <a:solidFill>
                  <a:srgbClr val="0000FF"/>
                </a:solidFill>
                <a:hlinkClick r:id="rId4"/>
              </a:rPr>
              <a:t>/</a:t>
            </a:r>
            <a:endParaRPr lang="en-US" u="sng" dirty="0" smtClean="0">
              <a:solidFill>
                <a:srgbClr val="0000FF"/>
              </a:solidFill>
            </a:endParaRPr>
          </a:p>
          <a:p>
            <a:endParaRPr lang="en-US" dirty="0"/>
          </a:p>
        </p:txBody>
      </p:sp>
      <p:sp>
        <p:nvSpPr>
          <p:cNvPr id="9" name="Footer Placeholder 8"/>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xmlns="" val="31793142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4382738"/>
          </a:xfrm>
        </p:spPr>
        <p:txBody>
          <a:bodyPr/>
          <a:lstStyle/>
          <a:p>
            <a:r>
              <a:rPr lang="en-US" dirty="0" smtClean="0"/>
              <a:t>Provides examples, not benchmarks</a:t>
            </a:r>
          </a:p>
          <a:p>
            <a:r>
              <a:rPr lang="en-US" dirty="0" smtClean="0"/>
              <a:t>Should not be used as models for scoring student work</a:t>
            </a:r>
          </a:p>
          <a:p>
            <a:r>
              <a:rPr lang="en-US" dirty="0" smtClean="0"/>
              <a:t>Chosen to illustrate text types and purposes of Common Core, not to illustrate mastery of conventions</a:t>
            </a:r>
          </a:p>
          <a:p>
            <a:r>
              <a:rPr lang="en-US" dirty="0" smtClean="0"/>
              <a:t>May not illustrate grade-level language standards</a:t>
            </a:r>
          </a:p>
          <a:p>
            <a:r>
              <a:rPr lang="en-US" dirty="0" smtClean="0"/>
              <a:t>Meant as a starting point, not a destination</a:t>
            </a:r>
            <a:endParaRPr lang="en-US" dirty="0"/>
          </a:p>
        </p:txBody>
      </p:sp>
      <p:sp>
        <p:nvSpPr>
          <p:cNvPr id="3" name="Title 2"/>
          <p:cNvSpPr>
            <a:spLocks noGrp="1"/>
          </p:cNvSpPr>
          <p:nvPr>
            <p:ph type="title"/>
          </p:nvPr>
        </p:nvSpPr>
        <p:spPr>
          <a:xfrm>
            <a:off x="384048" y="213408"/>
            <a:ext cx="8153400" cy="1066800"/>
          </a:xfrm>
        </p:spPr>
        <p:txBody>
          <a:bodyPr>
            <a:noAutofit/>
          </a:bodyPr>
          <a:lstStyle/>
          <a:p>
            <a:r>
              <a:rPr lang="en-US" sz="4000" dirty="0" smtClean="0"/>
              <a:t>Cautions from the Authors  about using </a:t>
            </a:r>
            <a:br>
              <a:rPr lang="en-US" sz="4000" dirty="0" smtClean="0"/>
            </a:br>
            <a:r>
              <a:rPr lang="en-US" sz="4000" i="1" dirty="0" smtClean="0"/>
              <a:t>In Common</a:t>
            </a:r>
            <a:endParaRPr lang="en-US" sz="4000"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22</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1027232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39460" y="228600"/>
            <a:ext cx="7749045" cy="1066800"/>
          </a:xfrm>
        </p:spPr>
        <p:txBody>
          <a:bodyPr>
            <a:noAutofit/>
          </a:bodyPr>
          <a:lstStyle/>
          <a:p>
            <a:r>
              <a:rPr lang="en-US" sz="3600" dirty="0" smtClean="0"/>
              <a:t>Activity 3: Examining the Grade Level Expectations of the Writing Types and Texts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23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246946110"/>
              </p:ext>
            </p:extLst>
          </p:nvPr>
        </p:nvGraphicFramePr>
        <p:xfrm>
          <a:off x="161365" y="1457343"/>
          <a:ext cx="8493237" cy="4297751"/>
        </p:xfrm>
        <a:graphic>
          <a:graphicData uri="http://schemas.openxmlformats.org/drawingml/2006/table">
            <a:tbl>
              <a:tblPr firstRow="1">
                <a:effectLst/>
                <a:tableStyleId>{F5AB1C69-6EDB-4FF4-983F-18BD219EF322}</a:tableStyleId>
              </a:tblPr>
              <a:tblGrid>
                <a:gridCol w="8493237"/>
              </a:tblGrid>
              <a:tr h="3516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lt1"/>
                          </a:solidFill>
                          <a:effectLst/>
                          <a:latin typeface="+mn-lt"/>
                        </a:rPr>
                        <a:t>Activity 3: </a:t>
                      </a:r>
                      <a:r>
                        <a:rPr lang="en-US" sz="2000" dirty="0" smtClean="0"/>
                        <a:t>Examining the Grade Level Expectations of the Writing Types and Texts</a:t>
                      </a:r>
                      <a:endParaRPr kumimoji="0" lang="en-US" sz="2000" b="1" i="0" u="none" strike="noStrike" cap="none" normalizeH="0" baseline="0" dirty="0">
                        <a:ln>
                          <a:noFill/>
                        </a:ln>
                        <a:solidFill>
                          <a:srgbClr val="FFFFFF"/>
                        </a:solidFill>
                        <a:effectLst/>
                        <a:latin typeface="Calibri" charset="0"/>
                      </a:endParaRPr>
                    </a:p>
                  </a:txBody>
                  <a:tcPr marT="45712" marB="45712" horzOverflow="overflow"/>
                </a:tc>
              </a:tr>
              <a:tr h="3596727">
                <a:tc>
                  <a:txBody>
                    <a:bodyPr/>
                    <a:lstStyle/>
                    <a:p>
                      <a:pPr marL="228600" marR="0" lvl="0" indent="-228600" algn="l" defTabSz="914400" rtl="0" eaLnBrk="1" fontAlgn="base" latinLnBrk="0" hangingPunct="1">
                        <a:lnSpc>
                          <a:spcPct val="100000"/>
                        </a:lnSpc>
                        <a:spcBef>
                          <a:spcPct val="0"/>
                        </a:spcBef>
                        <a:spcAft>
                          <a:spcPts val="600"/>
                        </a:spcAft>
                        <a:buClrTx/>
                        <a:buSzTx/>
                        <a:buFontTx/>
                        <a:buAutoNum type="arabicPeriod"/>
                        <a:tabLst/>
                      </a:pPr>
                      <a:r>
                        <a:rPr kumimoji="0" lang="en-US" sz="2000" u="none" strike="noStrike" cap="none" normalizeH="0" baseline="0" dirty="0" smtClean="0">
                          <a:ln>
                            <a:noFill/>
                          </a:ln>
                          <a:effectLst/>
                        </a:rPr>
                        <a:t>Choose one set of </a:t>
                      </a:r>
                      <a:r>
                        <a:rPr kumimoji="0" lang="en-US" sz="2000" b="1" u="none" strike="noStrike" cap="none" normalizeH="0" baseline="0" dirty="0" smtClean="0">
                          <a:ln>
                            <a:noFill/>
                          </a:ln>
                          <a:effectLst/>
                        </a:rPr>
                        <a:t>unannotated</a:t>
                      </a:r>
                      <a:r>
                        <a:rPr kumimoji="0" lang="en-US" sz="2000" u="none" strike="noStrike" cap="none" normalizeH="0" baseline="0" dirty="0" smtClean="0">
                          <a:ln>
                            <a:noFill/>
                          </a:ln>
                          <a:effectLst/>
                        </a:rPr>
                        <a:t> student writing: middle school or high school.</a:t>
                      </a:r>
                    </a:p>
                    <a:p>
                      <a:pPr marL="228600" marR="0" lvl="0" indent="-228600" algn="l" defTabSz="914400" rtl="0" eaLnBrk="1" fontAlgn="base" latinLnBrk="0" hangingPunct="1">
                        <a:lnSpc>
                          <a:spcPct val="100000"/>
                        </a:lnSpc>
                        <a:spcBef>
                          <a:spcPct val="0"/>
                        </a:spcBef>
                        <a:spcAft>
                          <a:spcPts val="600"/>
                        </a:spcAft>
                        <a:buClrTx/>
                        <a:buSzTx/>
                        <a:buFontTx/>
                        <a:buAutoNum type="arabicPeriod"/>
                        <a:tabLst/>
                      </a:pPr>
                      <a:r>
                        <a:rPr kumimoji="0" lang="en-US" sz="2000" u="none" strike="noStrike" cap="none" normalizeH="0" baseline="0" dirty="0" smtClean="0">
                          <a:ln>
                            <a:noFill/>
                          </a:ln>
                          <a:effectLst/>
                        </a:rPr>
                        <a:t>Briefly review all 3 types of writing for your grade level band found in each set</a:t>
                      </a:r>
                      <a:br>
                        <a:rPr kumimoji="0" lang="en-US" sz="2000" u="none" strike="noStrike" cap="none" normalizeH="0" baseline="0" dirty="0" smtClean="0">
                          <a:ln>
                            <a:noFill/>
                          </a:ln>
                          <a:effectLst/>
                        </a:rPr>
                      </a:br>
                      <a:r>
                        <a:rPr kumimoji="0" lang="en-US" sz="2000" u="none" strike="noStrike" cap="none" normalizeH="0" baseline="0" dirty="0" smtClean="0">
                          <a:ln>
                            <a:noFill/>
                          </a:ln>
                          <a:effectLst/>
                        </a:rPr>
                        <a:t>(6-8, 9-12).</a:t>
                      </a:r>
                    </a:p>
                    <a:p>
                      <a:pPr marL="228600" marR="0" lvl="0" indent="-228600" algn="l" defTabSz="914400" rtl="0" eaLnBrk="1" fontAlgn="base" latinLnBrk="0" hangingPunct="1">
                        <a:lnSpc>
                          <a:spcPct val="100000"/>
                        </a:lnSpc>
                        <a:spcBef>
                          <a:spcPct val="0"/>
                        </a:spcBef>
                        <a:spcAft>
                          <a:spcPts val="600"/>
                        </a:spcAft>
                        <a:buClrTx/>
                        <a:buSzTx/>
                        <a:buFontTx/>
                        <a:buAutoNum type="arabicPeriod"/>
                        <a:tabLst/>
                      </a:pPr>
                      <a:r>
                        <a:rPr kumimoji="0" lang="en-US" sz="2000" u="none" strike="noStrike" cap="none" normalizeH="0" baseline="0" dirty="0" smtClean="0">
                          <a:ln>
                            <a:noFill/>
                          </a:ln>
                          <a:effectLst/>
                        </a:rPr>
                        <a:t>With a subject area or grade band partner, choose one type of writing in the set to annotate with the language of the applicable grade level standard: W.1, W.2, or W.3. </a:t>
                      </a:r>
                    </a:p>
                    <a:p>
                      <a:pPr marL="228600" marR="0" lvl="0" indent="-228600" algn="l" defTabSz="914400" rtl="0" eaLnBrk="1" fontAlgn="base" latinLnBrk="0" hangingPunct="1">
                        <a:lnSpc>
                          <a:spcPct val="100000"/>
                        </a:lnSpc>
                        <a:spcBef>
                          <a:spcPct val="0"/>
                        </a:spcBef>
                        <a:spcAft>
                          <a:spcPts val="600"/>
                        </a:spcAft>
                        <a:buClrTx/>
                        <a:buSzTx/>
                        <a:buFontTx/>
                        <a:buAutoNum type="arabicPeriod"/>
                        <a:tabLst/>
                      </a:pPr>
                      <a:r>
                        <a:rPr kumimoji="0" lang="en-US" sz="2000" u="none" strike="noStrike" cap="none" normalizeH="0" baseline="0" dirty="0" smtClean="0">
                          <a:ln>
                            <a:noFill/>
                          </a:ln>
                          <a:effectLst/>
                        </a:rPr>
                        <a:t>Look at the </a:t>
                      </a:r>
                      <a:r>
                        <a:rPr kumimoji="0" lang="en-US" sz="2000" b="1" u="none" strike="noStrike" cap="none" normalizeH="0" baseline="0" dirty="0" smtClean="0">
                          <a:ln>
                            <a:noFill/>
                          </a:ln>
                          <a:effectLst/>
                        </a:rPr>
                        <a:t>annotated</a:t>
                      </a:r>
                      <a:r>
                        <a:rPr kumimoji="0" lang="en-US" sz="2000" b="0" u="none" strike="noStrike" cap="none" normalizeH="0" baseline="0" dirty="0" smtClean="0">
                          <a:ln>
                            <a:noFill/>
                          </a:ln>
                          <a:effectLst/>
                        </a:rPr>
                        <a:t> writing samples. Compare</a:t>
                      </a:r>
                      <a:r>
                        <a:rPr kumimoji="0" lang="en-US" sz="2000" u="none" strike="noStrike" cap="none" normalizeH="0" baseline="0" dirty="0" smtClean="0">
                          <a:ln>
                            <a:noFill/>
                          </a:ln>
                          <a:effectLst/>
                        </a:rPr>
                        <a:t> your</a:t>
                      </a:r>
                      <a:r>
                        <a:rPr kumimoji="0" lang="en-US" sz="2000" b="1" u="none" strike="noStrike" cap="none" normalizeH="0" baseline="0" dirty="0" smtClean="0">
                          <a:ln>
                            <a:noFill/>
                          </a:ln>
                          <a:effectLst/>
                        </a:rPr>
                        <a:t> annotations </a:t>
                      </a:r>
                      <a:r>
                        <a:rPr kumimoji="0" lang="en-US" sz="2000" u="none" strike="noStrike" cap="none" normalizeH="0" baseline="0" dirty="0" smtClean="0">
                          <a:ln>
                            <a:noFill/>
                          </a:ln>
                          <a:effectLst/>
                        </a:rPr>
                        <a:t>with those of the annotated versions of the same sample.</a:t>
                      </a:r>
                    </a:p>
                    <a:p>
                      <a:pPr marL="228600" marR="0" lvl="0" indent="-228600" algn="l" defTabSz="914400" rtl="0" eaLnBrk="1" fontAlgn="base" latinLnBrk="0" hangingPunct="1">
                        <a:lnSpc>
                          <a:spcPct val="100000"/>
                        </a:lnSpc>
                        <a:spcBef>
                          <a:spcPct val="0"/>
                        </a:spcBef>
                        <a:spcAft>
                          <a:spcPts val="600"/>
                        </a:spcAft>
                        <a:buClrTx/>
                        <a:buSzTx/>
                        <a:buFontTx/>
                        <a:buAutoNum type="arabicPeriod"/>
                        <a:tabLst/>
                      </a:pPr>
                      <a:r>
                        <a:rPr kumimoji="0" lang="en-US" sz="2000" u="none" strike="noStrike" cap="none" normalizeH="0" baseline="0" dirty="0" smtClean="0">
                          <a:ln>
                            <a:noFill/>
                          </a:ln>
                          <a:effectLst/>
                        </a:rPr>
                        <a:t>Discuss  first with your partner and then with your table, using  the guiding questions.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13" name="Picture 5" descr="Picture10.png"/>
          <p:cNvPicPr>
            <a:picLocks noChangeAspect="1"/>
          </p:cNvPicPr>
          <p:nvPr/>
        </p:nvPicPr>
        <p:blipFill>
          <a:blip r:embed="rId4" cstate="print"/>
          <a:srcRect/>
          <a:stretch>
            <a:fillRect/>
          </a:stretch>
        </p:blipFill>
        <p:spPr bwMode="auto">
          <a:xfrm>
            <a:off x="6010466" y="5446887"/>
            <a:ext cx="947738" cy="1033463"/>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endParaRPr lang="en-US" dirty="0"/>
          </a:p>
        </p:txBody>
      </p:sp>
      <p:sp>
        <p:nvSpPr>
          <p:cNvPr id="9" name="TextBox 8"/>
          <p:cNvSpPr txBox="1"/>
          <p:nvPr/>
        </p:nvSpPr>
        <p:spPr>
          <a:xfrm>
            <a:off x="6004316" y="5514926"/>
            <a:ext cx="1255466" cy="369332"/>
          </a:xfrm>
          <a:prstGeom prst="rect">
            <a:avLst/>
          </a:prstGeom>
          <a:noFill/>
        </p:spPr>
        <p:txBody>
          <a:bodyPr wrap="square" rtlCol="0">
            <a:spAutoFit/>
          </a:bodyPr>
          <a:lstStyle/>
          <a:p>
            <a:r>
              <a:rPr lang="en-US" dirty="0" smtClean="0"/>
              <a:t>Page 12</a:t>
            </a:r>
            <a:endParaRPr lang="en-US" dirty="0"/>
          </a:p>
        </p:txBody>
      </p:sp>
    </p:spTree>
    <p:extLst>
      <p:ext uri="{BB962C8B-B14F-4D97-AF65-F5344CB8AC3E}">
        <p14:creationId xmlns:p14="http://schemas.microsoft.com/office/powerpoint/2010/main" xmlns="" val="18457617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9964" y="780525"/>
            <a:ext cx="8373035" cy="5096780"/>
          </a:xfrm>
        </p:spPr>
        <p:txBody>
          <a:bodyPr/>
          <a:lstStyle/>
          <a:p>
            <a:r>
              <a:rPr lang="en-US" sz="2800" b="1" dirty="0" smtClean="0"/>
              <a:t>With your partner</a:t>
            </a:r>
          </a:p>
          <a:p>
            <a:pPr lvl="1"/>
            <a:r>
              <a:rPr lang="en-US" sz="2400" dirty="0" smtClean="0"/>
              <a:t>What do you notice about the demands of student writing for your grade level?</a:t>
            </a:r>
          </a:p>
          <a:p>
            <a:pPr lvl="1"/>
            <a:r>
              <a:rPr lang="en-US" sz="2400" dirty="0" smtClean="0"/>
              <a:t>Are these good examples of student writing for the grade level and type of writing? Why or why not?</a:t>
            </a:r>
          </a:p>
          <a:p>
            <a:r>
              <a:rPr lang="en-US" sz="2800" b="1" dirty="0" smtClean="0"/>
              <a:t>With your table</a:t>
            </a:r>
          </a:p>
          <a:p>
            <a:pPr lvl="1"/>
            <a:r>
              <a:rPr lang="en-US" sz="2400" dirty="0" smtClean="0"/>
              <a:t>What are the similarities in student writing at the same grade level across types of writing?</a:t>
            </a:r>
          </a:p>
          <a:p>
            <a:pPr lvl="1"/>
            <a:r>
              <a:rPr lang="en-US" sz="2400" dirty="0" smtClean="0"/>
              <a:t>What are some skills that students must have to produce exemplary writing?</a:t>
            </a:r>
          </a:p>
          <a:p>
            <a:r>
              <a:rPr lang="en-US" sz="2800" b="1" dirty="0" smtClean="0"/>
              <a:t>With the whole group</a:t>
            </a:r>
            <a:endParaRPr lang="en-US" sz="2800" dirty="0" smtClean="0"/>
          </a:p>
          <a:p>
            <a:pPr lvl="1"/>
            <a:r>
              <a:rPr lang="en-US" sz="2400" dirty="0" smtClean="0"/>
              <a:t>How might you use the “In Common” collection with teachers? With students?</a:t>
            </a:r>
          </a:p>
        </p:txBody>
      </p:sp>
      <p:sp>
        <p:nvSpPr>
          <p:cNvPr id="5" name="Title 4"/>
          <p:cNvSpPr>
            <a:spLocks noGrp="1"/>
          </p:cNvSpPr>
          <p:nvPr>
            <p:ph type="title"/>
          </p:nvPr>
        </p:nvSpPr>
        <p:spPr>
          <a:xfrm>
            <a:off x="343707" y="201706"/>
            <a:ext cx="8153400" cy="551925"/>
          </a:xfrm>
        </p:spPr>
        <p:txBody>
          <a:bodyPr>
            <a:normAutofit/>
          </a:bodyPr>
          <a:lstStyle/>
          <a:p>
            <a:r>
              <a:rPr lang="en-US" sz="4000" dirty="0" smtClean="0"/>
              <a:t>Guiding Questions for “In Common”</a:t>
            </a:r>
            <a:endParaRPr lang="en-US" sz="4000"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24</a:t>
            </a:fld>
            <a:endParaRPr lang="en-US" dirty="0"/>
          </a:p>
        </p:txBody>
      </p:sp>
      <p:sp>
        <p:nvSpPr>
          <p:cNvPr id="7" name="Footer Placeholder 6"/>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20997990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Text Placeholder 2"/>
          <p:cNvSpPr>
            <a:spLocks noGrp="1"/>
          </p:cNvSpPr>
          <p:nvPr>
            <p:ph type="body" sz="quarter" idx="10"/>
          </p:nvPr>
        </p:nvSpPr>
        <p:spPr>
          <a:xfrm>
            <a:off x="381000" y="1417319"/>
            <a:ext cx="8050306" cy="3644075"/>
          </a:xfrm>
        </p:spPr>
        <p:txBody>
          <a:bodyPr/>
          <a:lstStyle/>
          <a:p>
            <a:r>
              <a:rPr lang="en-US" dirty="0" smtClean="0"/>
              <a:t>Use the </a:t>
            </a:r>
            <a:r>
              <a:rPr lang="en-US" i="1" dirty="0" smtClean="0"/>
              <a:t>Notepad</a:t>
            </a:r>
            <a:r>
              <a:rPr lang="en-US" dirty="0" smtClean="0"/>
              <a:t> section in your Participant Guide. </a:t>
            </a:r>
          </a:p>
          <a:p>
            <a:r>
              <a:rPr lang="en-US" dirty="0" smtClean="0"/>
              <a:t>In the section labeled </a:t>
            </a:r>
            <a:r>
              <a:rPr lang="en-US" i="1" dirty="0" smtClean="0"/>
              <a:t>Activity 3: Examining the Grade Expectations of the Writing Types and Texts</a:t>
            </a:r>
            <a:r>
              <a:rPr lang="en-US" dirty="0" smtClean="0"/>
              <a:t>, jot down notes about anything you think was significant from this activity that can be applied to Core Standards work in your school or district.</a:t>
            </a:r>
            <a:endParaRPr lang="en-US"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25</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25426" y="4378293"/>
            <a:ext cx="1828571" cy="1828571"/>
          </a:xfrm>
          <a:prstGeom prst="rect">
            <a:avLst/>
          </a:prstGeom>
        </p:spPr>
      </p:pic>
      <p:sp>
        <p:nvSpPr>
          <p:cNvPr id="6" name="Footer Placeholder 5"/>
          <p:cNvSpPr>
            <a:spLocks noGrp="1"/>
          </p:cNvSpPr>
          <p:nvPr>
            <p:ph type="ftr" sz="quarter" idx="11"/>
          </p:nvPr>
        </p:nvSpPr>
        <p:spPr/>
        <p:txBody>
          <a:bodyPr/>
          <a:lstStyle/>
          <a:p>
            <a:endParaRPr lang="en-US" dirty="0"/>
          </a:p>
        </p:txBody>
      </p:sp>
      <p:sp>
        <p:nvSpPr>
          <p:cNvPr id="8" name="TextBox 7"/>
          <p:cNvSpPr txBox="1"/>
          <p:nvPr/>
        </p:nvSpPr>
        <p:spPr>
          <a:xfrm>
            <a:off x="7048299" y="4807529"/>
            <a:ext cx="959631" cy="369332"/>
          </a:xfrm>
          <a:prstGeom prst="rect">
            <a:avLst/>
          </a:prstGeom>
          <a:noFill/>
        </p:spPr>
        <p:txBody>
          <a:bodyPr wrap="square" rtlCol="0">
            <a:spAutoFit/>
          </a:bodyPr>
          <a:lstStyle/>
          <a:p>
            <a:r>
              <a:rPr lang="en-US" dirty="0" smtClean="0"/>
              <a:t>Page 49</a:t>
            </a:r>
            <a:endParaRPr lang="en-US" dirty="0"/>
          </a:p>
        </p:txBody>
      </p:sp>
    </p:spTree>
    <p:extLst>
      <p:ext uri="{BB962C8B-B14F-4D97-AF65-F5344CB8AC3E}">
        <p14:creationId xmlns:p14="http://schemas.microsoft.com/office/powerpoint/2010/main" xmlns="" val="93022990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184" y="883919"/>
            <a:ext cx="7232732" cy="4339639"/>
          </a:xfrm>
          <a:prstGeom prst="rect">
            <a:avLst/>
          </a:prstGeom>
        </p:spPr>
      </p:pic>
      <p:sp>
        <p:nvSpPr>
          <p:cNvPr id="6" name="Slide Number Placeholder 5"/>
          <p:cNvSpPr>
            <a:spLocks noGrp="1"/>
          </p:cNvSpPr>
          <p:nvPr>
            <p:ph type="sldNum" sz="quarter" idx="11"/>
          </p:nvPr>
        </p:nvSpPr>
        <p:spPr/>
        <p:txBody>
          <a:bodyPr/>
          <a:lstStyle/>
          <a:p>
            <a:fld id="{EE3D4692-A625-460F-A072-DE10EEAA5719}" type="slidenum">
              <a:rPr lang="en-US" smtClean="0"/>
              <a:pPr/>
              <a:t>26</a:t>
            </a:fld>
            <a:endParaRPr lang="en-US" dirty="0"/>
          </a:p>
        </p:txBody>
      </p:sp>
      <p:sp>
        <p:nvSpPr>
          <p:cNvPr id="79874" name="Title 2"/>
          <p:cNvSpPr>
            <a:spLocks noGrp="1"/>
          </p:cNvSpPr>
          <p:nvPr>
            <p:ph type="title" idx="4294967295"/>
          </p:nvPr>
        </p:nvSpPr>
        <p:spPr>
          <a:xfrm>
            <a:off x="3705884" y="2183877"/>
            <a:ext cx="3548062" cy="444500"/>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8" name="Footer Placeholder 7"/>
          <p:cNvSpPr>
            <a:spLocks noGrp="1"/>
          </p:cNvSpPr>
          <p:nvPr>
            <p:ph type="ftr"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27</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xmlns="" val="2638587860"/>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15853092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200" dirty="0" smtClean="0"/>
              <a:t>Part 3</a:t>
            </a:r>
          </a:p>
        </p:txBody>
      </p:sp>
      <p:sp>
        <p:nvSpPr>
          <p:cNvPr id="4" name="Text Placeholder 3"/>
          <p:cNvSpPr>
            <a:spLocks noGrp="1"/>
          </p:cNvSpPr>
          <p:nvPr>
            <p:ph type="body" idx="1"/>
          </p:nvPr>
        </p:nvSpPr>
        <p:spPr/>
        <p:txBody>
          <a:bodyPr/>
          <a:lstStyle/>
          <a:p>
            <a:pPr marL="396875" indent="-396875">
              <a:spcBef>
                <a:spcPct val="20000"/>
              </a:spcBef>
            </a:pPr>
            <a:r>
              <a:rPr lang="en-US" sz="3200" dirty="0" smtClean="0">
                <a:solidFill>
                  <a:schemeClr val="tx1"/>
                </a:solidFill>
              </a:rPr>
              <a:t>Creating Claims and Writing Grounded in Evidence from Text</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28</a:t>
            </a:fld>
            <a:endParaRPr lang="en-US" dirty="0"/>
          </a:p>
        </p:txBody>
      </p:sp>
      <p:pic>
        <p:nvPicPr>
          <p:cNvPr id="7" name="Picture 5" descr="Picture10.png"/>
          <p:cNvPicPr>
            <a:picLocks noChangeAspect="1"/>
          </p:cNvPicPr>
          <p:nvPr/>
        </p:nvPicPr>
        <p:blipFill>
          <a:blip r:embed="rId3" cstate="print"/>
          <a:srcRect/>
          <a:stretch>
            <a:fillRect/>
          </a:stretch>
        </p:blipFill>
        <p:spPr bwMode="auto">
          <a:xfrm>
            <a:off x="971633" y="5266452"/>
            <a:ext cx="947738" cy="1033463"/>
          </a:xfrm>
          <a:prstGeom prst="rect">
            <a:avLst/>
          </a:prstGeom>
          <a:noFill/>
          <a:ln w="9525">
            <a:noFill/>
            <a:miter lim="800000"/>
            <a:headEnd/>
            <a:tailEnd/>
          </a:ln>
        </p:spPr>
      </p:pic>
      <p:sp>
        <p:nvSpPr>
          <p:cNvPr id="8" name="TextBox 7"/>
          <p:cNvSpPr txBox="1"/>
          <p:nvPr/>
        </p:nvSpPr>
        <p:spPr>
          <a:xfrm>
            <a:off x="967539" y="5262802"/>
            <a:ext cx="1051560" cy="369332"/>
          </a:xfrm>
          <a:prstGeom prst="rect">
            <a:avLst/>
          </a:prstGeom>
          <a:noFill/>
        </p:spPr>
        <p:txBody>
          <a:bodyPr wrap="square" rtlCol="0">
            <a:spAutoFit/>
          </a:bodyPr>
          <a:lstStyle/>
          <a:p>
            <a:r>
              <a:rPr lang="en-US" dirty="0" smtClean="0"/>
              <a:t>Page 21</a:t>
            </a:r>
            <a:endParaRPr lang="en-US" dirty="0"/>
          </a:p>
        </p:txBody>
      </p:sp>
    </p:spTree>
    <p:extLst>
      <p:ext uri="{BB962C8B-B14F-4D97-AF65-F5344CB8AC3E}">
        <p14:creationId xmlns:p14="http://schemas.microsoft.com/office/powerpoint/2010/main" xmlns="" val="328271806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dirty="0" smtClean="0"/>
              <a:t>Shift 2 in the Use of Evidence</a:t>
            </a:r>
          </a:p>
        </p:txBody>
      </p:sp>
      <p:graphicFrame>
        <p:nvGraphicFramePr>
          <p:cNvPr id="3" name="Diagram 2"/>
          <p:cNvGraphicFramePr/>
          <p:nvPr>
            <p:extLst/>
          </p:nvPr>
        </p:nvGraphicFramePr>
        <p:xfrm>
          <a:off x="330200" y="915691"/>
          <a:ext cx="8207248" cy="498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fld id="{EE3D4692-A625-460F-A072-DE10EEAA5719}" type="slidenum">
              <a:rPr lang="en-US" smtClean="0"/>
              <a:pPr/>
              <a:t>29</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0998029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84048" y="1037560"/>
            <a:ext cx="8153400" cy="4972050"/>
          </a:xfrm>
        </p:spPr>
        <p:txBody>
          <a:bodyPr>
            <a:normAutofit fontScale="92500"/>
          </a:bodyPr>
          <a:lstStyle/>
          <a:p>
            <a:r>
              <a:rPr lang="en-US" dirty="0" smtClean="0"/>
              <a:t>Morning Session: CCS-ELA &amp; Literacy</a:t>
            </a:r>
          </a:p>
          <a:p>
            <a:pPr lvl="1"/>
            <a:r>
              <a:rPr lang="en-US" dirty="0" smtClean="0"/>
              <a:t>Opening and Pre-Assessment</a:t>
            </a:r>
          </a:p>
          <a:p>
            <a:pPr lvl="1"/>
            <a:r>
              <a:rPr lang="en-US" dirty="0" smtClean="0"/>
              <a:t>Sharing our Successes and Challenges</a:t>
            </a:r>
          </a:p>
          <a:p>
            <a:pPr lvl="1"/>
            <a:r>
              <a:rPr lang="en-US" dirty="0" smtClean="0"/>
              <a:t>A Close Look at the Writing Standards</a:t>
            </a:r>
          </a:p>
          <a:p>
            <a:pPr lvl="1"/>
            <a:r>
              <a:rPr lang="en-US" dirty="0" smtClean="0"/>
              <a:t>Writing Grounded in Evidence from Text</a:t>
            </a:r>
          </a:p>
          <a:p>
            <a:r>
              <a:rPr lang="en-US" dirty="0" smtClean="0"/>
              <a:t>Afternoon Session</a:t>
            </a:r>
          </a:p>
          <a:p>
            <a:pPr lvl="1"/>
            <a:r>
              <a:rPr lang="en-US" dirty="0" smtClean="0"/>
              <a:t>Inquiry and Research </a:t>
            </a:r>
            <a:r>
              <a:rPr lang="en-US" dirty="0"/>
              <a:t>in CCS-aligned Units</a:t>
            </a:r>
          </a:p>
          <a:p>
            <a:pPr lvl="1"/>
            <a:r>
              <a:rPr lang="en-US" dirty="0" smtClean="0"/>
              <a:t>Routine and Daily Writing</a:t>
            </a:r>
          </a:p>
          <a:p>
            <a:pPr lvl="1"/>
            <a:r>
              <a:rPr lang="en-US" dirty="0"/>
              <a:t>Supporting </a:t>
            </a:r>
            <a:r>
              <a:rPr lang="en-US" dirty="0" smtClean="0"/>
              <a:t>All </a:t>
            </a:r>
            <a:r>
              <a:rPr lang="en-US" dirty="0"/>
              <a:t>Students in </a:t>
            </a:r>
            <a:r>
              <a:rPr lang="en-US" dirty="0" smtClean="0"/>
              <a:t>Writing</a:t>
            </a:r>
            <a:endParaRPr lang="en-US" dirty="0"/>
          </a:p>
          <a:p>
            <a:pPr lvl="1"/>
            <a:r>
              <a:rPr lang="en-US" dirty="0" smtClean="0"/>
              <a:t>Reflection and Planning</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a:t>
            </a:fld>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dirty="0"/>
          </a:p>
        </p:txBody>
      </p:sp>
      <p:sp>
        <p:nvSpPr>
          <p:cNvPr id="6" name="Footer Placeholder 5"/>
          <p:cNvSpPr>
            <a:spLocks noGrp="1"/>
          </p:cNvSpPr>
          <p:nvPr>
            <p:ph type="ftr" sz="quarter" idx="10"/>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Writing with Evidence from the CCS</a:t>
            </a:r>
            <a:endParaRPr lang="en-US" dirty="0"/>
          </a:p>
        </p:txBody>
      </p:sp>
      <p:sp>
        <p:nvSpPr>
          <p:cNvPr id="3" name="Text Placeholder 2"/>
          <p:cNvSpPr>
            <a:spLocks noGrp="1"/>
          </p:cNvSpPr>
          <p:nvPr>
            <p:ph type="body" sz="quarter" idx="10"/>
          </p:nvPr>
        </p:nvSpPr>
        <p:spPr>
          <a:xfrm>
            <a:off x="461682" y="1039010"/>
            <a:ext cx="8595360" cy="4727448"/>
          </a:xfrm>
        </p:spPr>
        <p:txBody>
          <a:bodyPr/>
          <a:lstStyle/>
          <a:p>
            <a:r>
              <a:rPr lang="en-US" sz="2400" dirty="0">
                <a:hlinkClick r:id="rId3"/>
              </a:rPr>
              <a:t>CCSS.ELA-Literacy.CCRA.W.1</a:t>
            </a:r>
            <a:r>
              <a:rPr lang="en-US" sz="2400" dirty="0"/>
              <a:t/>
            </a:r>
            <a:br>
              <a:rPr lang="en-US" sz="2400" dirty="0"/>
            </a:br>
            <a:r>
              <a:rPr lang="en-US" sz="2400" dirty="0"/>
              <a:t>Write arguments to support claims in an analysis of substantive topics </a:t>
            </a:r>
            <a:r>
              <a:rPr lang="en-US" sz="2400" b="1" dirty="0"/>
              <a:t>or texts </a:t>
            </a:r>
            <a:r>
              <a:rPr lang="en-US" sz="2400" dirty="0" smtClean="0"/>
              <a:t>…</a:t>
            </a:r>
          </a:p>
          <a:p>
            <a:r>
              <a:rPr lang="en-US" sz="2400" dirty="0">
                <a:hlinkClick r:id="rId4"/>
              </a:rPr>
              <a:t>CCSS.ELA-Literacy.CCRA.W.2</a:t>
            </a:r>
            <a:r>
              <a:rPr lang="en-US" sz="2400" dirty="0"/>
              <a:t/>
            </a:r>
            <a:br>
              <a:rPr lang="en-US" sz="2400" dirty="0"/>
            </a:br>
            <a:r>
              <a:rPr lang="en-US" sz="2400" dirty="0"/>
              <a:t>Write informative/explanatory texts to examine and convey </a:t>
            </a:r>
            <a:r>
              <a:rPr lang="en-US" sz="2400" dirty="0" smtClean="0"/>
              <a:t>…</a:t>
            </a:r>
            <a:r>
              <a:rPr lang="en-US" sz="2400" b="1" dirty="0" smtClean="0"/>
              <a:t>information</a:t>
            </a:r>
            <a:r>
              <a:rPr lang="en-US" sz="2400" dirty="0" smtClean="0"/>
              <a:t>… analysis </a:t>
            </a:r>
            <a:r>
              <a:rPr lang="en-US" sz="2400" dirty="0"/>
              <a:t>of </a:t>
            </a:r>
            <a:r>
              <a:rPr lang="en-US" sz="2400" b="1" dirty="0" smtClean="0"/>
              <a:t>content</a:t>
            </a:r>
          </a:p>
          <a:p>
            <a:r>
              <a:rPr lang="en-US" sz="2400" dirty="0">
                <a:hlinkClick r:id="rId5"/>
              </a:rPr>
              <a:t>CCSS.ELA-Literacy.CCRA.W.7</a:t>
            </a:r>
            <a:r>
              <a:rPr lang="en-US" sz="2400" dirty="0"/>
              <a:t/>
            </a:r>
            <a:br>
              <a:rPr lang="en-US" sz="2400" dirty="0"/>
            </a:br>
            <a:r>
              <a:rPr lang="en-US" sz="2400" dirty="0"/>
              <a:t>Conduct short as well as more sustained </a:t>
            </a:r>
            <a:r>
              <a:rPr lang="en-US" sz="2400" b="1" dirty="0" smtClean="0"/>
              <a:t>research</a:t>
            </a:r>
            <a:r>
              <a:rPr lang="en-US" sz="2400" dirty="0" smtClean="0"/>
              <a:t>…</a:t>
            </a:r>
            <a:endParaRPr lang="en-US" sz="2400" dirty="0"/>
          </a:p>
          <a:p>
            <a:r>
              <a:rPr lang="en-US" sz="2400" dirty="0">
                <a:hlinkClick r:id="rId6"/>
              </a:rPr>
              <a:t>CCSS.ELA-Literacy.CCRA.W.8</a:t>
            </a:r>
            <a:r>
              <a:rPr lang="en-US" sz="2400" dirty="0"/>
              <a:t/>
            </a:r>
            <a:br>
              <a:rPr lang="en-US" sz="2400" dirty="0"/>
            </a:br>
            <a:r>
              <a:rPr lang="en-US" sz="2400" dirty="0"/>
              <a:t>Gather </a:t>
            </a:r>
            <a:r>
              <a:rPr lang="en-US" sz="2400" dirty="0" smtClean="0"/>
              <a:t>…information </a:t>
            </a:r>
            <a:r>
              <a:rPr lang="en-US" sz="2400" dirty="0"/>
              <a:t>from </a:t>
            </a:r>
            <a:r>
              <a:rPr lang="en-US" sz="2400" dirty="0" smtClean="0"/>
              <a:t>… </a:t>
            </a:r>
            <a:r>
              <a:rPr lang="en-US" sz="2400" b="1" dirty="0"/>
              <a:t>print and digital </a:t>
            </a:r>
            <a:r>
              <a:rPr lang="en-US" sz="2400" b="1" dirty="0" smtClean="0"/>
              <a:t>sources…</a:t>
            </a:r>
            <a:endParaRPr lang="en-US" sz="2400" b="1" dirty="0"/>
          </a:p>
          <a:p>
            <a:r>
              <a:rPr lang="en-US" sz="2400" dirty="0">
                <a:hlinkClick r:id="rId7"/>
              </a:rPr>
              <a:t>CCSS.ELA-Literacy.CCRA.W.9</a:t>
            </a:r>
            <a:r>
              <a:rPr lang="en-US" sz="2400" dirty="0"/>
              <a:t/>
            </a:r>
            <a:br>
              <a:rPr lang="en-US" sz="2400" dirty="0"/>
            </a:br>
            <a:r>
              <a:rPr lang="en-US" sz="2400" b="1" dirty="0"/>
              <a:t>Draw evidence from literary or informational texts </a:t>
            </a:r>
            <a:r>
              <a:rPr lang="en-US" sz="2400" dirty="0"/>
              <a:t>to support analysis, reflection, and research</a:t>
            </a:r>
            <a:r>
              <a:rPr lang="en-US" sz="2800" dirty="0" smtClean="0"/>
              <a:t>.</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0750354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Nature of Writing Tasks</a:t>
            </a:r>
            <a:endParaRPr lang="en-US" sz="4200" dirty="0"/>
          </a:p>
        </p:txBody>
      </p:sp>
      <p:sp>
        <p:nvSpPr>
          <p:cNvPr id="3" name="Text Placeholder 2"/>
          <p:cNvSpPr>
            <a:spLocks noGrp="1"/>
          </p:cNvSpPr>
          <p:nvPr>
            <p:ph type="body" sz="quarter" idx="10"/>
          </p:nvPr>
        </p:nvSpPr>
        <p:spPr>
          <a:xfrm>
            <a:off x="381000" y="1020590"/>
            <a:ext cx="8382000" cy="4518160"/>
          </a:xfrm>
        </p:spPr>
        <p:txBody>
          <a:bodyPr/>
          <a:lstStyle/>
          <a:p>
            <a:pPr marL="0" indent="0">
              <a:spcAft>
                <a:spcPts val="1200"/>
              </a:spcAft>
              <a:buNone/>
            </a:pPr>
            <a:r>
              <a:rPr lang="en-US" sz="2800" dirty="0"/>
              <a:t>Grade </a:t>
            </a:r>
            <a:r>
              <a:rPr lang="en-US" sz="2800" dirty="0" smtClean="0"/>
              <a:t>6‒12 </a:t>
            </a:r>
            <a:r>
              <a:rPr lang="en-US" sz="2800" dirty="0"/>
              <a:t>Summative Assessment Targets, Claim #2 	</a:t>
            </a:r>
            <a:endParaRPr lang="en-US" sz="2800" dirty="0" smtClean="0"/>
          </a:p>
          <a:p>
            <a:pPr marL="0" indent="0">
              <a:buNone/>
            </a:pPr>
            <a:r>
              <a:rPr lang="en-US" sz="2800" i="1" dirty="0" smtClean="0"/>
              <a:t>Students </a:t>
            </a:r>
            <a:r>
              <a:rPr lang="en-US" sz="2800" i="1" dirty="0"/>
              <a:t>can produce effective writing for a range of purposes and </a:t>
            </a:r>
            <a:r>
              <a:rPr lang="en-US" sz="2800" i="1" dirty="0" smtClean="0"/>
              <a:t>audiences, including evidence </a:t>
            </a:r>
            <a:r>
              <a:rPr lang="en-US" sz="2800" i="1" dirty="0"/>
              <a:t>from composing, revising, and/or </a:t>
            </a:r>
            <a:r>
              <a:rPr lang="en-US" sz="2800" i="1" dirty="0" smtClean="0"/>
              <a:t>editing. </a:t>
            </a:r>
            <a:r>
              <a:rPr lang="en-US" sz="2800" dirty="0"/>
              <a:t>	</a:t>
            </a:r>
            <a:endParaRPr lang="en-US" sz="2800" dirty="0" smtClean="0"/>
          </a:p>
          <a:p>
            <a:pPr marL="0" indent="0">
              <a:buNone/>
            </a:pPr>
            <a:endParaRPr lang="sv-SE" sz="1200" dirty="0"/>
          </a:p>
          <a:p>
            <a:r>
              <a:rPr lang="en-US" sz="2800" b="1" dirty="0" smtClean="0"/>
              <a:t>20% </a:t>
            </a:r>
            <a:r>
              <a:rPr lang="en-US" sz="2800" dirty="0" smtClean="0"/>
              <a:t>narrative. </a:t>
            </a:r>
          </a:p>
          <a:p>
            <a:pPr marL="0" indent="0">
              <a:buNone/>
            </a:pPr>
            <a:endParaRPr lang="en-US" sz="800" dirty="0"/>
          </a:p>
          <a:p>
            <a:r>
              <a:rPr lang="en-US" sz="2800" b="1" dirty="0" smtClean="0"/>
              <a:t>40% </a:t>
            </a:r>
            <a:r>
              <a:rPr lang="en-US" sz="2800" dirty="0" smtClean="0"/>
              <a:t>explanatory/informational, </a:t>
            </a:r>
            <a:r>
              <a:rPr lang="en-US" sz="2800" b="1" dirty="0" smtClean="0"/>
              <a:t>based </a:t>
            </a:r>
            <a:r>
              <a:rPr lang="en-US" sz="2800" b="1" dirty="0"/>
              <a:t>on </a:t>
            </a:r>
            <a:r>
              <a:rPr lang="en-US" sz="2800" b="1" dirty="0" smtClean="0"/>
              <a:t>evidence </a:t>
            </a:r>
            <a:r>
              <a:rPr lang="en-US" sz="2800" b="1" dirty="0"/>
              <a:t>from given sources. </a:t>
            </a:r>
            <a:endParaRPr lang="en-US" sz="2800" b="1" dirty="0" smtClean="0"/>
          </a:p>
          <a:p>
            <a:pPr marL="0" indent="0">
              <a:buNone/>
            </a:pPr>
            <a:endParaRPr lang="en-US" sz="800" b="1" dirty="0"/>
          </a:p>
          <a:p>
            <a:r>
              <a:rPr lang="en-US" sz="2800" b="1" dirty="0" smtClean="0"/>
              <a:t>40% </a:t>
            </a:r>
            <a:r>
              <a:rPr lang="en-US" sz="2800" dirty="0" smtClean="0"/>
              <a:t>opinion/argument, </a:t>
            </a:r>
            <a:r>
              <a:rPr lang="en-US" sz="2800" b="1" dirty="0" smtClean="0"/>
              <a:t>based </a:t>
            </a:r>
            <a:r>
              <a:rPr lang="en-US" sz="2800" b="1" dirty="0"/>
              <a:t>on evidence from given sources. </a:t>
            </a:r>
            <a:r>
              <a:rPr lang="en-US" b="1" dirty="0"/>
              <a:t>	</a:t>
            </a:r>
          </a:p>
        </p:txBody>
      </p:sp>
      <p:sp>
        <p:nvSpPr>
          <p:cNvPr id="4" name="Slide Number Placeholder 3"/>
          <p:cNvSpPr>
            <a:spLocks noGrp="1"/>
          </p:cNvSpPr>
          <p:nvPr>
            <p:ph type="sldNum" sz="quarter" idx="12"/>
          </p:nvPr>
        </p:nvSpPr>
        <p:spPr/>
        <p:txBody>
          <a:bodyPr/>
          <a:lstStyle/>
          <a:p>
            <a:fld id="{EE3D4692-A625-460F-A072-DE10EEAA5719}" type="slidenum">
              <a:rPr lang="en-US" smtClean="0"/>
              <a:pPr/>
              <a:t>31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3324733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6939"/>
          </a:xfrm>
        </p:spPr>
        <p:txBody>
          <a:bodyPr>
            <a:noAutofit/>
          </a:bodyPr>
          <a:lstStyle/>
          <a:p>
            <a:r>
              <a:rPr lang="en-US" sz="4000" dirty="0"/>
              <a:t>Sample Writing </a:t>
            </a:r>
            <a:r>
              <a:rPr lang="en-US" sz="4000" dirty="0" smtClean="0"/>
              <a:t> Tasks  from Grade </a:t>
            </a:r>
            <a:r>
              <a:rPr lang="en-US" sz="4000" dirty="0"/>
              <a:t>6</a:t>
            </a:r>
            <a:r>
              <a:rPr lang="en-US" sz="4000" dirty="0" smtClean="0"/>
              <a:t> </a:t>
            </a:r>
            <a:br>
              <a:rPr lang="en-US" sz="4000" dirty="0" smtClean="0"/>
            </a:br>
            <a:r>
              <a:rPr lang="en-US" sz="4000" dirty="0" smtClean="0"/>
              <a:t>ELA SBAC Assessments</a:t>
            </a:r>
            <a:endParaRPr lang="en-US" sz="4000" dirty="0"/>
          </a:p>
        </p:txBody>
      </p:sp>
      <p:sp>
        <p:nvSpPr>
          <p:cNvPr id="3" name="Text Placeholder 2"/>
          <p:cNvSpPr>
            <a:spLocks noGrp="1"/>
          </p:cNvSpPr>
          <p:nvPr>
            <p:ph type="body" sz="quarter" idx="10"/>
          </p:nvPr>
        </p:nvSpPr>
        <p:spPr>
          <a:xfrm>
            <a:off x="363070" y="1493949"/>
            <a:ext cx="8243047" cy="4259628"/>
          </a:xfrm>
        </p:spPr>
        <p:txBody>
          <a:bodyPr/>
          <a:lstStyle/>
          <a:p>
            <a:r>
              <a:rPr lang="en-US" sz="2800" b="1" dirty="0"/>
              <a:t>Robots Narrative Performance </a:t>
            </a:r>
            <a:r>
              <a:rPr lang="en-US" sz="2800" b="1" dirty="0" smtClean="0"/>
              <a:t>Task</a:t>
            </a:r>
            <a:endParaRPr lang="en-US" sz="2800" b="1" dirty="0"/>
          </a:p>
          <a:p>
            <a:pPr marL="0" indent="0">
              <a:buNone/>
            </a:pPr>
            <a:r>
              <a:rPr lang="en-US" sz="2800" dirty="0" smtClean="0"/>
              <a:t>      </a:t>
            </a:r>
            <a:r>
              <a:rPr lang="en-US" sz="2400" dirty="0" smtClean="0"/>
              <a:t>You </a:t>
            </a:r>
            <a:r>
              <a:rPr lang="en-US" sz="2400" dirty="0"/>
              <a:t>have joined a creative writing </a:t>
            </a:r>
            <a:r>
              <a:rPr lang="en-US" sz="2400" dirty="0" smtClean="0"/>
              <a:t>club. </a:t>
            </a:r>
            <a:r>
              <a:rPr lang="en-US" sz="2400" dirty="0"/>
              <a:t>The </a:t>
            </a:r>
            <a:r>
              <a:rPr lang="en-US" sz="2400" dirty="0" smtClean="0"/>
              <a:t>assignment </a:t>
            </a:r>
            <a:r>
              <a:rPr lang="en-US" sz="2400" dirty="0"/>
              <a:t>is to write a science fiction story for the </a:t>
            </a:r>
            <a:r>
              <a:rPr lang="en-US" sz="2400" dirty="0" smtClean="0"/>
              <a:t>group on a topic you research. </a:t>
            </a:r>
            <a:r>
              <a:rPr lang="en-US" sz="2400" dirty="0"/>
              <a:t>Y</a:t>
            </a:r>
            <a:r>
              <a:rPr lang="en-US" sz="2400" dirty="0" smtClean="0"/>
              <a:t>ou </a:t>
            </a:r>
            <a:r>
              <a:rPr lang="en-US" sz="2400" dirty="0"/>
              <a:t>must include information from research that you have done. Y</a:t>
            </a:r>
            <a:r>
              <a:rPr lang="en-US" sz="2400" dirty="0" smtClean="0"/>
              <a:t>ou </a:t>
            </a:r>
            <a:r>
              <a:rPr lang="en-US" sz="2400" dirty="0"/>
              <a:t>have decided to research the topic of robots. Below are four sources you have uncovered in your research (two essays, an article, and an image</a:t>
            </a:r>
            <a:r>
              <a:rPr lang="en-US" sz="2400" dirty="0" smtClean="0"/>
              <a:t>)…</a:t>
            </a:r>
          </a:p>
          <a:p>
            <a:pPr marL="0" indent="0">
              <a:buNone/>
            </a:pPr>
            <a:r>
              <a:rPr lang="en-US" sz="2400" dirty="0" smtClean="0"/>
              <a:t>     Write a </a:t>
            </a:r>
            <a:r>
              <a:rPr lang="en-US" sz="2400" dirty="0"/>
              <a:t>multi-paragraph story about a robot that all of a sudden comes alive. Tell the story of what happens. Make sure you develop your characters, setting, and plot using details, dialogue, and description where appropriate. When developing your story, </a:t>
            </a:r>
            <a:r>
              <a:rPr lang="en-US" sz="2400" b="1" dirty="0"/>
              <a:t>use the source materials to inform and strengthen your writing</a:t>
            </a:r>
            <a:r>
              <a:rPr lang="en-US" sz="2400" b="1" dirty="0" smtClean="0"/>
              <a:t>.</a:t>
            </a:r>
          </a:p>
        </p:txBody>
      </p:sp>
      <p:sp>
        <p:nvSpPr>
          <p:cNvPr id="4" name="Slide Number Placeholder 3"/>
          <p:cNvSpPr>
            <a:spLocks noGrp="1"/>
          </p:cNvSpPr>
          <p:nvPr>
            <p:ph type="sldNum" sz="quarter" idx="12"/>
          </p:nvPr>
        </p:nvSpPr>
        <p:spPr/>
        <p:txBody>
          <a:bodyPr/>
          <a:lstStyle/>
          <a:p>
            <a:fld id="{EE3D4692-A625-460F-A072-DE10EEAA5719}" type="slidenum">
              <a:rPr lang="en-US" smtClean="0"/>
              <a:pPr/>
              <a:t>32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76453820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Sample Writing Tasks from Grade 8</a:t>
            </a:r>
            <a:br>
              <a:rPr lang="en-US" sz="4000" dirty="0" smtClean="0"/>
            </a:br>
            <a:r>
              <a:rPr lang="en-US" sz="4000" dirty="0" smtClean="0"/>
              <a:t>ELA SBAC Assessments</a:t>
            </a:r>
            <a:endParaRPr lang="en-US" sz="4000" dirty="0"/>
          </a:p>
        </p:txBody>
      </p:sp>
      <p:sp>
        <p:nvSpPr>
          <p:cNvPr id="3" name="Text Placeholder 2"/>
          <p:cNvSpPr>
            <a:spLocks noGrp="1"/>
          </p:cNvSpPr>
          <p:nvPr>
            <p:ph type="body" sz="quarter" idx="10"/>
          </p:nvPr>
        </p:nvSpPr>
        <p:spPr>
          <a:xfrm>
            <a:off x="381000" y="1493949"/>
            <a:ext cx="8382000" cy="4487382"/>
          </a:xfrm>
        </p:spPr>
        <p:txBody>
          <a:bodyPr/>
          <a:lstStyle/>
          <a:p>
            <a:r>
              <a:rPr lang="en-US" sz="2400" b="1" dirty="0" smtClean="0"/>
              <a:t> </a:t>
            </a:r>
            <a:r>
              <a:rPr lang="en-US" sz="2300" dirty="0"/>
              <a:t>Provide </a:t>
            </a:r>
            <a:r>
              <a:rPr lang="en-US" sz="2300" b="1" dirty="0"/>
              <a:t>three</a:t>
            </a:r>
            <a:r>
              <a:rPr lang="en-US" sz="2300" dirty="0"/>
              <a:t> arguments from the </a:t>
            </a:r>
            <a:r>
              <a:rPr lang="en-US" sz="2300" dirty="0" smtClean="0"/>
              <a:t>sources</a:t>
            </a:r>
          </a:p>
          <a:p>
            <a:pPr lvl="1"/>
            <a:r>
              <a:rPr lang="en-US" sz="2300" dirty="0" smtClean="0"/>
              <a:t>that </a:t>
            </a:r>
            <a:r>
              <a:rPr lang="en-US" sz="2300" dirty="0"/>
              <a:t>support the position that the penny should be preserved</a:t>
            </a:r>
            <a:r>
              <a:rPr lang="en-US" sz="2300" dirty="0" smtClean="0"/>
              <a:t>.</a:t>
            </a:r>
          </a:p>
          <a:p>
            <a:pPr lvl="1"/>
            <a:r>
              <a:rPr lang="en-US" sz="2300" dirty="0" smtClean="0"/>
              <a:t>that </a:t>
            </a:r>
            <a:r>
              <a:rPr lang="en-US" sz="2300" dirty="0"/>
              <a:t>support the position that the penny should be </a:t>
            </a:r>
            <a:r>
              <a:rPr lang="en-US" sz="2300" dirty="0" smtClean="0"/>
              <a:t>eliminated. </a:t>
            </a:r>
          </a:p>
          <a:p>
            <a:r>
              <a:rPr lang="en-US" sz="2300" dirty="0" smtClean="0"/>
              <a:t>Include </a:t>
            </a:r>
            <a:r>
              <a:rPr lang="en-US" sz="2300" dirty="0"/>
              <a:t>the title or the number of the source for each argument you provide</a:t>
            </a:r>
            <a:r>
              <a:rPr lang="en-US" sz="2300" dirty="0" smtClean="0"/>
              <a:t>.</a:t>
            </a:r>
          </a:p>
          <a:p>
            <a:r>
              <a:rPr lang="en-US" sz="2300" dirty="0" smtClean="0"/>
              <a:t>#1 Article from National Review “Should We Make Cents?”</a:t>
            </a:r>
          </a:p>
          <a:p>
            <a:r>
              <a:rPr lang="en-US" sz="2300" dirty="0" smtClean="0"/>
              <a:t>#2 Article coin </a:t>
            </a:r>
            <a:r>
              <a:rPr lang="en-US" sz="2300" dirty="0"/>
              <a:t>collectors' </a:t>
            </a:r>
            <a:r>
              <a:rPr lang="en-US" sz="2300" dirty="0" smtClean="0"/>
              <a:t>website. “The </a:t>
            </a:r>
            <a:r>
              <a:rPr lang="en-US" sz="2300" dirty="0"/>
              <a:t>Many Faces of the </a:t>
            </a:r>
            <a:r>
              <a:rPr lang="en-US" sz="2300" dirty="0" smtClean="0"/>
              <a:t>Penny.” </a:t>
            </a:r>
          </a:p>
          <a:p>
            <a:r>
              <a:rPr lang="en-US" sz="2300" dirty="0" smtClean="0"/>
              <a:t>#3 Letter </a:t>
            </a:r>
            <a:r>
              <a:rPr lang="en-US" sz="2300" dirty="0"/>
              <a:t>to the editor </a:t>
            </a:r>
            <a:r>
              <a:rPr lang="en-US" sz="2300" dirty="0" smtClean="0"/>
              <a:t>- the </a:t>
            </a:r>
            <a:r>
              <a:rPr lang="en-US" sz="2300" i="1" dirty="0"/>
              <a:t>Prairie News Register,</a:t>
            </a:r>
            <a:r>
              <a:rPr lang="en-US" sz="2300" dirty="0"/>
              <a:t> December 26, </a:t>
            </a:r>
            <a:r>
              <a:rPr lang="en-US" sz="2300" dirty="0" smtClean="0"/>
              <a:t>2012 “The </a:t>
            </a:r>
            <a:r>
              <a:rPr lang="en-US" sz="2300" dirty="0"/>
              <a:t>Cost of a </a:t>
            </a:r>
            <a:r>
              <a:rPr lang="en-US" sz="2300" dirty="0" smtClean="0"/>
              <a:t>Penny.” </a:t>
            </a:r>
          </a:p>
          <a:p>
            <a:r>
              <a:rPr lang="en-US" sz="2300" dirty="0" smtClean="0"/>
              <a:t>#4 Article </a:t>
            </a:r>
            <a:r>
              <a:rPr lang="en-US" sz="2300" dirty="0"/>
              <a:t>m</a:t>
            </a:r>
            <a:r>
              <a:rPr lang="en-US" sz="2300" dirty="0" smtClean="0"/>
              <a:t>iddle school student newspaper. “Save </a:t>
            </a:r>
            <a:r>
              <a:rPr lang="en-US" sz="2300" dirty="0"/>
              <a:t>the Penny—Save the Day</a:t>
            </a:r>
            <a:r>
              <a:rPr lang="en-US" sz="2300" dirty="0" smtClean="0"/>
              <a:t>!”</a:t>
            </a:r>
            <a:endParaRPr lang="en-US" sz="23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EE3D4692-A625-460F-A072-DE10EEAA5719}" type="slidenum">
              <a:rPr lang="en-US" smtClean="0"/>
              <a:pPr/>
              <a:t>33</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422208542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Sample Writing Tasks from Grade 11 ELA SBAC Assessments</a:t>
            </a:r>
            <a:r>
              <a:rPr lang="en-US" sz="3600" dirty="0"/>
              <a:t/>
            </a:r>
            <a:br>
              <a:rPr lang="en-US" sz="3600" dirty="0"/>
            </a:br>
            <a:r>
              <a:rPr lang="en-US" sz="3600" dirty="0" smtClean="0"/>
              <a:t/>
            </a:r>
            <a:br>
              <a:rPr lang="en-US" sz="3600" dirty="0" smtClean="0"/>
            </a:br>
            <a:endParaRPr lang="en-US" sz="3600" dirty="0"/>
          </a:p>
        </p:txBody>
      </p:sp>
      <p:sp>
        <p:nvSpPr>
          <p:cNvPr id="3" name="Text Placeholder 2"/>
          <p:cNvSpPr>
            <a:spLocks noGrp="1"/>
          </p:cNvSpPr>
          <p:nvPr>
            <p:ph type="body" sz="quarter" idx="10"/>
          </p:nvPr>
        </p:nvSpPr>
        <p:spPr>
          <a:xfrm>
            <a:off x="381000" y="1280160"/>
            <a:ext cx="8382000" cy="4616648"/>
          </a:xfrm>
        </p:spPr>
        <p:txBody>
          <a:bodyPr/>
          <a:lstStyle/>
          <a:p>
            <a:pPr marL="0" indent="0">
              <a:buNone/>
            </a:pPr>
            <a:r>
              <a:rPr lang="en-US" sz="2400" dirty="0" smtClean="0"/>
              <a:t>Your </a:t>
            </a:r>
            <a:r>
              <a:rPr lang="en-US" sz="2400" dirty="0"/>
              <a:t>city council is holding a meeting to decide if city funds should be used to finance public art in your </a:t>
            </a:r>
            <a:r>
              <a:rPr lang="en-US" sz="2400" dirty="0" smtClean="0"/>
              <a:t>town. Read the 4 sources. </a:t>
            </a:r>
          </a:p>
          <a:p>
            <a:r>
              <a:rPr lang="en-US" sz="2400" dirty="0" smtClean="0"/>
              <a:t>Source </a:t>
            </a:r>
            <a:r>
              <a:rPr lang="en-US" sz="2400" dirty="0"/>
              <a:t>#2 makes some general claims about public art. One of these claims states</a:t>
            </a:r>
            <a:r>
              <a:rPr lang="en-US" sz="2400" dirty="0" smtClean="0"/>
              <a:t>:</a:t>
            </a:r>
            <a:endParaRPr lang="en-US" sz="2400" dirty="0"/>
          </a:p>
          <a:p>
            <a:pPr marL="0" indent="0">
              <a:spcBef>
                <a:spcPts val="600"/>
              </a:spcBef>
              <a:buNone/>
            </a:pPr>
            <a:r>
              <a:rPr lang="en-US" sz="2400" b="1" dirty="0" smtClean="0"/>
              <a:t>	</a:t>
            </a:r>
            <a:r>
              <a:rPr lang="en-US" sz="2400" dirty="0" smtClean="0"/>
              <a:t>“Through government partnerships, public </a:t>
            </a:r>
            <a:r>
              <a:rPr lang="en-US" sz="2400" dirty="0"/>
              <a:t>art can also </a:t>
            </a:r>
            <a:r>
              <a:rPr lang="en-US" sz="2400" dirty="0" smtClean="0"/>
              <a:t>	transform </a:t>
            </a:r>
            <a:r>
              <a:rPr lang="en-US" sz="2400" dirty="0"/>
              <a:t>dull or run-down public spaces and inspire the </a:t>
            </a:r>
            <a:r>
              <a:rPr lang="en-US" sz="2400" dirty="0" smtClean="0"/>
              <a:t>	people </a:t>
            </a:r>
            <a:r>
              <a:rPr lang="en-US" sz="2400" dirty="0"/>
              <a:t>who live and work there</a:t>
            </a:r>
            <a:r>
              <a:rPr lang="en-US" sz="2400" dirty="0" smtClean="0"/>
              <a:t>.”</a:t>
            </a:r>
            <a:endParaRPr lang="en-US" sz="2400" dirty="0"/>
          </a:p>
          <a:p>
            <a:r>
              <a:rPr lang="en-US" sz="2400" b="1" dirty="0"/>
              <a:t>Identify another source that addresses this claim and explain two ways in which that source supports the claim</a:t>
            </a:r>
            <a:r>
              <a:rPr lang="en-US" sz="2400" b="1" dirty="0" smtClean="0"/>
              <a:t>.</a:t>
            </a:r>
          </a:p>
          <a:p>
            <a:r>
              <a:rPr lang="en-US" sz="2400" dirty="0"/>
              <a:t>According to </a:t>
            </a:r>
            <a:r>
              <a:rPr lang="en-US" sz="2400" dirty="0" smtClean="0"/>
              <a:t>these sources</a:t>
            </a:r>
            <a:r>
              <a:rPr lang="en-US" sz="2400" dirty="0"/>
              <a:t>, what are some potential challenges artists might face when creating public art pieces that are government-funded? </a:t>
            </a:r>
            <a:r>
              <a:rPr lang="en-US" sz="2400" b="1" dirty="0"/>
              <a:t>Provide three challenges from at least two </a:t>
            </a:r>
            <a:r>
              <a:rPr lang="en-US" sz="2400" b="1" dirty="0" smtClean="0"/>
              <a:t>sources.</a:t>
            </a:r>
          </a:p>
        </p:txBody>
      </p:sp>
      <p:sp>
        <p:nvSpPr>
          <p:cNvPr id="4" name="Slide Number Placeholder 3"/>
          <p:cNvSpPr>
            <a:spLocks noGrp="1"/>
          </p:cNvSpPr>
          <p:nvPr>
            <p:ph type="sldNum" sz="quarter" idx="12"/>
          </p:nvPr>
        </p:nvSpPr>
        <p:spPr/>
        <p:txBody>
          <a:bodyPr/>
          <a:lstStyle/>
          <a:p>
            <a:fld id="{EE3D4692-A625-460F-A072-DE10EEAA5719}" type="slidenum">
              <a:rPr lang="en-US" smtClean="0"/>
              <a:pPr/>
              <a:t>34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12099601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And so. . . </a:t>
            </a:r>
          </a:p>
        </p:txBody>
      </p:sp>
      <p:sp>
        <p:nvSpPr>
          <p:cNvPr id="20483" name="Content Placeholder 2"/>
          <p:cNvSpPr>
            <a:spLocks noGrp="1"/>
          </p:cNvSpPr>
          <p:nvPr>
            <p:ph sz="quarter" idx="1"/>
          </p:nvPr>
        </p:nvSpPr>
        <p:spPr>
          <a:xfrm>
            <a:off x="384048" y="1417320"/>
            <a:ext cx="8153400" cy="3841052"/>
          </a:xfrm>
        </p:spPr>
        <p:txBody>
          <a:bodyPr/>
          <a:lstStyle/>
          <a:p>
            <a:pPr>
              <a:buNone/>
            </a:pPr>
            <a:endParaRPr lang="en-US" dirty="0" smtClean="0"/>
          </a:p>
          <a:p>
            <a:pPr marL="0">
              <a:buNone/>
            </a:pPr>
            <a:r>
              <a:rPr lang="en-US" dirty="0" smtClean="0"/>
              <a:t>"Findings from this study suggest that teachers needn't teach </a:t>
            </a:r>
            <a:r>
              <a:rPr lang="en-US" i="1" dirty="0" smtClean="0"/>
              <a:t>to</a:t>
            </a:r>
            <a:r>
              <a:rPr lang="en-US" dirty="0" smtClean="0"/>
              <a:t> the test in a narrow, evaluation-focused manner; rather, they can develop tools that move students </a:t>
            </a:r>
            <a:r>
              <a:rPr lang="en-US" i="1" dirty="0" smtClean="0"/>
              <a:t>toward</a:t>
            </a:r>
            <a:r>
              <a:rPr lang="en-US" dirty="0" smtClean="0"/>
              <a:t> test-readiness while keeping writing process principles in focus.“</a:t>
            </a:r>
          </a:p>
          <a:p>
            <a:pPr>
              <a:buNone/>
            </a:pPr>
            <a:r>
              <a:rPr lang="en-US" dirty="0" smtClean="0"/>
              <a:t>						</a:t>
            </a:r>
            <a:r>
              <a:rPr lang="en-US" sz="2200" dirty="0" smtClean="0"/>
              <a:t>Julie </a:t>
            </a:r>
            <a:r>
              <a:rPr lang="en-US" sz="2200" dirty="0" err="1" smtClean="0"/>
              <a:t>Wollman</a:t>
            </a:r>
            <a:r>
              <a:rPr lang="en-US" sz="2200" dirty="0" smtClean="0"/>
              <a:t>-Bonilla  (2004)</a:t>
            </a:r>
          </a:p>
          <a:p>
            <a:endParaRPr lang="en-US" dirty="0" smtClean="0"/>
          </a:p>
        </p:txBody>
      </p:sp>
      <p:sp>
        <p:nvSpPr>
          <p:cNvPr id="2" name="Slide Number Placeholder 1"/>
          <p:cNvSpPr>
            <a:spLocks noGrp="1"/>
          </p:cNvSpPr>
          <p:nvPr>
            <p:ph type="sldNum" sz="quarter" idx="11"/>
          </p:nvPr>
        </p:nvSpPr>
        <p:spPr/>
        <p:txBody>
          <a:bodyPr/>
          <a:lstStyle/>
          <a:p>
            <a:fld id="{EE3D4692-A625-460F-A072-DE10EEAA5719}" type="slidenum">
              <a:rPr lang="en-US" smtClean="0"/>
              <a:pPr/>
              <a:t>35</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11502660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828800"/>
            <a:ext cx="8153400" cy="2468368"/>
          </a:xfrm>
        </p:spPr>
        <p:txBody>
          <a:bodyPr/>
          <a:lstStyle/>
          <a:p>
            <a:pPr marL="514350" indent="-514350">
              <a:spcAft>
                <a:spcPts val="1200"/>
              </a:spcAft>
              <a:buFont typeface="+mj-lt"/>
              <a:buAutoNum type="arabicPeriod"/>
            </a:pPr>
            <a:r>
              <a:rPr lang="en-US" dirty="0" smtClean="0"/>
              <a:t>Examine successful methods that exceptional teachers of literacy commonly apply when teaching writing</a:t>
            </a:r>
          </a:p>
          <a:p>
            <a:pPr marL="514350" indent="-514350">
              <a:spcAft>
                <a:spcPts val="1200"/>
              </a:spcAft>
              <a:buFont typeface="+mj-lt"/>
              <a:buAutoNum type="arabicPeriod"/>
            </a:pPr>
            <a:r>
              <a:rPr lang="en-US" dirty="0" smtClean="0"/>
              <a:t>Draw from scientific studies testing the effectiveness of specific writing practices</a:t>
            </a:r>
            <a:endParaRPr lang="en-US" dirty="0"/>
          </a:p>
        </p:txBody>
      </p:sp>
      <p:sp>
        <p:nvSpPr>
          <p:cNvPr id="3" name="Title 2"/>
          <p:cNvSpPr>
            <a:spLocks noGrp="1"/>
          </p:cNvSpPr>
          <p:nvPr>
            <p:ph type="title"/>
          </p:nvPr>
        </p:nvSpPr>
        <p:spPr/>
        <p:txBody>
          <a:bodyPr>
            <a:normAutofit fontScale="90000"/>
          </a:bodyPr>
          <a:lstStyle/>
          <a:p>
            <a:r>
              <a:rPr lang="en-US" dirty="0" smtClean="0"/>
              <a:t>What Determines “Best Practices” in Writing?</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36</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88354383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“Best Practices in Teaching Writing?”</a:t>
            </a:r>
            <a:endParaRPr lang="en-US" dirty="0"/>
          </a:p>
        </p:txBody>
      </p:sp>
      <p:sp>
        <p:nvSpPr>
          <p:cNvPr id="3" name="Text Placeholder 2"/>
          <p:cNvSpPr>
            <a:spLocks noGrp="1"/>
          </p:cNvSpPr>
          <p:nvPr>
            <p:ph type="body" sz="quarter" idx="10"/>
          </p:nvPr>
        </p:nvSpPr>
        <p:spPr>
          <a:xfrm>
            <a:off x="381000" y="1965960"/>
            <a:ext cx="8382000" cy="1329595"/>
          </a:xfrm>
        </p:spPr>
        <p:txBody>
          <a:bodyPr/>
          <a:lstStyle/>
          <a:p>
            <a:r>
              <a:rPr lang="en-US" dirty="0" smtClean="0"/>
              <a:t>Talk at your table and determine 3 or more practices all agree would be considered “best practices” in teaching writing.</a:t>
            </a:r>
          </a:p>
        </p:txBody>
      </p:sp>
      <p:sp>
        <p:nvSpPr>
          <p:cNvPr id="4" name="Slide Number Placeholder 3"/>
          <p:cNvSpPr>
            <a:spLocks noGrp="1"/>
          </p:cNvSpPr>
          <p:nvPr>
            <p:ph type="sldNum" sz="quarter" idx="12"/>
          </p:nvPr>
        </p:nvSpPr>
        <p:spPr/>
        <p:txBody>
          <a:bodyPr/>
          <a:lstStyle/>
          <a:p>
            <a:fld id="{EE3D4692-A625-460F-A072-DE10EEAA5719}" type="slidenum">
              <a:rPr lang="en-US" smtClean="0"/>
              <a:pPr/>
              <a:t>37</a:t>
            </a:fld>
            <a:endParaRPr lang="en-US" dirty="0"/>
          </a:p>
        </p:txBody>
      </p:sp>
      <p:pic>
        <p:nvPicPr>
          <p:cNvPr id="5" name="Content Placeholder 6" descr="discussion 2.png"/>
          <p:cNvPicPr>
            <a:picLocks noChangeAspect="1"/>
          </p:cNvPicPr>
          <p:nvPr/>
        </p:nvPicPr>
        <p:blipFill>
          <a:blip r:embed="rId3" cstate="print"/>
          <a:srcRect/>
          <a:stretch>
            <a:fillRect/>
          </a:stretch>
        </p:blipFill>
        <p:spPr bwMode="auto">
          <a:xfrm>
            <a:off x="6004683" y="3951169"/>
            <a:ext cx="1194988" cy="1388651"/>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52337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“Best Practices?”</a:t>
            </a:r>
            <a:endParaRPr lang="en-US" dirty="0"/>
          </a:p>
        </p:txBody>
      </p:sp>
      <p:sp>
        <p:nvSpPr>
          <p:cNvPr id="3" name="Text Placeholder 2"/>
          <p:cNvSpPr>
            <a:spLocks noGrp="1"/>
          </p:cNvSpPr>
          <p:nvPr>
            <p:ph type="body" sz="quarter" idx="10"/>
          </p:nvPr>
        </p:nvSpPr>
        <p:spPr>
          <a:xfrm>
            <a:off x="594756" y="1550324"/>
            <a:ext cx="7290460" cy="2277547"/>
          </a:xfrm>
        </p:spPr>
        <p:txBody>
          <a:bodyPr/>
          <a:lstStyle/>
          <a:p>
            <a:pPr>
              <a:spcAft>
                <a:spcPts val="1200"/>
              </a:spcAft>
            </a:pPr>
            <a:r>
              <a:rPr lang="en-US" dirty="0" smtClean="0"/>
              <a:t>A supportive and collaborative environment where writing can flourish</a:t>
            </a:r>
          </a:p>
          <a:p>
            <a:pPr>
              <a:spcAft>
                <a:spcPts val="1200"/>
              </a:spcAft>
            </a:pPr>
            <a:r>
              <a:rPr lang="en-US" dirty="0" smtClean="0"/>
              <a:t>Use of </a:t>
            </a:r>
            <a:r>
              <a:rPr lang="en-US" dirty="0"/>
              <a:t>writing </a:t>
            </a:r>
            <a:r>
              <a:rPr lang="en-US" dirty="0" smtClean="0"/>
              <a:t>strategies</a:t>
            </a:r>
          </a:p>
          <a:p>
            <a:pPr>
              <a:spcAft>
                <a:spcPts val="1200"/>
              </a:spcAft>
            </a:pPr>
            <a:r>
              <a:rPr lang="en-US" dirty="0" smtClean="0"/>
              <a:t>Proficient foundational writing skills</a:t>
            </a:r>
          </a:p>
        </p:txBody>
      </p:sp>
      <p:sp>
        <p:nvSpPr>
          <p:cNvPr id="4" name="Slide Number Placeholder 3"/>
          <p:cNvSpPr>
            <a:spLocks noGrp="1"/>
          </p:cNvSpPr>
          <p:nvPr>
            <p:ph type="sldNum" sz="quarter" idx="12"/>
          </p:nvPr>
        </p:nvSpPr>
        <p:spPr/>
        <p:txBody>
          <a:bodyPr/>
          <a:lstStyle/>
          <a:p>
            <a:fld id="{EE3D4692-A625-460F-A072-DE10EEAA5719}" type="slidenum">
              <a:rPr lang="en-US" smtClean="0"/>
              <a:pPr/>
              <a:t>38</a:t>
            </a:fld>
            <a:endParaRPr lang="en-US" dirty="0"/>
          </a:p>
        </p:txBody>
      </p:sp>
      <p:pic>
        <p:nvPicPr>
          <p:cNvPr id="5" name="Content Placeholder 6" descr="discussion 2.png"/>
          <p:cNvPicPr>
            <a:picLocks noChangeAspect="1"/>
          </p:cNvPicPr>
          <p:nvPr/>
        </p:nvPicPr>
        <p:blipFill>
          <a:blip r:embed="rId3" cstate="print"/>
          <a:srcRect/>
          <a:stretch>
            <a:fillRect/>
          </a:stretch>
        </p:blipFill>
        <p:spPr bwMode="auto">
          <a:xfrm>
            <a:off x="6463607" y="4292106"/>
            <a:ext cx="1194988" cy="1388651"/>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21225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92530" y="350520"/>
            <a:ext cx="6656070" cy="822960"/>
          </a:xfrm>
        </p:spPr>
        <p:txBody>
          <a:bodyPr>
            <a:noAutofit/>
          </a:bodyPr>
          <a:lstStyle/>
          <a:p>
            <a:r>
              <a:rPr lang="en-US" sz="4000" dirty="0" smtClean="0"/>
              <a:t>Activity 4a: Writing about Text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39</a:t>
            </a:fld>
            <a:endParaRPr lang="en-US" dirty="0"/>
          </a:p>
        </p:txBody>
      </p:sp>
      <p:graphicFrame>
        <p:nvGraphicFramePr>
          <p:cNvPr id="8" name="Table 7"/>
          <p:cNvGraphicFramePr>
            <a:graphicFrameLocks noGrp="1"/>
          </p:cNvGraphicFramePr>
          <p:nvPr>
            <p:extLst/>
          </p:nvPr>
        </p:nvGraphicFramePr>
        <p:xfrm>
          <a:off x="271463" y="1461651"/>
          <a:ext cx="8491537" cy="429787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491537"/>
              </a:tblGrid>
              <a:tr h="4490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lt1"/>
                          </a:solidFill>
                          <a:effectLst/>
                          <a:latin typeface="+mn-lt"/>
                        </a:rPr>
                        <a:t>Activity 4a: Writing About Text</a:t>
                      </a:r>
                      <a:endParaRPr kumimoji="0" lang="en-US" sz="2200" b="1" i="0" u="none" strike="noStrike" cap="none" normalizeH="0" baseline="0" dirty="0">
                        <a:ln>
                          <a:noFill/>
                        </a:ln>
                        <a:solidFill>
                          <a:srgbClr val="FFFFFF"/>
                        </a:solidFill>
                        <a:effectLst/>
                        <a:latin typeface="Calibri" charset="0"/>
                      </a:endParaRPr>
                    </a:p>
                  </a:txBody>
                  <a:tcPr marT="45712" marB="45712" horzOverflow="overflow"/>
                </a:tc>
              </a:tr>
              <a:tr h="3848844">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Your table group will be assigned one section of “Best Practices in Writing about Text.”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Read individually and use sticky notes to highlight/annotate key ideas. Please do not write on the handout.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Summarize together and decide how to share the information with others.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Regroup so that each table has at least one member who has read each section.</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In turn, “teach” your section of the chapter.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Discuss the types of supports students and teachers will need.</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8011499" y="4619191"/>
            <a:ext cx="947738" cy="1033463"/>
          </a:xfrm>
          <a:prstGeom prst="rect">
            <a:avLst/>
          </a:prstGeom>
          <a:noFill/>
          <a:ln w="9525">
            <a:noFill/>
            <a:miter lim="800000"/>
            <a:headEnd/>
            <a:tailEnd/>
          </a:ln>
        </p:spPr>
      </p:pic>
      <p:sp>
        <p:nvSpPr>
          <p:cNvPr id="9" name="TextBox 8"/>
          <p:cNvSpPr txBox="1"/>
          <p:nvPr/>
        </p:nvSpPr>
        <p:spPr>
          <a:xfrm>
            <a:off x="8020285" y="4626466"/>
            <a:ext cx="1051560" cy="369332"/>
          </a:xfrm>
          <a:prstGeom prst="rect">
            <a:avLst/>
          </a:prstGeom>
          <a:noFill/>
        </p:spPr>
        <p:txBody>
          <a:bodyPr wrap="square" rtlCol="0">
            <a:spAutoFit/>
          </a:bodyPr>
          <a:lstStyle/>
          <a:p>
            <a:r>
              <a:rPr lang="en-US" dirty="0" smtClean="0"/>
              <a:t>Page 21</a:t>
            </a:r>
            <a:endParaRPr lang="en-US" dirty="0"/>
          </a:p>
        </p:txBody>
      </p:sp>
      <p:sp>
        <p:nvSpPr>
          <p:cNvPr id="11" name="Footer Placeholder 10"/>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3277913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3022712"/>
            <a:ext cx="7886700" cy="498598"/>
          </a:xfrm>
        </p:spPr>
        <p:txBody>
          <a:bodyPr/>
          <a:lstStyle/>
          <a:p>
            <a:r>
              <a:rPr lang="en-US" sz="3600" dirty="0" smtClean="0"/>
              <a:t>Introductory Activities</a:t>
            </a:r>
          </a:p>
        </p:txBody>
      </p:sp>
      <p:sp>
        <p:nvSpPr>
          <p:cNvPr id="4" name="Text Placeholder 3"/>
          <p:cNvSpPr>
            <a:spLocks noGrp="1"/>
          </p:cNvSpPr>
          <p:nvPr>
            <p:ph type="body" idx="1"/>
          </p:nvPr>
        </p:nvSpPr>
        <p:spPr>
          <a:xfrm>
            <a:off x="583248" y="3973378"/>
            <a:ext cx="7886700" cy="2068259"/>
          </a:xfrm>
        </p:spPr>
        <p:txBody>
          <a:bodyPr/>
          <a:lstStyle/>
          <a:p>
            <a:pPr marL="396875" indent="-396875"/>
            <a:r>
              <a:rPr lang="en-US" sz="2800" dirty="0" smtClean="0"/>
              <a:t>Pre-Assessment</a:t>
            </a:r>
          </a:p>
          <a:p>
            <a:pPr marL="396875" indent="-396875"/>
            <a:r>
              <a:rPr lang="en-US" sz="2800" dirty="0" smtClean="0"/>
              <a:t>Module 2 Review</a:t>
            </a:r>
          </a:p>
          <a:p>
            <a:pPr marL="396875" indent="-396875"/>
            <a:r>
              <a:rPr lang="en-US" sz="2800" dirty="0" smtClean="0"/>
              <a:t>Quick </a:t>
            </a:r>
            <a:r>
              <a:rPr lang="en-US" sz="2800" dirty="0"/>
              <a:t>Write</a:t>
            </a:r>
          </a:p>
          <a:p>
            <a:pPr marL="0" indent="0">
              <a:buNone/>
            </a:pPr>
            <a:endParaRPr lang="en-US" sz="3200" dirty="0" smtClean="0"/>
          </a:p>
        </p:txBody>
      </p:sp>
      <p:sp>
        <p:nvSpPr>
          <p:cNvPr id="7" name="Slide Number Placeholder 6"/>
          <p:cNvSpPr>
            <a:spLocks noGrp="1"/>
          </p:cNvSpPr>
          <p:nvPr>
            <p:ph type="sldNum" sz="quarter" idx="12"/>
          </p:nvPr>
        </p:nvSpPr>
        <p:spPr/>
        <p:txBody>
          <a:bodyPr/>
          <a:lstStyle/>
          <a:p>
            <a:fld id="{7D5C1135-EF3A-441C-9DC2-8C709DF76F72}" type="slidenum">
              <a:rPr lang="en-US" smtClean="0"/>
              <a:pPr/>
              <a:t>4</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914084" y="5520283"/>
            <a:ext cx="947738" cy="1033463"/>
          </a:xfrm>
          <a:prstGeom prst="rect">
            <a:avLst/>
          </a:prstGeom>
          <a:noFill/>
          <a:ln w="9525">
            <a:noFill/>
            <a:miter lim="800000"/>
            <a:headEnd/>
            <a:tailEnd/>
          </a:ln>
        </p:spPr>
      </p:pic>
      <p:sp>
        <p:nvSpPr>
          <p:cNvPr id="6" name="TextBox 5"/>
          <p:cNvSpPr txBox="1"/>
          <p:nvPr/>
        </p:nvSpPr>
        <p:spPr>
          <a:xfrm>
            <a:off x="962212" y="5539591"/>
            <a:ext cx="874059" cy="369332"/>
          </a:xfrm>
          <a:prstGeom prst="rect">
            <a:avLst/>
          </a:prstGeom>
          <a:noFill/>
        </p:spPr>
        <p:txBody>
          <a:bodyPr wrap="square" rtlCol="0">
            <a:spAutoFit/>
          </a:bodyPr>
          <a:lstStyle/>
          <a:p>
            <a:r>
              <a:rPr lang="en-US" dirty="0" smtClean="0"/>
              <a:t>Page 5</a:t>
            </a:r>
            <a:endParaRPr lang="en-US" dirty="0"/>
          </a:p>
        </p:txBody>
      </p:sp>
    </p:spTree>
    <p:extLst>
      <p:ext uri="{BB962C8B-B14F-4D97-AF65-F5344CB8AC3E}">
        <p14:creationId xmlns:p14="http://schemas.microsoft.com/office/powerpoint/2010/main" xmlns="" val="204547347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4048" y="1008765"/>
            <a:ext cx="8153400" cy="4462760"/>
          </a:xfrm>
        </p:spPr>
        <p:txBody>
          <a:bodyPr/>
          <a:lstStyle/>
          <a:p>
            <a:pPr marL="0" lvl="0" indent="0" defTabSz="914400" fontAlgn="base">
              <a:lnSpc>
                <a:spcPct val="100000"/>
              </a:lnSpc>
              <a:spcBef>
                <a:spcPct val="0"/>
              </a:spcBef>
              <a:buNone/>
            </a:pPr>
            <a:r>
              <a:rPr lang="en-US" sz="2800" dirty="0" smtClean="0"/>
              <a:t>Your table will be assigned to read the one </a:t>
            </a:r>
            <a:r>
              <a:rPr lang="en-US" sz="2800" dirty="0"/>
              <a:t>section </a:t>
            </a:r>
            <a:r>
              <a:rPr lang="en-US" sz="2800" dirty="0" smtClean="0"/>
              <a:t/>
            </a:r>
            <a:br>
              <a:rPr lang="en-US" sz="2800" dirty="0" smtClean="0"/>
            </a:br>
            <a:r>
              <a:rPr lang="en-US" sz="2800" dirty="0" smtClean="0"/>
              <a:t>of the chapter “Best </a:t>
            </a:r>
            <a:r>
              <a:rPr lang="en-US" sz="2800" dirty="0"/>
              <a:t>Practices in Writing about Text.”</a:t>
            </a:r>
          </a:p>
          <a:p>
            <a:pPr marL="457200" lvl="1" indent="0" defTabSz="914400" fontAlgn="base">
              <a:lnSpc>
                <a:spcPct val="100000"/>
              </a:lnSpc>
              <a:spcBef>
                <a:spcPct val="0"/>
              </a:spcBef>
              <a:buNone/>
            </a:pPr>
            <a:r>
              <a:rPr lang="en-US" dirty="0"/>
              <a:t>Sections are as follows: </a:t>
            </a:r>
          </a:p>
          <a:p>
            <a:pPr marL="685800" lvl="1" indent="-228600" defTabSz="914400" fontAlgn="base">
              <a:lnSpc>
                <a:spcPct val="100000"/>
              </a:lnSpc>
              <a:spcBef>
                <a:spcPct val="0"/>
              </a:spcBef>
              <a:buFontTx/>
              <a:buAutoNum type="arabicPeriod"/>
            </a:pPr>
            <a:r>
              <a:rPr lang="en-US" dirty="0" smtClean="0"/>
              <a:t> Intro </a:t>
            </a:r>
            <a:r>
              <a:rPr lang="en-US" dirty="0"/>
              <a:t>‒ pp. 334–335</a:t>
            </a:r>
          </a:p>
          <a:p>
            <a:pPr marL="685800" lvl="1" indent="-228600" defTabSz="914400" fontAlgn="base">
              <a:lnSpc>
                <a:spcPct val="100000"/>
              </a:lnSpc>
              <a:spcBef>
                <a:spcPct val="0"/>
              </a:spcBef>
              <a:buFontTx/>
              <a:buAutoNum type="arabicPeriod"/>
            </a:pPr>
            <a:r>
              <a:rPr lang="en-US" dirty="0" smtClean="0"/>
              <a:t> Writing </a:t>
            </a:r>
            <a:r>
              <a:rPr lang="en-US" dirty="0"/>
              <a:t>to Text Models – </a:t>
            </a:r>
            <a:r>
              <a:rPr lang="en-US" dirty="0" smtClean="0"/>
              <a:t>pp. </a:t>
            </a:r>
            <a:r>
              <a:rPr lang="en-US" dirty="0"/>
              <a:t>336–338</a:t>
            </a:r>
          </a:p>
          <a:p>
            <a:pPr marL="685800" lvl="1" indent="-228600" defTabSz="914400" fontAlgn="base">
              <a:lnSpc>
                <a:spcPct val="100000"/>
              </a:lnSpc>
              <a:spcBef>
                <a:spcPct val="0"/>
              </a:spcBef>
              <a:buFontTx/>
              <a:buAutoNum type="arabicPeriod"/>
            </a:pPr>
            <a:r>
              <a:rPr lang="en-US" dirty="0" smtClean="0"/>
              <a:t> Summarizing </a:t>
            </a:r>
            <a:r>
              <a:rPr lang="en-US" dirty="0"/>
              <a:t>Text – pp. 338–340</a:t>
            </a:r>
          </a:p>
          <a:p>
            <a:pPr marL="685800" lvl="1" indent="-228600" defTabSz="914400" fontAlgn="base">
              <a:lnSpc>
                <a:spcPct val="100000"/>
              </a:lnSpc>
              <a:spcBef>
                <a:spcPct val="0"/>
              </a:spcBef>
              <a:buFontTx/>
              <a:buAutoNum type="arabicPeriod"/>
            </a:pPr>
            <a:r>
              <a:rPr lang="en-US" dirty="0" smtClean="0"/>
              <a:t> Writing </a:t>
            </a:r>
            <a:r>
              <a:rPr lang="en-US" dirty="0"/>
              <a:t>about Text – bottom p. 340–p. 343</a:t>
            </a:r>
          </a:p>
          <a:p>
            <a:pPr marL="685800" lvl="1" indent="-228600" defTabSz="914400" fontAlgn="base">
              <a:lnSpc>
                <a:spcPct val="100000"/>
              </a:lnSpc>
              <a:spcBef>
                <a:spcPct val="0"/>
              </a:spcBef>
              <a:buFontTx/>
              <a:buAutoNum type="arabicPeriod"/>
            </a:pPr>
            <a:r>
              <a:rPr lang="en-US" dirty="0" smtClean="0"/>
              <a:t> Text </a:t>
            </a:r>
            <a:r>
              <a:rPr lang="en-US" dirty="0"/>
              <a:t>Synthesis – pp. </a:t>
            </a:r>
            <a:r>
              <a:rPr lang="en-US" dirty="0" smtClean="0"/>
              <a:t>343–347</a:t>
            </a:r>
            <a:endParaRPr lang="en-US" dirty="0"/>
          </a:p>
          <a:p>
            <a:pPr marL="0" lvl="1" indent="0" algn="ctr" defTabSz="914400" fontAlgn="base">
              <a:lnSpc>
                <a:spcPct val="100000"/>
              </a:lnSpc>
              <a:spcBef>
                <a:spcPts val="1200"/>
              </a:spcBef>
              <a:buNone/>
            </a:pPr>
            <a:r>
              <a:rPr lang="en-US" i="1" dirty="0" smtClean="0">
                <a:solidFill>
                  <a:srgbClr val="0070C0"/>
                </a:solidFill>
              </a:rPr>
              <a:t>Do not write on the hard copy of article. Please return copies when this activity is completed.</a:t>
            </a:r>
            <a:endParaRPr lang="en-US" sz="2400" i="1" dirty="0">
              <a:solidFill>
                <a:srgbClr val="0070C0"/>
              </a:solidFill>
            </a:endParaRPr>
          </a:p>
        </p:txBody>
      </p:sp>
      <p:sp>
        <p:nvSpPr>
          <p:cNvPr id="6" name="Title 5"/>
          <p:cNvSpPr>
            <a:spLocks noGrp="1"/>
          </p:cNvSpPr>
          <p:nvPr>
            <p:ph type="title"/>
          </p:nvPr>
        </p:nvSpPr>
        <p:spPr/>
        <p:txBody>
          <a:bodyPr/>
          <a:lstStyle/>
          <a:p>
            <a:r>
              <a:rPr lang="en-US" dirty="0"/>
              <a:t>Activity 4a: Writing about Text</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40</a:t>
            </a:fld>
            <a:endParaRPr lang="en-US" dirty="0"/>
          </a:p>
        </p:txBody>
      </p:sp>
      <p:sp>
        <p:nvSpPr>
          <p:cNvPr id="2" name="TextBox 1"/>
          <p:cNvSpPr txBox="1"/>
          <p:nvPr/>
        </p:nvSpPr>
        <p:spPr>
          <a:xfrm>
            <a:off x="381000" y="5489031"/>
            <a:ext cx="8382000" cy="523220"/>
          </a:xfrm>
          <a:prstGeom prst="rect">
            <a:avLst/>
          </a:prstGeom>
          <a:noFill/>
        </p:spPr>
        <p:txBody>
          <a:bodyPr wrap="square" rtlCol="0">
            <a:spAutoFit/>
          </a:bodyPr>
          <a:lstStyle/>
          <a:p>
            <a:pPr marL="0" lvl="1"/>
            <a:r>
              <a:rPr lang="en-US" sz="1400" dirty="0" smtClean="0"/>
              <a:t>Shanahan, T. (2013). Best </a:t>
            </a:r>
            <a:r>
              <a:rPr lang="en-US" sz="1400" dirty="0"/>
              <a:t>practices in Writing About </a:t>
            </a:r>
            <a:r>
              <a:rPr lang="en-US" sz="1400" dirty="0" smtClean="0"/>
              <a:t>Text, </a:t>
            </a:r>
            <a:r>
              <a:rPr lang="en-US" sz="1400" dirty="0"/>
              <a:t>in S. Graham, C. A. MacArthur, &amp; J. Fitzgerald (Eds.), </a:t>
            </a:r>
            <a:r>
              <a:rPr lang="en-US" sz="1400" i="1" dirty="0"/>
              <a:t>Best Practices in Writing Instruction</a:t>
            </a:r>
            <a:r>
              <a:rPr lang="en-US" sz="1400" dirty="0"/>
              <a:t> (2nd ed</a:t>
            </a:r>
            <a:r>
              <a:rPr lang="en-US" sz="1400" dirty="0" smtClean="0"/>
              <a:t>., </a:t>
            </a:r>
            <a:r>
              <a:rPr lang="en-US" sz="1400" dirty="0" err="1"/>
              <a:t>ch.</a:t>
            </a:r>
            <a:r>
              <a:rPr lang="en-US" sz="1400" dirty="0"/>
              <a:t> 14, pp. 334-350</a:t>
            </a:r>
            <a:r>
              <a:rPr lang="en-US" sz="1400" dirty="0" smtClean="0"/>
              <a:t> ), New </a:t>
            </a:r>
            <a:r>
              <a:rPr lang="en-US" sz="1400" dirty="0"/>
              <a:t>York, NY: Guilford Press</a:t>
            </a:r>
            <a:r>
              <a:rPr lang="en-US" sz="1400" dirty="0" smtClean="0"/>
              <a:t>.</a:t>
            </a:r>
            <a:endParaRPr lang="en-US" sz="11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7978742" y="33337"/>
            <a:ext cx="858190" cy="1457325"/>
          </a:xfrm>
          <a:prstGeom prst="rect">
            <a:avLst/>
          </a:prstGeom>
        </p:spPr>
      </p:pic>
    </p:spTree>
    <p:extLst>
      <p:ext uri="{BB962C8B-B14F-4D97-AF65-F5344CB8AC3E}">
        <p14:creationId xmlns:p14="http://schemas.microsoft.com/office/powerpoint/2010/main" xmlns="" val="168132006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42664" y="1117891"/>
            <a:ext cx="8153400" cy="5232202"/>
          </a:xfrm>
        </p:spPr>
        <p:txBody>
          <a:bodyPr/>
          <a:lstStyle/>
          <a:p>
            <a:pPr marL="457200" indent="-457200" eaLnBrk="1" hangingPunct="1">
              <a:spcAft>
                <a:spcPts val="1200"/>
              </a:spcAft>
            </a:pPr>
            <a:r>
              <a:rPr lang="en-US" sz="2600" dirty="0"/>
              <a:t>W</a:t>
            </a:r>
            <a:r>
              <a:rPr lang="en-US" sz="2600" dirty="0" smtClean="0"/>
              <a:t>riting </a:t>
            </a:r>
            <a:r>
              <a:rPr lang="en-US" sz="2600" i="1" dirty="0" smtClean="0"/>
              <a:t>in response to </a:t>
            </a:r>
            <a:r>
              <a:rPr lang="en-US" sz="2600" dirty="0" smtClean="0"/>
              <a:t>texts; writing </a:t>
            </a:r>
            <a:r>
              <a:rPr lang="en-US" sz="2600" i="1" dirty="0" smtClean="0"/>
              <a:t>about</a:t>
            </a:r>
            <a:r>
              <a:rPr lang="en-US" sz="2600" dirty="0" smtClean="0"/>
              <a:t> texts.</a:t>
            </a:r>
          </a:p>
          <a:p>
            <a:pPr marL="457200" indent="-457200" eaLnBrk="1" hangingPunct="1">
              <a:spcAft>
                <a:spcPts val="1200"/>
              </a:spcAft>
            </a:pPr>
            <a:r>
              <a:rPr lang="en-US" sz="2600" dirty="0" smtClean="0"/>
              <a:t>Students analyze the text, make valid claims about the text, and support those claims with evidence from the text.</a:t>
            </a:r>
          </a:p>
          <a:p>
            <a:pPr marL="457200" indent="-457200" eaLnBrk="1" hangingPunct="1">
              <a:spcAft>
                <a:spcPts val="1200"/>
              </a:spcAft>
            </a:pPr>
            <a:r>
              <a:rPr lang="en-US" sz="2600" dirty="0" smtClean="0"/>
              <a:t>Writing arguments and informational reports from sources.</a:t>
            </a:r>
          </a:p>
          <a:p>
            <a:pPr marL="457200" indent="-457200" eaLnBrk="1" hangingPunct="1">
              <a:spcAft>
                <a:spcPts val="1200"/>
              </a:spcAft>
            </a:pPr>
            <a:r>
              <a:rPr lang="en-US" sz="2600" dirty="0" smtClean="0"/>
              <a:t>Using evidence from texts to present careful analyses, well-defended claims, and clear information. </a:t>
            </a:r>
          </a:p>
          <a:p>
            <a:pPr marL="457200" indent="-457200" eaLnBrk="1" hangingPunct="1">
              <a:spcAft>
                <a:spcPts val="1200"/>
              </a:spcAft>
            </a:pPr>
            <a:r>
              <a:rPr lang="en-US" sz="2600" dirty="0" smtClean="0"/>
              <a:t>Generating reports from research; writing from multiple sources.</a:t>
            </a:r>
          </a:p>
          <a:p>
            <a:pPr eaLnBrk="1" hangingPunct="1"/>
            <a:endParaRPr lang="en-US" dirty="0" smtClean="0"/>
          </a:p>
        </p:txBody>
      </p:sp>
      <p:sp>
        <p:nvSpPr>
          <p:cNvPr id="21507" name="Slide Number Placeholder 2"/>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F56DCF-51FF-4CA1-8F76-1A0E0B3E0B8D}" type="slidenum">
              <a:rPr lang="en-US"/>
              <a:pPr/>
              <a:t>41</a:t>
            </a:fld>
            <a:endParaRPr lang="en-US"/>
          </a:p>
        </p:txBody>
      </p:sp>
      <p:sp>
        <p:nvSpPr>
          <p:cNvPr id="4" name="Title 3"/>
          <p:cNvSpPr>
            <a:spLocks noGrp="1"/>
          </p:cNvSpPr>
          <p:nvPr>
            <p:ph type="title"/>
          </p:nvPr>
        </p:nvSpPr>
        <p:spPr>
          <a:xfrm>
            <a:off x="457200" y="109182"/>
            <a:ext cx="8229600" cy="791570"/>
          </a:xfrm>
        </p:spPr>
        <p:txBody>
          <a:bodyPr>
            <a:normAutofit/>
          </a:bodyPr>
          <a:lstStyle/>
          <a:p>
            <a:pPr eaLnBrk="1" fontAlgn="auto" hangingPunct="1">
              <a:spcAft>
                <a:spcPts val="0"/>
              </a:spcAft>
              <a:defRPr/>
            </a:pPr>
            <a:r>
              <a:rPr sz="4400" dirty="0" smtClean="0">
                <a:effectLst>
                  <a:outerShdw blurRad="38100" dist="38100" dir="2700000" algn="tl">
                    <a:srgbClr val="000000">
                      <a:alpha val="43137"/>
                    </a:srgbClr>
                  </a:outerShdw>
                </a:effectLst>
              </a:rPr>
              <a:t>What is “</a:t>
            </a:r>
            <a:r>
              <a:rPr sz="4400" dirty="0">
                <a:effectLst>
                  <a:outerShdw blurRad="38100" dist="38100" dir="2700000" algn="tl">
                    <a:srgbClr val="000000">
                      <a:alpha val="43137"/>
                    </a:srgbClr>
                  </a:outerShdw>
                </a:effectLst>
              </a:rPr>
              <a:t>w</a:t>
            </a:r>
            <a:r>
              <a:rPr sz="4400" dirty="0" smtClean="0">
                <a:effectLst>
                  <a:outerShdw blurRad="38100" dist="38100" dir="2700000" algn="tl">
                    <a:srgbClr val="000000">
                      <a:alpha val="43137"/>
                    </a:srgbClr>
                  </a:outerShdw>
                </a:effectLst>
              </a:rPr>
              <a:t>riting to sources”?</a:t>
            </a:r>
            <a:endParaRPr sz="4400" dirty="0">
              <a:effectLst>
                <a:outerShdw blurRad="38100" dist="38100" dir="2700000" algn="tl">
                  <a:srgbClr val="000000">
                    <a:alpha val="43137"/>
                  </a:srgbClr>
                </a:outerShdw>
              </a:effectLst>
            </a:endParaRP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00118091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9862" y="824460"/>
            <a:ext cx="8244590" cy="5539978"/>
          </a:xfrm>
        </p:spPr>
        <p:txBody>
          <a:bodyPr/>
          <a:lstStyle/>
          <a:p>
            <a:r>
              <a:rPr lang="en-US" sz="2800" dirty="0"/>
              <a:t>W</a:t>
            </a:r>
            <a:r>
              <a:rPr lang="en-US" sz="2800" dirty="0" smtClean="0"/>
              <a:t>e </a:t>
            </a:r>
            <a:r>
              <a:rPr lang="en-US" sz="2800" dirty="0"/>
              <a:t>both expect and instruct students to access the best sources.</a:t>
            </a:r>
          </a:p>
          <a:p>
            <a:r>
              <a:rPr lang="en-US" sz="2800" dirty="0"/>
              <a:t>Information on the </a:t>
            </a:r>
            <a:r>
              <a:rPr lang="en-US" sz="2800" dirty="0" smtClean="0"/>
              <a:t>“web</a:t>
            </a:r>
            <a:r>
              <a:rPr lang="en-US" sz="2800" dirty="0"/>
              <a:t>” is easy to </a:t>
            </a:r>
            <a:r>
              <a:rPr lang="en-US" sz="2800" dirty="0" smtClean="0"/>
              <a:t>get, </a:t>
            </a:r>
            <a:r>
              <a:rPr lang="en-US" sz="2800" dirty="0"/>
              <a:t>but </a:t>
            </a:r>
            <a:r>
              <a:rPr lang="en-US" sz="2800" dirty="0" smtClean="0"/>
              <a:t>tricky </a:t>
            </a:r>
            <a:r>
              <a:rPr lang="en-US" sz="2800" dirty="0"/>
              <a:t>in terms of its authenticity, </a:t>
            </a:r>
            <a:r>
              <a:rPr lang="en-US" sz="2800" dirty="0" smtClean="0"/>
              <a:t>reliability, </a:t>
            </a:r>
            <a:r>
              <a:rPr lang="en-US" sz="2800" dirty="0"/>
              <a:t>and value. </a:t>
            </a:r>
            <a:endParaRPr lang="en-US" sz="2800" dirty="0" smtClean="0"/>
          </a:p>
          <a:p>
            <a:r>
              <a:rPr lang="en-US" sz="2800" dirty="0" smtClean="0"/>
              <a:t>Students </a:t>
            </a:r>
            <a:r>
              <a:rPr lang="en-US" sz="2800" dirty="0"/>
              <a:t>may find that once they enter college, simple Google searches are not allowed.</a:t>
            </a:r>
          </a:p>
          <a:p>
            <a:r>
              <a:rPr lang="en-US" sz="2800" dirty="0" smtClean="0"/>
              <a:t>Students </a:t>
            </a:r>
            <a:r>
              <a:rPr lang="en-US" sz="2800" dirty="0"/>
              <a:t>must be able to detect bias, know when a source is not current enough, and be convinced that the author is credible</a:t>
            </a:r>
            <a:r>
              <a:rPr lang="en-US" sz="2800" dirty="0" smtClean="0"/>
              <a:t>.</a:t>
            </a:r>
          </a:p>
          <a:p>
            <a:pPr algn="just"/>
            <a:r>
              <a:rPr lang="en-US" sz="2800" dirty="0" smtClean="0"/>
              <a:t>This </a:t>
            </a:r>
            <a:r>
              <a:rPr lang="en-US" sz="2800" dirty="0"/>
              <a:t>kind of critical evaluation is an expectation in college, and it must be taught so that students do it independently</a:t>
            </a:r>
            <a:r>
              <a:rPr lang="en-US" sz="2800" dirty="0" smtClean="0"/>
              <a:t>.                             </a:t>
            </a:r>
            <a:endParaRPr lang="en-US" sz="1600" dirty="0" smtClean="0"/>
          </a:p>
          <a:p>
            <a:endParaRPr lang="en-US" dirty="0"/>
          </a:p>
        </p:txBody>
      </p:sp>
      <p:sp>
        <p:nvSpPr>
          <p:cNvPr id="3" name="Title 2"/>
          <p:cNvSpPr>
            <a:spLocks noGrp="1"/>
          </p:cNvSpPr>
          <p:nvPr>
            <p:ph type="title"/>
          </p:nvPr>
        </p:nvSpPr>
        <p:spPr>
          <a:xfrm>
            <a:off x="381000" y="1"/>
            <a:ext cx="7165086" cy="704538"/>
          </a:xfrm>
        </p:spPr>
        <p:txBody>
          <a:bodyPr>
            <a:normAutofit/>
          </a:bodyPr>
          <a:lstStyle/>
          <a:p>
            <a:r>
              <a:rPr lang="en-US" dirty="0"/>
              <a:t>Writing to Sources</a:t>
            </a:r>
          </a:p>
        </p:txBody>
      </p:sp>
      <p:sp>
        <p:nvSpPr>
          <p:cNvPr id="4" name="Slide Number Placeholder 3"/>
          <p:cNvSpPr>
            <a:spLocks noGrp="1"/>
          </p:cNvSpPr>
          <p:nvPr>
            <p:ph type="sldNum" sz="quarter" idx="11"/>
          </p:nvPr>
        </p:nvSpPr>
        <p:spPr/>
        <p:txBody>
          <a:bodyPr/>
          <a:lstStyle/>
          <a:p>
            <a:fld id="{EE3D4692-A625-460F-A072-DE10EEAA5719}" type="slidenum">
              <a:rPr lang="en-US" smtClean="0"/>
              <a:pPr/>
              <a:t>42</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35667338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4b: Writing to Sources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43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934967477"/>
              </p:ext>
            </p:extLst>
          </p:nvPr>
        </p:nvGraphicFramePr>
        <p:xfrm>
          <a:off x="317958" y="1549830"/>
          <a:ext cx="8491537" cy="391809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491537"/>
              </a:tblGrid>
              <a:tr h="413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lt1"/>
                          </a:solidFill>
                          <a:effectLst/>
                          <a:latin typeface="+mn-lt"/>
                        </a:rPr>
                        <a:t>Activity 4b: </a:t>
                      </a:r>
                      <a:r>
                        <a:rPr lang="en-US" sz="2300" b="1" kern="1200" dirty="0" smtClean="0">
                          <a:solidFill>
                            <a:schemeClr val="lt1"/>
                          </a:solidFill>
                          <a:latin typeface="+mn-lt"/>
                          <a:ea typeface="+mn-ea"/>
                          <a:cs typeface="+mn-cs"/>
                        </a:rPr>
                        <a:t>“Writing to Sources”</a:t>
                      </a:r>
                      <a:r>
                        <a:rPr lang="en-US" sz="2300" b="1" i="1" kern="1200" dirty="0" smtClean="0">
                          <a:solidFill>
                            <a:schemeClr val="lt1"/>
                          </a:solidFill>
                          <a:latin typeface="+mn-lt"/>
                          <a:ea typeface="+mn-ea"/>
                          <a:cs typeface="+mn-cs"/>
                        </a:rPr>
                        <a:t> </a:t>
                      </a:r>
                      <a:r>
                        <a:rPr lang="en-US" sz="2300" b="1" kern="1200" dirty="0" smtClean="0">
                          <a:solidFill>
                            <a:schemeClr val="lt1"/>
                          </a:solidFill>
                          <a:latin typeface="+mn-lt"/>
                          <a:ea typeface="+mn-ea"/>
                          <a:cs typeface="+mn-cs"/>
                        </a:rPr>
                        <a:t>Teachers’ Guide 6‒12</a:t>
                      </a:r>
                      <a:endParaRPr kumimoji="0" lang="en-US" sz="2300" b="1" i="0" u="none" strike="noStrike" cap="none" normalizeH="0" baseline="0" dirty="0">
                        <a:ln>
                          <a:noFill/>
                        </a:ln>
                        <a:solidFill>
                          <a:srgbClr val="FFFFFF"/>
                        </a:solidFill>
                        <a:effectLst/>
                        <a:latin typeface="Calibri" charset="0"/>
                      </a:endParaRPr>
                    </a:p>
                  </a:txBody>
                  <a:tcPr marT="45712" marB="45712" horzOverflow="overflow"/>
                </a:tc>
              </a:tr>
              <a:tr h="3476154">
                <a:tc>
                  <a:txBody>
                    <a:bodyPr/>
                    <a:lstStyle/>
                    <a:p>
                      <a:pPr>
                        <a:spcAft>
                          <a:spcPts val="600"/>
                        </a:spcAft>
                      </a:pPr>
                      <a:r>
                        <a:rPr lang="en-US" sz="2300" dirty="0" smtClean="0"/>
                        <a:t>Writing to sources may be a newer process to students. Like all effective instruction, teaching students to write to sources takes instruction, modeling, guiding, and peer collaboration towards independent writing.</a:t>
                      </a:r>
                    </a:p>
                    <a:p>
                      <a:pPr marL="457200" indent="-457200">
                        <a:buAutoNum type="arabicPeriod"/>
                      </a:pPr>
                      <a:r>
                        <a:rPr lang="en-US" sz="2300" dirty="0" smtClean="0"/>
                        <a:t>Read the resource “Writing to Sources”</a:t>
                      </a:r>
                      <a:r>
                        <a:rPr lang="en-US" sz="2300" baseline="0" dirty="0" smtClean="0"/>
                        <a:t> a</a:t>
                      </a:r>
                      <a:r>
                        <a:rPr lang="en-US" sz="2300" dirty="0" smtClean="0"/>
                        <a:t>nd consider the instructional design. </a:t>
                      </a:r>
                    </a:p>
                    <a:p>
                      <a:pPr marL="457200" indent="-457200">
                        <a:buAutoNum type="arabicPeriod"/>
                      </a:pPr>
                      <a:r>
                        <a:rPr lang="en-US" sz="2300" dirty="0" smtClean="0"/>
                        <a:t>Underline key concepts that will serve as supports for teachers and students.</a:t>
                      </a:r>
                    </a:p>
                    <a:p>
                      <a:pPr marL="457200" indent="-457200">
                        <a:buAutoNum type="arabicPeriod"/>
                      </a:pPr>
                      <a:r>
                        <a:rPr lang="en-US" sz="2300" dirty="0" smtClean="0"/>
                        <a:t>Discuss your annotations with a partner.</a:t>
                      </a:r>
                      <a:endParaRPr kumimoji="0" lang="en-US" sz="23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7405849" y="4928421"/>
            <a:ext cx="947738" cy="1033463"/>
          </a:xfrm>
          <a:prstGeom prst="rect">
            <a:avLst/>
          </a:prstGeom>
          <a:noFill/>
          <a:ln w="9525">
            <a:noFill/>
            <a:miter lim="800000"/>
            <a:headEnd/>
            <a:tailEnd/>
          </a:ln>
        </p:spPr>
      </p:pic>
      <p:sp>
        <p:nvSpPr>
          <p:cNvPr id="9" name="TextBox 8"/>
          <p:cNvSpPr txBox="1"/>
          <p:nvPr/>
        </p:nvSpPr>
        <p:spPr>
          <a:xfrm>
            <a:off x="7377172" y="4893984"/>
            <a:ext cx="1051560" cy="369332"/>
          </a:xfrm>
          <a:prstGeom prst="rect">
            <a:avLst/>
          </a:prstGeom>
          <a:noFill/>
        </p:spPr>
        <p:txBody>
          <a:bodyPr wrap="square" rtlCol="0">
            <a:spAutoFit/>
          </a:bodyPr>
          <a:lstStyle/>
          <a:p>
            <a:r>
              <a:rPr lang="en-US" dirty="0" smtClean="0"/>
              <a:t>Page 24</a:t>
            </a:r>
            <a:endParaRPr lang="en-US" dirty="0"/>
          </a:p>
        </p:txBody>
      </p:sp>
      <p:sp>
        <p:nvSpPr>
          <p:cNvPr id="11" name="Footer Placeholder 10"/>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79720797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4c: Best Practices Discussion</a:t>
            </a:r>
          </a:p>
        </p:txBody>
      </p:sp>
      <p:sp>
        <p:nvSpPr>
          <p:cNvPr id="3" name="Slide Number Placeholder 2"/>
          <p:cNvSpPr>
            <a:spLocks noGrp="1"/>
          </p:cNvSpPr>
          <p:nvPr>
            <p:ph type="sldNum" sz="quarter" idx="11"/>
          </p:nvPr>
        </p:nvSpPr>
        <p:spPr/>
        <p:txBody>
          <a:bodyPr/>
          <a:lstStyle/>
          <a:p>
            <a:fld id="{EE3D4692-A625-460F-A072-DE10EEAA5719}" type="slidenum">
              <a:rPr lang="en-US" smtClean="0"/>
              <a:pPr/>
              <a:t>44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942121476"/>
              </p:ext>
            </p:extLst>
          </p:nvPr>
        </p:nvGraphicFramePr>
        <p:xfrm>
          <a:off x="457200" y="1419385"/>
          <a:ext cx="8491537" cy="3948859"/>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491537"/>
              </a:tblGrid>
              <a:tr h="4048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4c: Best Practices Discussion</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491675">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300" u="none" strike="noStrike" cap="none" normalizeH="0" baseline="0" dirty="0" smtClean="0">
                          <a:ln>
                            <a:noFill/>
                          </a:ln>
                          <a:effectLst/>
                        </a:rPr>
                        <a:t>Considering the two resources you have just reviewed, discuss: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300" u="none" strike="noStrike" cap="none" normalizeH="0" baseline="0" dirty="0" smtClean="0">
                          <a:ln>
                            <a:noFill/>
                          </a:ln>
                          <a:effectLst/>
                        </a:rPr>
                        <a:t>How can these resources serve as guidance for teaching writing?</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300" u="none" strike="noStrike" cap="none" normalizeH="0" baseline="0" dirty="0" smtClean="0">
                          <a:ln>
                            <a:noFill/>
                          </a:ln>
                          <a:effectLst/>
                        </a:rPr>
                        <a:t>What types of support will students need?</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300" u="none" strike="noStrike" cap="none" normalizeH="0" baseline="0" dirty="0" smtClean="0">
                          <a:ln>
                            <a:noFill/>
                          </a:ln>
                          <a:effectLst/>
                        </a:rPr>
                        <a:t>What types of support will teachers need?</a:t>
                      </a:r>
                    </a:p>
                    <a:p>
                      <a:pPr marL="457200" marR="0" lvl="0" indent="-457200" algn="l" defTabSz="914400" rtl="0" eaLnBrk="1" fontAlgn="base" latinLnBrk="0" hangingPunct="1">
                        <a:lnSpc>
                          <a:spcPct val="100000"/>
                        </a:lnSpc>
                        <a:spcBef>
                          <a:spcPct val="0"/>
                        </a:spcBef>
                        <a:spcAft>
                          <a:spcPts val="600"/>
                        </a:spcAft>
                        <a:buClrTx/>
                        <a:buSzTx/>
                        <a:buFontTx/>
                        <a:buNone/>
                        <a:tabLst/>
                      </a:pPr>
                      <a:endParaRPr kumimoji="0" lang="en-US" sz="1200" u="none" strike="noStrike" cap="none" normalizeH="0" baseline="0" dirty="0" smtClean="0">
                        <a:ln>
                          <a:noFill/>
                        </a:ln>
                        <a:effectLst/>
                      </a:endParaRPr>
                    </a:p>
                    <a:p>
                      <a:pPr marL="0" marR="0" lvl="0" indent="0" algn="l" defTabSz="914400" rtl="0" eaLnBrk="1" fontAlgn="base" latinLnBrk="0" hangingPunct="1">
                        <a:lnSpc>
                          <a:spcPct val="100000"/>
                        </a:lnSpc>
                        <a:spcBef>
                          <a:spcPct val="0"/>
                        </a:spcBef>
                        <a:spcAft>
                          <a:spcPts val="600"/>
                        </a:spcAft>
                        <a:buClrTx/>
                        <a:buSzTx/>
                        <a:buFontTx/>
                        <a:buNone/>
                        <a:tabLst/>
                      </a:pPr>
                      <a:r>
                        <a:rPr lang="en-US" sz="2300" dirty="0" smtClean="0"/>
                        <a:t>In</a:t>
                      </a:r>
                      <a:r>
                        <a:rPr lang="en-US" sz="2300" baseline="0" dirty="0" smtClean="0"/>
                        <a:t> the </a:t>
                      </a:r>
                      <a:r>
                        <a:rPr lang="en-US" sz="2300" i="1" baseline="0" dirty="0" smtClean="0"/>
                        <a:t>Notepad </a:t>
                      </a:r>
                      <a:r>
                        <a:rPr lang="en-US" sz="2300" baseline="0" dirty="0" smtClean="0"/>
                        <a:t>section titled, </a:t>
                      </a:r>
                      <a:r>
                        <a:rPr lang="en-US" sz="2300" i="1" baseline="0" dirty="0" smtClean="0"/>
                        <a:t>Activity 4c: Best Practices Discussion</a:t>
                      </a:r>
                      <a:r>
                        <a:rPr lang="en-US" sz="2300" baseline="0" dirty="0" smtClean="0"/>
                        <a:t>, jot down any ideas from this activity that you might share with colleagues in your district.</a:t>
                      </a:r>
                      <a:endParaRPr kumimoji="0" lang="en-US" sz="23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0" y="-161925"/>
            <a:ext cx="858190" cy="1457325"/>
          </a:xfrm>
          <a:prstGeom prst="rect">
            <a:avLst/>
          </a:prstGeom>
        </p:spPr>
      </p:pic>
      <p:pic>
        <p:nvPicPr>
          <p:cNvPr id="11" name="Picture 10"/>
          <p:cNvPicPr preferRelativeResize="0">
            <a:picLocks/>
          </p:cNvPicPr>
          <p:nvPr/>
        </p:nvPicPr>
        <p:blipFill>
          <a:blip r:embed="rId4" cstate="print">
            <a:extLst>
              <a:ext uri="{28A0092B-C50C-407E-A947-70E740481C1C}">
                <a14:useLocalDpi xmlns:a14="http://schemas.microsoft.com/office/drawing/2010/main" xmlns="" val="0"/>
              </a:ext>
            </a:extLst>
          </a:blip>
          <a:stretch>
            <a:fillRect/>
          </a:stretch>
        </p:blipFill>
        <p:spPr>
          <a:xfrm>
            <a:off x="6417191" y="4859677"/>
            <a:ext cx="1828800" cy="1828800"/>
          </a:xfrm>
          <a:prstGeom prst="rect">
            <a:avLst/>
          </a:prstGeom>
          <a:effectLst/>
        </p:spPr>
      </p:pic>
      <p:pic>
        <p:nvPicPr>
          <p:cNvPr id="7" name="Content Placeholder 6" descr="discussion 2.png"/>
          <p:cNvPicPr>
            <a:picLocks noGrp="1" noChangeAspect="1"/>
          </p:cNvPicPr>
          <p:nvPr>
            <p:ph idx="1"/>
          </p:nvPr>
        </p:nvPicPr>
        <p:blipFill>
          <a:blip r:embed="rId5" cstate="print"/>
          <a:srcRect/>
          <a:stretch>
            <a:fillRect/>
          </a:stretch>
        </p:blipFill>
        <p:spPr bwMode="auto">
          <a:xfrm>
            <a:off x="3916525" y="4857127"/>
            <a:ext cx="1194988" cy="1388651"/>
          </a:xfrm>
          <a:prstGeom prst="rect">
            <a:avLst/>
          </a:prstGeom>
          <a:noFill/>
          <a:ln w="9525">
            <a:noFill/>
            <a:miter lim="800000"/>
            <a:headEnd/>
            <a:tailEnd/>
          </a:ln>
          <a:effectLst/>
        </p:spPr>
      </p:pic>
      <p:sp>
        <p:nvSpPr>
          <p:cNvPr id="9" name="Footer Placeholder 8"/>
          <p:cNvSpPr>
            <a:spLocks noGrp="1"/>
          </p:cNvSpPr>
          <p:nvPr>
            <p:ph type="ftr" sz="quarter" idx="10"/>
          </p:nvPr>
        </p:nvSpPr>
        <p:spPr/>
        <p:txBody>
          <a:bodyPr/>
          <a:lstStyle/>
          <a:p>
            <a:endParaRPr lang="en-US" dirty="0"/>
          </a:p>
        </p:txBody>
      </p:sp>
      <p:sp>
        <p:nvSpPr>
          <p:cNvPr id="10" name="TextBox 9"/>
          <p:cNvSpPr txBox="1"/>
          <p:nvPr/>
        </p:nvSpPr>
        <p:spPr>
          <a:xfrm>
            <a:off x="6594419" y="5261569"/>
            <a:ext cx="1425845" cy="369332"/>
          </a:xfrm>
          <a:prstGeom prst="rect">
            <a:avLst/>
          </a:prstGeom>
          <a:noFill/>
        </p:spPr>
        <p:txBody>
          <a:bodyPr wrap="square" rtlCol="0">
            <a:spAutoFit/>
          </a:bodyPr>
          <a:lstStyle/>
          <a:p>
            <a:r>
              <a:rPr lang="en-US" dirty="0" smtClean="0"/>
              <a:t>Page 50</a:t>
            </a:r>
            <a:endParaRPr lang="en-US" dirty="0"/>
          </a:p>
        </p:txBody>
      </p:sp>
    </p:spTree>
    <p:extLst>
      <p:ext uri="{BB962C8B-B14F-4D97-AF65-F5344CB8AC3E}">
        <p14:creationId xmlns:p14="http://schemas.microsoft.com/office/powerpoint/2010/main" xmlns="" val="116186309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Progression Towards Writing with Evidence</a:t>
            </a:r>
            <a:endParaRPr lang="en-US" dirty="0"/>
          </a:p>
        </p:txBody>
      </p:sp>
      <p:sp>
        <p:nvSpPr>
          <p:cNvPr id="10" name="Right Arrow 9"/>
          <p:cNvSpPr/>
          <p:nvPr/>
        </p:nvSpPr>
        <p:spPr>
          <a:xfrm>
            <a:off x="1074419" y="1600200"/>
            <a:ext cx="6995160" cy="4525962"/>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1004776" y="2135064"/>
            <a:ext cx="1934765" cy="1569981"/>
            <a:chOff x="242775" y="1563625"/>
            <a:chExt cx="1934765" cy="1569981"/>
          </a:xfrm>
          <a:scene3d>
            <a:camera prst="orthographicFront"/>
            <a:lightRig rig="threePt" dir="t">
              <a:rot lat="0" lon="0" rev="7500000"/>
            </a:lightRig>
          </a:scene3d>
        </p:grpSpPr>
        <p:sp>
          <p:nvSpPr>
            <p:cNvPr id="27" name="Rounded Rectangle 26"/>
            <p:cNvSpPr/>
            <p:nvPr/>
          </p:nvSpPr>
          <p:spPr>
            <a:xfrm>
              <a:off x="242775" y="1563625"/>
              <a:ext cx="1934765" cy="156998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Rounded Rectangle 4"/>
            <p:cNvSpPr/>
            <p:nvPr/>
          </p:nvSpPr>
          <p:spPr>
            <a:xfrm>
              <a:off x="288758" y="1609608"/>
              <a:ext cx="1842799" cy="14780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 Close Reading</a:t>
              </a:r>
              <a:endParaRPr lang="en-US" sz="1900" kern="1200" dirty="0"/>
            </a:p>
          </p:txBody>
        </p:sp>
      </p:grpSp>
      <p:grpSp>
        <p:nvGrpSpPr>
          <p:cNvPr id="12" name="Group 11"/>
          <p:cNvGrpSpPr/>
          <p:nvPr/>
        </p:nvGrpSpPr>
        <p:grpSpPr>
          <a:xfrm>
            <a:off x="1004776" y="3946581"/>
            <a:ext cx="1934765" cy="1569981"/>
            <a:chOff x="242775" y="3375142"/>
            <a:chExt cx="1934765" cy="1569981"/>
          </a:xfrm>
          <a:scene3d>
            <a:camera prst="orthographicFront"/>
            <a:lightRig rig="threePt" dir="t">
              <a:rot lat="0" lon="0" rev="7500000"/>
            </a:lightRig>
          </a:scene3d>
        </p:grpSpPr>
        <p:sp>
          <p:nvSpPr>
            <p:cNvPr id="25" name="Rounded Rectangle 24"/>
            <p:cNvSpPr/>
            <p:nvPr/>
          </p:nvSpPr>
          <p:spPr>
            <a:xfrm>
              <a:off x="242775" y="3375142"/>
              <a:ext cx="1934765" cy="156998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Rounded Rectangle 6"/>
            <p:cNvSpPr/>
            <p:nvPr/>
          </p:nvSpPr>
          <p:spPr>
            <a:xfrm>
              <a:off x="288758" y="3421125"/>
              <a:ext cx="1842799" cy="14780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Using seed texts and TDQs as springboards for exploring topics</a:t>
              </a:r>
              <a:endParaRPr lang="en-US" sz="1900" kern="1200" dirty="0"/>
            </a:p>
          </p:txBody>
        </p:sp>
      </p:grpSp>
      <p:grpSp>
        <p:nvGrpSpPr>
          <p:cNvPr id="13" name="Group 12"/>
          <p:cNvGrpSpPr/>
          <p:nvPr/>
        </p:nvGrpSpPr>
        <p:grpSpPr>
          <a:xfrm>
            <a:off x="3604618" y="2135064"/>
            <a:ext cx="1934765" cy="1569981"/>
            <a:chOff x="2842617" y="1563625"/>
            <a:chExt cx="1934765" cy="1569981"/>
          </a:xfrm>
          <a:scene3d>
            <a:camera prst="orthographicFront"/>
            <a:lightRig rig="threePt" dir="t">
              <a:rot lat="0" lon="0" rev="7500000"/>
            </a:lightRig>
          </a:scene3d>
        </p:grpSpPr>
        <p:sp>
          <p:nvSpPr>
            <p:cNvPr id="23" name="Rounded Rectangle 22"/>
            <p:cNvSpPr/>
            <p:nvPr/>
          </p:nvSpPr>
          <p:spPr>
            <a:xfrm>
              <a:off x="2842617" y="1563625"/>
              <a:ext cx="1934765" cy="156998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ounded Rectangle 8"/>
            <p:cNvSpPr/>
            <p:nvPr/>
          </p:nvSpPr>
          <p:spPr>
            <a:xfrm>
              <a:off x="2888600" y="1609608"/>
              <a:ext cx="1842799" cy="14780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dirty="0" smtClean="0"/>
                <a:t>Creating Claims</a:t>
              </a:r>
              <a:endParaRPr lang="en-US" sz="1900" kern="1200" dirty="0" smtClean="0"/>
            </a:p>
          </p:txBody>
        </p:sp>
      </p:grpSp>
      <p:grpSp>
        <p:nvGrpSpPr>
          <p:cNvPr id="14" name="Group 13"/>
          <p:cNvGrpSpPr/>
          <p:nvPr/>
        </p:nvGrpSpPr>
        <p:grpSpPr>
          <a:xfrm>
            <a:off x="3604618" y="3946581"/>
            <a:ext cx="1934765" cy="1569981"/>
            <a:chOff x="2842617" y="3375142"/>
            <a:chExt cx="1934765" cy="1569981"/>
          </a:xfrm>
          <a:scene3d>
            <a:camera prst="orthographicFront"/>
            <a:lightRig rig="threePt" dir="t">
              <a:rot lat="0" lon="0" rev="7500000"/>
            </a:lightRig>
          </a:scene3d>
        </p:grpSpPr>
        <p:sp>
          <p:nvSpPr>
            <p:cNvPr id="21" name="Rounded Rectangle 20"/>
            <p:cNvSpPr/>
            <p:nvPr/>
          </p:nvSpPr>
          <p:spPr>
            <a:xfrm>
              <a:off x="2842617" y="3375142"/>
              <a:ext cx="1934765" cy="156998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2" name="Rounded Rectangle 10"/>
            <p:cNvSpPr/>
            <p:nvPr/>
          </p:nvSpPr>
          <p:spPr>
            <a:xfrm>
              <a:off x="2888600" y="3421125"/>
              <a:ext cx="1842799" cy="14780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Using inquiry to make a claim and refine and deepen understanding around a topic</a:t>
              </a:r>
              <a:endParaRPr lang="en-US" sz="1900" kern="1200" dirty="0"/>
            </a:p>
          </p:txBody>
        </p:sp>
      </p:grpSp>
      <p:grpSp>
        <p:nvGrpSpPr>
          <p:cNvPr id="15" name="Group 14"/>
          <p:cNvGrpSpPr/>
          <p:nvPr/>
        </p:nvGrpSpPr>
        <p:grpSpPr>
          <a:xfrm>
            <a:off x="6204459" y="2135064"/>
            <a:ext cx="1934765" cy="1569981"/>
            <a:chOff x="5442458" y="1563625"/>
            <a:chExt cx="1934765" cy="1569981"/>
          </a:xfrm>
          <a:scene3d>
            <a:camera prst="orthographicFront"/>
            <a:lightRig rig="threePt" dir="t">
              <a:rot lat="0" lon="0" rev="7500000"/>
            </a:lightRig>
          </a:scene3d>
        </p:grpSpPr>
        <p:sp>
          <p:nvSpPr>
            <p:cNvPr id="19" name="Rounded Rectangle 18"/>
            <p:cNvSpPr/>
            <p:nvPr/>
          </p:nvSpPr>
          <p:spPr>
            <a:xfrm>
              <a:off x="5442458" y="1563625"/>
              <a:ext cx="1934765" cy="156998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ounded Rectangle 12"/>
            <p:cNvSpPr/>
            <p:nvPr/>
          </p:nvSpPr>
          <p:spPr>
            <a:xfrm>
              <a:off x="5488441" y="1609608"/>
              <a:ext cx="1842799" cy="14780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 The Writing Process</a:t>
              </a:r>
              <a:endParaRPr lang="en-US" sz="1900" kern="1200" dirty="0"/>
            </a:p>
          </p:txBody>
        </p:sp>
      </p:grpSp>
      <p:grpSp>
        <p:nvGrpSpPr>
          <p:cNvPr id="16" name="Group 15"/>
          <p:cNvGrpSpPr/>
          <p:nvPr/>
        </p:nvGrpSpPr>
        <p:grpSpPr>
          <a:xfrm>
            <a:off x="6204459" y="3946581"/>
            <a:ext cx="1934765" cy="1569981"/>
            <a:chOff x="5442458" y="3375142"/>
            <a:chExt cx="1934765" cy="1569981"/>
          </a:xfrm>
          <a:scene3d>
            <a:camera prst="orthographicFront"/>
            <a:lightRig rig="threePt" dir="t">
              <a:rot lat="0" lon="0" rev="7500000"/>
            </a:lightRig>
          </a:scene3d>
        </p:grpSpPr>
        <p:sp>
          <p:nvSpPr>
            <p:cNvPr id="17" name="Rounded Rectangle 16"/>
            <p:cNvSpPr/>
            <p:nvPr/>
          </p:nvSpPr>
          <p:spPr>
            <a:xfrm>
              <a:off x="5442458" y="3375142"/>
              <a:ext cx="1934765" cy="1569981"/>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ounded Rectangle 14"/>
            <p:cNvSpPr/>
            <p:nvPr/>
          </p:nvSpPr>
          <p:spPr>
            <a:xfrm>
              <a:off x="5488441" y="3421125"/>
              <a:ext cx="1842799" cy="14780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Finding, analyzing, and communicating evidence  effectively through writing</a:t>
              </a:r>
              <a:endParaRPr lang="en-US" sz="1900" kern="1200" dirty="0"/>
            </a:p>
          </p:txBody>
        </p:sp>
      </p:grpSp>
      <p:sp>
        <p:nvSpPr>
          <p:cNvPr id="3" name="Slide Number Placeholder 2"/>
          <p:cNvSpPr>
            <a:spLocks noGrp="1"/>
          </p:cNvSpPr>
          <p:nvPr>
            <p:ph type="sldNum" sz="quarter" idx="11"/>
          </p:nvPr>
        </p:nvSpPr>
        <p:spPr/>
        <p:txBody>
          <a:bodyPr/>
          <a:lstStyle/>
          <a:p>
            <a:fld id="{EE3D4692-A625-460F-A072-DE10EEAA5719}" type="slidenum">
              <a:rPr lang="en-US" smtClean="0"/>
              <a:pPr/>
              <a:t>45</a:t>
            </a:fld>
            <a:endParaRPr lang="en-US" dirty="0"/>
          </a:p>
        </p:txBody>
      </p:sp>
      <p:sp>
        <p:nvSpPr>
          <p:cNvPr id="4" name="Up-Down Arrow 3"/>
          <p:cNvSpPr/>
          <p:nvPr/>
        </p:nvSpPr>
        <p:spPr bwMode="auto">
          <a:xfrm>
            <a:off x="1670782" y="3300727"/>
            <a:ext cx="337100" cy="716670"/>
          </a:xfrm>
          <a:prstGeom prst="upDownArrow">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9" name="Up-Down Arrow 28"/>
          <p:cNvSpPr/>
          <p:nvPr/>
        </p:nvSpPr>
        <p:spPr bwMode="auto">
          <a:xfrm>
            <a:off x="4359857" y="3270184"/>
            <a:ext cx="386980" cy="722380"/>
          </a:xfrm>
          <a:prstGeom prst="upDownArrow">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0" name="Up-Down Arrow 29"/>
          <p:cNvSpPr/>
          <p:nvPr/>
        </p:nvSpPr>
        <p:spPr bwMode="auto">
          <a:xfrm>
            <a:off x="7012764" y="3216396"/>
            <a:ext cx="376963" cy="776168"/>
          </a:xfrm>
          <a:prstGeom prst="upDownArrow">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1" name="Footer Placeholder 30"/>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43100764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1478"/>
            <a:ext cx="8002292" cy="1082618"/>
          </a:xfrm>
        </p:spPr>
        <p:txBody>
          <a:bodyPr/>
          <a:lstStyle/>
          <a:p>
            <a:r>
              <a:rPr lang="en-US" dirty="0" smtClean="0">
                <a:solidFill>
                  <a:srgbClr val="002060"/>
                </a:solidFill>
              </a:rPr>
              <a:t>What is an Evidence-based Claim?</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04F3F0ED-5301-444F-822B-A5BAEE12A09F}" type="slidenum">
              <a:rPr lang="en-US" smtClean="0"/>
              <a:pPr/>
              <a:t>46</a:t>
            </a:fld>
            <a:endParaRPr lang="en-US"/>
          </a:p>
        </p:txBody>
      </p:sp>
      <p:sp>
        <p:nvSpPr>
          <p:cNvPr id="10" name="Rounded Rectangular Callout 9"/>
          <p:cNvSpPr/>
          <p:nvPr/>
        </p:nvSpPr>
        <p:spPr>
          <a:xfrm>
            <a:off x="2087881" y="2621281"/>
            <a:ext cx="45719" cy="45719"/>
          </a:xfrm>
          <a:prstGeom prst="wedgeRoundRectCallout">
            <a:avLst/>
          </a:prstGeom>
          <a:solidFill>
            <a:srgbClr val="C7BB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aphicFrame>
        <p:nvGraphicFramePr>
          <p:cNvPr id="12" name="Diagram 11"/>
          <p:cNvGraphicFramePr/>
          <p:nvPr>
            <p:extLst>
              <p:ext uri="{D42A27DB-BD31-4B8C-83A1-F6EECF244321}">
                <p14:modId xmlns:p14="http://schemas.microsoft.com/office/powerpoint/2010/main" xmlns="" val="3197128780"/>
              </p:ext>
            </p:extLst>
          </p:nvPr>
        </p:nvGraphicFramePr>
        <p:xfrm>
          <a:off x="457200" y="1481109"/>
          <a:ext cx="8229600" cy="462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04032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40227" y="216972"/>
            <a:ext cx="7493431" cy="1082618"/>
          </a:xfrm>
        </p:spPr>
        <p:txBody>
          <a:bodyPr/>
          <a:lstStyle/>
          <a:p>
            <a:r>
              <a:rPr lang="en-US" dirty="0" smtClean="0">
                <a:solidFill>
                  <a:srgbClr val="002060"/>
                </a:solidFill>
              </a:rPr>
              <a:t>Making Evidence-based Claims</a:t>
            </a:r>
            <a:endParaRPr lang="en-US" dirty="0">
              <a:solidFill>
                <a:srgbClr val="002060"/>
              </a:solidFill>
            </a:endParaRPr>
          </a:p>
        </p:txBody>
      </p:sp>
      <p:sp>
        <p:nvSpPr>
          <p:cNvPr id="5" name="Slide Number Placeholder 4"/>
          <p:cNvSpPr>
            <a:spLocks noGrp="1"/>
          </p:cNvSpPr>
          <p:nvPr>
            <p:ph type="sldNum" sz="quarter" idx="12"/>
          </p:nvPr>
        </p:nvSpPr>
        <p:spPr/>
        <p:txBody>
          <a:bodyPr/>
          <a:lstStyle/>
          <a:p>
            <a:fld id="{04F3F0ED-5301-444F-822B-A5BAEE12A09F}" type="slidenum">
              <a:rPr lang="en-US" smtClean="0"/>
              <a:pPr/>
              <a:t>47</a:t>
            </a:fld>
            <a:endParaRPr lang="en-US"/>
          </a:p>
        </p:txBody>
      </p:sp>
      <p:graphicFrame>
        <p:nvGraphicFramePr>
          <p:cNvPr id="2" name="Diagram 1"/>
          <p:cNvGraphicFramePr/>
          <p:nvPr>
            <p:extLst>
              <p:ext uri="{D42A27DB-BD31-4B8C-83A1-F6EECF244321}">
                <p14:modId xmlns:p14="http://schemas.microsoft.com/office/powerpoint/2010/main" xmlns="" val="2133066748"/>
              </p:ext>
            </p:extLst>
          </p:nvPr>
        </p:nvGraphicFramePr>
        <p:xfrm>
          <a:off x="228600" y="1295400"/>
          <a:ext cx="8035636" cy="4795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000902" y="5525869"/>
            <a:ext cx="4685898" cy="646331"/>
          </a:xfrm>
          <a:prstGeom prst="rect">
            <a:avLst/>
          </a:prstGeom>
          <a:noFill/>
        </p:spPr>
        <p:txBody>
          <a:bodyPr wrap="none" rtlCol="0">
            <a:spAutoFit/>
          </a:bodyPr>
          <a:lstStyle/>
          <a:p>
            <a:r>
              <a:rPr lang="en-US" dirty="0">
                <a:hlinkClick r:id="rId8"/>
              </a:rPr>
              <a:t>http://</a:t>
            </a:r>
            <a:r>
              <a:rPr lang="en-US" dirty="0" smtClean="0">
                <a:hlinkClick r:id="rId8"/>
              </a:rPr>
              <a:t>odelleducation.com/literacy-curriculum</a:t>
            </a:r>
            <a:endParaRPr lang="en-US" dirty="0" smtClean="0"/>
          </a:p>
          <a:p>
            <a:endParaRPr lang="en-US" dirty="0"/>
          </a:p>
        </p:txBody>
      </p:sp>
    </p:spTree>
    <p:extLst>
      <p:ext uri="{BB962C8B-B14F-4D97-AF65-F5344CB8AC3E}">
        <p14:creationId xmlns:p14="http://schemas.microsoft.com/office/powerpoint/2010/main" xmlns="" val="1187973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eaLnBrk="1" hangingPunct="1"/>
            <a:r>
              <a:rPr lang="en-US" sz="4400" dirty="0" smtClean="0">
                <a:ea typeface="ＭＳ Ｐゴシック" panose="020B0600070205080204" pitchFamily="34" charset="-128"/>
              </a:rPr>
              <a:t>Helping Students Make Claims</a:t>
            </a:r>
          </a:p>
        </p:txBody>
      </p:sp>
      <p:sp>
        <p:nvSpPr>
          <p:cNvPr id="27651" name="Content Placeholder 2"/>
          <p:cNvSpPr>
            <a:spLocks noGrp="1"/>
          </p:cNvSpPr>
          <p:nvPr>
            <p:ph idx="1"/>
          </p:nvPr>
        </p:nvSpPr>
        <p:spPr>
          <a:xfrm>
            <a:off x="384048" y="996288"/>
            <a:ext cx="8514292" cy="4941353"/>
          </a:xfrm>
        </p:spPr>
        <p:txBody>
          <a:bodyPr/>
          <a:lstStyle/>
          <a:p>
            <a:pPr eaLnBrk="1" hangingPunct="1"/>
            <a:r>
              <a:rPr lang="en-US" sz="3000" dirty="0" smtClean="0">
                <a:ea typeface="ＭＳ Ｐゴシック" panose="020B0600070205080204" pitchFamily="34" charset="-128"/>
              </a:rPr>
              <a:t>Comes from student inquiry and reading multiple sources</a:t>
            </a:r>
          </a:p>
          <a:p>
            <a:pPr eaLnBrk="1" hangingPunct="1"/>
            <a:r>
              <a:rPr lang="en-US" sz="3000" dirty="0" smtClean="0">
                <a:ea typeface="ＭＳ Ｐゴシック" panose="020B0600070205080204" pitchFamily="34" charset="-128"/>
              </a:rPr>
              <a:t>Teach Students how to:</a:t>
            </a:r>
            <a:endParaRPr lang="en-US" sz="3000" dirty="0">
              <a:ea typeface="ＭＳ Ｐゴシック" panose="020B0600070205080204" pitchFamily="34" charset="-128"/>
            </a:endParaRPr>
          </a:p>
          <a:p>
            <a:pPr lvl="1"/>
            <a:r>
              <a:rPr lang="en-US" sz="2700" dirty="0" smtClean="0">
                <a:ea typeface="ＭＳ Ｐゴシック" panose="020B0600070205080204" pitchFamily="34" charset="-128"/>
              </a:rPr>
              <a:t>Prepare to read with purpose</a:t>
            </a:r>
          </a:p>
          <a:p>
            <a:pPr lvl="1"/>
            <a:r>
              <a:rPr lang="en-US" sz="2700" dirty="0" smtClean="0">
                <a:ea typeface="ＭＳ Ｐゴシック" panose="020B0600070205080204" pitchFamily="34" charset="-128"/>
              </a:rPr>
              <a:t>Collect evidence</a:t>
            </a:r>
          </a:p>
          <a:p>
            <a:pPr lvl="1"/>
            <a:r>
              <a:rPr lang="en-US" sz="2700" dirty="0" smtClean="0">
                <a:ea typeface="ＭＳ Ｐゴシック" panose="020B0600070205080204" pitchFamily="34" charset="-128"/>
              </a:rPr>
              <a:t>Make a claim</a:t>
            </a:r>
          </a:p>
          <a:p>
            <a:pPr lvl="1"/>
            <a:r>
              <a:rPr lang="en-US" sz="2700" dirty="0" smtClean="0">
                <a:ea typeface="ＭＳ Ｐゴシック" panose="020B0600070205080204" pitchFamily="34" charset="-128"/>
              </a:rPr>
              <a:t>Consider counterclaims and address</a:t>
            </a:r>
          </a:p>
          <a:p>
            <a:pPr marL="517525" lvl="1" indent="0">
              <a:buNone/>
            </a:pPr>
            <a:endParaRPr lang="en-US" sz="400" dirty="0">
              <a:ea typeface="ＭＳ Ｐゴシック" panose="020B0600070205080204" pitchFamily="34" charset="-128"/>
            </a:endParaRPr>
          </a:p>
          <a:p>
            <a:pPr marL="0" indent="0">
              <a:spcBef>
                <a:spcPts val="0"/>
              </a:spcBef>
              <a:buNone/>
            </a:pPr>
            <a:endParaRPr lang="en-US" sz="800" dirty="0" smtClean="0">
              <a:ea typeface="ＭＳ Ｐゴシック" panose="020B0600070205080204" pitchFamily="34" charset="-128"/>
            </a:endParaRPr>
          </a:p>
          <a:p>
            <a:pPr marL="0" indent="0">
              <a:spcBef>
                <a:spcPts val="0"/>
              </a:spcBef>
              <a:buNone/>
            </a:pPr>
            <a:r>
              <a:rPr lang="en-US" sz="2700" dirty="0" smtClean="0">
                <a:ea typeface="ＭＳ Ｐゴシック" panose="020B0600070205080204" pitchFamily="34" charset="-128"/>
              </a:rPr>
              <a:t>Now, review the Odell Education materials (in the Appendix of your Participant Guide) with a partner. Discuss how these charts can support students in making claims. </a:t>
            </a:r>
            <a:endParaRPr lang="en-US" sz="2700" dirty="0">
              <a:ea typeface="ＭＳ Ｐゴシック" panose="020B0600070205080204" pitchFamily="34" charset="-128"/>
            </a:endParaRPr>
          </a:p>
          <a:p>
            <a:pPr lvl="1">
              <a:buFont typeface="Calibri" panose="020F0502020204030204" pitchFamily="34" charset="0"/>
              <a:buChar char="•"/>
            </a:pPr>
            <a:endParaRPr lang="en-US" dirty="0" smtClean="0">
              <a:ea typeface="ＭＳ Ｐゴシック" panose="020B0600070205080204" pitchFamily="34" charset="-128"/>
            </a:endParaRPr>
          </a:p>
        </p:txBody>
      </p:sp>
      <p:pic>
        <p:nvPicPr>
          <p:cNvPr id="5" name="Picture 6" descr="discussion 2.png"/>
          <p:cNvPicPr>
            <a:picLocks noChangeAspect="1"/>
          </p:cNvPicPr>
          <p:nvPr/>
        </p:nvPicPr>
        <p:blipFill>
          <a:blip r:embed="rId3" cstate="print"/>
          <a:srcRect/>
          <a:stretch>
            <a:fillRect/>
          </a:stretch>
        </p:blipFill>
        <p:spPr bwMode="auto">
          <a:xfrm>
            <a:off x="6731523" y="5019428"/>
            <a:ext cx="1454150" cy="1477963"/>
          </a:xfrm>
          <a:prstGeom prst="rect">
            <a:avLst/>
          </a:prstGeom>
          <a:noFill/>
          <a:ln w="9525">
            <a:noFill/>
            <a:miter lim="800000"/>
            <a:headEnd/>
            <a:tailEnd/>
          </a:ln>
          <a:effectLst/>
        </p:spPr>
      </p:pic>
      <p:sp>
        <p:nvSpPr>
          <p:cNvPr id="2" name="Slide Number Placeholder 1"/>
          <p:cNvSpPr>
            <a:spLocks noGrp="1"/>
          </p:cNvSpPr>
          <p:nvPr>
            <p:ph type="sldNum" sz="quarter" idx="11"/>
          </p:nvPr>
        </p:nvSpPr>
        <p:spPr/>
        <p:txBody>
          <a:bodyPr/>
          <a:lstStyle/>
          <a:p>
            <a:fld id="{EE3D4692-A625-460F-A072-DE10EEAA5719}" type="slidenum">
              <a:rPr lang="en-US" smtClean="0"/>
              <a:pPr/>
              <a:t>48</a:t>
            </a:fld>
            <a:endParaRPr lang="en-US" dirty="0"/>
          </a:p>
        </p:txBody>
      </p:sp>
      <p:sp>
        <p:nvSpPr>
          <p:cNvPr id="7" name="Footer Placeholder 6"/>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50059567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ea typeface="ＭＳ Ｐゴシック" panose="020B0600070205080204" pitchFamily="34" charset="-128"/>
              </a:rPr>
              <a:t>Addressing the counterclaim…</a:t>
            </a:r>
          </a:p>
        </p:txBody>
      </p:sp>
      <p:sp>
        <p:nvSpPr>
          <p:cNvPr id="27651" name="Content Placeholder 2"/>
          <p:cNvSpPr>
            <a:spLocks noGrp="1"/>
          </p:cNvSpPr>
          <p:nvPr>
            <p:ph idx="1"/>
          </p:nvPr>
        </p:nvSpPr>
        <p:spPr>
          <a:xfrm>
            <a:off x="712922" y="1417320"/>
            <a:ext cx="6540285" cy="3139182"/>
          </a:xfrm>
        </p:spPr>
        <p:txBody>
          <a:bodyPr/>
          <a:lstStyle/>
          <a:p>
            <a:pPr eaLnBrk="1" hangingPunct="1">
              <a:spcAft>
                <a:spcPts val="1200"/>
              </a:spcAft>
            </a:pPr>
            <a:r>
              <a:rPr lang="en-US" dirty="0" smtClean="0">
                <a:solidFill>
                  <a:srgbClr val="000000"/>
                </a:solidFill>
                <a:ea typeface="ＭＳ Ｐゴシック" panose="020B0600070205080204" pitchFamily="34" charset="-128"/>
              </a:rPr>
              <a:t>Re</a:t>
            </a:r>
            <a:r>
              <a:rPr lang="en-US" dirty="0" smtClean="0">
                <a:ea typeface="ＭＳ Ｐゴシック" panose="020B0600070205080204" pitchFamily="34" charset="-128"/>
              </a:rPr>
              <a:t>futes or proves wrong, another point</a:t>
            </a:r>
          </a:p>
          <a:p>
            <a:pPr eaLnBrk="1" hangingPunct="1">
              <a:spcAft>
                <a:spcPts val="1200"/>
              </a:spcAft>
            </a:pPr>
            <a:r>
              <a:rPr lang="en-US" dirty="0" smtClean="0">
                <a:ea typeface="ＭＳ Ｐゴシック" panose="020B0600070205080204" pitchFamily="34" charset="-128"/>
              </a:rPr>
              <a:t>Recognizes other possible points of view or claims</a:t>
            </a:r>
          </a:p>
          <a:p>
            <a:pPr eaLnBrk="1" hangingPunct="1">
              <a:spcAft>
                <a:spcPts val="1200"/>
              </a:spcAft>
            </a:pPr>
            <a:r>
              <a:rPr lang="en-US" dirty="0" smtClean="0">
                <a:ea typeface="ＭＳ Ｐゴシック" panose="020B0600070205080204" pitchFamily="34" charset="-128"/>
              </a:rPr>
              <a:t>Lends credence to the writer’s claims</a:t>
            </a:r>
          </a:p>
        </p:txBody>
      </p:sp>
      <p:sp>
        <p:nvSpPr>
          <p:cNvPr id="2" name="Slide Number Placeholder 1"/>
          <p:cNvSpPr>
            <a:spLocks noGrp="1"/>
          </p:cNvSpPr>
          <p:nvPr>
            <p:ph type="sldNum" sz="quarter" idx="11"/>
          </p:nvPr>
        </p:nvSpPr>
        <p:spPr/>
        <p:txBody>
          <a:bodyPr/>
          <a:lstStyle/>
          <a:p>
            <a:fld id="{EE3D4692-A625-460F-A072-DE10EEAA5719}" type="slidenum">
              <a:rPr lang="en-US" smtClean="0"/>
              <a:pPr/>
              <a:t>49</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41184418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2 Review</a:t>
            </a:r>
          </a:p>
        </p:txBody>
      </p:sp>
      <p:sp>
        <p:nvSpPr>
          <p:cNvPr id="23556" name="Content Placeholder 1"/>
          <p:cNvSpPr>
            <a:spLocks noGrp="1"/>
          </p:cNvSpPr>
          <p:nvPr>
            <p:ph type="body" sz="quarter" idx="10"/>
          </p:nvPr>
        </p:nvSpPr>
        <p:spPr>
          <a:xfrm>
            <a:off x="407895" y="981636"/>
            <a:ext cx="8382000" cy="4664383"/>
          </a:xfrm>
        </p:spPr>
        <p:txBody>
          <a:bodyPr>
            <a:normAutofit fontScale="92500"/>
          </a:bodyPr>
          <a:lstStyle/>
          <a:p>
            <a:r>
              <a:rPr lang="en-US" dirty="0" smtClean="0"/>
              <a:t>Backward design process and </a:t>
            </a:r>
            <a:r>
              <a:rPr lang="en-US" dirty="0"/>
              <a:t>CCS-ELA &amp; Literacy </a:t>
            </a:r>
            <a:r>
              <a:rPr lang="en-US" dirty="0" smtClean="0"/>
              <a:t>unit and </a:t>
            </a:r>
            <a:r>
              <a:rPr lang="en-US" dirty="0"/>
              <a:t>lesson design </a:t>
            </a:r>
            <a:endParaRPr lang="en-US" dirty="0" smtClean="0"/>
          </a:p>
          <a:p>
            <a:pPr lvl="0"/>
            <a:r>
              <a:rPr lang="en-US" dirty="0" smtClean="0"/>
              <a:t>Deeper understanding of close </a:t>
            </a:r>
            <a:r>
              <a:rPr lang="en-US" dirty="0"/>
              <a:t>reading, academic language, and text-based </a:t>
            </a:r>
            <a:r>
              <a:rPr lang="en-US" dirty="0" smtClean="0"/>
              <a:t>discussion </a:t>
            </a:r>
            <a:endParaRPr lang="en-US" dirty="0"/>
          </a:p>
          <a:p>
            <a:pPr lvl="0"/>
            <a:r>
              <a:rPr lang="en-US" dirty="0" smtClean="0"/>
              <a:t>Practice with designing a sequence of text-dependent questions</a:t>
            </a:r>
            <a:endParaRPr lang="en-US" dirty="0"/>
          </a:p>
          <a:p>
            <a:pPr lvl="0"/>
            <a:r>
              <a:rPr lang="en-US" dirty="0" smtClean="0"/>
              <a:t>Integration of close </a:t>
            </a:r>
            <a:r>
              <a:rPr lang="en-US" dirty="0"/>
              <a:t>reading, academic language, </a:t>
            </a:r>
            <a:r>
              <a:rPr lang="en-US" dirty="0" smtClean="0"/>
              <a:t>discussion</a:t>
            </a:r>
            <a:r>
              <a:rPr lang="en-US" dirty="0"/>
              <a:t>, and supports </a:t>
            </a:r>
            <a:r>
              <a:rPr lang="en-US" dirty="0" smtClean="0"/>
              <a:t>in unit </a:t>
            </a:r>
            <a:r>
              <a:rPr lang="en-US" dirty="0"/>
              <a:t>and lesson </a:t>
            </a:r>
            <a:r>
              <a:rPr lang="en-US" dirty="0" smtClean="0"/>
              <a:t>design</a:t>
            </a:r>
            <a:endParaRPr lang="en-US" dirty="0"/>
          </a:p>
          <a:p>
            <a:pPr lvl="0"/>
            <a:r>
              <a:rPr lang="en-US" dirty="0" smtClean="0"/>
              <a:t>Universal </a:t>
            </a:r>
            <a:r>
              <a:rPr lang="en-US" dirty="0"/>
              <a:t>Design for Learning (UDL) </a:t>
            </a:r>
            <a:r>
              <a:rPr lang="en-US" dirty="0" smtClean="0"/>
              <a:t>and practices to </a:t>
            </a:r>
            <a:r>
              <a:rPr lang="en-US" dirty="0"/>
              <a:t>support students </a:t>
            </a:r>
            <a:r>
              <a:rPr lang="en-US" dirty="0" smtClean="0"/>
              <a:t>in CCS ELA &amp; Literacy</a:t>
            </a:r>
          </a:p>
        </p:txBody>
      </p:sp>
      <p:sp>
        <p:nvSpPr>
          <p:cNvPr id="3" name="Slide Number Placeholder 2"/>
          <p:cNvSpPr>
            <a:spLocks noGrp="1"/>
          </p:cNvSpPr>
          <p:nvPr>
            <p:ph type="sldNum" sz="quarter" idx="12"/>
          </p:nvPr>
        </p:nvSpPr>
        <p:spPr/>
        <p:txBody>
          <a:bodyPr/>
          <a:lstStyle/>
          <a:p>
            <a:fld id="{EE3D4692-A625-460F-A072-DE10EEAA5719}" type="slidenum">
              <a:rPr lang="en-US" smtClean="0"/>
              <a:pPr/>
              <a:t>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822278"/>
          </a:xfrm>
        </p:spPr>
        <p:txBody>
          <a:bodyPr>
            <a:noAutofit/>
          </a:bodyPr>
          <a:lstStyle/>
          <a:p>
            <a:r>
              <a:rPr lang="en-US" sz="4000" dirty="0" smtClean="0"/>
              <a:t>Activity 5a: Writing Claims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067869721"/>
              </p:ext>
            </p:extLst>
          </p:nvPr>
        </p:nvGraphicFramePr>
        <p:xfrm>
          <a:off x="356461" y="1159366"/>
          <a:ext cx="8491537" cy="4629021"/>
        </p:xfrm>
        <a:graphic>
          <a:graphicData uri="http://schemas.openxmlformats.org/drawingml/2006/table">
            <a:tbl>
              <a:tblPr firstRow="1">
                <a:effectLst/>
                <a:tableStyleId>{F5AB1C69-6EDB-4FF4-983F-18BD219EF322}</a:tableStyleId>
              </a:tblPr>
              <a:tblGrid>
                <a:gridCol w="8491537"/>
              </a:tblGrid>
              <a:tr h="514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lt1"/>
                          </a:solidFill>
                          <a:effectLst/>
                          <a:latin typeface="+mn-lt"/>
                        </a:rPr>
                        <a:t>Activity 5a: Viewing a Video and Having a “Written Conversation”</a:t>
                      </a:r>
                      <a:endParaRPr kumimoji="0" lang="en-US" sz="2000" b="1" i="0" u="none" strike="noStrike" cap="none" normalizeH="0" baseline="0" dirty="0">
                        <a:ln>
                          <a:noFill/>
                        </a:ln>
                        <a:solidFill>
                          <a:srgbClr val="FFFFFF"/>
                        </a:solidFill>
                        <a:effectLst/>
                        <a:latin typeface="Calibri" charset="0"/>
                      </a:endParaRPr>
                    </a:p>
                  </a:txBody>
                  <a:tcPr marT="45712" marB="45712" horzOverflow="overflow"/>
                </a:tc>
              </a:tr>
              <a:tr h="4114571">
                <a:tc>
                  <a:txBody>
                    <a:bodyPr/>
                    <a:lstStyle/>
                    <a:p>
                      <a:pPr marL="342900" lvl="0" indent="-342900">
                        <a:buAutoNum type="arabicPeriod"/>
                      </a:pPr>
                      <a:r>
                        <a:rPr lang="en-US" sz="2000" kern="1200" dirty="0" smtClean="0">
                          <a:solidFill>
                            <a:schemeClr val="dk1"/>
                          </a:solidFill>
                          <a:effectLst/>
                          <a:latin typeface="+mn-lt"/>
                          <a:ea typeface="+mn-ea"/>
                          <a:cs typeface="+mn-cs"/>
                        </a:rPr>
                        <a:t>View the video and take notes in your </a:t>
                      </a:r>
                      <a:r>
                        <a:rPr lang="en-US" sz="2000" i="1" kern="1200" dirty="0" smtClean="0">
                          <a:solidFill>
                            <a:schemeClr val="dk1"/>
                          </a:solidFill>
                          <a:effectLst/>
                          <a:latin typeface="+mn-lt"/>
                          <a:ea typeface="+mn-ea"/>
                          <a:cs typeface="+mn-cs"/>
                        </a:rPr>
                        <a:t>Notepad</a:t>
                      </a:r>
                      <a:r>
                        <a:rPr lang="en-US" sz="2000" kern="1200" dirty="0" smtClean="0">
                          <a:solidFill>
                            <a:schemeClr val="dk1"/>
                          </a:solidFill>
                          <a:effectLst/>
                          <a:latin typeface="+mn-lt"/>
                          <a:ea typeface="+mn-ea"/>
                          <a:cs typeface="+mn-cs"/>
                        </a:rPr>
                        <a:t> for these questions: </a:t>
                      </a:r>
                      <a:r>
                        <a:rPr lang="en-US" sz="2000" b="1" kern="1200" dirty="0" smtClean="0">
                          <a:solidFill>
                            <a:schemeClr val="dk1"/>
                          </a:solidFill>
                          <a:effectLst/>
                          <a:latin typeface="+mn-lt"/>
                          <a:ea typeface="+mn-ea"/>
                          <a:cs typeface="+mn-cs"/>
                        </a:rPr>
                        <a:t>How does the teacher</a:t>
                      </a:r>
                      <a:r>
                        <a:rPr lang="en-US" sz="2000" b="1" kern="1200" baseline="0" dirty="0" smtClean="0">
                          <a:solidFill>
                            <a:schemeClr val="dk1"/>
                          </a:solidFill>
                          <a:effectLst/>
                          <a:latin typeface="+mn-lt"/>
                          <a:ea typeface="+mn-ea"/>
                          <a:cs typeface="+mn-cs"/>
                        </a:rPr>
                        <a:t> prepare students to create a claim from multiple sources? How does she provide specific feedback? How is collaboration used to push students’ thinking? How does the Odell Claim Template help to support students? </a:t>
                      </a:r>
                      <a:endParaRPr lang="en-US" sz="2000" kern="1200" dirty="0" smtClean="0">
                        <a:solidFill>
                          <a:schemeClr val="dk1"/>
                        </a:solidFill>
                        <a:effectLst/>
                        <a:latin typeface="+mn-lt"/>
                        <a:ea typeface="+mn-ea"/>
                        <a:cs typeface="+mn-cs"/>
                      </a:endParaRPr>
                    </a:p>
                    <a:p>
                      <a:pPr marL="342900" lvl="0" indent="-342900">
                        <a:buAutoNum type="arabicPeriod"/>
                      </a:pPr>
                      <a:r>
                        <a:rPr lang="en-US" sz="2000" kern="1200" dirty="0" smtClean="0">
                          <a:solidFill>
                            <a:schemeClr val="dk1"/>
                          </a:solidFill>
                          <a:effectLst/>
                          <a:latin typeface="+mn-lt"/>
                          <a:ea typeface="+mn-ea"/>
                          <a:cs typeface="+mn-cs"/>
                        </a:rPr>
                        <a:t>Identify a partner for a “Written Conversation.”</a:t>
                      </a:r>
                    </a:p>
                    <a:p>
                      <a:pPr marL="342900" lvl="0" indent="-342900">
                        <a:buAutoNum type="arabicPeriod"/>
                      </a:pPr>
                      <a:r>
                        <a:rPr lang="en-US" sz="2000" kern="1200" dirty="0" smtClean="0">
                          <a:solidFill>
                            <a:schemeClr val="dk1"/>
                          </a:solidFill>
                          <a:effectLst/>
                          <a:latin typeface="+mn-lt"/>
                          <a:ea typeface="+mn-ea"/>
                          <a:cs typeface="+mn-cs"/>
                        </a:rPr>
                        <a:t>Write</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simultaneous communications to one another about the video. </a:t>
                      </a:r>
                    </a:p>
                    <a:p>
                      <a:pPr marL="342900" lvl="0" indent="-342900">
                        <a:buAutoNum type="arabicPeriod"/>
                      </a:pPr>
                      <a:r>
                        <a:rPr lang="en-US" sz="2000" kern="1200" dirty="0" smtClean="0">
                          <a:solidFill>
                            <a:schemeClr val="dk1"/>
                          </a:solidFill>
                          <a:effectLst/>
                          <a:latin typeface="+mn-lt"/>
                          <a:ea typeface="+mn-ea"/>
                          <a:cs typeface="+mn-cs"/>
                        </a:rPr>
                        <a:t>At</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the facilitator’s signal, trade notes. This is done in silence. </a:t>
                      </a:r>
                    </a:p>
                    <a:p>
                      <a:pPr marL="342900" lvl="0" indent="-342900">
                        <a:buAutoNum type="arabicPeriod"/>
                      </a:pPr>
                      <a:r>
                        <a:rPr lang="en-US" sz="2000" kern="1200" dirty="0" smtClean="0">
                          <a:solidFill>
                            <a:schemeClr val="dk1"/>
                          </a:solidFill>
                          <a:effectLst/>
                          <a:latin typeface="+mn-lt"/>
                          <a:ea typeface="+mn-ea"/>
                          <a:cs typeface="+mn-cs"/>
                        </a:rPr>
                        <a:t>When the facilitator gives the signal, you can talk out loud with your partner. </a:t>
                      </a:r>
                    </a:p>
                    <a:p>
                      <a:pPr marL="342900" lvl="0" indent="-342900">
                        <a:spcAft>
                          <a:spcPts val="600"/>
                        </a:spcAft>
                        <a:buAutoNum type="arabicPeriod"/>
                      </a:pPr>
                      <a:r>
                        <a:rPr lang="en-US" sz="2000" kern="1200" dirty="0" smtClean="0">
                          <a:solidFill>
                            <a:schemeClr val="dk1"/>
                          </a:solidFill>
                          <a:effectLst/>
                          <a:latin typeface="+mn-lt"/>
                          <a:ea typeface="+mn-ea"/>
                          <a:cs typeface="+mn-cs"/>
                        </a:rPr>
                        <a:t>Be prepared to volunteer a thread of your conversation.</a:t>
                      </a:r>
                    </a:p>
                    <a:p>
                      <a:pPr marL="0" marR="0" lvl="0" indent="0" algn="l" defTabSz="9143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Video: </a:t>
                      </a:r>
                      <a:r>
                        <a:rPr lang="en-US" sz="1800" i="1" kern="1200" dirty="0" smtClean="0">
                          <a:solidFill>
                            <a:schemeClr val="dk1"/>
                          </a:solidFill>
                          <a:latin typeface="+mn-lt"/>
                          <a:ea typeface="+mn-ea"/>
                          <a:cs typeface="+mn-cs"/>
                        </a:rPr>
                        <a:t>Developing a Claim Using Two Informational Texts.</a:t>
                      </a:r>
                      <a:r>
                        <a:rPr lang="en-US" sz="1800" i="1" kern="1200" baseline="0" dirty="0" smtClean="0">
                          <a:solidFill>
                            <a:schemeClr val="dk1"/>
                          </a:solidFill>
                          <a:latin typeface="+mn-lt"/>
                          <a:ea typeface="+mn-ea"/>
                          <a:cs typeface="+mn-cs"/>
                        </a:rPr>
                        <a:t> </a:t>
                      </a:r>
                      <a:r>
                        <a:rPr lang="en-US" sz="1800" i="1" u="none" strike="noStrike" kern="1200" dirty="0" smtClean="0">
                          <a:solidFill>
                            <a:schemeClr val="dk1"/>
                          </a:solidFill>
                          <a:effectLst/>
                          <a:latin typeface="+mn-lt"/>
                          <a:ea typeface="+mn-ea"/>
                          <a:cs typeface="+mn-cs"/>
                          <a:hlinkClick r:id="rId3"/>
                        </a:rPr>
                        <a:t>http://www.engageny.org/resource/common-core-instruction-developing-a-claim-using-two-informational-texts</a:t>
                      </a:r>
                      <a:endParaRPr lang="en-US" sz="1800" kern="1200" dirty="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195345" y="0"/>
            <a:ext cx="858190" cy="1139802"/>
          </a:xfrm>
          <a:prstGeom prst="rect">
            <a:avLst/>
          </a:prstGeom>
        </p:spPr>
      </p:pic>
      <p:sp>
        <p:nvSpPr>
          <p:cNvPr id="9" name="Footer Placeholder 8"/>
          <p:cNvSpPr>
            <a:spLocks noGrp="1"/>
          </p:cNvSpPr>
          <p:nvPr>
            <p:ph type="ftr" sz="quarter" idx="10"/>
          </p:nvPr>
        </p:nvSpPr>
        <p:spPr/>
        <p:txBody>
          <a:bodyPr/>
          <a:lstStyle/>
          <a:p>
            <a:endParaRPr lang="en-US" dirty="0"/>
          </a:p>
        </p:txBody>
      </p:sp>
      <p:pic>
        <p:nvPicPr>
          <p:cNvPr id="7" name="Picture 5" descr="Picture10.png"/>
          <p:cNvPicPr>
            <a:picLocks noChangeAspect="1"/>
          </p:cNvPicPr>
          <p:nvPr/>
        </p:nvPicPr>
        <p:blipFill>
          <a:blip r:embed="rId5" cstate="print"/>
          <a:srcRect/>
          <a:stretch>
            <a:fillRect/>
          </a:stretch>
        </p:blipFill>
        <p:spPr bwMode="auto">
          <a:xfrm>
            <a:off x="6993229" y="5485547"/>
            <a:ext cx="837127" cy="912847"/>
          </a:xfrm>
          <a:prstGeom prst="rect">
            <a:avLst/>
          </a:prstGeom>
          <a:noFill/>
          <a:ln w="9525">
            <a:noFill/>
            <a:miter lim="800000"/>
            <a:headEnd/>
            <a:tailEnd/>
          </a:ln>
        </p:spPr>
      </p:pic>
      <p:sp>
        <p:nvSpPr>
          <p:cNvPr id="10" name="TextBox 9"/>
          <p:cNvSpPr txBox="1"/>
          <p:nvPr/>
        </p:nvSpPr>
        <p:spPr>
          <a:xfrm>
            <a:off x="6952898" y="5450034"/>
            <a:ext cx="1090934" cy="353943"/>
          </a:xfrm>
          <a:prstGeom prst="rect">
            <a:avLst/>
          </a:prstGeom>
          <a:noFill/>
        </p:spPr>
        <p:txBody>
          <a:bodyPr wrap="square" rtlCol="0">
            <a:spAutoFit/>
          </a:bodyPr>
          <a:lstStyle/>
          <a:p>
            <a:r>
              <a:rPr lang="en-US" sz="1700" dirty="0" smtClean="0"/>
              <a:t>Page 30</a:t>
            </a:r>
            <a:endParaRPr lang="en-US" sz="1700" dirty="0"/>
          </a:p>
        </p:txBody>
      </p:sp>
    </p:spTree>
    <p:extLst>
      <p:ext uri="{BB962C8B-B14F-4D97-AF65-F5344CB8AC3E}">
        <p14:creationId xmlns:p14="http://schemas.microsoft.com/office/powerpoint/2010/main" xmlns="" val="299518966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After Learning How to Write Claims, Students Write an Argument, Supporting  that Claim</a:t>
            </a:r>
            <a:endParaRPr lang="en-US" sz="3600" dirty="0"/>
          </a:p>
        </p:txBody>
      </p:sp>
      <p:sp>
        <p:nvSpPr>
          <p:cNvPr id="3" name="Content Placeholder 2"/>
          <p:cNvSpPr>
            <a:spLocks noGrp="1"/>
          </p:cNvSpPr>
          <p:nvPr>
            <p:ph sz="quarter" idx="1"/>
          </p:nvPr>
        </p:nvSpPr>
        <p:spPr>
          <a:xfrm>
            <a:off x="402336" y="1255093"/>
            <a:ext cx="7548968" cy="3262432"/>
          </a:xfrm>
        </p:spPr>
        <p:txBody>
          <a:bodyPr/>
          <a:lstStyle/>
          <a:p>
            <a:endParaRPr lang="en-US" dirty="0" smtClean="0"/>
          </a:p>
          <a:p>
            <a:pPr marL="0" indent="0">
              <a:spcAft>
                <a:spcPts val="1200"/>
              </a:spcAft>
              <a:buNone/>
            </a:pPr>
            <a:r>
              <a:rPr lang="en-US" dirty="0" smtClean="0"/>
              <a:t>At your table discuss:</a:t>
            </a:r>
          </a:p>
          <a:p>
            <a:pPr>
              <a:spcAft>
                <a:spcPts val="1200"/>
              </a:spcAft>
            </a:pPr>
            <a:r>
              <a:rPr lang="en-US" dirty="0" smtClean="0">
                <a:ea typeface="ＭＳ Ｐゴシック" panose="020B0600070205080204" pitchFamily="34" charset="-128"/>
              </a:rPr>
              <a:t>What </a:t>
            </a:r>
            <a:r>
              <a:rPr lang="en-US" dirty="0">
                <a:ea typeface="ＭＳ Ｐゴシック" panose="020B0600070205080204" pitchFamily="34" charset="-128"/>
              </a:rPr>
              <a:t>are the </a:t>
            </a:r>
            <a:r>
              <a:rPr lang="en-US" dirty="0" smtClean="0">
                <a:ea typeface="ＭＳ Ｐゴシック" panose="020B0600070205080204" pitchFamily="34" charset="-128"/>
              </a:rPr>
              <a:t>qualities of effective argument writing?</a:t>
            </a:r>
            <a:endParaRPr lang="en-US" dirty="0">
              <a:ea typeface="ＭＳ Ｐゴシック" panose="020B0600070205080204" pitchFamily="34" charset="-128"/>
            </a:endParaRPr>
          </a:p>
          <a:p>
            <a:pPr>
              <a:spcAft>
                <a:spcPts val="1200"/>
              </a:spcAft>
            </a:pPr>
            <a:r>
              <a:rPr lang="en-US" dirty="0" smtClean="0">
                <a:ea typeface="ＭＳ Ｐゴシック" panose="020B0600070205080204" pitchFamily="34" charset="-128"/>
              </a:rPr>
              <a:t>Consider what students must know and be able to do to write effective arguments.</a:t>
            </a:r>
            <a:endParaRPr lang="en-US" dirty="0">
              <a:ea typeface="ＭＳ Ｐゴシック" panose="020B0600070205080204" pitchFamily="34" charset="-128"/>
            </a:endParaRPr>
          </a:p>
        </p:txBody>
      </p:sp>
      <p:sp>
        <p:nvSpPr>
          <p:cNvPr id="4" name="Slide Number Placeholder 3"/>
          <p:cNvSpPr>
            <a:spLocks noGrp="1"/>
          </p:cNvSpPr>
          <p:nvPr>
            <p:ph type="sldNum" sz="quarter" idx="11"/>
          </p:nvPr>
        </p:nvSpPr>
        <p:spPr/>
        <p:txBody>
          <a:bodyPr/>
          <a:lstStyle/>
          <a:p>
            <a:fld id="{EE3D4692-A625-460F-A072-DE10EEAA5719}" type="slidenum">
              <a:rPr lang="en-US" smtClean="0"/>
              <a:pPr/>
              <a:t>51</a:t>
            </a:fld>
            <a:endParaRPr lang="en-US" dirty="0"/>
          </a:p>
        </p:txBody>
      </p:sp>
      <p:pic>
        <p:nvPicPr>
          <p:cNvPr id="5" name="Picture 6" descr="discussion 2.png"/>
          <p:cNvPicPr>
            <a:picLocks noChangeAspect="1"/>
          </p:cNvPicPr>
          <p:nvPr/>
        </p:nvPicPr>
        <p:blipFill>
          <a:blip r:embed="rId3" cstate="print"/>
          <a:srcRect/>
          <a:stretch>
            <a:fillRect/>
          </a:stretch>
        </p:blipFill>
        <p:spPr bwMode="auto">
          <a:xfrm>
            <a:off x="5530999" y="4578007"/>
            <a:ext cx="1454150" cy="1477963"/>
          </a:xfrm>
          <a:prstGeom prst="rect">
            <a:avLst/>
          </a:prstGeom>
          <a:noFill/>
          <a:ln w="9525">
            <a:noFill/>
            <a:miter lim="800000"/>
            <a:headEnd/>
            <a:tailEnd/>
          </a:ln>
          <a:effectLst/>
        </p:spPr>
      </p:pic>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859915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are the Qualities of Effective Argument Writing?</a:t>
            </a:r>
            <a:endParaRPr lang="en-US" sz="3600" dirty="0"/>
          </a:p>
        </p:txBody>
      </p:sp>
      <p:sp>
        <p:nvSpPr>
          <p:cNvPr id="3" name="Content Placeholder 2"/>
          <p:cNvSpPr>
            <a:spLocks noGrp="1"/>
          </p:cNvSpPr>
          <p:nvPr>
            <p:ph sz="quarter" idx="1"/>
          </p:nvPr>
        </p:nvSpPr>
        <p:spPr>
          <a:xfrm>
            <a:off x="402336" y="1361111"/>
            <a:ext cx="8568883" cy="5022914"/>
          </a:xfrm>
        </p:spPr>
        <p:txBody>
          <a:bodyPr/>
          <a:lstStyle/>
          <a:p>
            <a:r>
              <a:rPr lang="en-US" sz="2800" dirty="0" smtClean="0"/>
              <a:t>An effective claim</a:t>
            </a:r>
            <a:r>
              <a:rPr lang="en-US" sz="2800" dirty="0"/>
              <a:t> </a:t>
            </a:r>
            <a:r>
              <a:rPr lang="en-US" sz="2800" dirty="0" smtClean="0"/>
              <a:t>with a </a:t>
            </a:r>
            <a:r>
              <a:rPr lang="en-US" sz="2800" dirty="0"/>
              <a:t>c</a:t>
            </a:r>
            <a:r>
              <a:rPr lang="en-US" sz="2800" dirty="0" smtClean="0"/>
              <a:t>lear introduction of idea(s) </a:t>
            </a:r>
          </a:p>
          <a:p>
            <a:r>
              <a:rPr lang="en-US" sz="2800" dirty="0" smtClean="0"/>
              <a:t>Collection of strong textual evidence</a:t>
            </a:r>
          </a:p>
          <a:p>
            <a:r>
              <a:rPr lang="en-US" sz="2800" dirty="0" smtClean="0"/>
              <a:t>Well-constructed grouping and connecting ideas with mature transitions</a:t>
            </a:r>
          </a:p>
          <a:p>
            <a:r>
              <a:rPr lang="en-US" sz="2800" dirty="0" smtClean="0"/>
              <a:t>Effective explanations of the evidence that supports the claim</a:t>
            </a:r>
          </a:p>
          <a:p>
            <a:r>
              <a:rPr lang="en-US" sz="2800" dirty="0" smtClean="0"/>
              <a:t>Counterclaims appropriately addressed</a:t>
            </a:r>
            <a:endParaRPr lang="en-US" sz="2800" dirty="0"/>
          </a:p>
          <a:p>
            <a:r>
              <a:rPr lang="en-US" sz="2800" dirty="0" smtClean="0"/>
              <a:t>Use of correct English conventions </a:t>
            </a:r>
          </a:p>
          <a:p>
            <a:r>
              <a:rPr lang="en-US" sz="2800" dirty="0" smtClean="0"/>
              <a:t>Strong and meaningful conclusion</a:t>
            </a:r>
          </a:p>
          <a:p>
            <a:r>
              <a:rPr lang="en-US" sz="2800" dirty="0" smtClean="0"/>
              <a:t>Use a variety of words eloquently</a:t>
            </a:r>
          </a:p>
          <a:p>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52</a:t>
            </a:fld>
            <a:endParaRPr lang="en-US" dirty="0"/>
          </a:p>
        </p:txBody>
      </p:sp>
      <p:pic>
        <p:nvPicPr>
          <p:cNvPr id="5" name="Picture 6" descr="discussion 2.png"/>
          <p:cNvPicPr>
            <a:picLocks noChangeAspect="1"/>
          </p:cNvPicPr>
          <p:nvPr/>
        </p:nvPicPr>
        <p:blipFill>
          <a:blip r:embed="rId3" cstate="print"/>
          <a:srcRect/>
          <a:stretch>
            <a:fillRect/>
          </a:stretch>
        </p:blipFill>
        <p:spPr bwMode="auto">
          <a:xfrm>
            <a:off x="6962233" y="4339468"/>
            <a:ext cx="1454150" cy="1477963"/>
          </a:xfrm>
          <a:prstGeom prst="rect">
            <a:avLst/>
          </a:prstGeom>
          <a:noFill/>
          <a:ln w="9525">
            <a:noFill/>
            <a:miter lim="800000"/>
            <a:headEnd/>
            <a:tailEnd/>
          </a:ln>
          <a:effectLst/>
        </p:spPr>
      </p:pic>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152862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0" y="198783"/>
            <a:ext cx="8482775" cy="715617"/>
          </a:xfrm>
        </p:spPr>
        <p:txBody>
          <a:bodyPr>
            <a:normAutofit/>
          </a:bodyPr>
          <a:lstStyle/>
          <a:p>
            <a:r>
              <a:rPr lang="en-US" sz="3600" dirty="0" smtClean="0"/>
              <a:t>The 4 Cs  of Evidence-based Writing</a:t>
            </a:r>
            <a:endParaRPr lang="en-US" sz="3600" dirty="0"/>
          </a:p>
        </p:txBody>
      </p:sp>
      <p:sp>
        <p:nvSpPr>
          <p:cNvPr id="3" name="Content Placeholder 2"/>
          <p:cNvSpPr>
            <a:spLocks noGrp="1"/>
          </p:cNvSpPr>
          <p:nvPr>
            <p:ph sz="quarter" idx="1"/>
          </p:nvPr>
        </p:nvSpPr>
        <p:spPr>
          <a:xfrm>
            <a:off x="265042" y="1048900"/>
            <a:ext cx="8407219" cy="4552015"/>
          </a:xfrm>
        </p:spPr>
        <p:txBody>
          <a:bodyPr/>
          <a:lstStyle/>
          <a:p>
            <a:pPr>
              <a:spcBef>
                <a:spcPts val="300"/>
              </a:spcBef>
            </a:pPr>
            <a:r>
              <a:rPr lang="en-US" sz="2400" b="1" dirty="0" smtClean="0"/>
              <a:t>Claim it</a:t>
            </a:r>
            <a:r>
              <a:rPr lang="en-US" sz="2400" dirty="0" smtClean="0"/>
              <a:t>: Violence on television affects children in negative ways.</a:t>
            </a:r>
          </a:p>
          <a:p>
            <a:pPr>
              <a:spcBef>
                <a:spcPts val="300"/>
              </a:spcBef>
            </a:pPr>
            <a:endParaRPr lang="en-US" sz="2400" dirty="0" smtClean="0"/>
          </a:p>
          <a:p>
            <a:pPr>
              <a:spcBef>
                <a:spcPts val="300"/>
              </a:spcBef>
            </a:pPr>
            <a:r>
              <a:rPr lang="en-US" sz="2400" b="1" dirty="0" smtClean="0"/>
              <a:t>Cite it</a:t>
            </a:r>
            <a:r>
              <a:rPr lang="en-US" sz="2400" dirty="0" smtClean="0"/>
              <a:t>: According to Palmer, children under the age of 10 who watch more than 15 hours a week of television were more likely to play pretend games where others were killed or harmed.</a:t>
            </a:r>
          </a:p>
          <a:p>
            <a:pPr marL="0" indent="0">
              <a:spcBef>
                <a:spcPts val="300"/>
              </a:spcBef>
              <a:buNone/>
            </a:pPr>
            <a:endParaRPr lang="en-US" sz="2400" dirty="0" smtClean="0"/>
          </a:p>
          <a:p>
            <a:pPr>
              <a:spcBef>
                <a:spcPts val="300"/>
              </a:spcBef>
            </a:pPr>
            <a:r>
              <a:rPr lang="en-US" sz="2400" b="1" dirty="0" smtClean="0"/>
              <a:t>Clarify it</a:t>
            </a:r>
            <a:r>
              <a:rPr lang="en-US" sz="2400" dirty="0" smtClean="0"/>
              <a:t>: In reviewing the research, the overwhelming number of studies suggest that violence on television does have a negative effect on children.</a:t>
            </a:r>
          </a:p>
          <a:p>
            <a:pPr marL="0" indent="0">
              <a:spcBef>
                <a:spcPts val="300"/>
              </a:spcBef>
              <a:buNone/>
            </a:pPr>
            <a:endParaRPr lang="en-US" sz="2400" dirty="0" smtClean="0"/>
          </a:p>
          <a:p>
            <a:pPr>
              <a:spcBef>
                <a:spcPts val="300"/>
              </a:spcBef>
            </a:pPr>
            <a:r>
              <a:rPr lang="en-US" sz="2400" b="1" dirty="0" smtClean="0"/>
              <a:t>Counterclaim it: </a:t>
            </a:r>
            <a:r>
              <a:rPr lang="en-US" sz="2400" dirty="0" smtClean="0"/>
              <a:t>On the other hand, the Television Association of America, in a 2004 study, found that watching television had no effect on young children. In their study…</a:t>
            </a:r>
            <a:endParaRPr lang="en-US" sz="2400"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53</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16446272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013" y="228600"/>
            <a:ext cx="8652680" cy="1066800"/>
          </a:xfrm>
        </p:spPr>
        <p:txBody>
          <a:bodyPr>
            <a:noAutofit/>
          </a:bodyPr>
          <a:lstStyle/>
          <a:p>
            <a:pPr algn="ctr"/>
            <a:r>
              <a:rPr lang="en-US" sz="3600" dirty="0" smtClean="0">
                <a:solidFill>
                  <a:srgbClr val="002060"/>
                </a:solidFill>
              </a:rPr>
              <a:t>ODELL EVIDENCE-BASED </a:t>
            </a:r>
            <a:r>
              <a:rPr lang="en-US" sz="3600" dirty="0">
                <a:solidFill>
                  <a:srgbClr val="002060"/>
                </a:solidFill>
              </a:rPr>
              <a:t>ARGUMENTS CRITERIA </a:t>
            </a:r>
            <a:r>
              <a:rPr lang="en-US" sz="3200" dirty="0" smtClean="0">
                <a:solidFill>
                  <a:srgbClr val="002060"/>
                </a:solidFill>
              </a:rPr>
              <a:t>CHECKLIST  GRADES </a:t>
            </a:r>
            <a:r>
              <a:rPr lang="en-US" sz="3200" dirty="0">
                <a:solidFill>
                  <a:srgbClr val="002060"/>
                </a:solidFill>
              </a:rPr>
              <a:t>6-12 </a:t>
            </a:r>
            <a:r>
              <a:rPr lang="en-US" sz="3600" dirty="0"/>
              <a:t/>
            </a:r>
            <a:br>
              <a:rPr lang="en-US" sz="3600" dirty="0"/>
            </a:br>
            <a:endParaRPr lang="en-US" sz="3600"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54</a:t>
            </a:fld>
            <a:endParaRPr lang="en-US" dirty="0"/>
          </a:p>
        </p:txBody>
      </p:sp>
      <p:pic>
        <p:nvPicPr>
          <p:cNvPr id="5" name="Picture 6" descr="discussion 2.png"/>
          <p:cNvPicPr>
            <a:picLocks noChangeAspect="1"/>
          </p:cNvPicPr>
          <p:nvPr/>
        </p:nvPicPr>
        <p:blipFill>
          <a:blip r:embed="rId3" cstate="print"/>
          <a:srcRect/>
          <a:stretch>
            <a:fillRect/>
          </a:stretch>
        </p:blipFill>
        <p:spPr bwMode="auto">
          <a:xfrm>
            <a:off x="7661148" y="2366093"/>
            <a:ext cx="1454150" cy="1477963"/>
          </a:xfrm>
          <a:prstGeom prst="rect">
            <a:avLst/>
          </a:prstGeom>
          <a:noFill/>
          <a:ln w="9525">
            <a:noFill/>
            <a:miter lim="800000"/>
            <a:headEnd/>
            <a:tailEnd/>
          </a:ln>
          <a:effectLst/>
        </p:spPr>
      </p:pic>
      <p:pic>
        <p:nvPicPr>
          <p:cNvPr id="7" name="Picture 6"/>
          <p:cNvPicPr>
            <a:picLocks noChangeAspect="1"/>
          </p:cNvPicPr>
          <p:nvPr/>
        </p:nvPicPr>
        <p:blipFill rotWithShape="1">
          <a:blip r:embed="rId4" cstate="print"/>
          <a:srcRect l="13496" t="21408" r="47972" b="5831"/>
          <a:stretch/>
        </p:blipFill>
        <p:spPr>
          <a:xfrm>
            <a:off x="934379" y="1257967"/>
            <a:ext cx="6685621" cy="4626591"/>
          </a:xfrm>
          <a:prstGeom prst="rect">
            <a:avLst/>
          </a:prstGeom>
        </p:spPr>
      </p:pic>
      <p:sp>
        <p:nvSpPr>
          <p:cNvPr id="8" name="Footer Placeholder 7"/>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97272002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4048" y="228600"/>
            <a:ext cx="8541588" cy="1066800"/>
          </a:xfrm>
        </p:spPr>
        <p:txBody>
          <a:bodyPr>
            <a:normAutofit/>
          </a:bodyPr>
          <a:lstStyle/>
          <a:p>
            <a:r>
              <a:rPr lang="en-US" sz="3000" dirty="0" smtClean="0"/>
              <a:t>Persuasion vs. </a:t>
            </a:r>
            <a:r>
              <a:rPr lang="en-US" sz="3000" dirty="0"/>
              <a:t>Argument: Both have </a:t>
            </a:r>
            <a:r>
              <a:rPr lang="en-US" sz="3000" dirty="0" smtClean="0"/>
              <a:t>the </a:t>
            </a:r>
            <a:r>
              <a:rPr lang="en-US" sz="3000" dirty="0"/>
              <a:t>goal </a:t>
            </a:r>
            <a:r>
              <a:rPr lang="en-US" sz="3000" dirty="0" smtClean="0"/>
              <a:t>of persuading </a:t>
            </a:r>
            <a:r>
              <a:rPr lang="en-US" sz="3000" dirty="0"/>
              <a:t>people to believe something is true or change their beliefs</a:t>
            </a:r>
            <a:endParaRPr lang="en-US" sz="3000" dirty="0" smtClean="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352962586"/>
              </p:ext>
            </p:extLst>
          </p:nvPr>
        </p:nvGraphicFramePr>
        <p:xfrm>
          <a:off x="689113" y="1291791"/>
          <a:ext cx="7772400" cy="4887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fld id="{EE3D4692-A625-460F-A072-DE10EEAA5719}" type="slidenum">
              <a:rPr lang="en-US" smtClean="0"/>
              <a:pPr/>
              <a:t>55</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382283566"/>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5b: Finding Evidence to Support an Argument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431108146"/>
              </p:ext>
            </p:extLst>
          </p:nvPr>
        </p:nvGraphicFramePr>
        <p:xfrm>
          <a:off x="521647" y="1550309"/>
          <a:ext cx="8138259" cy="4109109"/>
        </p:xfrm>
        <a:graphic>
          <a:graphicData uri="http://schemas.openxmlformats.org/drawingml/2006/table">
            <a:tbl>
              <a:tblPr firstRow="1">
                <a:effectLst/>
                <a:tableStyleId>{F5AB1C69-6EDB-4FF4-983F-18BD219EF322}</a:tableStyleId>
              </a:tblPr>
              <a:tblGrid>
                <a:gridCol w="8138259"/>
              </a:tblGrid>
              <a:tr h="394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5b: </a:t>
                      </a:r>
                      <a:r>
                        <a:rPr lang="en-US" sz="2400" dirty="0" smtClean="0"/>
                        <a:t>Finding Evidence to Support an Argument – Viewing a Video</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286165">
                <a:tc>
                  <a:txBody>
                    <a:bodyPr/>
                    <a:lstStyle/>
                    <a:p>
                      <a:pPr marL="342900" lvl="0" indent="-342900">
                        <a:buAutoNum type="arabicPeriod"/>
                      </a:pPr>
                      <a:r>
                        <a:rPr lang="en-US" sz="2200" dirty="0" smtClean="0"/>
                        <a:t>View the Video </a:t>
                      </a:r>
                      <a:r>
                        <a:rPr lang="en-US" sz="2200" i="1" kern="1200" dirty="0" smtClean="0">
                          <a:solidFill>
                            <a:schemeClr val="dk1"/>
                          </a:solidFill>
                          <a:latin typeface="+mn-lt"/>
                          <a:ea typeface="+mn-ea"/>
                          <a:cs typeface="+mn-cs"/>
                        </a:rPr>
                        <a:t>Developing Evidence-based Arguments: </a:t>
                      </a:r>
                      <a:r>
                        <a:rPr lang="en-US" sz="2200" kern="1200" dirty="0" smtClean="0">
                          <a:solidFill>
                            <a:schemeClr val="dk1"/>
                          </a:solidFill>
                          <a:effectLst/>
                          <a:latin typeface="+mn-lt"/>
                          <a:ea typeface="+mn-ea"/>
                          <a:cs typeface="+mn-cs"/>
                        </a:rPr>
                        <a:t> </a:t>
                      </a:r>
                      <a:r>
                        <a:rPr lang="en-US" sz="2200" u="none" strike="noStrike" kern="1200" dirty="0" smtClean="0">
                          <a:solidFill>
                            <a:schemeClr val="dk1"/>
                          </a:solidFill>
                          <a:effectLst/>
                          <a:latin typeface="+mn-lt"/>
                          <a:ea typeface="+mn-ea"/>
                          <a:cs typeface="+mn-cs"/>
                          <a:hlinkClick r:id="rId3"/>
                        </a:rPr>
                        <a:t>http://commoncore.americaachieves.org/module/1</a:t>
                      </a:r>
                      <a:r>
                        <a:rPr lang="en-US" sz="2200" u="none" strike="noStrike" kern="1200" dirty="0" smtClean="0">
                          <a:solidFill>
                            <a:schemeClr val="dk1"/>
                          </a:solidFill>
                          <a:effectLst/>
                          <a:latin typeface="+mn-lt"/>
                          <a:ea typeface="+mn-ea"/>
                          <a:cs typeface="+mn-cs"/>
                        </a:rPr>
                        <a:t> </a:t>
                      </a:r>
                      <a:endParaRPr lang="en-US" sz="2200" dirty="0" smtClean="0"/>
                    </a:p>
                    <a:p>
                      <a:pPr marL="342900" lvl="0" indent="-342900">
                        <a:buAutoNum type="arabicPeriod"/>
                      </a:pPr>
                      <a:r>
                        <a:rPr lang="en-US" sz="2200" dirty="0" smtClean="0"/>
                        <a:t>Consider</a:t>
                      </a:r>
                      <a:r>
                        <a:rPr lang="en-US" sz="2200" baseline="0" dirty="0" smtClean="0"/>
                        <a:t> the following:</a:t>
                      </a:r>
                    </a:p>
                    <a:p>
                      <a:pPr marL="800082" lvl="1" indent="-342900">
                        <a:buFont typeface="Calibri" panose="020F0502020204030204" pitchFamily="34" charset="0"/>
                        <a:buChar char="•"/>
                      </a:pPr>
                      <a:r>
                        <a:rPr lang="en-US" sz="2200" baseline="0" dirty="0" smtClean="0"/>
                        <a:t>How were students supported in developing their arguments?</a:t>
                      </a:r>
                    </a:p>
                    <a:p>
                      <a:pPr marL="800082" lvl="1" indent="-342900">
                        <a:buFont typeface="Calibri" panose="020F0502020204030204" pitchFamily="34" charset="0"/>
                        <a:buChar char="•"/>
                      </a:pPr>
                      <a:r>
                        <a:rPr lang="en-US" sz="2200" baseline="0" dirty="0" smtClean="0"/>
                        <a:t>How were students supported in finding evidence for their arguments?</a:t>
                      </a:r>
                    </a:p>
                    <a:p>
                      <a:pPr marL="800082" lvl="1" indent="-342900">
                        <a:buFont typeface="Calibri" panose="020F0502020204030204" pitchFamily="34" charset="0"/>
                        <a:buChar char="•"/>
                      </a:pPr>
                      <a:r>
                        <a:rPr lang="en-US" sz="2200" baseline="0" dirty="0" smtClean="0"/>
                        <a:t>What role does discussion play in crafting arguments and gathering evidence?</a:t>
                      </a:r>
                      <a:endParaRPr lang="en-US" sz="2200"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9" name="Picture 6" descr="discussion 2.png"/>
          <p:cNvPicPr>
            <a:picLocks noChangeAspect="1"/>
          </p:cNvPicPr>
          <p:nvPr/>
        </p:nvPicPr>
        <p:blipFill>
          <a:blip r:embed="rId5" cstate="print"/>
          <a:srcRect/>
          <a:stretch>
            <a:fillRect/>
          </a:stretch>
        </p:blipFill>
        <p:spPr bwMode="auto">
          <a:xfrm>
            <a:off x="4384236" y="5152298"/>
            <a:ext cx="1454150" cy="1477963"/>
          </a:xfrm>
          <a:prstGeom prst="rect">
            <a:avLst/>
          </a:prstGeom>
          <a:noFill/>
          <a:ln w="9525">
            <a:noFill/>
            <a:miter lim="800000"/>
            <a:headEnd/>
            <a:tailEnd/>
          </a:ln>
          <a:effectLst/>
        </p:spPr>
      </p:pic>
      <p:sp>
        <p:nvSpPr>
          <p:cNvPr id="10" name="Footer Placeholder 9"/>
          <p:cNvSpPr>
            <a:spLocks noGrp="1"/>
          </p:cNvSpPr>
          <p:nvPr>
            <p:ph type="ftr" sz="quarter" idx="10"/>
          </p:nvPr>
        </p:nvSpPr>
        <p:spPr/>
        <p:txBody>
          <a:bodyPr/>
          <a:lstStyle/>
          <a:p>
            <a:endParaRPr lang="en-US" dirty="0"/>
          </a:p>
        </p:txBody>
      </p:sp>
      <p:pic>
        <p:nvPicPr>
          <p:cNvPr id="12" name="Picture 5" descr="Picture10.png"/>
          <p:cNvPicPr>
            <a:picLocks noChangeAspect="1"/>
          </p:cNvPicPr>
          <p:nvPr/>
        </p:nvPicPr>
        <p:blipFill>
          <a:blip r:embed="rId6" cstate="print"/>
          <a:srcRect/>
          <a:stretch>
            <a:fillRect/>
          </a:stretch>
        </p:blipFill>
        <p:spPr bwMode="auto">
          <a:xfrm>
            <a:off x="6782556" y="5181369"/>
            <a:ext cx="947563" cy="1033272"/>
          </a:xfrm>
          <a:prstGeom prst="rect">
            <a:avLst/>
          </a:prstGeom>
          <a:noFill/>
          <a:ln w="9525">
            <a:noFill/>
            <a:miter lim="800000"/>
            <a:headEnd/>
            <a:tailEnd/>
          </a:ln>
        </p:spPr>
      </p:pic>
      <p:sp>
        <p:nvSpPr>
          <p:cNvPr id="13" name="TextBox 12"/>
          <p:cNvSpPr txBox="1"/>
          <p:nvPr/>
        </p:nvSpPr>
        <p:spPr>
          <a:xfrm>
            <a:off x="6769315" y="5148474"/>
            <a:ext cx="1090934" cy="369332"/>
          </a:xfrm>
          <a:prstGeom prst="rect">
            <a:avLst/>
          </a:prstGeom>
          <a:noFill/>
        </p:spPr>
        <p:txBody>
          <a:bodyPr wrap="square" rtlCol="0">
            <a:spAutoFit/>
          </a:bodyPr>
          <a:lstStyle/>
          <a:p>
            <a:r>
              <a:rPr lang="en-US" dirty="0" smtClean="0"/>
              <a:t>Page 33</a:t>
            </a:r>
            <a:endParaRPr lang="en-US" dirty="0"/>
          </a:p>
        </p:txBody>
      </p:sp>
    </p:spTree>
    <p:extLst>
      <p:ext uri="{BB962C8B-B14F-4D97-AF65-F5344CB8AC3E}">
        <p14:creationId xmlns:p14="http://schemas.microsoft.com/office/powerpoint/2010/main" xmlns="" val="2942916963"/>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559386" cy="1066800"/>
          </a:xfrm>
        </p:spPr>
        <p:txBody>
          <a:bodyPr>
            <a:noAutofit/>
          </a:bodyPr>
          <a:lstStyle/>
          <a:p>
            <a:r>
              <a:rPr lang="en-US" sz="3800" dirty="0" smtClean="0"/>
              <a:t>Activity 5c: Finding Evidence to Support an Argument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57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4106584693"/>
              </p:ext>
            </p:extLst>
          </p:nvPr>
        </p:nvGraphicFramePr>
        <p:xfrm>
          <a:off x="562448" y="1482561"/>
          <a:ext cx="7334643" cy="3413728"/>
        </p:xfrm>
        <a:graphic>
          <a:graphicData uri="http://schemas.openxmlformats.org/drawingml/2006/table">
            <a:tbl>
              <a:tblPr firstRow="1">
                <a:effectLst/>
                <a:tableStyleId>{F5AB1C69-6EDB-4FF4-983F-18BD219EF322}</a:tableStyleId>
              </a:tblPr>
              <a:tblGrid>
                <a:gridCol w="7334643"/>
              </a:tblGrid>
              <a:tr h="319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5c: Looking at Student Work</a:t>
                      </a:r>
                      <a:endParaRPr kumimoji="0" lang="en-US" sz="2400" b="1" i="0" u="none" strike="noStrike" cap="none" normalizeH="0" baseline="0" dirty="0">
                        <a:ln>
                          <a:noFill/>
                        </a:ln>
                        <a:solidFill>
                          <a:srgbClr val="FFFFFF"/>
                        </a:solidFill>
                        <a:effectLst/>
                        <a:latin typeface="Calibri" charset="0"/>
                      </a:endParaRPr>
                    </a:p>
                  </a:txBody>
                  <a:tcPr marT="45712" marB="45712" horzOverflow="overflow">
                    <a:lnB w="12700" cap="flat" cmpd="sng" algn="ctr">
                      <a:noFill/>
                      <a:prstDash val="solid"/>
                      <a:round/>
                      <a:headEnd type="none" w="med" len="med"/>
                      <a:tailEnd type="none" w="med" len="med"/>
                    </a:lnB>
                  </a:tcPr>
                </a:tc>
              </a:tr>
              <a:tr h="2734758">
                <a:tc>
                  <a:txBody>
                    <a:bodyPr/>
                    <a:lstStyle/>
                    <a:p>
                      <a:pPr marL="0" marR="0" lvl="0" indent="0" algn="ctr" defTabSz="914363" rtl="0" eaLnBrk="1" fontAlgn="auto" latinLnBrk="0" hangingPunct="1">
                        <a:lnSpc>
                          <a:spcPct val="100000"/>
                        </a:lnSpc>
                        <a:spcBef>
                          <a:spcPts val="0"/>
                        </a:spcBef>
                        <a:spcAft>
                          <a:spcPts val="0"/>
                        </a:spcAft>
                        <a:buClrTx/>
                        <a:buSzTx/>
                        <a:buFontTx/>
                        <a:buNone/>
                        <a:tabLst/>
                        <a:defRPr/>
                      </a:pPr>
                      <a:endParaRPr lang="en-US" sz="2400" u="none" strike="noStrike" kern="1200" dirty="0" smtClean="0">
                        <a:solidFill>
                          <a:schemeClr val="dk1"/>
                        </a:solidFill>
                        <a:effectLst/>
                        <a:latin typeface="+mn-lt"/>
                        <a:ea typeface="+mn-ea"/>
                        <a:cs typeface="+mn-cs"/>
                        <a:hlinkClick r:id="rId3"/>
                      </a:endParaRPr>
                    </a:p>
                    <a:p>
                      <a:pPr marL="342900" marR="0" lvl="0" indent="-342900" algn="l" defTabSz="914363" rtl="0" eaLnBrk="1" fontAlgn="auto" latinLnBrk="0" hangingPunct="1">
                        <a:lnSpc>
                          <a:spcPct val="100000"/>
                        </a:lnSpc>
                        <a:spcBef>
                          <a:spcPts val="0"/>
                        </a:spcBef>
                        <a:spcAft>
                          <a:spcPts val="1200"/>
                        </a:spcAft>
                        <a:buClrTx/>
                        <a:buSzTx/>
                        <a:buFontTx/>
                        <a:buAutoNum type="arabicPeriod"/>
                        <a:tabLst/>
                        <a:defRPr/>
                      </a:pPr>
                      <a:r>
                        <a:rPr lang="en-US" sz="2400" kern="1200" baseline="0" dirty="0" smtClean="0">
                          <a:solidFill>
                            <a:schemeClr val="dk1"/>
                          </a:solidFill>
                          <a:effectLst/>
                          <a:latin typeface="+mn-lt"/>
                          <a:ea typeface="+mn-ea"/>
                          <a:cs typeface="+mn-cs"/>
                        </a:rPr>
                        <a:t>Look at the samples of student work generated as a result of the lesson sequence in the video. </a:t>
                      </a:r>
                    </a:p>
                    <a:p>
                      <a:pPr marL="342900" marR="0" lvl="0" indent="-342900" algn="l" defTabSz="914363" rtl="0" eaLnBrk="1" fontAlgn="auto" latinLnBrk="0" hangingPunct="1">
                        <a:lnSpc>
                          <a:spcPct val="100000"/>
                        </a:lnSpc>
                        <a:spcBef>
                          <a:spcPts val="0"/>
                        </a:spcBef>
                        <a:spcAft>
                          <a:spcPts val="1200"/>
                        </a:spcAft>
                        <a:buClrTx/>
                        <a:buSzTx/>
                        <a:buFontTx/>
                        <a:buAutoNum type="arabicPeriod"/>
                        <a:tabLst/>
                        <a:defRPr/>
                      </a:pPr>
                      <a:r>
                        <a:rPr lang="en-US" sz="2400" kern="1200" baseline="0" dirty="0" smtClean="0">
                          <a:solidFill>
                            <a:schemeClr val="dk1"/>
                          </a:solidFill>
                          <a:effectLst/>
                          <a:latin typeface="+mn-lt"/>
                          <a:ea typeface="+mn-ea"/>
                          <a:cs typeface="+mn-cs"/>
                        </a:rPr>
                        <a:t>Talk with your table: </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2400" b="1" kern="1200" baseline="0" dirty="0" smtClean="0">
                        <a:solidFill>
                          <a:schemeClr val="dk1"/>
                        </a:solidFill>
                        <a:effectLst/>
                        <a:latin typeface="+mn-lt"/>
                        <a:ea typeface="+mn-ea"/>
                        <a:cs typeface="+mn-cs"/>
                      </a:endParaRPr>
                    </a:p>
                    <a:p>
                      <a:pPr marL="0" marR="0" lvl="0" indent="0" algn="l" defTabSz="914363"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dk1"/>
                          </a:solidFill>
                          <a:effectLst/>
                          <a:latin typeface="+mn-lt"/>
                          <a:ea typeface="+mn-ea"/>
                          <a:cs typeface="+mn-cs"/>
                        </a:rPr>
                        <a:t>To what extent did the instructional activities prepare students to write with evidence from the text?</a:t>
                      </a:r>
                      <a:endParaRPr lang="en-US" sz="2400" b="1" kern="1200" dirty="0" smtClean="0">
                        <a:solidFill>
                          <a:schemeClr val="dk1"/>
                        </a:solidFill>
                        <a:effectLst/>
                        <a:latin typeface="+mn-lt"/>
                        <a:ea typeface="+mn-ea"/>
                        <a:cs typeface="+mn-cs"/>
                      </a:endParaRPr>
                    </a:p>
                  </a:txBody>
                  <a:tcPr marT="45712" marB="4571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5" name="Picture 24"/>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7" name="Picture 5" descr="Picture10.png"/>
          <p:cNvPicPr>
            <a:picLocks noChangeAspect="1"/>
          </p:cNvPicPr>
          <p:nvPr/>
        </p:nvPicPr>
        <p:blipFill>
          <a:blip r:embed="rId5" cstate="print"/>
          <a:srcRect/>
          <a:stretch>
            <a:fillRect/>
          </a:stretch>
        </p:blipFill>
        <p:spPr bwMode="auto">
          <a:xfrm>
            <a:off x="6884708" y="4705545"/>
            <a:ext cx="947563" cy="1033272"/>
          </a:xfrm>
          <a:prstGeom prst="rect">
            <a:avLst/>
          </a:prstGeom>
          <a:noFill/>
          <a:ln w="9525">
            <a:noFill/>
            <a:miter lim="800000"/>
            <a:headEnd/>
            <a:tailEnd/>
          </a:ln>
        </p:spPr>
      </p:pic>
      <p:pic>
        <p:nvPicPr>
          <p:cNvPr id="9" name="Picture 6" descr="discussion 2.png"/>
          <p:cNvPicPr>
            <a:picLocks noChangeAspect="1"/>
          </p:cNvPicPr>
          <p:nvPr/>
        </p:nvPicPr>
        <p:blipFill>
          <a:blip r:embed="rId6" cstate="print"/>
          <a:srcRect/>
          <a:stretch>
            <a:fillRect/>
          </a:stretch>
        </p:blipFill>
        <p:spPr bwMode="auto">
          <a:xfrm>
            <a:off x="3866466" y="5060754"/>
            <a:ext cx="1454150" cy="1477963"/>
          </a:xfrm>
          <a:prstGeom prst="rect">
            <a:avLst/>
          </a:prstGeom>
          <a:noFill/>
          <a:ln w="9525">
            <a:noFill/>
            <a:miter lim="800000"/>
            <a:headEnd/>
            <a:tailEnd/>
          </a:ln>
          <a:effectLst/>
        </p:spPr>
      </p:pic>
      <p:sp>
        <p:nvSpPr>
          <p:cNvPr id="10" name="Footer Placeholder 9"/>
          <p:cNvSpPr>
            <a:spLocks noGrp="1"/>
          </p:cNvSpPr>
          <p:nvPr>
            <p:ph type="ftr" sz="quarter" idx="10"/>
          </p:nvPr>
        </p:nvSpPr>
        <p:spPr/>
        <p:txBody>
          <a:bodyPr/>
          <a:lstStyle/>
          <a:p>
            <a:endParaRPr lang="en-US" dirty="0"/>
          </a:p>
        </p:txBody>
      </p:sp>
      <p:sp>
        <p:nvSpPr>
          <p:cNvPr id="11" name="TextBox 10"/>
          <p:cNvSpPr txBox="1"/>
          <p:nvPr/>
        </p:nvSpPr>
        <p:spPr>
          <a:xfrm>
            <a:off x="6870798" y="4743110"/>
            <a:ext cx="1031171" cy="369332"/>
          </a:xfrm>
          <a:prstGeom prst="rect">
            <a:avLst/>
          </a:prstGeom>
          <a:noFill/>
        </p:spPr>
        <p:txBody>
          <a:bodyPr wrap="square" rtlCol="0">
            <a:spAutoFit/>
          </a:bodyPr>
          <a:lstStyle/>
          <a:p>
            <a:r>
              <a:rPr lang="en-US" dirty="0" smtClean="0"/>
              <a:t>Page 34</a:t>
            </a:r>
            <a:endParaRPr lang="en-US" dirty="0"/>
          </a:p>
        </p:txBody>
      </p:sp>
    </p:spTree>
    <p:extLst>
      <p:ext uri="{BB962C8B-B14F-4D97-AF65-F5344CB8AC3E}">
        <p14:creationId xmlns:p14="http://schemas.microsoft.com/office/powerpoint/2010/main" xmlns="" val="1798774031"/>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4294967295"/>
          </p:nvPr>
        </p:nvSpPr>
        <p:spPr>
          <a:xfrm>
            <a:off x="7482840" y="6358824"/>
            <a:ext cx="1280160" cy="365125"/>
          </a:xfrm>
          <a:prstGeom prst="rect">
            <a:avLst/>
          </a:prstGeom>
        </p:spPr>
        <p:txBody>
          <a:bodyPr/>
          <a:lstStyle/>
          <a:p>
            <a:pPr algn="r"/>
            <a:fld id="{8D79BE21-F712-4A53-802B-F850200F0AA7}" type="slidenum">
              <a:rPr lang="en-US" smtClean="0"/>
              <a:pPr algn="r"/>
              <a:t>58</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xmlns="">
                  <a14:imgLayer r:embed="rId4">
                    <a14:imgEffect>
                      <a14:backgroundRemoval t="10000" b="90000" l="10000" r="90000"/>
                    </a14:imgEffect>
                  </a14:imgLayer>
                </a14:imgProps>
              </a:ext>
            </a:extLst>
          </a:blip>
          <a:srcRect l="13574" r="6766"/>
          <a:stretch/>
        </p:blipFill>
        <p:spPr>
          <a:xfrm>
            <a:off x="3762103" y="1380495"/>
            <a:ext cx="4833257" cy="4038600"/>
          </a:xfrm>
        </p:spPr>
      </p:pic>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404130634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59</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xmlns="" val="2496836841"/>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4190632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Write</a:t>
            </a:r>
            <a:endParaRPr lang="en-US" dirty="0"/>
          </a:p>
        </p:txBody>
      </p:sp>
      <p:sp>
        <p:nvSpPr>
          <p:cNvPr id="3" name="Text Placeholder 2"/>
          <p:cNvSpPr>
            <a:spLocks noGrp="1"/>
          </p:cNvSpPr>
          <p:nvPr>
            <p:ph type="body" sz="quarter" idx="10"/>
          </p:nvPr>
        </p:nvSpPr>
        <p:spPr>
          <a:xfrm>
            <a:off x="354106" y="1215614"/>
            <a:ext cx="8382000" cy="4185761"/>
          </a:xfrm>
        </p:spPr>
        <p:txBody>
          <a:bodyPr/>
          <a:lstStyle/>
          <a:p>
            <a:r>
              <a:rPr lang="en-US" dirty="0" smtClean="0"/>
              <a:t>Jot down ideas to share with fellow Core Standards Coaches about activities or conversations you facilitated in your school or district relative to Module 2. If you encountered challenges, feel free to share those as well!</a:t>
            </a:r>
          </a:p>
          <a:p>
            <a:r>
              <a:rPr lang="en-US" dirty="0" smtClean="0"/>
              <a:t>Use the </a:t>
            </a:r>
            <a:r>
              <a:rPr lang="en-US" i="1" dirty="0" smtClean="0"/>
              <a:t>Notepad </a:t>
            </a:r>
            <a:r>
              <a:rPr lang="en-US" dirty="0" smtClean="0"/>
              <a:t>section in your Participant Guide to jot down your thoughts.</a:t>
            </a:r>
          </a:p>
          <a:p>
            <a:r>
              <a:rPr lang="en-US" dirty="0" smtClean="0"/>
              <a:t>Later, you will share your experiences in a small group. </a:t>
            </a:r>
            <a:endParaRPr lang="en-US" i="1" dirty="0"/>
          </a:p>
        </p:txBody>
      </p:sp>
      <p:sp>
        <p:nvSpPr>
          <p:cNvPr id="5" name="Slide Number Placeholder 4"/>
          <p:cNvSpPr>
            <a:spLocks noGrp="1"/>
          </p:cNvSpPr>
          <p:nvPr>
            <p:ph type="sldNum" sz="quarter" idx="12"/>
          </p:nvPr>
        </p:nvSpPr>
        <p:spPr/>
        <p:txBody>
          <a:bodyPr/>
          <a:lstStyle/>
          <a:p>
            <a:fld id="{EE3D4692-A625-460F-A072-DE10EEAA5719}" type="slidenum">
              <a:rPr lang="en-US" smtClean="0"/>
              <a:pPr/>
              <a:t>6</a:t>
            </a:fld>
            <a:endParaRPr lang="en-US" dirty="0"/>
          </a:p>
        </p:txBody>
      </p:sp>
      <p:pic>
        <p:nvPicPr>
          <p:cNvPr id="7" name="Picture 6"/>
          <p:cNvPicPr preferRelativeResize="0">
            <a:picLocks/>
          </p:cNvPicPr>
          <p:nvPr/>
        </p:nvPicPr>
        <p:blipFill>
          <a:blip r:embed="rId3" cstate="print">
            <a:extLst>
              <a:ext uri="{28A0092B-C50C-407E-A947-70E740481C1C}">
                <a14:useLocalDpi xmlns:a14="http://schemas.microsoft.com/office/drawing/2010/main" xmlns="" val="0"/>
              </a:ext>
            </a:extLst>
          </a:blip>
          <a:stretch>
            <a:fillRect/>
          </a:stretch>
        </p:blipFill>
        <p:spPr>
          <a:xfrm>
            <a:off x="6284204" y="4749584"/>
            <a:ext cx="1828800" cy="1828800"/>
          </a:xfrm>
          <a:prstGeom prst="rect">
            <a:avLst/>
          </a:prstGeom>
        </p:spPr>
      </p:pic>
      <p:sp>
        <p:nvSpPr>
          <p:cNvPr id="8" name="TextBox 5"/>
          <p:cNvSpPr txBox="1">
            <a:spLocks noChangeArrowheads="1"/>
          </p:cNvSpPr>
          <p:nvPr/>
        </p:nvSpPr>
        <p:spPr bwMode="auto">
          <a:xfrm>
            <a:off x="6442371" y="5216432"/>
            <a:ext cx="1063081" cy="369332"/>
          </a:xfrm>
          <a:prstGeom prst="rect">
            <a:avLst/>
          </a:prstGeom>
          <a:noFill/>
          <a:ln w="9525">
            <a:noFill/>
            <a:miter lim="800000"/>
            <a:headEnd/>
            <a:tailEnd/>
          </a:ln>
        </p:spPr>
        <p:txBody>
          <a:bodyPr wrap="square">
            <a:spAutoFit/>
          </a:bodyPr>
          <a:lstStyle/>
          <a:p>
            <a:pPr algn="ctr" eaLnBrk="1" hangingPunct="1"/>
            <a:r>
              <a:rPr lang="en-US" dirty="0" smtClean="0"/>
              <a:t>Page 49</a:t>
            </a:r>
            <a:endParaRPr lang="en-US" dirty="0"/>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07655494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200" dirty="0" smtClean="0"/>
              <a:t>Part 4</a:t>
            </a:r>
          </a:p>
        </p:txBody>
      </p:sp>
      <p:sp>
        <p:nvSpPr>
          <p:cNvPr id="4" name="Text Placeholder 3"/>
          <p:cNvSpPr>
            <a:spLocks noGrp="1"/>
          </p:cNvSpPr>
          <p:nvPr>
            <p:ph type="body" idx="1"/>
          </p:nvPr>
        </p:nvSpPr>
        <p:spPr>
          <a:xfrm>
            <a:off x="623888" y="4257858"/>
            <a:ext cx="7886700" cy="443198"/>
          </a:xfrm>
        </p:spPr>
        <p:txBody>
          <a:bodyPr/>
          <a:lstStyle/>
          <a:p>
            <a:pPr marL="396875" indent="-396875">
              <a:spcBef>
                <a:spcPct val="20000"/>
              </a:spcBef>
            </a:pPr>
            <a:r>
              <a:rPr lang="en-US" sz="3200" dirty="0" smtClean="0">
                <a:solidFill>
                  <a:schemeClr val="tx1"/>
                </a:solidFill>
              </a:rPr>
              <a:t>Inquiry and Research in CCS-ELA &amp; Literacy</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60</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824418" y="4820480"/>
            <a:ext cx="947563" cy="1033272"/>
          </a:xfrm>
          <a:prstGeom prst="rect">
            <a:avLst/>
          </a:prstGeom>
          <a:noFill/>
          <a:ln w="9525">
            <a:noFill/>
            <a:miter lim="800000"/>
            <a:headEnd/>
            <a:tailEnd/>
          </a:ln>
        </p:spPr>
      </p:pic>
      <p:sp>
        <p:nvSpPr>
          <p:cNvPr id="7" name="TextBox 6"/>
          <p:cNvSpPr txBox="1"/>
          <p:nvPr/>
        </p:nvSpPr>
        <p:spPr>
          <a:xfrm>
            <a:off x="823387" y="4793650"/>
            <a:ext cx="1031171" cy="369332"/>
          </a:xfrm>
          <a:prstGeom prst="rect">
            <a:avLst/>
          </a:prstGeom>
          <a:noFill/>
        </p:spPr>
        <p:txBody>
          <a:bodyPr wrap="square" rtlCol="0">
            <a:spAutoFit/>
          </a:bodyPr>
          <a:lstStyle/>
          <a:p>
            <a:r>
              <a:rPr lang="en-US" dirty="0" smtClean="0"/>
              <a:t>Page 36</a:t>
            </a:r>
            <a:endParaRPr lang="en-US" dirty="0"/>
          </a:p>
        </p:txBody>
      </p:sp>
    </p:spTree>
    <p:extLst>
      <p:ext uri="{BB962C8B-B14F-4D97-AF65-F5344CB8AC3E}">
        <p14:creationId xmlns:p14="http://schemas.microsoft.com/office/powerpoint/2010/main" xmlns="" val="1943446658"/>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Research to Build and Present Knowledge in the</a:t>
            </a:r>
            <a:r>
              <a:rPr lang="en-US" sz="4000" i="1" dirty="0" smtClean="0"/>
              <a:t> </a:t>
            </a:r>
            <a:r>
              <a:rPr lang="en-US" sz="4000" dirty="0" smtClean="0"/>
              <a:t>CSS</a:t>
            </a:r>
            <a:endParaRPr lang="en-US" sz="4000" dirty="0"/>
          </a:p>
        </p:txBody>
      </p:sp>
      <p:sp>
        <p:nvSpPr>
          <p:cNvPr id="3" name="Content Placeholder 2"/>
          <p:cNvSpPr>
            <a:spLocks noGrp="1"/>
          </p:cNvSpPr>
          <p:nvPr>
            <p:ph idx="1"/>
          </p:nvPr>
        </p:nvSpPr>
        <p:spPr>
          <a:xfrm>
            <a:off x="457200" y="1417637"/>
            <a:ext cx="8229600" cy="4558171"/>
          </a:xfrm>
        </p:spPr>
        <p:txBody>
          <a:bodyPr/>
          <a:lstStyle/>
          <a:p>
            <a:r>
              <a:rPr lang="en-US" sz="2600" dirty="0" smtClean="0"/>
              <a:t>Read W.9-10.7, W.9-10.8 and W.9-10.9. </a:t>
            </a:r>
          </a:p>
          <a:p>
            <a:r>
              <a:rPr lang="en-US" sz="2600" dirty="0" smtClean="0"/>
              <a:t>Discuss: What are the skills and expectations embedded in these standards? </a:t>
            </a:r>
            <a:endParaRPr lang="en-US" sz="2600" i="1" dirty="0" smtClean="0"/>
          </a:p>
          <a:p>
            <a:pPr lvl="1">
              <a:buFont typeface="Courier New" panose="02070309020205020404" pitchFamily="49" charset="0"/>
              <a:buChar char="o"/>
            </a:pPr>
            <a:r>
              <a:rPr lang="en-US" sz="2300" u="sng" dirty="0" smtClean="0">
                <a:solidFill>
                  <a:srgbClr val="002060"/>
                </a:solidFill>
              </a:rPr>
              <a:t>W.9-10.7.</a:t>
            </a:r>
            <a:r>
              <a:rPr lang="en-US" sz="2300" dirty="0" smtClean="0">
                <a:solidFill>
                  <a:srgbClr val="002060"/>
                </a:solidFill>
              </a:rPr>
              <a:t> Conduct short research projects to answer a question, drawing on several sources and refocusing the inquiry when appropriate.</a:t>
            </a:r>
          </a:p>
          <a:p>
            <a:pPr lvl="1">
              <a:buFont typeface="Courier New" panose="02070309020205020404" pitchFamily="49" charset="0"/>
              <a:buChar char="o"/>
            </a:pPr>
            <a:r>
              <a:rPr lang="en-US" sz="2300" u="sng" dirty="0" smtClean="0">
                <a:solidFill>
                  <a:srgbClr val="002060"/>
                </a:solidFill>
              </a:rPr>
              <a:t>W.9-10.8.</a:t>
            </a:r>
            <a:r>
              <a:rPr lang="en-US" sz="2300" dirty="0" smtClean="0">
                <a:solidFill>
                  <a:srgbClr val="002060"/>
                </a:solidFill>
              </a:rPr>
              <a:t> Gather relevant information from multiple print and digital sources; assess the credibility of each source; and quote or paraphrase the data and conclusions of others while avoiding plagiarism and providing basic bibliographic information for sources.</a:t>
            </a:r>
          </a:p>
          <a:p>
            <a:pPr lvl="1">
              <a:buFont typeface="Courier New" panose="02070309020205020404" pitchFamily="49" charset="0"/>
              <a:buChar char="o"/>
            </a:pPr>
            <a:r>
              <a:rPr lang="en-US" sz="2300" u="sng" dirty="0" smtClean="0">
                <a:solidFill>
                  <a:srgbClr val="002060"/>
                </a:solidFill>
              </a:rPr>
              <a:t>W.9-10.9.</a:t>
            </a:r>
            <a:r>
              <a:rPr lang="en-US" sz="2300" dirty="0" smtClean="0">
                <a:solidFill>
                  <a:srgbClr val="002060"/>
                </a:solidFill>
              </a:rPr>
              <a:t> Draw evidence from literary or informational texts to support analysis, reflection, and research.</a:t>
            </a:r>
            <a:endParaRPr lang="en-US" sz="2300" dirty="0">
              <a:solidFill>
                <a:srgbClr val="002060"/>
              </a:solidFill>
            </a:endParaRPr>
          </a:p>
        </p:txBody>
      </p:sp>
      <p:sp>
        <p:nvSpPr>
          <p:cNvPr id="5" name="Slide Number Placeholder 4"/>
          <p:cNvSpPr>
            <a:spLocks noGrp="1"/>
          </p:cNvSpPr>
          <p:nvPr>
            <p:ph type="sldNum" sz="quarter" idx="11"/>
          </p:nvPr>
        </p:nvSpPr>
        <p:spPr/>
        <p:txBody>
          <a:bodyPr/>
          <a:lstStyle/>
          <a:p>
            <a:fld id="{EE3D4692-A625-460F-A072-DE10EEAA5719}" type="slidenum">
              <a:rPr lang="en-US" smtClean="0"/>
              <a:pPr/>
              <a:t>61</a:t>
            </a:fld>
            <a:endParaRPr lang="en-US" dirty="0"/>
          </a:p>
        </p:txBody>
      </p:sp>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250796329"/>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Research: Key Design Features</a:t>
            </a:r>
            <a:endParaRPr lang="en-US" sz="4000" dirty="0"/>
          </a:p>
        </p:txBody>
      </p:sp>
      <p:sp>
        <p:nvSpPr>
          <p:cNvPr id="3" name="Content Placeholder 2"/>
          <p:cNvSpPr>
            <a:spLocks noGrp="1"/>
          </p:cNvSpPr>
          <p:nvPr>
            <p:ph idx="1"/>
          </p:nvPr>
        </p:nvSpPr>
        <p:spPr>
          <a:xfrm>
            <a:off x="457200" y="1160060"/>
            <a:ext cx="8229600" cy="4380931"/>
          </a:xfrm>
        </p:spPr>
        <p:txBody>
          <a:bodyPr/>
          <a:lstStyle/>
          <a:p>
            <a:r>
              <a:rPr lang="en-US" dirty="0" smtClean="0"/>
              <a:t>Research is an inquiry-driven process designed to deepen students’ understanding</a:t>
            </a:r>
          </a:p>
          <a:p>
            <a:r>
              <a:rPr lang="en-US" dirty="0" smtClean="0"/>
              <a:t>Process is iterative and cyclical in nature</a:t>
            </a:r>
            <a:endParaRPr lang="en-US" sz="3500" dirty="0" smtClean="0"/>
          </a:p>
          <a:p>
            <a:r>
              <a:rPr lang="en-US" dirty="0" smtClean="0"/>
              <a:t>Students are encouraged to pursue topics of interest</a:t>
            </a:r>
            <a:endParaRPr lang="en-US" sz="3500" dirty="0" smtClean="0"/>
          </a:p>
          <a:p>
            <a:r>
              <a:rPr lang="en-US" dirty="0" smtClean="0"/>
              <a:t>Process is designed to build students’ independent research skills and use inquiry to refine/hone research</a:t>
            </a:r>
          </a:p>
        </p:txBody>
      </p:sp>
      <p:sp>
        <p:nvSpPr>
          <p:cNvPr id="4" name="Slide Number Placeholder 3"/>
          <p:cNvSpPr>
            <a:spLocks noGrp="1"/>
          </p:cNvSpPr>
          <p:nvPr>
            <p:ph type="sldNum" sz="quarter" idx="11"/>
          </p:nvPr>
        </p:nvSpPr>
        <p:spPr/>
        <p:txBody>
          <a:bodyPr/>
          <a:lstStyle/>
          <a:p>
            <a:fld id="{EE3D4692-A625-460F-A072-DE10EEAA5719}" type="slidenum">
              <a:rPr lang="en-US" smtClean="0"/>
              <a:pPr/>
              <a:t>62</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47629367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876" y="1370423"/>
            <a:ext cx="7877083" cy="2505301"/>
          </a:xfrm>
        </p:spPr>
        <p:txBody>
          <a:bodyPr/>
          <a:lstStyle/>
          <a:p>
            <a:pPr marL="0" indent="0">
              <a:spcAft>
                <a:spcPts val="1800"/>
              </a:spcAft>
              <a:buNone/>
            </a:pPr>
            <a:r>
              <a:rPr lang="en-US" dirty="0" smtClean="0"/>
              <a:t>Think about your content area:</a:t>
            </a:r>
          </a:p>
          <a:p>
            <a:pPr>
              <a:spcAft>
                <a:spcPts val="1200"/>
              </a:spcAft>
            </a:pPr>
            <a:r>
              <a:rPr lang="en-US" sz="3000" dirty="0" smtClean="0"/>
              <a:t>What type of research will students be conducting?</a:t>
            </a:r>
          </a:p>
          <a:p>
            <a:pPr>
              <a:spcAft>
                <a:spcPts val="1200"/>
              </a:spcAft>
            </a:pPr>
            <a:r>
              <a:rPr lang="en-US" sz="3000" dirty="0" smtClean="0"/>
              <a:t>What skills will they to conduct research?</a:t>
            </a:r>
          </a:p>
          <a:p>
            <a:pPr>
              <a:spcAft>
                <a:spcPts val="1200"/>
              </a:spcAft>
            </a:pPr>
            <a:r>
              <a:rPr lang="en-US" sz="3000" dirty="0" smtClean="0"/>
              <a:t>What skills will they need to write a research paper?</a:t>
            </a:r>
            <a:endParaRPr lang="en-US" sz="3000" dirty="0"/>
          </a:p>
        </p:txBody>
      </p:sp>
      <p:sp>
        <p:nvSpPr>
          <p:cNvPr id="3" name="Title 2"/>
          <p:cNvSpPr>
            <a:spLocks noGrp="1"/>
          </p:cNvSpPr>
          <p:nvPr>
            <p:ph type="title"/>
          </p:nvPr>
        </p:nvSpPr>
        <p:spPr/>
        <p:txBody>
          <a:bodyPr>
            <a:normAutofit fontScale="90000"/>
          </a:bodyPr>
          <a:lstStyle/>
          <a:p>
            <a:r>
              <a:rPr lang="en-US" dirty="0" smtClean="0"/>
              <a:t>Conducting and Composing Research</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63</a:t>
            </a:fld>
            <a:endParaRPr lang="en-US" dirty="0"/>
          </a:p>
        </p:txBody>
      </p:sp>
      <p:pic>
        <p:nvPicPr>
          <p:cNvPr id="5" name="Picture 6" descr="discussion 2.png"/>
          <p:cNvPicPr>
            <a:picLocks noChangeAspect="1"/>
          </p:cNvPicPr>
          <p:nvPr/>
        </p:nvPicPr>
        <p:blipFill>
          <a:blip r:embed="rId3" cstate="print"/>
          <a:srcRect/>
          <a:stretch>
            <a:fillRect/>
          </a:stretch>
        </p:blipFill>
        <p:spPr bwMode="auto">
          <a:xfrm>
            <a:off x="3676231" y="4593251"/>
            <a:ext cx="1454150" cy="1477963"/>
          </a:xfrm>
          <a:prstGeom prst="rect">
            <a:avLst/>
          </a:prstGeom>
          <a:noFill/>
          <a:ln w="9525">
            <a:noFill/>
            <a:miter lim="800000"/>
            <a:headEnd/>
            <a:tailEnd/>
          </a:ln>
          <a:effectLst/>
        </p:spPr>
      </p:pic>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846889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023582"/>
            <a:ext cx="8514292" cy="4579715"/>
          </a:xfrm>
        </p:spPr>
        <p:txBody>
          <a:bodyPr/>
          <a:lstStyle/>
          <a:p>
            <a:r>
              <a:rPr lang="en-US" dirty="0" smtClean="0"/>
              <a:t>Research </a:t>
            </a:r>
            <a:r>
              <a:rPr lang="en-US" b="1" dirty="0" smtClean="0"/>
              <a:t>relevant</a:t>
            </a:r>
            <a:r>
              <a:rPr lang="en-US" dirty="0" smtClean="0"/>
              <a:t> information from multiple sources</a:t>
            </a:r>
          </a:p>
          <a:p>
            <a:r>
              <a:rPr lang="en-US" dirty="0" smtClean="0"/>
              <a:t>Introduce ideas and form conclusions</a:t>
            </a:r>
          </a:p>
          <a:p>
            <a:r>
              <a:rPr lang="en-US" dirty="0" smtClean="0"/>
              <a:t>Make connections and </a:t>
            </a:r>
            <a:r>
              <a:rPr lang="en-US" b="1" dirty="0" smtClean="0"/>
              <a:t>transition</a:t>
            </a:r>
            <a:r>
              <a:rPr lang="en-US" dirty="0" smtClean="0"/>
              <a:t> between ideas</a:t>
            </a:r>
          </a:p>
          <a:p>
            <a:r>
              <a:rPr lang="en-US" b="1" dirty="0" smtClean="0"/>
              <a:t>Introduce other’s ideas </a:t>
            </a:r>
            <a:r>
              <a:rPr lang="en-US" dirty="0" smtClean="0"/>
              <a:t>with student’s own commentary</a:t>
            </a:r>
          </a:p>
          <a:p>
            <a:r>
              <a:rPr lang="en-US" dirty="0" smtClean="0"/>
              <a:t>Paraphrase and </a:t>
            </a:r>
            <a:r>
              <a:rPr lang="en-US" b="1" dirty="0" smtClean="0"/>
              <a:t>NOT plagiarize</a:t>
            </a:r>
          </a:p>
          <a:p>
            <a:r>
              <a:rPr lang="en-US" dirty="0" smtClean="0"/>
              <a:t>Properly use </a:t>
            </a:r>
            <a:r>
              <a:rPr lang="en-US" b="1" dirty="0" smtClean="0"/>
              <a:t>quotes</a:t>
            </a:r>
          </a:p>
          <a:p>
            <a:r>
              <a:rPr lang="en-US" dirty="0" smtClean="0"/>
              <a:t>Determine </a:t>
            </a:r>
            <a:r>
              <a:rPr lang="en-US" b="1" dirty="0" smtClean="0"/>
              <a:t>reliability and credibility</a:t>
            </a:r>
            <a:endParaRPr lang="en-US" b="1" dirty="0"/>
          </a:p>
        </p:txBody>
      </p:sp>
      <p:sp>
        <p:nvSpPr>
          <p:cNvPr id="3" name="Title 2"/>
          <p:cNvSpPr>
            <a:spLocks noGrp="1"/>
          </p:cNvSpPr>
          <p:nvPr>
            <p:ph type="title"/>
          </p:nvPr>
        </p:nvSpPr>
        <p:spPr/>
        <p:txBody>
          <a:bodyPr>
            <a:normAutofit fontScale="90000"/>
          </a:bodyPr>
          <a:lstStyle/>
          <a:p>
            <a:r>
              <a:rPr lang="en-US" dirty="0" smtClean="0"/>
              <a:t>What will students will need to know?</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64</a:t>
            </a:fld>
            <a:endParaRPr lang="en-US" dirty="0"/>
          </a:p>
        </p:txBody>
      </p:sp>
      <p:pic>
        <p:nvPicPr>
          <p:cNvPr id="5" name="Picture 6" descr="discussion 2.png"/>
          <p:cNvPicPr>
            <a:picLocks noChangeAspect="1"/>
          </p:cNvPicPr>
          <p:nvPr/>
        </p:nvPicPr>
        <p:blipFill>
          <a:blip r:embed="rId3" cstate="print"/>
          <a:srcRect/>
          <a:stretch>
            <a:fillRect/>
          </a:stretch>
        </p:blipFill>
        <p:spPr bwMode="auto">
          <a:xfrm>
            <a:off x="7207700" y="3852271"/>
            <a:ext cx="1454150" cy="1477963"/>
          </a:xfrm>
          <a:prstGeom prst="rect">
            <a:avLst/>
          </a:prstGeom>
          <a:noFill/>
          <a:ln w="9525">
            <a:noFill/>
            <a:miter lim="800000"/>
            <a:headEnd/>
            <a:tailEnd/>
          </a:ln>
          <a:effectLst/>
        </p:spPr>
      </p:pic>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4264984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865" y="1366343"/>
            <a:ext cx="8153400" cy="387798"/>
          </a:xfrm>
        </p:spPr>
        <p:txBody>
          <a:bodyPr/>
          <a:lstStyle/>
          <a:p>
            <a:pPr lvl="0"/>
            <a:r>
              <a:rPr lang="en-US" sz="2800" dirty="0">
                <a:hlinkClick r:id="rId3"/>
              </a:rPr>
              <a:t>An Online Guided Exploration of Historical </a:t>
            </a:r>
            <a:r>
              <a:rPr lang="en-US" sz="2800" dirty="0" smtClean="0">
                <a:hlinkClick r:id="rId3"/>
              </a:rPr>
              <a:t>Inquiry</a:t>
            </a:r>
            <a:endParaRPr lang="en-US" sz="2800" dirty="0"/>
          </a:p>
        </p:txBody>
      </p:sp>
      <p:sp>
        <p:nvSpPr>
          <p:cNvPr id="3" name="Title 2"/>
          <p:cNvSpPr>
            <a:spLocks noGrp="1"/>
          </p:cNvSpPr>
          <p:nvPr>
            <p:ph type="title"/>
          </p:nvPr>
        </p:nvSpPr>
        <p:spPr>
          <a:xfrm>
            <a:off x="457200" y="193183"/>
            <a:ext cx="8229600" cy="1026017"/>
          </a:xfrm>
        </p:spPr>
        <p:txBody>
          <a:bodyPr/>
          <a:lstStyle/>
          <a:p>
            <a:r>
              <a:rPr lang="en-US" sz="3600" dirty="0" smtClean="0"/>
              <a:t>Making </a:t>
            </a:r>
            <a:r>
              <a:rPr lang="en-US" sz="3600" dirty="0"/>
              <a:t>History: A Guided Exploration of Historical </a:t>
            </a:r>
            <a:r>
              <a:rPr lang="en-US" sz="3600" dirty="0" smtClean="0"/>
              <a:t>Inquiry </a:t>
            </a:r>
            <a:r>
              <a:rPr lang="en-US" sz="3600" dirty="0"/>
              <a:t> </a:t>
            </a:r>
            <a:r>
              <a:rPr lang="en-US" sz="3600" dirty="0" smtClean="0"/>
              <a:t>- CAST Book Builder</a:t>
            </a:r>
            <a:endParaRPr lang="en-US" sz="3600" dirty="0"/>
          </a:p>
        </p:txBody>
      </p:sp>
      <p:sp>
        <p:nvSpPr>
          <p:cNvPr id="4" name="Slide Number Placeholder 3"/>
          <p:cNvSpPr>
            <a:spLocks noGrp="1"/>
          </p:cNvSpPr>
          <p:nvPr>
            <p:ph type="sldNum" sz="quarter" idx="4"/>
          </p:nvPr>
        </p:nvSpPr>
        <p:spPr/>
        <p:txBody>
          <a:bodyPr/>
          <a:lstStyle/>
          <a:p>
            <a:pPr algn="r"/>
            <a:fld id="{8D79BE21-F712-4A53-802B-F850200F0AA7}" type="slidenum">
              <a:rPr lang="en-US" smtClean="0"/>
              <a:pPr algn="r"/>
              <a:t>65</a:t>
            </a:fld>
            <a:endParaRPr lang="en-US" dirty="0"/>
          </a:p>
        </p:txBody>
      </p:sp>
      <p:sp>
        <p:nvSpPr>
          <p:cNvPr id="5" name="TextBox 4"/>
          <p:cNvSpPr txBox="1"/>
          <p:nvPr/>
        </p:nvSpPr>
        <p:spPr>
          <a:xfrm>
            <a:off x="721217" y="2949262"/>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rotWithShape="1">
          <a:blip r:embed="rId4" cstate="print"/>
          <a:srcRect l="4567" t="6822" r="39507" b="5149"/>
          <a:stretch/>
        </p:blipFill>
        <p:spPr>
          <a:xfrm>
            <a:off x="815810" y="1896523"/>
            <a:ext cx="7276564" cy="4212569"/>
          </a:xfrm>
          <a:prstGeom prst="rect">
            <a:avLst/>
          </a:prstGeom>
        </p:spPr>
      </p:pic>
      <p:sp>
        <p:nvSpPr>
          <p:cNvPr id="7" name="Footer Placeholder 6"/>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xmlns="" val="316188579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63930" y="228600"/>
            <a:ext cx="8103870" cy="1066800"/>
          </a:xfrm>
        </p:spPr>
        <p:txBody>
          <a:bodyPr>
            <a:noAutofit/>
          </a:bodyPr>
          <a:lstStyle/>
          <a:p>
            <a:r>
              <a:rPr lang="en-US" sz="3800" dirty="0" smtClean="0"/>
              <a:t>Activity 6a: Reviewing a Research Framework</a:t>
            </a:r>
          </a:p>
        </p:txBody>
      </p:sp>
      <p:sp>
        <p:nvSpPr>
          <p:cNvPr id="3" name="Slide Number Placeholder 2"/>
          <p:cNvSpPr>
            <a:spLocks noGrp="1"/>
          </p:cNvSpPr>
          <p:nvPr>
            <p:ph type="sldNum" sz="quarter" idx="11"/>
          </p:nvPr>
        </p:nvSpPr>
        <p:spPr/>
        <p:txBody>
          <a:bodyPr/>
          <a:lstStyle/>
          <a:p>
            <a:fld id="{EE3D4692-A625-460F-A072-DE10EEAA5719}" type="slidenum">
              <a:rPr lang="en-US" smtClean="0"/>
              <a:pPr/>
              <a:t>66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367179206"/>
              </p:ext>
            </p:extLst>
          </p:nvPr>
        </p:nvGraphicFramePr>
        <p:xfrm>
          <a:off x="637850" y="1123855"/>
          <a:ext cx="8175075" cy="4632707"/>
        </p:xfrm>
        <a:graphic>
          <a:graphicData uri="http://schemas.openxmlformats.org/drawingml/2006/table">
            <a:tbl>
              <a:tblPr firstRow="1">
                <a:effectLst/>
                <a:tableStyleId>{F5AB1C69-6EDB-4FF4-983F-18BD219EF322}</a:tableStyleId>
              </a:tblPr>
              <a:tblGrid>
                <a:gridCol w="8175075"/>
              </a:tblGrid>
              <a:tr h="4395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dirty="0" smtClean="0">
                          <a:ln>
                            <a:noFill/>
                          </a:ln>
                          <a:solidFill>
                            <a:schemeClr val="lt1"/>
                          </a:solidFill>
                          <a:effectLst/>
                          <a:latin typeface="+mn-lt"/>
                        </a:rPr>
                        <a:t>Activity 6a: Reviewing a Research Framework</a:t>
                      </a:r>
                      <a:endParaRPr kumimoji="0" lang="en-US" sz="2300" b="1" i="0" u="none" strike="noStrike" cap="none" normalizeH="0" baseline="0" dirty="0">
                        <a:ln>
                          <a:noFill/>
                        </a:ln>
                        <a:solidFill>
                          <a:srgbClr val="FFFFFF"/>
                        </a:solidFill>
                        <a:effectLst/>
                        <a:latin typeface="Calibri" charset="0"/>
                      </a:endParaRPr>
                    </a:p>
                  </a:txBody>
                  <a:tcPr marT="45712" marB="45712" horzOverflow="overflow"/>
                </a:tc>
              </a:tr>
              <a:tr h="4190763">
                <a:tc>
                  <a:txBody>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sz="2300" u="none" strike="noStrike" cap="none" normalizeH="0" baseline="0" dirty="0" smtClean="0">
                          <a:ln>
                            <a:noFill/>
                          </a:ln>
                          <a:effectLst/>
                        </a:rPr>
                        <a:t>1. First, with a partner, review the Teacher Research Unit Guide:</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300" u="none" strike="noStrike" cap="none" normalizeH="0" baseline="0" dirty="0" smtClean="0">
                          <a:ln>
                            <a:noFill/>
                          </a:ln>
                          <a:effectLst/>
                        </a:rPr>
                        <a:t>      Part 1: Initiating Inquiry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300" u="none" strike="noStrike" cap="none" normalizeH="0" baseline="0" dirty="0" smtClean="0">
                          <a:ln>
                            <a:noFill/>
                          </a:ln>
                          <a:effectLst/>
                        </a:rPr>
                        <a:t>      Part 2: Gathering Information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300" u="none" strike="noStrike" cap="none" normalizeH="0" baseline="0" dirty="0" smtClean="0">
                          <a:ln>
                            <a:noFill/>
                          </a:ln>
                          <a:effectLst/>
                        </a:rPr>
                        <a:t>      Part 3: Deepening Understanding</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300" u="none" strike="noStrike" cap="none" normalizeH="0" baseline="0" dirty="0" smtClean="0">
                          <a:ln>
                            <a:noFill/>
                          </a:ln>
                          <a:effectLst/>
                        </a:rPr>
                        <a:t>      Part 4: Finalizing Inquiry </a:t>
                      </a:r>
                    </a:p>
                    <a:p>
                      <a:pPr marL="0" marR="0" lvl="0" indent="0" algn="l" defTabSz="914400" rtl="0" eaLnBrk="1" fontAlgn="base" latinLnBrk="0" hangingPunct="1">
                        <a:lnSpc>
                          <a:spcPct val="100000"/>
                        </a:lnSpc>
                        <a:spcBef>
                          <a:spcPct val="0"/>
                        </a:spcBef>
                        <a:spcAft>
                          <a:spcPts val="600"/>
                        </a:spcAft>
                        <a:buClrTx/>
                        <a:buSzTx/>
                        <a:buFontTx/>
                        <a:buNone/>
                        <a:tabLst/>
                      </a:pPr>
                      <a:r>
                        <a:rPr kumimoji="0" lang="en-US" sz="2300" u="none" strike="noStrike" cap="none" normalizeH="0" baseline="0" dirty="0" smtClean="0">
                          <a:ln>
                            <a:noFill/>
                          </a:ln>
                          <a:effectLst/>
                        </a:rPr>
                        <a:t>      Part 5: Developing an Evidence-Based Perspective</a:t>
                      </a:r>
                    </a:p>
                    <a:p>
                      <a:pPr marL="457200" marR="0" lvl="0" indent="-274320" algn="l" defTabSz="914400" rtl="0" eaLnBrk="1" fontAlgn="base" latinLnBrk="0" hangingPunct="1">
                        <a:lnSpc>
                          <a:spcPct val="100000"/>
                        </a:lnSpc>
                        <a:spcBef>
                          <a:spcPct val="0"/>
                        </a:spcBef>
                        <a:spcAft>
                          <a:spcPts val="600"/>
                        </a:spcAft>
                        <a:buClrTx/>
                        <a:buSzTx/>
                        <a:buFontTx/>
                        <a:buNone/>
                        <a:tabLst/>
                      </a:pPr>
                      <a:r>
                        <a:rPr kumimoji="0" lang="en-US" sz="2300" u="none" strike="noStrike" cap="none" normalizeH="0" baseline="0" dirty="0" smtClean="0">
                          <a:ln>
                            <a:noFill/>
                          </a:ln>
                          <a:effectLst/>
                        </a:rPr>
                        <a:t>2</a:t>
                      </a:r>
                      <a:r>
                        <a:rPr kumimoji="0" lang="en-US" sz="2300" u="none" strike="noStrike" kern="1200" cap="none" normalizeH="0" baseline="0" dirty="0" smtClean="0">
                          <a:ln>
                            <a:noFill/>
                          </a:ln>
                          <a:solidFill>
                            <a:schemeClr val="dk1"/>
                          </a:solidFill>
                          <a:effectLst/>
                          <a:latin typeface="+mn-lt"/>
                          <a:ea typeface="+mn-ea"/>
                          <a:cs typeface="+mn-cs"/>
                        </a:rPr>
                        <a:t>. The entire unit can be found at EngageNY.org.</a:t>
                      </a:r>
                    </a:p>
                    <a:p>
                      <a:pPr marL="457200" marR="0" lvl="0" indent="-274320" algn="l" defTabSz="914400" rtl="0" eaLnBrk="1" fontAlgn="base" latinLnBrk="0" hangingPunct="1">
                        <a:lnSpc>
                          <a:spcPct val="100000"/>
                        </a:lnSpc>
                        <a:spcBef>
                          <a:spcPct val="0"/>
                        </a:spcBef>
                        <a:spcAft>
                          <a:spcPts val="0"/>
                        </a:spcAft>
                        <a:buClrTx/>
                        <a:buSzTx/>
                        <a:buFontTx/>
                        <a:buNone/>
                        <a:tabLst/>
                      </a:pPr>
                      <a:r>
                        <a:rPr kumimoji="0" lang="en-US" sz="2300" u="none" strike="noStrike" kern="1200" cap="none" normalizeH="0" baseline="0" dirty="0" smtClean="0">
                          <a:ln>
                            <a:noFill/>
                          </a:ln>
                          <a:solidFill>
                            <a:schemeClr val="dk1"/>
                          </a:solidFill>
                          <a:effectLst/>
                          <a:latin typeface="+mn-lt"/>
                          <a:ea typeface="+mn-ea"/>
                          <a:cs typeface="+mn-cs"/>
                        </a:rPr>
                        <a:t>3. As we look at research in CCS-aligned Units and Lessons, in the next activity, look for the above parts of a framework for conducting research.</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1925"/>
            <a:ext cx="858190" cy="14573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7528328" y="5435051"/>
            <a:ext cx="947563" cy="1033272"/>
          </a:xfrm>
          <a:prstGeom prst="rect">
            <a:avLst/>
          </a:prstGeom>
          <a:noFill/>
          <a:ln w="9525">
            <a:noFill/>
            <a:miter lim="800000"/>
            <a:headEnd/>
            <a:tailEnd/>
          </a:ln>
        </p:spPr>
      </p:pic>
      <p:pic>
        <p:nvPicPr>
          <p:cNvPr id="9" name="Picture 6" descr="discussion 2.png"/>
          <p:cNvPicPr>
            <a:picLocks noChangeAspect="1"/>
          </p:cNvPicPr>
          <p:nvPr/>
        </p:nvPicPr>
        <p:blipFill>
          <a:blip r:embed="rId5" cstate="print"/>
          <a:srcRect/>
          <a:stretch>
            <a:fillRect/>
          </a:stretch>
        </p:blipFill>
        <p:spPr bwMode="auto">
          <a:xfrm>
            <a:off x="5608981" y="5527514"/>
            <a:ext cx="1454150" cy="1304219"/>
          </a:xfrm>
          <a:prstGeom prst="rect">
            <a:avLst/>
          </a:prstGeom>
          <a:noFill/>
          <a:ln w="9525">
            <a:noFill/>
            <a:miter lim="800000"/>
            <a:headEnd/>
            <a:tailEnd/>
          </a:ln>
          <a:effectLst/>
        </p:spPr>
      </p:pic>
      <p:sp>
        <p:nvSpPr>
          <p:cNvPr id="10" name="Footer Placeholder 9"/>
          <p:cNvSpPr>
            <a:spLocks noGrp="1"/>
          </p:cNvSpPr>
          <p:nvPr>
            <p:ph type="ftr" sz="quarter" idx="10"/>
          </p:nvPr>
        </p:nvSpPr>
        <p:spPr/>
        <p:txBody>
          <a:bodyPr/>
          <a:lstStyle/>
          <a:p>
            <a:endParaRPr lang="en-US" dirty="0"/>
          </a:p>
        </p:txBody>
      </p:sp>
      <p:sp>
        <p:nvSpPr>
          <p:cNvPr id="11" name="TextBox 10"/>
          <p:cNvSpPr txBox="1"/>
          <p:nvPr/>
        </p:nvSpPr>
        <p:spPr>
          <a:xfrm>
            <a:off x="7547858" y="5439101"/>
            <a:ext cx="993228" cy="369332"/>
          </a:xfrm>
          <a:prstGeom prst="rect">
            <a:avLst/>
          </a:prstGeom>
          <a:noFill/>
        </p:spPr>
        <p:txBody>
          <a:bodyPr wrap="square" rtlCol="0">
            <a:spAutoFit/>
          </a:bodyPr>
          <a:lstStyle/>
          <a:p>
            <a:r>
              <a:rPr lang="en-US" dirty="0" smtClean="0"/>
              <a:t>Page 36</a:t>
            </a:r>
            <a:endParaRPr lang="en-US" dirty="0"/>
          </a:p>
        </p:txBody>
      </p:sp>
    </p:spTree>
    <p:extLst>
      <p:ext uri="{BB962C8B-B14F-4D97-AF65-F5344CB8AC3E}">
        <p14:creationId xmlns:p14="http://schemas.microsoft.com/office/powerpoint/2010/main" xmlns="" val="357370307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21875" y="228600"/>
            <a:ext cx="7905750" cy="1066800"/>
          </a:xfrm>
        </p:spPr>
        <p:txBody>
          <a:bodyPr>
            <a:noAutofit/>
          </a:bodyPr>
          <a:lstStyle/>
          <a:p>
            <a:r>
              <a:rPr lang="en-US" sz="4000" dirty="0" smtClean="0"/>
              <a:t>Activity 6b: Research in CCS-aligned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67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435754970"/>
              </p:ext>
            </p:extLst>
          </p:nvPr>
        </p:nvGraphicFramePr>
        <p:xfrm>
          <a:off x="594747" y="1377387"/>
          <a:ext cx="7935796" cy="4442912"/>
        </p:xfrm>
        <a:graphic>
          <a:graphicData uri="http://schemas.openxmlformats.org/drawingml/2006/table">
            <a:tbl>
              <a:tblPr firstRow="1">
                <a:effectLst/>
                <a:tableStyleId>{F5AB1C69-6EDB-4FF4-983F-18BD219EF322}</a:tableStyleId>
              </a:tblPr>
              <a:tblGrid>
                <a:gridCol w="7935796"/>
              </a:tblGrid>
              <a:tr h="422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6b: Reviewing a Unit</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985728">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Your group will develop expertise on one part of a 10</a:t>
                      </a:r>
                      <a:r>
                        <a:rPr kumimoji="0" lang="en-US" sz="2200" u="none" strike="noStrike" cap="none" normalizeH="0" baseline="30000" dirty="0" smtClean="0">
                          <a:ln>
                            <a:noFill/>
                          </a:ln>
                          <a:effectLst/>
                        </a:rPr>
                        <a:t>th</a:t>
                      </a:r>
                      <a:r>
                        <a:rPr kumimoji="0" lang="en-US" sz="2200" u="none" strike="noStrike" cap="none" normalizeH="0" baseline="0" dirty="0" smtClean="0">
                          <a:ln>
                            <a:noFill/>
                          </a:ln>
                          <a:effectLst/>
                        </a:rPr>
                        <a:t> grade ELA research module.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Together, skim your unit to see how it is organized.</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b="0" u="none" strike="noStrike" cap="none" normalizeH="0" baseline="0" dirty="0" smtClean="0">
                          <a:ln>
                            <a:noFill/>
                          </a:ln>
                          <a:effectLst/>
                        </a:rPr>
                        <a:t>Read and use the “Developing Research” Organizer for notes.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b="0" u="none" strike="noStrike" cap="none" normalizeH="0" baseline="0" dirty="0" smtClean="0">
                          <a:ln>
                            <a:noFill/>
                          </a:ln>
                          <a:effectLst/>
                        </a:rPr>
                        <a:t>Be sure to </a:t>
                      </a:r>
                      <a:r>
                        <a:rPr kumimoji="0" lang="en-US" sz="2200" b="1" u="none" strike="noStrike" cap="none" normalizeH="0" baseline="0" dirty="0" smtClean="0">
                          <a:ln>
                            <a:noFill/>
                          </a:ln>
                          <a:effectLst/>
                        </a:rPr>
                        <a:t>notice and note how research skills are </a:t>
                      </a:r>
                      <a:r>
                        <a:rPr kumimoji="0" lang="en-US" sz="2200" b="1" u="sng" strike="noStrike" cap="none" normalizeH="0" baseline="0" dirty="0" smtClean="0">
                          <a:ln>
                            <a:noFill/>
                          </a:ln>
                          <a:effectLst/>
                        </a:rPr>
                        <a:t>taught</a:t>
                      </a:r>
                      <a:r>
                        <a:rPr kumimoji="0" lang="en-US" sz="2200" u="none" strike="noStrike" cap="none" normalizeH="0" baseline="0" dirty="0" smtClean="0">
                          <a:ln>
                            <a:noFill/>
                          </a:ln>
                          <a:effectLst/>
                        </a:rPr>
                        <a:t>!</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Create a poster with words and symbols to represent the </a:t>
                      </a:r>
                      <a:r>
                        <a:rPr kumimoji="0" lang="en-US" sz="2200" b="1" u="none" strike="noStrike" cap="none" normalizeH="0" baseline="0" dirty="0" smtClean="0">
                          <a:ln>
                            <a:noFill/>
                          </a:ln>
                          <a:effectLst/>
                        </a:rPr>
                        <a:t>way research skills are taught and developed </a:t>
                      </a:r>
                      <a:r>
                        <a:rPr kumimoji="0" lang="en-US" sz="2200" u="none" strike="noStrike" cap="none" normalizeH="0" baseline="0" dirty="0" smtClean="0">
                          <a:ln>
                            <a:noFill/>
                          </a:ln>
                          <a:effectLst/>
                        </a:rPr>
                        <a:t>in your unit. </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Think about what student supports may need to be added.</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Ask one person from you group to be the reporter.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Prepare to review your poster with the group. </a:t>
                      </a:r>
                      <a:endParaRPr kumimoji="0" lang="en-US" sz="24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21778" y="-34709"/>
            <a:ext cx="858190" cy="1457325"/>
          </a:xfrm>
          <a:prstGeom prst="rect">
            <a:avLst/>
          </a:prstGeom>
        </p:spPr>
      </p:pic>
      <p:pic>
        <p:nvPicPr>
          <p:cNvPr id="9" name="Picture 5" descr="Picture10.png"/>
          <p:cNvPicPr>
            <a:picLocks noChangeAspect="1"/>
          </p:cNvPicPr>
          <p:nvPr/>
        </p:nvPicPr>
        <p:blipFill>
          <a:blip r:embed="rId4" cstate="print"/>
          <a:srcRect/>
          <a:stretch>
            <a:fillRect/>
          </a:stretch>
        </p:blipFill>
        <p:spPr bwMode="auto">
          <a:xfrm>
            <a:off x="7053766" y="5249856"/>
            <a:ext cx="947563" cy="1033272"/>
          </a:xfrm>
          <a:prstGeom prst="rect">
            <a:avLst/>
          </a:prstGeom>
          <a:noFill/>
          <a:ln w="9525">
            <a:noFill/>
            <a:miter lim="800000"/>
            <a:headEnd/>
            <a:tailEnd/>
          </a:ln>
        </p:spPr>
      </p:pic>
      <p:sp>
        <p:nvSpPr>
          <p:cNvPr id="10" name="TextBox 9"/>
          <p:cNvSpPr txBox="1"/>
          <p:nvPr/>
        </p:nvSpPr>
        <p:spPr>
          <a:xfrm>
            <a:off x="7038573" y="5277055"/>
            <a:ext cx="993228" cy="369332"/>
          </a:xfrm>
          <a:prstGeom prst="rect">
            <a:avLst/>
          </a:prstGeom>
          <a:noFill/>
        </p:spPr>
        <p:txBody>
          <a:bodyPr wrap="square" rtlCol="0">
            <a:spAutoFit/>
          </a:bodyPr>
          <a:lstStyle/>
          <a:p>
            <a:r>
              <a:rPr lang="en-US" dirty="0" smtClean="0"/>
              <a:t>Page 36</a:t>
            </a:r>
            <a:endParaRPr lang="en-US" dirty="0"/>
          </a:p>
        </p:txBody>
      </p:sp>
    </p:spTree>
    <p:extLst>
      <p:ext uri="{BB962C8B-B14F-4D97-AF65-F5344CB8AC3E}">
        <p14:creationId xmlns:p14="http://schemas.microsoft.com/office/powerpoint/2010/main" xmlns="" val="223230154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6915150" cy="685800"/>
          </a:xfrm>
        </p:spPr>
        <p:txBody>
          <a:bodyPr>
            <a:noAutofit/>
          </a:bodyPr>
          <a:lstStyle/>
          <a:p>
            <a:r>
              <a:rPr lang="en-US" sz="4000" dirty="0" smtClean="0"/>
              <a:t>Activity 6b: Reviewing a Unit</a:t>
            </a:r>
          </a:p>
        </p:txBody>
      </p:sp>
      <p:sp>
        <p:nvSpPr>
          <p:cNvPr id="3" name="Slide Number Placeholder 2"/>
          <p:cNvSpPr>
            <a:spLocks noGrp="1"/>
          </p:cNvSpPr>
          <p:nvPr>
            <p:ph type="sldNum" sz="quarter" idx="11"/>
          </p:nvPr>
        </p:nvSpPr>
        <p:spPr/>
        <p:txBody>
          <a:bodyPr/>
          <a:lstStyle/>
          <a:p>
            <a:fld id="{EE3D4692-A625-460F-A072-DE10EEAA5719}" type="slidenum">
              <a:rPr lang="en-US" smtClean="0"/>
              <a:pPr/>
              <a:t>68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907106522"/>
              </p:ext>
            </p:extLst>
          </p:nvPr>
        </p:nvGraphicFramePr>
        <p:xfrm>
          <a:off x="800103" y="1312014"/>
          <a:ext cx="7753348" cy="448052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753348"/>
              </a:tblGrid>
              <a:tr h="3872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lt1"/>
                          </a:solidFill>
                          <a:effectLst/>
                          <a:latin typeface="+mn-lt"/>
                        </a:rPr>
                        <a:t>Activity 6b: </a:t>
                      </a:r>
                      <a:r>
                        <a:rPr lang="en-US" sz="2200" dirty="0" smtClean="0"/>
                        <a:t>Reviewing a Unit – </a:t>
                      </a:r>
                      <a:r>
                        <a:rPr kumimoji="0" lang="en-US" sz="2200" b="1" i="0" u="none" strike="noStrike" cap="none" normalizeH="0" baseline="0" dirty="0" smtClean="0">
                          <a:ln>
                            <a:noFill/>
                          </a:ln>
                          <a:solidFill>
                            <a:schemeClr val="lt1"/>
                          </a:solidFill>
                          <a:effectLst/>
                          <a:latin typeface="+mn-lt"/>
                        </a:rPr>
                        <a:t>Reflection</a:t>
                      </a:r>
                      <a:endParaRPr kumimoji="0" lang="en-US" sz="2200" b="1" i="0" u="none" strike="noStrike" cap="none" normalizeH="0" baseline="0" dirty="0">
                        <a:ln>
                          <a:noFill/>
                        </a:ln>
                        <a:solidFill>
                          <a:srgbClr val="FFFFFF"/>
                        </a:solidFill>
                        <a:effectLst/>
                        <a:latin typeface="Calibri" charset="0"/>
                      </a:endParaRPr>
                    </a:p>
                  </a:txBody>
                  <a:tcPr marT="45712" marB="45712" horzOverflow="overflow"/>
                </a:tc>
              </a:tr>
              <a:tr h="3691766">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Have one person stand by the group’s poster.</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u="none" strike="noStrike" cap="none" normalizeH="0" baseline="0" dirty="0" smtClean="0">
                          <a:ln>
                            <a:noFill/>
                          </a:ln>
                          <a:effectLst/>
                        </a:rPr>
                        <a:t>Report out on these reflections:</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pPr>
                      <a:r>
                        <a:rPr kumimoji="0" lang="en-US" sz="2200" u="none" strike="noStrike" cap="none" normalizeH="0" baseline="0" dirty="0" smtClean="0">
                          <a:ln>
                            <a:noFill/>
                          </a:ln>
                          <a:effectLst/>
                        </a:rPr>
                        <a:t>How is research taught in this unit?</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pPr>
                      <a:r>
                        <a:rPr kumimoji="0" lang="en-US" sz="2200" u="none" strike="noStrike" cap="none" normalizeH="0" baseline="0" dirty="0" smtClean="0">
                          <a:ln>
                            <a:noFill/>
                          </a:ln>
                          <a:effectLst/>
                        </a:rPr>
                        <a:t>What supports are provided to students?</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pPr>
                      <a:r>
                        <a:rPr kumimoji="0" lang="en-US" sz="2200" u="none" strike="noStrike" cap="none" normalizeH="0" baseline="0" dirty="0" smtClean="0">
                          <a:ln>
                            <a:noFill/>
                          </a:ln>
                          <a:effectLst/>
                        </a:rPr>
                        <a:t>What would you add or change about this unit?</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pPr>
                      <a:r>
                        <a:rPr kumimoji="0" lang="en-US" sz="2200" u="none" strike="noStrike" cap="none" normalizeH="0" baseline="0" dirty="0" smtClean="0">
                          <a:ln>
                            <a:noFill/>
                          </a:ln>
                          <a:effectLst/>
                        </a:rPr>
                        <a:t>Think about the different disciplines in your school.</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pPr>
                      <a:r>
                        <a:rPr kumimoji="0" lang="en-US" sz="2200" u="none" strike="noStrike" cap="none" normalizeH="0" baseline="0" dirty="0" smtClean="0">
                          <a:ln>
                            <a:noFill/>
                          </a:ln>
                          <a:effectLst/>
                        </a:rPr>
                        <a:t>How might research be different in the humanities?</a:t>
                      </a:r>
                    </a:p>
                    <a:p>
                      <a:pPr marL="914382" marR="0" lvl="1" indent="-457200" algn="l" defTabSz="914400" rtl="0" eaLnBrk="1" fontAlgn="base" latinLnBrk="0" hangingPunct="1">
                        <a:lnSpc>
                          <a:spcPct val="100000"/>
                        </a:lnSpc>
                        <a:spcBef>
                          <a:spcPct val="0"/>
                        </a:spcBef>
                        <a:spcAft>
                          <a:spcPts val="600"/>
                        </a:spcAft>
                        <a:buClrTx/>
                        <a:buSzTx/>
                        <a:buFont typeface="+mj-lt"/>
                        <a:buAutoNum type="alphaLcPeriod"/>
                        <a:tabLst/>
                        <a:defRPr/>
                      </a:pPr>
                      <a:r>
                        <a:rPr kumimoji="0" lang="en-US" sz="2200" u="none" strike="noStrike" cap="none" normalizeH="0" baseline="0" dirty="0" smtClean="0">
                          <a:ln>
                            <a:noFill/>
                          </a:ln>
                          <a:effectLst/>
                        </a:rPr>
                        <a:t>How might research be different in the sciences?</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kumimoji="0" lang="en-US" sz="2200" u="none" strike="noStrike" cap="none" normalizeH="0" baseline="0" dirty="0" smtClean="0">
                          <a:ln>
                            <a:noFill/>
                          </a:ln>
                          <a:effectLst/>
                        </a:rPr>
                        <a:t>What can schools do to help establish a school-wide plan for writing and research?</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66659"/>
            <a:ext cx="858190" cy="1457325"/>
          </a:xfrm>
          <a:prstGeom prst="rect">
            <a:avLst/>
          </a:prstGeom>
        </p:spPr>
      </p:pic>
      <p:pic>
        <p:nvPicPr>
          <p:cNvPr id="7" name="Picture 5" descr="Picture10.png"/>
          <p:cNvPicPr preferRelativeResize="0">
            <a:picLocks/>
          </p:cNvPicPr>
          <p:nvPr/>
        </p:nvPicPr>
        <p:blipFill>
          <a:blip r:embed="rId4" cstate="print"/>
          <a:srcRect/>
          <a:stretch>
            <a:fillRect/>
          </a:stretch>
        </p:blipFill>
        <p:spPr bwMode="auto">
          <a:xfrm>
            <a:off x="6196109" y="5474122"/>
            <a:ext cx="1210614" cy="1146220"/>
          </a:xfrm>
          <a:prstGeom prst="rect">
            <a:avLst/>
          </a:prstGeom>
          <a:noFill/>
          <a:ln w="9525">
            <a:noFill/>
            <a:miter lim="800000"/>
            <a:headEnd/>
            <a:tailEnd/>
          </a:ln>
        </p:spPr>
      </p:pic>
      <p:sp>
        <p:nvSpPr>
          <p:cNvPr id="10" name="TextBox 9"/>
          <p:cNvSpPr txBox="1"/>
          <p:nvPr/>
        </p:nvSpPr>
        <p:spPr>
          <a:xfrm>
            <a:off x="6167534" y="5502697"/>
            <a:ext cx="1352282" cy="353943"/>
          </a:xfrm>
          <a:prstGeom prst="rect">
            <a:avLst/>
          </a:prstGeom>
          <a:noFill/>
        </p:spPr>
        <p:txBody>
          <a:bodyPr wrap="square" rtlCol="0">
            <a:spAutoFit/>
          </a:bodyPr>
          <a:lstStyle/>
          <a:p>
            <a:r>
              <a:rPr lang="en-US" sz="1700" dirty="0" smtClean="0"/>
              <a:t>Pages 36-37</a:t>
            </a:r>
            <a:endParaRPr lang="en-US" sz="1700" dirty="0"/>
          </a:p>
        </p:txBody>
      </p:sp>
      <p:sp>
        <p:nvSpPr>
          <p:cNvPr id="11" name="Footer Placeholder 10"/>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292686537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792" y="1598295"/>
            <a:ext cx="7985655" cy="3804118"/>
          </a:xfrm>
        </p:spPr>
        <p:txBody>
          <a:bodyPr/>
          <a:lstStyle/>
          <a:p>
            <a:pPr>
              <a:buNone/>
            </a:pPr>
            <a:r>
              <a:rPr lang="en-US" dirty="0" smtClean="0"/>
              <a:t>Discuss at your tables: </a:t>
            </a:r>
          </a:p>
          <a:p>
            <a:r>
              <a:rPr lang="en-US" sz="2800" dirty="0" smtClean="0"/>
              <a:t>What observations did you make about how this approach to research supports the CCS instructional shifts and standards? </a:t>
            </a:r>
          </a:p>
          <a:p>
            <a:r>
              <a:rPr lang="en-US" sz="2800" dirty="0" smtClean="0"/>
              <a:t>How might you envision adapting this to your classroom/school? </a:t>
            </a:r>
          </a:p>
          <a:p>
            <a:r>
              <a:rPr lang="en-US" sz="2800" dirty="0" smtClean="0"/>
              <a:t>Which pieces will be most challenging to implement and what solutions can you think of to meet those challenges?</a:t>
            </a:r>
          </a:p>
        </p:txBody>
      </p:sp>
      <p:sp>
        <p:nvSpPr>
          <p:cNvPr id="2" name="Title 1"/>
          <p:cNvSpPr>
            <a:spLocks noGrp="1"/>
          </p:cNvSpPr>
          <p:nvPr>
            <p:ph type="title"/>
          </p:nvPr>
        </p:nvSpPr>
        <p:spPr/>
        <p:txBody>
          <a:bodyPr>
            <a:normAutofit fontScale="90000"/>
          </a:bodyPr>
          <a:lstStyle/>
          <a:p>
            <a:pPr lvl="0"/>
            <a:r>
              <a:rPr lang="en-US" dirty="0" smtClean="0"/>
              <a:t>Reflecting on Curriculum Approach to Research</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69</a:t>
            </a:fld>
            <a:endParaRPr lang="en-US" dirty="0"/>
          </a:p>
        </p:txBody>
      </p:sp>
    </p:spTree>
    <p:extLst>
      <p:ext uri="{BB962C8B-B14F-4D97-AF65-F5344CB8AC3E}">
        <p14:creationId xmlns:p14="http://schemas.microsoft.com/office/powerpoint/2010/main" xmlns="" val="17824597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3 Outcomes</a:t>
            </a:r>
          </a:p>
        </p:txBody>
      </p:sp>
      <p:sp>
        <p:nvSpPr>
          <p:cNvPr id="23556" name="Content Placeholder 1"/>
          <p:cNvSpPr>
            <a:spLocks noGrp="1"/>
          </p:cNvSpPr>
          <p:nvPr>
            <p:ph type="body" sz="quarter" idx="10"/>
          </p:nvPr>
        </p:nvSpPr>
        <p:spPr>
          <a:xfrm>
            <a:off x="381000" y="939452"/>
            <a:ext cx="8382000" cy="4985359"/>
          </a:xfrm>
        </p:spPr>
        <p:txBody>
          <a:bodyPr>
            <a:normAutofit lnSpcReduction="10000"/>
          </a:bodyPr>
          <a:lstStyle/>
          <a:p>
            <a:r>
              <a:rPr lang="en-US" dirty="0" smtClean="0"/>
              <a:t>Review research base and rationale for CCS-ELA &amp; Literacy Writing standards</a:t>
            </a:r>
          </a:p>
          <a:p>
            <a:r>
              <a:rPr lang="en-US" dirty="0" smtClean="0"/>
              <a:t>Examine vertical progression of writing through student work samples</a:t>
            </a:r>
          </a:p>
          <a:p>
            <a:r>
              <a:rPr lang="en-US" dirty="0"/>
              <a:t>Learn how CCS model units teach research skills</a:t>
            </a:r>
          </a:p>
          <a:p>
            <a:r>
              <a:rPr lang="en-US" dirty="0"/>
              <a:t>Know how to support all students in writing</a:t>
            </a:r>
          </a:p>
          <a:p>
            <a:r>
              <a:rPr lang="en-US" dirty="0" smtClean="0"/>
              <a:t>Trace writing instruction in CCS exemplar units and lessons</a:t>
            </a:r>
          </a:p>
          <a:p>
            <a:r>
              <a:rPr lang="en-US" dirty="0" smtClean="0"/>
              <a:t>Plan support for educators in continuing the transition to the Core Standards and instructional shifts</a:t>
            </a:r>
          </a:p>
        </p:txBody>
      </p:sp>
      <p:sp>
        <p:nvSpPr>
          <p:cNvPr id="3" name="Slide Number Placeholder 2"/>
          <p:cNvSpPr>
            <a:spLocks noGrp="1"/>
          </p:cNvSpPr>
          <p:nvPr>
            <p:ph type="sldNum" sz="quarter" idx="12"/>
          </p:nvPr>
        </p:nvSpPr>
        <p:spPr/>
        <p:txBody>
          <a:bodyPr/>
          <a:lstStyle/>
          <a:p>
            <a:fld id="{EE3D4692-A625-460F-A072-DE10EEAA5719}"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26009720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70</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xmlns="" val="4191448325"/>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4217150175"/>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200" dirty="0" smtClean="0"/>
              <a:t>Part 5</a:t>
            </a:r>
          </a:p>
        </p:txBody>
      </p:sp>
      <p:sp>
        <p:nvSpPr>
          <p:cNvPr id="4" name="Text Placeholder 3"/>
          <p:cNvSpPr>
            <a:spLocks noGrp="1"/>
          </p:cNvSpPr>
          <p:nvPr>
            <p:ph type="body" idx="1"/>
          </p:nvPr>
        </p:nvSpPr>
        <p:spPr/>
        <p:txBody>
          <a:bodyPr/>
          <a:lstStyle/>
          <a:p>
            <a:pPr marL="396875" indent="-396875">
              <a:spcBef>
                <a:spcPct val="20000"/>
              </a:spcBef>
            </a:pPr>
            <a:r>
              <a:rPr lang="en-US" sz="3200" dirty="0" smtClean="0">
                <a:solidFill>
                  <a:schemeClr val="tx1"/>
                </a:solidFill>
              </a:rPr>
              <a:t>Routine and Daily Writing</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71</a:t>
            </a:fld>
            <a:endParaRPr lang="en-US" dirty="0"/>
          </a:p>
        </p:txBody>
      </p:sp>
    </p:spTree>
    <p:extLst>
      <p:ext uri="{BB962C8B-B14F-4D97-AF65-F5344CB8AC3E}">
        <p14:creationId xmlns:p14="http://schemas.microsoft.com/office/powerpoint/2010/main" xmlns="" val="272711463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50" y="346058"/>
            <a:ext cx="7886700" cy="664797"/>
          </a:xfrm>
        </p:spPr>
        <p:txBody>
          <a:bodyPr/>
          <a:lstStyle/>
          <a:p>
            <a:r>
              <a:rPr lang="en-US" dirty="0" smtClean="0"/>
              <a:t>Standard 10</a:t>
            </a:r>
            <a:endParaRPr lang="en-US" dirty="0"/>
          </a:p>
        </p:txBody>
      </p:sp>
      <p:sp>
        <p:nvSpPr>
          <p:cNvPr id="3" name="Text Placeholder 2"/>
          <p:cNvSpPr>
            <a:spLocks noGrp="1"/>
          </p:cNvSpPr>
          <p:nvPr>
            <p:ph type="body" idx="1"/>
          </p:nvPr>
        </p:nvSpPr>
        <p:spPr>
          <a:xfrm>
            <a:off x="481998" y="1988153"/>
            <a:ext cx="7621478" cy="1551194"/>
          </a:xfrm>
        </p:spPr>
        <p:txBody>
          <a:bodyPr/>
          <a:lstStyle/>
          <a:p>
            <a:r>
              <a:rPr lang="en-US" dirty="0" smtClean="0">
                <a:solidFill>
                  <a:schemeClr val="tx1"/>
                </a:solidFill>
              </a:rPr>
              <a:t>CCS.W.10. Write routinely over extended time frames (time for research, reflection, and revision) and shorter time frames (a single sitting or a day or two) for a range of tasks, purposes, and audiences.</a:t>
            </a:r>
            <a:endParaRPr lang="en-US" dirty="0"/>
          </a:p>
        </p:txBody>
      </p:sp>
      <p:sp>
        <p:nvSpPr>
          <p:cNvPr id="5" name="Footer Placeholder 4"/>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72</a:t>
            </a:fld>
            <a:endParaRPr lang="en-US" dirty="0"/>
          </a:p>
        </p:txBody>
      </p:sp>
    </p:spTree>
    <p:extLst>
      <p:ext uri="{BB962C8B-B14F-4D97-AF65-F5344CB8AC3E}">
        <p14:creationId xmlns:p14="http://schemas.microsoft.com/office/powerpoint/2010/main" xmlns="" val="983741816"/>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70610" y="228600"/>
            <a:ext cx="7905750" cy="762000"/>
          </a:xfrm>
        </p:spPr>
        <p:txBody>
          <a:bodyPr>
            <a:noAutofit/>
          </a:bodyPr>
          <a:lstStyle/>
          <a:p>
            <a:r>
              <a:rPr lang="en-US" sz="4000" dirty="0" smtClean="0"/>
              <a:t>Activity 7: Writing Tasks in Exemplar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73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633913457"/>
              </p:ext>
            </p:extLst>
          </p:nvPr>
        </p:nvGraphicFramePr>
        <p:xfrm>
          <a:off x="371475" y="1484179"/>
          <a:ext cx="8529638" cy="4231307"/>
        </p:xfrm>
        <a:graphic>
          <a:graphicData uri="http://schemas.openxmlformats.org/drawingml/2006/table">
            <a:tbl>
              <a:tblPr firstRow="1">
                <a:effectLst/>
                <a:tableStyleId>{F5AB1C69-6EDB-4FF4-983F-18BD219EF322}</a:tableStyleId>
              </a:tblPr>
              <a:tblGrid>
                <a:gridCol w="8529638"/>
              </a:tblGrid>
              <a:tr h="4392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lt1"/>
                          </a:solidFill>
                          <a:effectLst/>
                          <a:latin typeface="+mn-lt"/>
                        </a:rPr>
                        <a:t>Activity 7: Writing Tasks in Exemplar Units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774123">
                <a:tc>
                  <a:txBody>
                    <a:bodyPr/>
                    <a:lstStyle/>
                    <a:p>
                      <a:pPr marL="457200" indent="-457200">
                        <a:spcBef>
                          <a:spcPts val="600"/>
                        </a:spcBef>
                        <a:spcAft>
                          <a:spcPts val="600"/>
                        </a:spcAft>
                        <a:buFont typeface="+mj-lt"/>
                        <a:buAutoNum type="arabicPeriod"/>
                      </a:pPr>
                      <a:r>
                        <a:rPr lang="en-US" sz="2400" dirty="0" smtClean="0"/>
                        <a:t>Choose and access </a:t>
                      </a:r>
                      <a:r>
                        <a:rPr lang="en-US" sz="2400" baseline="0" dirty="0" smtClean="0"/>
                        <a:t>one of the exemplar units (titles and links in Participant Guide), or use a unit you printed at home.</a:t>
                      </a:r>
                      <a:endParaRPr lang="en-US" sz="2400" dirty="0" smtClean="0"/>
                    </a:p>
                    <a:p>
                      <a:pPr marL="457200" indent="-457200">
                        <a:spcBef>
                          <a:spcPts val="600"/>
                        </a:spcBef>
                        <a:spcAft>
                          <a:spcPts val="600"/>
                        </a:spcAft>
                        <a:buFont typeface="+mj-lt"/>
                        <a:buAutoNum type="arabicPeriod"/>
                      </a:pPr>
                      <a:r>
                        <a:rPr lang="en-US" sz="2400" dirty="0" smtClean="0"/>
                        <a:t>Work</a:t>
                      </a:r>
                      <a:r>
                        <a:rPr lang="en-US" sz="2400" baseline="0" dirty="0" smtClean="0"/>
                        <a:t>ing with a partner, identify writing tasks and writing instruction embedded in the unit and add them to the graphic organizer (example on next slide).</a:t>
                      </a:r>
                    </a:p>
                    <a:p>
                      <a:pPr marL="457200" indent="-457200">
                        <a:spcBef>
                          <a:spcPts val="600"/>
                        </a:spcBef>
                        <a:spcAft>
                          <a:spcPts val="600"/>
                        </a:spcAft>
                        <a:buFont typeface="+mj-lt"/>
                        <a:buAutoNum type="arabicPeriod"/>
                      </a:pPr>
                      <a:r>
                        <a:rPr lang="en-US" sz="2400" baseline="0" dirty="0" smtClean="0"/>
                        <a:t>Record your writing tasks on large sticky notes and post as </a:t>
                      </a:r>
                      <a:r>
                        <a:rPr lang="en-US" sz="2400" i="1" baseline="0" dirty="0" smtClean="0"/>
                        <a:t>Opening, Work Time</a:t>
                      </a:r>
                      <a:r>
                        <a:rPr lang="en-US" sz="2400" baseline="0" dirty="0" smtClean="0"/>
                        <a:t>, or </a:t>
                      </a:r>
                      <a:r>
                        <a:rPr lang="en-US" sz="2400" i="1" baseline="0" dirty="0" smtClean="0"/>
                        <a:t>Closing</a:t>
                      </a:r>
                      <a:r>
                        <a:rPr lang="en-US" sz="2400" baseline="0" dirty="0" smtClean="0"/>
                        <a:t> on chart paper. </a:t>
                      </a:r>
                    </a:p>
                    <a:p>
                      <a:pPr marL="457200" indent="-457200">
                        <a:spcBef>
                          <a:spcPts val="600"/>
                        </a:spcBef>
                        <a:spcAft>
                          <a:spcPts val="600"/>
                        </a:spcAft>
                        <a:buFont typeface="+mj-lt"/>
                        <a:buAutoNum type="arabicPeriod"/>
                      </a:pPr>
                      <a:r>
                        <a:rPr lang="en-US" sz="2400" baseline="0" dirty="0" smtClean="0"/>
                        <a:t>Discuss with the guiding questions.</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430792" y="5069810"/>
            <a:ext cx="947738" cy="1033463"/>
          </a:xfrm>
          <a:prstGeom prst="rect">
            <a:avLst/>
          </a:prstGeom>
          <a:noFill/>
          <a:ln w="9525">
            <a:noFill/>
            <a:miter lim="800000"/>
            <a:headEnd/>
            <a:tailEnd/>
          </a:ln>
        </p:spPr>
      </p:pic>
      <p:sp>
        <p:nvSpPr>
          <p:cNvPr id="7" name="Footer Placeholder 6"/>
          <p:cNvSpPr>
            <a:spLocks noGrp="1"/>
          </p:cNvSpPr>
          <p:nvPr>
            <p:ph type="ftr" sz="quarter" idx="10"/>
          </p:nvPr>
        </p:nvSpPr>
        <p:spPr/>
        <p:txBody>
          <a:bodyPr/>
          <a:lstStyle/>
          <a:p>
            <a:endParaRPr lang="en-US" dirty="0"/>
          </a:p>
        </p:txBody>
      </p:sp>
      <p:sp>
        <p:nvSpPr>
          <p:cNvPr id="9" name="TextBox 8"/>
          <p:cNvSpPr txBox="1"/>
          <p:nvPr/>
        </p:nvSpPr>
        <p:spPr>
          <a:xfrm>
            <a:off x="6448093" y="5060725"/>
            <a:ext cx="993228" cy="369332"/>
          </a:xfrm>
          <a:prstGeom prst="rect">
            <a:avLst/>
          </a:prstGeom>
          <a:noFill/>
        </p:spPr>
        <p:txBody>
          <a:bodyPr wrap="square" rtlCol="0">
            <a:spAutoFit/>
          </a:bodyPr>
          <a:lstStyle/>
          <a:p>
            <a:r>
              <a:rPr lang="en-US" dirty="0" smtClean="0"/>
              <a:t>Page 40 </a:t>
            </a:r>
            <a:endParaRPr lang="en-US" dirty="0"/>
          </a:p>
        </p:txBody>
      </p:sp>
    </p:spTree>
    <p:extLst>
      <p:ext uri="{BB962C8B-B14F-4D97-AF65-F5344CB8AC3E}">
        <p14:creationId xmlns:p14="http://schemas.microsoft.com/office/powerpoint/2010/main" xmlns="" val="351217763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146810" y="228600"/>
            <a:ext cx="7905750" cy="1066800"/>
          </a:xfrm>
        </p:spPr>
        <p:txBody>
          <a:bodyPr>
            <a:noAutofit/>
          </a:bodyPr>
          <a:lstStyle/>
          <a:p>
            <a:r>
              <a:rPr lang="en-US" sz="4000" dirty="0" smtClean="0"/>
              <a:t>Activity </a:t>
            </a:r>
            <a:r>
              <a:rPr lang="en-US" sz="4000" dirty="0"/>
              <a:t>7</a:t>
            </a:r>
            <a:r>
              <a:rPr lang="en-US" sz="4000" dirty="0" smtClean="0"/>
              <a:t>: Writing Tasks in Exemplar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74</a:t>
            </a:fld>
            <a:endParaRPr lang="en-US" dirty="0"/>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1104404917"/>
              </p:ext>
            </p:extLst>
          </p:nvPr>
        </p:nvGraphicFramePr>
        <p:xfrm>
          <a:off x="485665" y="1699507"/>
          <a:ext cx="8293100" cy="3687967"/>
        </p:xfrm>
        <a:graphic>
          <a:graphicData uri="http://schemas.openxmlformats.org/drawingml/2006/table">
            <a:tbl>
              <a:tblPr firstRow="1" bandRow="1">
                <a:tableStyleId>{5C22544A-7EE6-4342-B048-85BDC9FD1C3A}</a:tableStyleId>
              </a:tblPr>
              <a:tblGrid>
                <a:gridCol w="736600"/>
                <a:gridCol w="3581400"/>
                <a:gridCol w="2362200"/>
                <a:gridCol w="1612900"/>
              </a:tblGrid>
              <a:tr h="806148">
                <a:tc>
                  <a:txBody>
                    <a:bodyPr/>
                    <a:lstStyle/>
                    <a:p>
                      <a:r>
                        <a:rPr lang="en-US" sz="2400" dirty="0" smtClean="0"/>
                        <a:t>Day</a:t>
                      </a:r>
                      <a:endParaRPr lang="en-US" sz="2400"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Task</a:t>
                      </a:r>
                    </a:p>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Purpose</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Part</a:t>
                      </a:r>
                    </a:p>
                    <a:p>
                      <a:pPr marL="0" marR="0" indent="0" algn="l" defTabSz="914363" rtl="0" eaLnBrk="1" fontAlgn="auto" latinLnBrk="0" hangingPunct="1">
                        <a:lnSpc>
                          <a:spcPct val="100000"/>
                        </a:lnSpc>
                        <a:spcBef>
                          <a:spcPts val="0"/>
                        </a:spcBef>
                        <a:spcAft>
                          <a:spcPts val="0"/>
                        </a:spcAft>
                        <a:buClrTx/>
                        <a:buSzTx/>
                        <a:buFontTx/>
                        <a:buNone/>
                        <a:tabLst/>
                        <a:defRPr/>
                      </a:pPr>
                      <a:r>
                        <a:rPr lang="en-US" sz="2400" dirty="0" smtClean="0"/>
                        <a:t>O,</a:t>
                      </a:r>
                      <a:r>
                        <a:rPr lang="en-US" sz="2400" baseline="0" dirty="0" smtClean="0"/>
                        <a:t> W, or C</a:t>
                      </a:r>
                      <a:endParaRPr lang="en-US" dirty="0"/>
                    </a:p>
                  </a:txBody>
                  <a:tcPr/>
                </a:tc>
              </a:tr>
              <a:tr h="745429">
                <a:tc>
                  <a:txBody>
                    <a:bodyPr/>
                    <a:lstStyle/>
                    <a:p>
                      <a:r>
                        <a:rPr lang="en-US" dirty="0" smtClean="0"/>
                        <a:t>1</a:t>
                      </a:r>
                      <a:endParaRPr lang="en-US" dirty="0"/>
                    </a:p>
                  </a:txBody>
                  <a:tcPr/>
                </a:tc>
                <a:tc>
                  <a:txBody>
                    <a:bodyPr/>
                    <a:lstStyle/>
                    <a:p>
                      <a:r>
                        <a:rPr lang="en-US" dirty="0" smtClean="0"/>
                        <a:t>Pre-writing (Quick Write)</a:t>
                      </a:r>
                      <a:endParaRPr lang="en-US" dirty="0"/>
                    </a:p>
                  </a:txBody>
                  <a:tcPr/>
                </a:tc>
                <a:tc>
                  <a:txBody>
                    <a:bodyPr/>
                    <a:lstStyle/>
                    <a:p>
                      <a:r>
                        <a:rPr lang="en-US" dirty="0" smtClean="0"/>
                        <a:t>Review</a:t>
                      </a:r>
                      <a:r>
                        <a:rPr lang="en-US" baseline="0" dirty="0" smtClean="0"/>
                        <a:t> parts of persuasive speeches</a:t>
                      </a:r>
                      <a:endParaRPr lang="en-US" dirty="0"/>
                    </a:p>
                  </a:txBody>
                  <a:tcPr/>
                </a:tc>
                <a:tc>
                  <a:txBody>
                    <a:bodyPr/>
                    <a:lstStyle/>
                    <a:p>
                      <a:r>
                        <a:rPr lang="en-US" dirty="0" smtClean="0"/>
                        <a:t>O</a:t>
                      </a:r>
                      <a:endParaRPr lang="en-US" dirty="0"/>
                    </a:p>
                  </a:txBody>
                  <a:tcPr/>
                </a:tc>
              </a:tr>
              <a:tr h="62700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1</a:t>
                      </a:r>
                    </a:p>
                    <a:p>
                      <a:endParaRPr lang="en-US" dirty="0"/>
                    </a:p>
                  </a:txBody>
                  <a:tcPr/>
                </a:tc>
                <a:tc>
                  <a:txBody>
                    <a:bodyPr/>
                    <a:lstStyle/>
                    <a:p>
                      <a:r>
                        <a:rPr lang="en-US" dirty="0" smtClean="0"/>
                        <a:t>Journal</a:t>
                      </a:r>
                      <a:r>
                        <a:rPr lang="en-US" baseline="0" dirty="0" smtClean="0"/>
                        <a:t> Writing</a:t>
                      </a:r>
                      <a:endParaRPr lang="en-US" dirty="0"/>
                    </a:p>
                  </a:txBody>
                  <a:tcPr/>
                </a:tc>
                <a:tc>
                  <a:txBody>
                    <a:bodyPr/>
                    <a:lstStyle/>
                    <a:p>
                      <a:r>
                        <a:rPr lang="en-US" dirty="0" smtClean="0"/>
                        <a:t>Reflect</a:t>
                      </a:r>
                      <a:r>
                        <a:rPr lang="en-US" baseline="0" dirty="0" smtClean="0"/>
                        <a:t> on today’s learning</a:t>
                      </a:r>
                      <a:endParaRPr lang="en-US" dirty="0"/>
                    </a:p>
                  </a:txBody>
                  <a:tcPr/>
                </a:tc>
                <a:tc>
                  <a:txBody>
                    <a:bodyPr/>
                    <a:lstStyle/>
                    <a:p>
                      <a:r>
                        <a:rPr lang="en-US" dirty="0" smtClean="0"/>
                        <a:t>C</a:t>
                      </a:r>
                      <a:endParaRPr lang="en-US" dirty="0"/>
                    </a:p>
                  </a:txBody>
                  <a:tcPr/>
                </a:tc>
              </a:tr>
              <a:tr h="627004">
                <a:tc>
                  <a:txBody>
                    <a:bodyPr/>
                    <a:lstStyle/>
                    <a:p>
                      <a:r>
                        <a:rPr lang="en-US" dirty="0" smtClean="0"/>
                        <a:t>2</a:t>
                      </a:r>
                      <a:endParaRPr lang="en-US" dirty="0"/>
                    </a:p>
                  </a:txBody>
                  <a:tcPr/>
                </a:tc>
                <a:tc>
                  <a:txBody>
                    <a:bodyPr/>
                    <a:lstStyle/>
                    <a:p>
                      <a:r>
                        <a:rPr lang="en-US" dirty="0" smtClean="0"/>
                        <a:t>Written</a:t>
                      </a:r>
                      <a:r>
                        <a:rPr lang="en-US" baseline="0" dirty="0" smtClean="0"/>
                        <a:t> response</a:t>
                      </a:r>
                      <a:endParaRPr lang="en-US" dirty="0"/>
                    </a:p>
                  </a:txBody>
                  <a:tcPr/>
                </a:tc>
                <a:tc>
                  <a:txBody>
                    <a:bodyPr/>
                    <a:lstStyle/>
                    <a:p>
                      <a:r>
                        <a:rPr lang="en-US" dirty="0" smtClean="0"/>
                        <a:t>Written feedback as</a:t>
                      </a:r>
                      <a:r>
                        <a:rPr lang="en-US" baseline="0" dirty="0" smtClean="0"/>
                        <a:t> peer review</a:t>
                      </a:r>
                      <a:endParaRPr lang="en-US" dirty="0"/>
                    </a:p>
                  </a:txBody>
                  <a:tcPr/>
                </a:tc>
                <a:tc>
                  <a:txBody>
                    <a:bodyPr/>
                    <a:lstStyle/>
                    <a:p>
                      <a:r>
                        <a:rPr lang="en-US" dirty="0" smtClean="0"/>
                        <a:t>W</a:t>
                      </a:r>
                      <a:endParaRPr lang="en-US" dirty="0"/>
                    </a:p>
                  </a:txBody>
                  <a:tcPr/>
                </a:tc>
              </a:tr>
              <a:tr h="839418">
                <a:tc>
                  <a:txBody>
                    <a:bodyPr/>
                    <a:lstStyle/>
                    <a:p>
                      <a:r>
                        <a:rPr lang="en-US" dirty="0" smtClean="0"/>
                        <a:t>2</a:t>
                      </a:r>
                      <a:endParaRPr lang="en-US" dirty="0"/>
                    </a:p>
                  </a:txBody>
                  <a:tcPr/>
                </a:tc>
                <a:tc>
                  <a:txBody>
                    <a:bodyPr/>
                    <a:lstStyle/>
                    <a:p>
                      <a:r>
                        <a:rPr lang="en-US" dirty="0" smtClean="0"/>
                        <a:t>Written response to a prompt</a:t>
                      </a:r>
                      <a:endParaRPr lang="en-US" dirty="0"/>
                    </a:p>
                  </a:txBody>
                  <a:tcPr/>
                </a:tc>
                <a:tc>
                  <a:txBody>
                    <a:bodyPr/>
                    <a:lstStyle/>
                    <a:p>
                      <a:r>
                        <a:rPr lang="en-US" dirty="0" smtClean="0"/>
                        <a:t>Evidence of learning</a:t>
                      </a:r>
                      <a:endParaRPr lang="en-US" dirty="0"/>
                    </a:p>
                  </a:txBody>
                  <a:tcPr/>
                </a:tc>
                <a:tc>
                  <a:txBody>
                    <a:bodyPr/>
                    <a:lstStyle/>
                    <a:p>
                      <a:r>
                        <a:rPr lang="en-US" dirty="0" smtClean="0"/>
                        <a:t>C</a:t>
                      </a:r>
                      <a:endParaRPr lang="en-US" dirty="0"/>
                    </a:p>
                  </a:txBody>
                  <a:tcPr/>
                </a:tc>
              </a:tr>
            </a:tbl>
          </a:graphicData>
        </a:graphic>
      </p:graphicFrame>
      <p:sp>
        <p:nvSpPr>
          <p:cNvPr id="6" name="Footer Placeholder 5"/>
          <p:cNvSpPr>
            <a:spLocks noGrp="1"/>
          </p:cNvSpPr>
          <p:nvPr>
            <p:ph type="ftr" sz="quarter" idx="10"/>
          </p:nvPr>
        </p:nvSpPr>
        <p:spPr/>
        <p:txBody>
          <a:bodyPr/>
          <a:lstStyle/>
          <a:p>
            <a:endParaRPr lang="en-US" dirty="0"/>
          </a:p>
        </p:txBody>
      </p:sp>
      <p:sp>
        <p:nvSpPr>
          <p:cNvPr id="4" name="TextBox 3"/>
          <p:cNvSpPr txBox="1"/>
          <p:nvPr/>
        </p:nvSpPr>
        <p:spPr>
          <a:xfrm>
            <a:off x="1146810" y="5561351"/>
            <a:ext cx="4504482" cy="369332"/>
          </a:xfrm>
          <a:prstGeom prst="rect">
            <a:avLst/>
          </a:prstGeom>
          <a:noFill/>
        </p:spPr>
        <p:txBody>
          <a:bodyPr wrap="square" rtlCol="0">
            <a:spAutoFit/>
          </a:bodyPr>
          <a:lstStyle/>
          <a:p>
            <a:r>
              <a:rPr lang="en-US" dirty="0" smtClean="0"/>
              <a:t>Opening, Work Time, Closing</a:t>
            </a:r>
            <a:endParaRPr lang="en-US" dirty="0"/>
          </a:p>
        </p:txBody>
      </p:sp>
    </p:spTree>
    <p:extLst>
      <p:ext uri="{BB962C8B-B14F-4D97-AF65-F5344CB8AC3E}">
        <p14:creationId xmlns:p14="http://schemas.microsoft.com/office/powerpoint/2010/main" xmlns="" val="3240086162"/>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9264" y="912823"/>
            <a:ext cx="8383659" cy="4195205"/>
          </a:xfrm>
        </p:spPr>
        <p:txBody>
          <a:bodyPr/>
          <a:lstStyle/>
          <a:p>
            <a:pPr>
              <a:spcAft>
                <a:spcPts val="600"/>
              </a:spcAft>
            </a:pPr>
            <a:r>
              <a:rPr lang="en-US" sz="3000" dirty="0" smtClean="0"/>
              <a:t>Discuss: What did you notice about writing in CCS-aligned units? </a:t>
            </a:r>
          </a:p>
          <a:p>
            <a:pPr lvl="1">
              <a:spcAft>
                <a:spcPts val="300"/>
              </a:spcAft>
            </a:pPr>
            <a:r>
              <a:rPr lang="en-US" dirty="0" smtClean="0"/>
              <a:t>Types and purposes of writing</a:t>
            </a:r>
          </a:p>
          <a:p>
            <a:pPr lvl="1">
              <a:spcAft>
                <a:spcPts val="300"/>
              </a:spcAft>
            </a:pPr>
            <a:r>
              <a:rPr lang="en-US" dirty="0" smtClean="0"/>
              <a:t>Writing as a scaffold, model, or preparation for other tasks</a:t>
            </a:r>
          </a:p>
          <a:p>
            <a:pPr lvl="1">
              <a:spcAft>
                <a:spcPts val="300"/>
              </a:spcAft>
            </a:pPr>
            <a:r>
              <a:rPr lang="en-US" dirty="0" smtClean="0"/>
              <a:t>Writing instruction</a:t>
            </a:r>
          </a:p>
          <a:p>
            <a:pPr lvl="1">
              <a:spcAft>
                <a:spcPts val="300"/>
              </a:spcAft>
            </a:pPr>
            <a:r>
              <a:rPr lang="en-US" dirty="0" smtClean="0"/>
              <a:t>Writing as assessment</a:t>
            </a:r>
          </a:p>
          <a:p>
            <a:pPr>
              <a:spcAft>
                <a:spcPts val="1200"/>
              </a:spcAft>
            </a:pPr>
            <a:r>
              <a:rPr lang="en-US" sz="2800" dirty="0" smtClean="0"/>
              <a:t>Record in your </a:t>
            </a:r>
            <a:r>
              <a:rPr lang="en-US" sz="2800" i="1" dirty="0" smtClean="0"/>
              <a:t>Notepad</a:t>
            </a:r>
            <a:r>
              <a:rPr lang="en-US" sz="2800" dirty="0" smtClean="0"/>
              <a:t> any ideas you have for how you might use this activity in your school or district.</a:t>
            </a:r>
            <a:endParaRPr lang="en-US" sz="2800" dirty="0"/>
          </a:p>
        </p:txBody>
      </p:sp>
      <p:sp>
        <p:nvSpPr>
          <p:cNvPr id="54274" name="Title 2"/>
          <p:cNvSpPr>
            <a:spLocks noGrp="1"/>
          </p:cNvSpPr>
          <p:nvPr>
            <p:ph type="title"/>
          </p:nvPr>
        </p:nvSpPr>
        <p:spPr/>
        <p:txBody>
          <a:bodyPr>
            <a:noAutofit/>
          </a:bodyPr>
          <a:lstStyle/>
          <a:p>
            <a:r>
              <a:rPr lang="en-US" sz="4000" dirty="0" smtClean="0"/>
              <a:t>Activity 7: Writing Tasks in Exemplar Units</a:t>
            </a:r>
          </a:p>
        </p:txBody>
      </p:sp>
      <p:sp>
        <p:nvSpPr>
          <p:cNvPr id="3" name="Slide Number Placeholder 2"/>
          <p:cNvSpPr>
            <a:spLocks noGrp="1"/>
          </p:cNvSpPr>
          <p:nvPr>
            <p:ph type="sldNum" sz="quarter" idx="11"/>
          </p:nvPr>
        </p:nvSpPr>
        <p:spPr/>
        <p:txBody>
          <a:bodyPr/>
          <a:lstStyle/>
          <a:p>
            <a:fld id="{EE3D4692-A625-460F-A072-DE10EEAA5719}" type="slidenum">
              <a:rPr lang="en-US" smtClean="0"/>
              <a:pPr/>
              <a:t>75</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07615" y="4972953"/>
            <a:ext cx="1828800" cy="1828800"/>
          </a:xfrm>
          <a:prstGeom prst="rect">
            <a:avLst/>
          </a:prstGeom>
        </p:spPr>
      </p:pic>
      <p:sp>
        <p:nvSpPr>
          <p:cNvPr id="6" name="Footer Placeholder 5"/>
          <p:cNvSpPr>
            <a:spLocks noGrp="1"/>
          </p:cNvSpPr>
          <p:nvPr>
            <p:ph type="ftr" sz="quarter" idx="10"/>
          </p:nvPr>
        </p:nvSpPr>
        <p:spPr/>
        <p:txBody>
          <a:bodyPr/>
          <a:lstStyle/>
          <a:p>
            <a:endParaRPr lang="en-US" dirty="0"/>
          </a:p>
        </p:txBody>
      </p:sp>
      <p:sp>
        <p:nvSpPr>
          <p:cNvPr id="7" name="TextBox 6"/>
          <p:cNvSpPr txBox="1"/>
          <p:nvPr/>
        </p:nvSpPr>
        <p:spPr>
          <a:xfrm>
            <a:off x="6608624" y="5422979"/>
            <a:ext cx="1288473" cy="369332"/>
          </a:xfrm>
          <a:prstGeom prst="rect">
            <a:avLst/>
          </a:prstGeom>
          <a:noFill/>
        </p:spPr>
        <p:txBody>
          <a:bodyPr wrap="square" rtlCol="0">
            <a:spAutoFit/>
          </a:bodyPr>
          <a:lstStyle/>
          <a:p>
            <a:r>
              <a:rPr lang="en-US" dirty="0" smtClean="0"/>
              <a:t>Page 51</a:t>
            </a:r>
            <a:endParaRPr lang="en-US" dirty="0"/>
          </a:p>
        </p:txBody>
      </p:sp>
    </p:spTree>
    <p:extLst>
      <p:ext uri="{BB962C8B-B14F-4D97-AF65-F5344CB8AC3E}">
        <p14:creationId xmlns:p14="http://schemas.microsoft.com/office/powerpoint/2010/main" xmlns="" val="3015082078"/>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4048" y="1469985"/>
            <a:ext cx="8378952" cy="4068806"/>
          </a:xfrm>
        </p:spPr>
        <p:txBody>
          <a:bodyPr/>
          <a:lstStyle/>
          <a:p>
            <a:pPr>
              <a:spcAft>
                <a:spcPts val="1200"/>
              </a:spcAft>
            </a:pPr>
            <a:r>
              <a:rPr lang="en-US" sz="2600" dirty="0" smtClean="0"/>
              <a:t>CCS.W.6 Use technology, including the Internet, to </a:t>
            </a:r>
            <a:r>
              <a:rPr lang="en-US" sz="2600" u="sng" dirty="0" smtClean="0"/>
              <a:t>produce and publish writing </a:t>
            </a:r>
            <a:r>
              <a:rPr lang="en-US" sz="2600" dirty="0" smtClean="0"/>
              <a:t>and to </a:t>
            </a:r>
            <a:r>
              <a:rPr lang="en-US" sz="2600" u="sng" dirty="0" smtClean="0"/>
              <a:t>interact and collaborate with others.</a:t>
            </a:r>
          </a:p>
          <a:p>
            <a:pPr>
              <a:spcAft>
                <a:spcPts val="1200"/>
              </a:spcAft>
            </a:pPr>
            <a:r>
              <a:rPr lang="en-US" sz="2600" dirty="0" smtClean="0"/>
              <a:t>CCS.W.7 </a:t>
            </a:r>
            <a:r>
              <a:rPr lang="en-US" sz="2600" u="sng" dirty="0" smtClean="0"/>
              <a:t>Conduct</a:t>
            </a:r>
            <a:r>
              <a:rPr lang="en-US" sz="2600" dirty="0" smtClean="0"/>
              <a:t> short as well as more sustained </a:t>
            </a:r>
            <a:r>
              <a:rPr lang="en-US" sz="2600" u="sng" dirty="0" smtClean="0"/>
              <a:t>research</a:t>
            </a:r>
            <a:r>
              <a:rPr lang="en-US" sz="2600" dirty="0" smtClean="0"/>
              <a:t> projects based on focused questions, demonstrating understanding of the subject under investigation.</a:t>
            </a:r>
            <a:endParaRPr lang="en-US" sz="2600" dirty="0" smtClean="0">
              <a:solidFill>
                <a:srgbClr val="FF0000"/>
              </a:solidFill>
            </a:endParaRPr>
          </a:p>
          <a:p>
            <a:pPr>
              <a:spcAft>
                <a:spcPts val="1200"/>
              </a:spcAft>
            </a:pPr>
            <a:r>
              <a:rPr lang="en-US" sz="2600" dirty="0" smtClean="0"/>
              <a:t>CCS.W.8 </a:t>
            </a:r>
            <a:r>
              <a:rPr lang="en-US" sz="2600" u="sng" dirty="0" smtClean="0"/>
              <a:t>Gather relevant information from </a:t>
            </a:r>
            <a:r>
              <a:rPr lang="en-US" sz="2600" dirty="0" smtClean="0"/>
              <a:t>multiple print and </a:t>
            </a:r>
            <a:r>
              <a:rPr lang="en-US" sz="2600" u="sng" dirty="0" smtClean="0"/>
              <a:t>digital sources</a:t>
            </a:r>
            <a:r>
              <a:rPr lang="en-US" sz="2600" dirty="0" smtClean="0"/>
              <a:t>, assess the credibility and accuracy of each source, and integrate the information while avoiding plagiarism.</a:t>
            </a:r>
            <a:endParaRPr lang="en-US" sz="2600" dirty="0" smtClean="0">
              <a:solidFill>
                <a:srgbClr val="FF0000"/>
              </a:solidFill>
            </a:endParaRPr>
          </a:p>
        </p:txBody>
      </p:sp>
      <p:sp>
        <p:nvSpPr>
          <p:cNvPr id="5" name="Title 4"/>
          <p:cNvSpPr>
            <a:spLocks noGrp="1"/>
          </p:cNvSpPr>
          <p:nvPr>
            <p:ph type="title"/>
          </p:nvPr>
        </p:nvSpPr>
        <p:spPr>
          <a:xfrm>
            <a:off x="384048" y="228600"/>
            <a:ext cx="8153400" cy="820044"/>
          </a:xfrm>
        </p:spPr>
        <p:txBody>
          <a:bodyPr>
            <a:normAutofit fontScale="90000"/>
          </a:bodyPr>
          <a:lstStyle/>
          <a:p>
            <a:r>
              <a:rPr lang="en-US" dirty="0" smtClean="0"/>
              <a:t>Where is Technology in the Writing Standards?</a:t>
            </a:r>
            <a:endParaRPr lang="en-US" dirty="0"/>
          </a:p>
        </p:txBody>
      </p:sp>
      <p:sp>
        <p:nvSpPr>
          <p:cNvPr id="4" name="Slide Number Placeholder 3"/>
          <p:cNvSpPr>
            <a:spLocks noGrp="1"/>
          </p:cNvSpPr>
          <p:nvPr>
            <p:ph type="sldNum" sz="quarter" idx="11"/>
          </p:nvPr>
        </p:nvSpPr>
        <p:spPr/>
        <p:txBody>
          <a:bodyPr/>
          <a:lstStyle/>
          <a:p>
            <a:fld id="{7D5C1135-EF3A-441C-9DC2-8C709DF76F72}" type="slidenum">
              <a:rPr lang="en-US" smtClean="0"/>
              <a:pPr/>
              <a:t>76</a:t>
            </a:fld>
            <a:endParaRPr lang="en-US" dirty="0"/>
          </a:p>
        </p:txBody>
      </p:sp>
      <p:sp>
        <p:nvSpPr>
          <p:cNvPr id="7" name="Footer Placeholder 6"/>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520603978"/>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373231"/>
          </a:xfrm>
        </p:spPr>
        <p:txBody>
          <a:bodyPr/>
          <a:lstStyle/>
          <a:p>
            <a:pPr marL="0" indent="0">
              <a:buNone/>
            </a:pPr>
            <a:r>
              <a:rPr lang="en-US" b="1" dirty="0">
                <a:hlinkClick r:id="rId3"/>
              </a:rPr>
              <a:t>Teaching</a:t>
            </a:r>
            <a:r>
              <a:rPr lang="en-US" b="1" dirty="0"/>
              <a:t> Writing in the Digital </a:t>
            </a:r>
            <a:r>
              <a:rPr lang="en-US" b="1" dirty="0" smtClean="0"/>
              <a:t>Age</a:t>
            </a:r>
          </a:p>
          <a:p>
            <a:pPr marL="0" indent="0">
              <a:buNone/>
            </a:pPr>
            <a:endParaRPr lang="en-US" sz="1600" b="1" dirty="0"/>
          </a:p>
          <a:p>
            <a:pPr marL="0" indent="0">
              <a:spcBef>
                <a:spcPts val="0"/>
              </a:spcBef>
              <a:buNone/>
            </a:pPr>
            <a:r>
              <a:rPr lang="en-US" dirty="0" smtClean="0"/>
              <a:t>As you view this video, look for what</a:t>
            </a:r>
          </a:p>
          <a:p>
            <a:pPr marL="0" indent="0">
              <a:spcBef>
                <a:spcPts val="0"/>
              </a:spcBef>
              <a:buNone/>
            </a:pPr>
            <a:r>
              <a:rPr lang="en-US" dirty="0"/>
              <a:t>s</a:t>
            </a:r>
            <a:r>
              <a:rPr lang="en-US" dirty="0" smtClean="0"/>
              <a:t>tudents must write and think about before producing digital tasks. </a:t>
            </a:r>
          </a:p>
          <a:p>
            <a:pPr marL="0" indent="0">
              <a:spcBef>
                <a:spcPts val="0"/>
              </a:spcBef>
              <a:buNone/>
            </a:pPr>
            <a:endParaRPr lang="en-US" sz="2400" dirty="0"/>
          </a:p>
          <a:p>
            <a:pPr marL="0" indent="0">
              <a:spcBef>
                <a:spcPts val="0"/>
              </a:spcBef>
              <a:buNone/>
            </a:pPr>
            <a:r>
              <a:rPr lang="en-US" dirty="0" smtClean="0"/>
              <a:t>Discuss: How can digital tasks provide evidence of learning?</a:t>
            </a:r>
            <a:endParaRPr lang="en-US" dirty="0"/>
          </a:p>
        </p:txBody>
      </p:sp>
      <p:sp>
        <p:nvSpPr>
          <p:cNvPr id="3" name="Title 2"/>
          <p:cNvSpPr>
            <a:spLocks noGrp="1"/>
          </p:cNvSpPr>
          <p:nvPr>
            <p:ph type="title"/>
          </p:nvPr>
        </p:nvSpPr>
        <p:spPr/>
        <p:txBody>
          <a:bodyPr/>
          <a:lstStyle/>
          <a:p>
            <a:r>
              <a:rPr lang="en-US" dirty="0" smtClean="0"/>
              <a:t>Digital Literacy</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77</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4048" y="4997769"/>
            <a:ext cx="4382112" cy="647790"/>
          </a:xfrm>
          <a:prstGeom prst="rect">
            <a:avLst/>
          </a:prstGeom>
        </p:spPr>
      </p:pic>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453418502"/>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938" y="78830"/>
            <a:ext cx="8382000" cy="1049972"/>
          </a:xfrm>
        </p:spPr>
        <p:txBody>
          <a:bodyPr/>
          <a:lstStyle/>
          <a:p>
            <a:r>
              <a:rPr lang="en-US" dirty="0" smtClean="0"/>
              <a:t>Digital Literacy Skills Students Need</a:t>
            </a:r>
            <a:endParaRPr lang="en-US" dirty="0"/>
          </a:p>
        </p:txBody>
      </p:sp>
      <p:sp>
        <p:nvSpPr>
          <p:cNvPr id="3" name="Text Placeholder 2"/>
          <p:cNvSpPr>
            <a:spLocks noGrp="1"/>
          </p:cNvSpPr>
          <p:nvPr>
            <p:ph type="body" sz="quarter" idx="10"/>
          </p:nvPr>
        </p:nvSpPr>
        <p:spPr>
          <a:xfrm>
            <a:off x="381000" y="988986"/>
            <a:ext cx="8763000" cy="5327612"/>
          </a:xfrm>
        </p:spPr>
        <p:txBody>
          <a:bodyPr/>
          <a:lstStyle/>
          <a:p>
            <a:r>
              <a:rPr lang="en-US" dirty="0" smtClean="0"/>
              <a:t>Refined search skills</a:t>
            </a:r>
          </a:p>
          <a:p>
            <a:r>
              <a:rPr lang="en-US" dirty="0" smtClean="0"/>
              <a:t>Ability to evaluate the veracity of sources</a:t>
            </a:r>
          </a:p>
          <a:p>
            <a:r>
              <a:rPr lang="en-US" dirty="0" smtClean="0"/>
              <a:t>Ability to synthesize information from multiple sources</a:t>
            </a:r>
          </a:p>
          <a:p>
            <a:r>
              <a:rPr lang="en-US" dirty="0" smtClean="0"/>
              <a:t>Practice in sending clear, unambiguous messages in online environments</a:t>
            </a:r>
          </a:p>
          <a:p>
            <a:r>
              <a:rPr lang="en-US" dirty="0" smtClean="0"/>
              <a:t>Skills for navigating social media and collaborative environments</a:t>
            </a:r>
          </a:p>
          <a:p>
            <a:r>
              <a:rPr lang="en-US" dirty="0" smtClean="0"/>
              <a:t>Use digital tools </a:t>
            </a:r>
          </a:p>
          <a:p>
            <a:pPr marL="0" indent="0">
              <a:buNone/>
            </a:pPr>
            <a:r>
              <a:rPr lang="en-US" sz="1800" dirty="0"/>
              <a:t> </a:t>
            </a:r>
            <a:r>
              <a:rPr lang="en-US" sz="1800" dirty="0" smtClean="0"/>
              <a:t>       Adapted from </a:t>
            </a:r>
            <a:r>
              <a:rPr lang="en-US" sz="1800" u="sng" dirty="0" smtClean="0">
                <a:cs typeface="Times" panose="02020603050405020304" pitchFamily="18" charset="0"/>
                <a:hlinkClick r:id="rId3"/>
              </a:rPr>
              <a:t>http</a:t>
            </a:r>
            <a:r>
              <a:rPr lang="en-US" sz="1800" u="sng" dirty="0">
                <a:cs typeface="Times" panose="02020603050405020304" pitchFamily="18" charset="0"/>
                <a:hlinkClick r:id="rId3"/>
              </a:rPr>
              <a:t>://</a:t>
            </a:r>
            <a:r>
              <a:rPr lang="en-US" sz="1800" u="sng" dirty="0" smtClean="0">
                <a:cs typeface="Times" panose="02020603050405020304" pitchFamily="18" charset="0"/>
                <a:hlinkClick r:id="rId3"/>
              </a:rPr>
              <a:t>www.newliteracies.uconn.edu/events.html</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78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236231212"/>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76" y="230188"/>
            <a:ext cx="8763000" cy="1049972"/>
          </a:xfrm>
        </p:spPr>
        <p:txBody>
          <a:bodyPr>
            <a:noAutofit/>
          </a:bodyPr>
          <a:lstStyle/>
          <a:p>
            <a:r>
              <a:rPr lang="en-US" sz="4200" dirty="0" smtClean="0"/>
              <a:t>Sites for Digital Literacy Tools &amp; Technology</a:t>
            </a:r>
            <a:endParaRPr lang="en-US" sz="4200" dirty="0"/>
          </a:p>
        </p:txBody>
      </p:sp>
      <p:sp>
        <p:nvSpPr>
          <p:cNvPr id="3" name="Text Placeholder 2"/>
          <p:cNvSpPr>
            <a:spLocks noGrp="1"/>
          </p:cNvSpPr>
          <p:nvPr>
            <p:ph type="body" sz="quarter" idx="10"/>
          </p:nvPr>
        </p:nvSpPr>
        <p:spPr>
          <a:xfrm>
            <a:off x="396765" y="1086244"/>
            <a:ext cx="8382000" cy="5201424"/>
          </a:xfrm>
        </p:spPr>
        <p:txBody>
          <a:bodyPr/>
          <a:lstStyle/>
          <a:p>
            <a:r>
              <a:rPr lang="en-US" sz="2400" dirty="0" err="1" smtClean="0"/>
              <a:t>Glogster</a:t>
            </a:r>
            <a:r>
              <a:rPr lang="en-US" sz="2400" dirty="0" smtClean="0"/>
              <a:t>: </a:t>
            </a:r>
          </a:p>
          <a:p>
            <a:pPr lvl="1"/>
            <a:r>
              <a:rPr lang="en-US" sz="2400" dirty="0" smtClean="0">
                <a:hlinkClick r:id="rId3"/>
              </a:rPr>
              <a:t>http://edu.glogster.com</a:t>
            </a:r>
            <a:endParaRPr lang="en-US" sz="2400" dirty="0" smtClean="0"/>
          </a:p>
          <a:p>
            <a:pPr lvl="1"/>
            <a:r>
              <a:rPr lang="en-US" sz="2400" dirty="0" smtClean="0">
                <a:hlinkClick r:id="rId4"/>
              </a:rPr>
              <a:t>www.scoop.it/t/glogster-edu-inspiration</a:t>
            </a:r>
            <a:endParaRPr lang="en-US" sz="2400" dirty="0" smtClean="0"/>
          </a:p>
          <a:p>
            <a:r>
              <a:rPr lang="en-US" sz="2400" dirty="0" smtClean="0"/>
              <a:t>Google Earth: </a:t>
            </a:r>
          </a:p>
          <a:p>
            <a:pPr lvl="1"/>
            <a:r>
              <a:rPr lang="en-US" sz="2400" dirty="0" smtClean="0">
                <a:hlinkClick r:id="rId5"/>
              </a:rPr>
              <a:t>www.google.com/earth</a:t>
            </a:r>
            <a:endParaRPr lang="en-US" sz="2400" dirty="0" smtClean="0"/>
          </a:p>
          <a:p>
            <a:pPr lvl="1"/>
            <a:r>
              <a:rPr lang="en-US" sz="2400" dirty="0" smtClean="0">
                <a:hlinkClick r:id="rId6"/>
              </a:rPr>
              <a:t>www.bridge.edu.au/verve/_resources/GoogleEarthHowToVFT.pdf</a:t>
            </a:r>
            <a:endParaRPr lang="en-US" sz="2400" dirty="0" smtClean="0"/>
          </a:p>
          <a:p>
            <a:r>
              <a:rPr lang="en-US" sz="2400" dirty="0" err="1" smtClean="0"/>
              <a:t>VoiceThread</a:t>
            </a:r>
            <a:r>
              <a:rPr lang="en-US" sz="2400" dirty="0" smtClean="0"/>
              <a:t>: </a:t>
            </a:r>
          </a:p>
          <a:p>
            <a:pPr lvl="1"/>
            <a:r>
              <a:rPr lang="en-US" sz="2400" dirty="0" smtClean="0">
                <a:hlinkClick r:id="rId7"/>
              </a:rPr>
              <a:t>http://ed.voicethread.com</a:t>
            </a:r>
            <a:endParaRPr lang="en-US" sz="2400" dirty="0" smtClean="0"/>
          </a:p>
          <a:p>
            <a:pPr lvl="1"/>
            <a:r>
              <a:rPr lang="en-US" sz="2400" dirty="0" smtClean="0">
                <a:hlinkClick r:id="rId8"/>
              </a:rPr>
              <a:t>http://voicethread4education.wikispaces.com</a:t>
            </a:r>
            <a:endParaRPr lang="en-US" sz="2400" dirty="0" smtClean="0"/>
          </a:p>
          <a:p>
            <a:r>
              <a:rPr lang="en-US" sz="2400" dirty="0" err="1" smtClean="0"/>
              <a:t>Wikispaces</a:t>
            </a:r>
            <a:r>
              <a:rPr lang="en-US" sz="2400" dirty="0" smtClean="0"/>
              <a:t> Classroom</a:t>
            </a:r>
          </a:p>
          <a:p>
            <a:pPr lvl="1"/>
            <a:r>
              <a:rPr lang="en-US" sz="2400" dirty="0" smtClean="0">
                <a:hlinkClick r:id="rId9"/>
              </a:rPr>
              <a:t>http://www.wikispaces.com/</a:t>
            </a:r>
            <a:endParaRPr lang="en-US" sz="2400" dirty="0" smtClean="0"/>
          </a:p>
          <a:p>
            <a:pPr lvl="1"/>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79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22163930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8</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xmlns="" val="1811959693"/>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241157753"/>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p:txBody>
          <a:bodyPr/>
          <a:lstStyle/>
          <a:p>
            <a:r>
              <a:rPr lang="en-US" dirty="0" smtClean="0"/>
              <a:t>Today’s Session</a:t>
            </a:r>
          </a:p>
        </p:txBody>
      </p:sp>
      <p:sp>
        <p:nvSpPr>
          <p:cNvPr id="3" name="Slide Number Placeholder 2"/>
          <p:cNvSpPr>
            <a:spLocks noGrp="1"/>
          </p:cNvSpPr>
          <p:nvPr>
            <p:ph type="sldNum" sz="quarter" idx="12"/>
          </p:nvPr>
        </p:nvSpPr>
        <p:spPr/>
        <p:txBody>
          <a:bodyPr/>
          <a:lstStyle/>
          <a:p>
            <a:fld id="{EE3D4692-A625-460F-A072-DE10EEAA5719}" type="slidenum">
              <a:rPr lang="en-US" smtClean="0"/>
              <a:pPr/>
              <a:t>80</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xmlns="" val="667615866"/>
              </p:ext>
            </p:extLst>
          </p:nvPr>
        </p:nvGraphicFramePr>
        <p:xfrm>
          <a:off x="381000" y="838200"/>
          <a:ext cx="8382000" cy="499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682629264"/>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200" dirty="0" smtClean="0"/>
              <a:t>Part 6</a:t>
            </a:r>
          </a:p>
        </p:txBody>
      </p:sp>
      <p:sp>
        <p:nvSpPr>
          <p:cNvPr id="4" name="Text Placeholder 3"/>
          <p:cNvSpPr>
            <a:spLocks noGrp="1"/>
          </p:cNvSpPr>
          <p:nvPr>
            <p:ph type="body" idx="1"/>
          </p:nvPr>
        </p:nvSpPr>
        <p:spPr/>
        <p:txBody>
          <a:bodyPr/>
          <a:lstStyle/>
          <a:p>
            <a:pPr marL="396875" indent="-396875">
              <a:spcBef>
                <a:spcPct val="20000"/>
              </a:spcBef>
            </a:pPr>
            <a:r>
              <a:rPr lang="en-US" sz="3200" dirty="0" smtClean="0">
                <a:solidFill>
                  <a:schemeClr val="tx1"/>
                </a:solidFill>
              </a:rPr>
              <a:t>Supporting Students in Writing</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81</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50429" y="4820428"/>
            <a:ext cx="947738" cy="1033463"/>
          </a:xfrm>
          <a:prstGeom prst="rect">
            <a:avLst/>
          </a:prstGeom>
          <a:noFill/>
          <a:ln w="9525">
            <a:noFill/>
            <a:miter lim="800000"/>
            <a:headEnd/>
            <a:tailEnd/>
          </a:ln>
        </p:spPr>
      </p:pic>
      <p:sp>
        <p:nvSpPr>
          <p:cNvPr id="7" name="TextBox 6"/>
          <p:cNvSpPr txBox="1"/>
          <p:nvPr/>
        </p:nvSpPr>
        <p:spPr>
          <a:xfrm>
            <a:off x="767730" y="4811343"/>
            <a:ext cx="993228" cy="369332"/>
          </a:xfrm>
          <a:prstGeom prst="rect">
            <a:avLst/>
          </a:prstGeom>
          <a:noFill/>
        </p:spPr>
        <p:txBody>
          <a:bodyPr wrap="square" rtlCol="0">
            <a:spAutoFit/>
          </a:bodyPr>
          <a:lstStyle/>
          <a:p>
            <a:r>
              <a:rPr lang="en-US" dirty="0" smtClean="0"/>
              <a:t>Page 44 </a:t>
            </a:r>
            <a:endParaRPr lang="en-US" dirty="0"/>
          </a:p>
        </p:txBody>
      </p:sp>
    </p:spTree>
    <p:extLst>
      <p:ext uri="{BB962C8B-B14F-4D97-AF65-F5344CB8AC3E}">
        <p14:creationId xmlns:p14="http://schemas.microsoft.com/office/powerpoint/2010/main" xmlns="" val="665623994"/>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Students</a:t>
            </a:r>
            <a:endParaRPr lang="en-US" dirty="0"/>
          </a:p>
        </p:txBody>
      </p:sp>
      <p:sp>
        <p:nvSpPr>
          <p:cNvPr id="3" name="Content Placeholder 2"/>
          <p:cNvSpPr>
            <a:spLocks noGrp="1"/>
          </p:cNvSpPr>
          <p:nvPr>
            <p:ph sz="quarter" idx="1"/>
          </p:nvPr>
        </p:nvSpPr>
        <p:spPr>
          <a:xfrm>
            <a:off x="218364" y="1059592"/>
            <a:ext cx="8816454" cy="4708981"/>
          </a:xfrm>
        </p:spPr>
        <p:txBody>
          <a:bodyPr/>
          <a:lstStyle/>
          <a:p>
            <a:r>
              <a:rPr lang="en-US" sz="3000" dirty="0" smtClean="0"/>
              <a:t>Determine what students need to know and be able to do</a:t>
            </a:r>
          </a:p>
          <a:p>
            <a:r>
              <a:rPr lang="en-US" sz="3000" dirty="0" smtClean="0"/>
              <a:t>Find examples and models to show the skill</a:t>
            </a:r>
          </a:p>
          <a:p>
            <a:r>
              <a:rPr lang="en-US" sz="3000" dirty="0" smtClean="0"/>
              <a:t>Talk through the findings</a:t>
            </a:r>
          </a:p>
          <a:p>
            <a:r>
              <a:rPr lang="en-US" sz="3000" dirty="0" smtClean="0"/>
              <a:t>Give students chances to practice in low-risk situations</a:t>
            </a:r>
          </a:p>
          <a:p>
            <a:r>
              <a:rPr lang="en-US" sz="3000" dirty="0" smtClean="0"/>
              <a:t>Have discussion before writing </a:t>
            </a:r>
          </a:p>
          <a:p>
            <a:r>
              <a:rPr lang="en-US" sz="3000" dirty="0" smtClean="0"/>
              <a:t>Have students organize or draw before writing</a:t>
            </a:r>
          </a:p>
          <a:p>
            <a:r>
              <a:rPr lang="en-US" sz="3000" dirty="0" smtClean="0"/>
              <a:t>Apply the new skill to writing currently being completed</a:t>
            </a:r>
          </a:p>
        </p:txBody>
      </p:sp>
      <p:sp>
        <p:nvSpPr>
          <p:cNvPr id="4" name="Slide Number Placeholder 3"/>
          <p:cNvSpPr>
            <a:spLocks noGrp="1"/>
          </p:cNvSpPr>
          <p:nvPr>
            <p:ph type="sldNum" sz="quarter" idx="11"/>
          </p:nvPr>
        </p:nvSpPr>
        <p:spPr/>
        <p:txBody>
          <a:bodyPr/>
          <a:lstStyle/>
          <a:p>
            <a:fld id="{EE3D4692-A625-460F-A072-DE10EEAA5719}" type="slidenum">
              <a:rPr lang="en-US" smtClean="0"/>
              <a:pPr/>
              <a:t>82</a:t>
            </a:fld>
            <a:endParaRPr lang="en-US" dirty="0"/>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1413046384"/>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8: Viewing a Video</a:t>
            </a:r>
          </a:p>
        </p:txBody>
      </p:sp>
      <p:sp>
        <p:nvSpPr>
          <p:cNvPr id="3" name="Slide Number Placeholder 2"/>
          <p:cNvSpPr>
            <a:spLocks noGrp="1"/>
          </p:cNvSpPr>
          <p:nvPr>
            <p:ph type="sldNum" sz="quarter" idx="11"/>
          </p:nvPr>
        </p:nvSpPr>
        <p:spPr/>
        <p:txBody>
          <a:bodyPr/>
          <a:lstStyle/>
          <a:p>
            <a:fld id="{EE3D4692-A625-460F-A072-DE10EEAA5719}" type="slidenum">
              <a:rPr lang="en-US" smtClean="0"/>
              <a:pPr/>
              <a:t>83</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072782411"/>
              </p:ext>
            </p:extLst>
          </p:nvPr>
        </p:nvGraphicFramePr>
        <p:xfrm>
          <a:off x="614854" y="1164459"/>
          <a:ext cx="7788166" cy="4382387"/>
        </p:xfrm>
        <a:graphic>
          <a:graphicData uri="http://schemas.openxmlformats.org/drawingml/2006/table">
            <a:tbl>
              <a:tblPr firstRow="1">
                <a:effectLst/>
                <a:tableStyleId>{F5AB1C69-6EDB-4FF4-983F-18BD219EF322}</a:tableStyleId>
              </a:tblPr>
              <a:tblGrid>
                <a:gridCol w="7788166"/>
              </a:tblGrid>
              <a:tr h="4352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lt1"/>
                          </a:solidFill>
                          <a:effectLst/>
                          <a:latin typeface="+mn-lt"/>
                        </a:rPr>
                        <a:t>Activity 8: Viewing a Video</a:t>
                      </a:r>
                      <a:endParaRPr kumimoji="0" lang="en-US" sz="2200" b="1" i="0" u="none" strike="noStrike" cap="none" normalizeH="0" baseline="0" dirty="0">
                        <a:ln>
                          <a:noFill/>
                        </a:ln>
                        <a:solidFill>
                          <a:srgbClr val="FFFFFF"/>
                        </a:solidFill>
                        <a:effectLst/>
                        <a:latin typeface="Calibri" charset="0"/>
                      </a:endParaRPr>
                    </a:p>
                  </a:txBody>
                  <a:tcPr marT="45712" marB="45712" horzOverflow="overflow"/>
                </a:tc>
              </a:tr>
              <a:tr h="3753738">
                <a:tc>
                  <a:txBody>
                    <a:bodyPr/>
                    <a:lstStyle/>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b="0" i="0" u="none" strike="noStrike" cap="none" normalizeH="0" baseline="0" dirty="0" smtClean="0">
                          <a:ln>
                            <a:noFill/>
                          </a:ln>
                          <a:solidFill>
                            <a:schemeClr val="tx1"/>
                          </a:solidFill>
                          <a:effectLst/>
                          <a:latin typeface="+mn-lt"/>
                        </a:rPr>
                        <a:t>View this segment of a video lesson where a secondary classroom writes and presents persuasive speeches.</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b="0" i="0" u="none" strike="noStrike" cap="none" normalizeH="0" baseline="0" dirty="0" smtClean="0">
                          <a:ln>
                            <a:noFill/>
                          </a:ln>
                          <a:solidFill>
                            <a:schemeClr val="tx1"/>
                          </a:solidFill>
                          <a:effectLst/>
                          <a:latin typeface="+mn-lt"/>
                        </a:rPr>
                        <a:t>As you view, jot notes in your </a:t>
                      </a:r>
                      <a:r>
                        <a:rPr kumimoji="0" lang="en-US" sz="2200" b="0" i="1" u="none" strike="noStrike" cap="none" normalizeH="0" baseline="0" dirty="0" smtClean="0">
                          <a:ln>
                            <a:noFill/>
                          </a:ln>
                          <a:solidFill>
                            <a:schemeClr val="tx1"/>
                          </a:solidFill>
                          <a:effectLst/>
                          <a:latin typeface="+mn-lt"/>
                        </a:rPr>
                        <a:t>Notepad: </a:t>
                      </a:r>
                      <a:r>
                        <a:rPr kumimoji="0" lang="en-US" sz="2200" b="0" i="0" u="none" strike="noStrike" cap="none" normalizeH="0" baseline="0" dirty="0" smtClean="0">
                          <a:ln>
                            <a:noFill/>
                          </a:ln>
                          <a:solidFill>
                            <a:schemeClr val="tx1"/>
                          </a:solidFill>
                          <a:effectLst/>
                          <a:latin typeface="+mn-lt"/>
                        </a:rPr>
                        <a:t>What do you see and hear in this class? How are students being supported in writing, speaking, and listening? Be sure to be looking around the classroom as well as listening to and looking at the immediate activity on camera.</a:t>
                      </a:r>
                    </a:p>
                    <a:p>
                      <a:pPr marL="457200" marR="0" lvl="0" indent="-457200" algn="l" defTabSz="914400" rtl="0" eaLnBrk="1" fontAlgn="base" latinLnBrk="0" hangingPunct="1">
                        <a:lnSpc>
                          <a:spcPct val="100000"/>
                        </a:lnSpc>
                        <a:spcBef>
                          <a:spcPct val="0"/>
                        </a:spcBef>
                        <a:spcAft>
                          <a:spcPts val="600"/>
                        </a:spcAft>
                        <a:buClrTx/>
                        <a:buSzTx/>
                        <a:buFontTx/>
                        <a:buAutoNum type="arabicPeriod"/>
                        <a:tabLst/>
                      </a:pPr>
                      <a:r>
                        <a:rPr kumimoji="0" lang="en-US" sz="2200" b="0" i="0" u="none" strike="noStrike" cap="none" normalizeH="0" baseline="0" dirty="0" smtClean="0">
                          <a:ln>
                            <a:noFill/>
                          </a:ln>
                          <a:solidFill>
                            <a:schemeClr val="tx1"/>
                          </a:solidFill>
                          <a:effectLst/>
                          <a:latin typeface="+mn-lt"/>
                        </a:rPr>
                        <a:t>Discuss with your table, using the prompts in your Participant Guide and on the next slide.</a:t>
                      </a:r>
                    </a:p>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2000" b="0" i="0" u="none" strike="noStrike" cap="none" normalizeH="0" baseline="0" dirty="0" smtClean="0">
                          <a:ln>
                            <a:noFill/>
                          </a:ln>
                          <a:solidFill>
                            <a:schemeClr val="tx1"/>
                          </a:solidFill>
                          <a:effectLst/>
                          <a:latin typeface="+mn-lt"/>
                        </a:rPr>
                        <a:t>Video: </a:t>
                      </a:r>
                      <a:r>
                        <a:rPr lang="en-US" sz="2000" kern="1200" dirty="0" smtClean="0">
                          <a:solidFill>
                            <a:schemeClr val="dk1"/>
                          </a:solidFill>
                          <a:effectLst/>
                          <a:latin typeface="+mn-lt"/>
                          <a:ea typeface="+mn-ea"/>
                          <a:cs typeface="+mn-cs"/>
                        </a:rPr>
                        <a:t>Teaching Channel Writing and Delivering Persuasive Speeches. </a:t>
                      </a:r>
                      <a:r>
                        <a:rPr lang="en-US" sz="2000" u="none" strike="noStrike" kern="1200" dirty="0" smtClean="0">
                          <a:solidFill>
                            <a:schemeClr val="dk1"/>
                          </a:solidFill>
                          <a:effectLst/>
                          <a:latin typeface="+mn-lt"/>
                          <a:ea typeface="+mn-ea"/>
                          <a:cs typeface="+mn-cs"/>
                          <a:hlinkClick r:id="rId3"/>
                        </a:rPr>
                        <a:t>https://www.teachingchannel.org/videos/teaching-persuasive-speeches</a:t>
                      </a:r>
                      <a:endParaRPr kumimoji="0" lang="en-US" sz="2000" u="none" strike="noStrike" cap="none" normalizeH="0" baseline="0" dirty="0" smtClean="0">
                        <a:ln>
                          <a:noFill/>
                        </a:ln>
                        <a:effectLst/>
                      </a:endParaRPr>
                    </a:p>
                  </a:txBody>
                  <a:tcPr marT="45712" marB="45712" horzOverflow="overflow"/>
                </a:tc>
              </a:tr>
            </a:tbl>
          </a:graphicData>
        </a:graphic>
      </p:graphicFrame>
      <p:pic>
        <p:nvPicPr>
          <p:cNvPr id="25" name="Picture 24"/>
          <p:cNvPicPr>
            <a:picLocks noChangeAspect="1"/>
          </p:cNvPicPr>
          <p:nvPr/>
        </p:nvPicPr>
        <p:blipFill rotWithShape="1">
          <a:blip r:embed="rId4" cstate="print">
            <a:extLst>
              <a:ext uri="{28A0092B-C50C-407E-A947-70E740481C1C}">
                <a14:useLocalDpi xmlns:a14="http://schemas.microsoft.com/office/drawing/2010/main" xmlns="" val="0"/>
              </a:ext>
            </a:extLst>
          </a:blip>
          <a:srcRect l="19747" r="21365"/>
          <a:stretch/>
        </p:blipFill>
        <p:spPr>
          <a:xfrm>
            <a:off x="38755" y="0"/>
            <a:ext cx="858190" cy="145732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14744" y="5029200"/>
            <a:ext cx="1828800" cy="1828800"/>
          </a:xfrm>
          <a:prstGeom prst="rect">
            <a:avLst/>
          </a:prstGeom>
        </p:spPr>
      </p:pic>
      <p:sp>
        <p:nvSpPr>
          <p:cNvPr id="7" name="Footer Placeholder 6"/>
          <p:cNvSpPr>
            <a:spLocks noGrp="1"/>
          </p:cNvSpPr>
          <p:nvPr>
            <p:ph type="ftr" sz="quarter" idx="10"/>
          </p:nvPr>
        </p:nvSpPr>
        <p:spPr/>
        <p:txBody>
          <a:bodyPr/>
          <a:lstStyle/>
          <a:p>
            <a:endParaRPr lang="en-US" dirty="0"/>
          </a:p>
        </p:txBody>
      </p:sp>
      <p:sp>
        <p:nvSpPr>
          <p:cNvPr id="10" name="TextBox 9"/>
          <p:cNvSpPr txBox="1"/>
          <p:nvPr/>
        </p:nvSpPr>
        <p:spPr>
          <a:xfrm>
            <a:off x="7888966" y="5475138"/>
            <a:ext cx="993228" cy="369332"/>
          </a:xfrm>
          <a:prstGeom prst="rect">
            <a:avLst/>
          </a:prstGeom>
          <a:noFill/>
        </p:spPr>
        <p:txBody>
          <a:bodyPr wrap="square" rtlCol="0">
            <a:spAutoFit/>
          </a:bodyPr>
          <a:lstStyle/>
          <a:p>
            <a:r>
              <a:rPr lang="en-US" dirty="0" smtClean="0"/>
              <a:t>Page 51 </a:t>
            </a:r>
            <a:endParaRPr lang="en-US" dirty="0"/>
          </a:p>
        </p:txBody>
      </p:sp>
    </p:spTree>
    <p:extLst>
      <p:ext uri="{BB962C8B-B14F-4D97-AF65-F5344CB8AC3E}">
        <p14:creationId xmlns:p14="http://schemas.microsoft.com/office/powerpoint/2010/main" xmlns="" val="2398690144"/>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112520"/>
            <a:ext cx="8485632" cy="4136517"/>
          </a:xfrm>
        </p:spPr>
        <p:txBody>
          <a:bodyPr/>
          <a:lstStyle/>
          <a:p>
            <a:r>
              <a:rPr lang="en-US" sz="2800" dirty="0" smtClean="0"/>
              <a:t>What were some of the strategies and supports you saw and heard the teacher use?</a:t>
            </a:r>
          </a:p>
          <a:p>
            <a:r>
              <a:rPr lang="en-US" sz="2800" dirty="0" smtClean="0"/>
              <a:t>What did you notice about student engagement and participation?</a:t>
            </a:r>
          </a:p>
          <a:p>
            <a:r>
              <a:rPr lang="en-US" sz="2800" dirty="0" smtClean="0"/>
              <a:t>To what extent did </a:t>
            </a:r>
            <a:r>
              <a:rPr lang="en-US" sz="2800" dirty="0"/>
              <a:t>this teacher and the lesson sequence </a:t>
            </a:r>
            <a:r>
              <a:rPr lang="en-US" sz="2800" dirty="0" smtClean="0"/>
              <a:t>prepare </a:t>
            </a:r>
            <a:r>
              <a:rPr lang="en-US" sz="2800" dirty="0"/>
              <a:t>students to be competent and confident in their writing</a:t>
            </a:r>
            <a:r>
              <a:rPr lang="en-US" sz="2800" dirty="0" smtClean="0"/>
              <a:t>?</a:t>
            </a:r>
          </a:p>
          <a:p>
            <a:r>
              <a:rPr lang="en-US" sz="2800" dirty="0" smtClean="0"/>
              <a:t>What do teachers need to know and be able to do in order to be able to effectively prepare students to write?</a:t>
            </a:r>
            <a:endParaRPr lang="en-US" sz="2800" dirty="0"/>
          </a:p>
        </p:txBody>
      </p:sp>
      <p:sp>
        <p:nvSpPr>
          <p:cNvPr id="3" name="Title 2"/>
          <p:cNvSpPr>
            <a:spLocks noGrp="1"/>
          </p:cNvSpPr>
          <p:nvPr>
            <p:ph type="title"/>
          </p:nvPr>
        </p:nvSpPr>
        <p:spPr/>
        <p:txBody>
          <a:bodyPr/>
          <a:lstStyle/>
          <a:p>
            <a:r>
              <a:rPr lang="en-US" dirty="0" smtClean="0"/>
              <a:t>Discussion Prompts for Activity 8</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84</a:t>
            </a:fld>
            <a:endParaRPr lang="en-US" dirty="0"/>
          </a:p>
        </p:txBody>
      </p:sp>
      <p:pic>
        <p:nvPicPr>
          <p:cNvPr id="5" name="Picture 6" descr="discussion 2.png"/>
          <p:cNvPicPr>
            <a:picLocks noChangeAspect="1"/>
          </p:cNvPicPr>
          <p:nvPr/>
        </p:nvPicPr>
        <p:blipFill>
          <a:blip r:embed="rId3" cstate="print"/>
          <a:srcRect/>
          <a:stretch>
            <a:fillRect/>
          </a:stretch>
        </p:blipFill>
        <p:spPr bwMode="auto">
          <a:xfrm>
            <a:off x="5346361" y="4846478"/>
            <a:ext cx="1454150" cy="1477963"/>
          </a:xfrm>
          <a:prstGeom prst="rect">
            <a:avLst/>
          </a:prstGeom>
          <a:noFill/>
          <a:ln w="9525">
            <a:noFill/>
            <a:miter lim="800000"/>
            <a:headEnd/>
            <a:tailEnd/>
          </a:ln>
          <a:effectLst/>
        </p:spPr>
      </p:pic>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299970032"/>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srcRect l="11970" t="7946" r="11529" b="4778"/>
          <a:stretch/>
        </p:blipFill>
        <p:spPr>
          <a:xfrm>
            <a:off x="415579" y="268022"/>
            <a:ext cx="8153400" cy="4778882"/>
          </a:xfrm>
          <a:prstGeom prst="rect">
            <a:avLst/>
          </a:prstGeom>
        </p:spPr>
      </p:pic>
      <p:sp>
        <p:nvSpPr>
          <p:cNvPr id="3" name="Title 2"/>
          <p:cNvSpPr>
            <a:spLocks noGrp="1"/>
          </p:cNvSpPr>
          <p:nvPr>
            <p:ph type="title"/>
          </p:nvPr>
        </p:nvSpPr>
        <p:spPr>
          <a:xfrm>
            <a:off x="867104" y="5273576"/>
            <a:ext cx="7378261" cy="496614"/>
          </a:xfrm>
        </p:spPr>
        <p:txBody>
          <a:bodyPr>
            <a:noAutofit/>
          </a:bodyPr>
          <a:lstStyle/>
          <a:p>
            <a:pPr algn="ctr"/>
            <a:r>
              <a:rPr lang="en-US" sz="2400" dirty="0" smtClean="0">
                <a:hlinkClick r:id="rId4"/>
              </a:rPr>
              <a:t>PURDUE OWL – Guides to Writing Thesis  Statements and Research </a:t>
            </a:r>
            <a:br>
              <a:rPr lang="en-US" sz="2400" dirty="0" smtClean="0">
                <a:hlinkClick r:id="rId4"/>
              </a:rPr>
            </a:br>
            <a:r>
              <a:rPr lang="en-US" sz="2400" dirty="0">
                <a:hlinkClick r:id="rId4"/>
              </a:rPr>
              <a:t/>
            </a:r>
            <a:br>
              <a:rPr lang="en-US" sz="2400" dirty="0">
                <a:hlinkClick r:id="rId4"/>
              </a:rPr>
            </a:br>
            <a:endParaRPr lang="en-US" sz="2400"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85</a:t>
            </a:fld>
            <a:endParaRPr lang="en-US" dirty="0"/>
          </a:p>
        </p:txBody>
      </p:sp>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860526554"/>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xmlns="" val="1727853774"/>
              </p:ext>
            </p:extLst>
          </p:nvPr>
        </p:nvGraphicFramePr>
        <p:xfrm>
          <a:off x="384175" y="979025"/>
          <a:ext cx="8153400" cy="4883189"/>
        </p:xfrm>
        <a:graphic>
          <a:graphicData uri="http://schemas.openxmlformats.org/drawingml/2006/table">
            <a:tbl>
              <a:tblPr firstRow="1" bandRow="1">
                <a:tableStyleId>{BC89EF96-8CEA-46FF-86C4-4CE0E7609802}</a:tableStyleId>
              </a:tblPr>
              <a:tblGrid>
                <a:gridCol w="8153400"/>
              </a:tblGrid>
              <a:tr h="888354">
                <a:tc>
                  <a:txBody>
                    <a:bodyPr/>
                    <a:lstStyle/>
                    <a:p>
                      <a:r>
                        <a:rPr lang="en-US" sz="2400" b="0" u="none" kern="1200" dirty="0" smtClean="0">
                          <a:solidFill>
                            <a:schemeClr val="tx1"/>
                          </a:solidFill>
                          <a:effectLst/>
                          <a:latin typeface="+mn-lt"/>
                          <a:ea typeface="+mn-ea"/>
                          <a:cs typeface="+mn-cs"/>
                        </a:rPr>
                        <a:t>Sign up</a:t>
                      </a:r>
                      <a:r>
                        <a:rPr lang="en-US" sz="2400" b="0" u="none" kern="1200" baseline="0" dirty="0" smtClean="0">
                          <a:solidFill>
                            <a:schemeClr val="tx1"/>
                          </a:solidFill>
                          <a:effectLst/>
                          <a:latin typeface="+mn-lt"/>
                          <a:ea typeface="+mn-ea"/>
                          <a:cs typeface="+mn-cs"/>
                        </a:rPr>
                        <a:t> -</a:t>
                      </a:r>
                      <a:r>
                        <a:rPr lang="en-US" sz="2400" b="0" u="none" kern="1200" dirty="0" smtClean="0">
                          <a:solidFill>
                            <a:schemeClr val="tx1"/>
                          </a:solidFill>
                          <a:effectLst/>
                          <a:latin typeface="+mn-lt"/>
                          <a:ea typeface="+mn-ea"/>
                          <a:cs typeface="+mn-cs"/>
                        </a:rPr>
                        <a:t> </a:t>
                      </a:r>
                      <a:r>
                        <a:rPr lang="en-US" sz="2400" b="0" u="none" kern="1200" dirty="0" err="1" smtClean="0">
                          <a:solidFill>
                            <a:schemeClr val="tx1"/>
                          </a:solidFill>
                          <a:effectLst/>
                          <a:latin typeface="+mn-lt"/>
                          <a:ea typeface="+mn-ea"/>
                          <a:cs typeface="+mn-cs"/>
                        </a:rPr>
                        <a:t>Edmodo</a:t>
                      </a:r>
                      <a:r>
                        <a:rPr lang="en-US" sz="2400" b="0" u="none" kern="1200" dirty="0" smtClean="0">
                          <a:solidFill>
                            <a:schemeClr val="tx1"/>
                          </a:solidFill>
                          <a:effectLst/>
                          <a:latin typeface="+mn-lt"/>
                          <a:ea typeface="+mn-ea"/>
                          <a:cs typeface="+mn-cs"/>
                        </a:rPr>
                        <a:t> account at </a:t>
                      </a:r>
                      <a:r>
                        <a:rPr lang="en-US" sz="2400" b="0" u="none" kern="1200" dirty="0" smtClean="0">
                          <a:solidFill>
                            <a:schemeClr val="tx1"/>
                          </a:solidFill>
                          <a:effectLst/>
                          <a:latin typeface="+mn-lt"/>
                          <a:ea typeface="+mn-ea"/>
                          <a:cs typeface="+mn-cs"/>
                          <a:hlinkClick r:id="rId3"/>
                        </a:rPr>
                        <a:t>www.edmodo.com</a:t>
                      </a:r>
                      <a:r>
                        <a:rPr lang="en-US" sz="2400" b="0" u="none" kern="1200" dirty="0" smtClean="0">
                          <a:solidFill>
                            <a:schemeClr val="tx1"/>
                          </a:solidFill>
                          <a:effectLst/>
                          <a:latin typeface="+mn-lt"/>
                          <a:ea typeface="+mn-ea"/>
                          <a:cs typeface="+mn-cs"/>
                        </a:rPr>
                        <a:t> and log-in to your home page</a:t>
                      </a:r>
                      <a:endParaRPr lang="en-US" sz="2400" b="0" u="none" dirty="0"/>
                    </a:p>
                  </a:txBody>
                  <a:tcPr/>
                </a:tc>
              </a:tr>
              <a:tr h="1348982">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Homepage, underneath your</a:t>
                      </a:r>
                      <a:r>
                        <a:rPr lang="en-US" sz="2400" b="0" kern="1200" baseline="0" dirty="0" smtClean="0">
                          <a:solidFill>
                            <a:schemeClr val="tx1"/>
                          </a:solidFill>
                          <a:effectLst/>
                          <a:latin typeface="+mn-lt"/>
                          <a:ea typeface="+mn-ea"/>
                          <a:cs typeface="+mn-cs"/>
                        </a:rPr>
                        <a:t> </a:t>
                      </a:r>
                      <a:r>
                        <a:rPr lang="en-US" sz="2400" b="0" kern="1200" dirty="0" smtClean="0">
                          <a:solidFill>
                            <a:schemeClr val="tx1"/>
                          </a:solidFill>
                          <a:effectLst/>
                          <a:latin typeface="+mn-lt"/>
                          <a:ea typeface="+mn-ea"/>
                          <a:cs typeface="+mn-cs"/>
                        </a:rPr>
                        <a:t>name, click</a:t>
                      </a:r>
                      <a:r>
                        <a:rPr lang="en-US" sz="2400" b="0" kern="1200" baseline="0" dirty="0" smtClean="0">
                          <a:solidFill>
                            <a:schemeClr val="tx1"/>
                          </a:solidFill>
                          <a:effectLst/>
                          <a:latin typeface="+mn-lt"/>
                          <a:ea typeface="+mn-ea"/>
                          <a:cs typeface="+mn-cs"/>
                        </a:rPr>
                        <a:t> the</a:t>
                      </a:r>
                      <a:r>
                        <a:rPr lang="en-US" sz="2400" b="0" kern="1200" dirty="0" smtClean="0">
                          <a:solidFill>
                            <a:schemeClr val="tx1"/>
                          </a:solidFill>
                          <a:effectLst/>
                          <a:latin typeface="+mn-lt"/>
                          <a:ea typeface="+mn-ea"/>
                          <a:cs typeface="+mn-cs"/>
                        </a:rPr>
                        <a:t> link that says Groups Join or Create</a:t>
                      </a:r>
                    </a:p>
                    <a:p>
                      <a:pPr marL="0" marR="0" indent="0" algn="l" defTabSz="914363"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Click </a:t>
                      </a:r>
                      <a:r>
                        <a:rPr lang="en-US" sz="2400" b="1" kern="1200" dirty="0" smtClean="0">
                          <a:solidFill>
                            <a:schemeClr val="tx1"/>
                          </a:solidFill>
                          <a:effectLst/>
                          <a:latin typeface="+mn-lt"/>
                          <a:ea typeface="+mn-ea"/>
                          <a:cs typeface="+mn-cs"/>
                        </a:rPr>
                        <a:t>Join</a:t>
                      </a:r>
                      <a:r>
                        <a:rPr lang="en-US" sz="2400" b="1" kern="1200" baseline="0" dirty="0" smtClean="0">
                          <a:solidFill>
                            <a:schemeClr val="tx1"/>
                          </a:solidFill>
                          <a:effectLst/>
                          <a:latin typeface="+mn-lt"/>
                          <a:ea typeface="+mn-ea"/>
                          <a:cs typeface="+mn-cs"/>
                        </a:rPr>
                        <a:t> </a:t>
                      </a:r>
                      <a:r>
                        <a:rPr lang="en-US" sz="2400" b="0" kern="1200" baseline="0" dirty="0" smtClean="0">
                          <a:solidFill>
                            <a:schemeClr val="tx1"/>
                          </a:solidFill>
                          <a:effectLst/>
                          <a:latin typeface="+mn-lt"/>
                          <a:ea typeface="+mn-ea"/>
                          <a:cs typeface="+mn-cs"/>
                        </a:rPr>
                        <a:t>and e</a:t>
                      </a:r>
                      <a:r>
                        <a:rPr lang="en-US" sz="2400" b="0" kern="1200" dirty="0" smtClean="0">
                          <a:solidFill>
                            <a:schemeClr val="tx1"/>
                          </a:solidFill>
                          <a:effectLst/>
                          <a:latin typeface="+mn-lt"/>
                          <a:ea typeface="+mn-ea"/>
                          <a:cs typeface="+mn-cs"/>
                        </a:rPr>
                        <a:t>nter the  group code: </a:t>
                      </a:r>
                      <a:r>
                        <a:rPr lang="en-US" sz="2800" b="1" u="sng" kern="1200" dirty="0" smtClean="0">
                          <a:solidFill>
                            <a:schemeClr val="tx1"/>
                          </a:solidFill>
                          <a:effectLst/>
                          <a:latin typeface="+mn-lt"/>
                          <a:ea typeface="+mn-ea"/>
                          <a:cs typeface="+mn-cs"/>
                        </a:rPr>
                        <a:t>pkx4sp</a:t>
                      </a:r>
                      <a:endParaRPr lang="en-US" sz="2800" u="sng" kern="1200" dirty="0" smtClean="0">
                        <a:solidFill>
                          <a:schemeClr val="tx1"/>
                        </a:solidFill>
                        <a:effectLst/>
                        <a:latin typeface="+mn-lt"/>
                        <a:ea typeface="+mn-ea"/>
                        <a:cs typeface="+mn-cs"/>
                      </a:endParaRPr>
                    </a:p>
                  </a:txBody>
                  <a:tcPr/>
                </a:tc>
              </a:tr>
              <a:tr h="888354">
                <a:tc>
                  <a:txBody>
                    <a:bodyPr/>
                    <a:lstStyle/>
                    <a:p>
                      <a:r>
                        <a:rPr lang="en-US" sz="2400" kern="1200" dirty="0" smtClean="0">
                          <a:solidFill>
                            <a:schemeClr val="tx1"/>
                          </a:solidFill>
                          <a:effectLst/>
                          <a:latin typeface="+mn-lt"/>
                          <a:ea typeface="+mn-ea"/>
                          <a:cs typeface="+mn-cs"/>
                        </a:rPr>
                        <a:t> “You have successfully joined the group Anthology Alignment Project.”</a:t>
                      </a:r>
                      <a:endParaRPr lang="en-US" sz="2400" dirty="0"/>
                    </a:p>
                  </a:txBody>
                  <a:tcPr/>
                </a:tc>
              </a:tr>
              <a:tr h="904488">
                <a:tc>
                  <a:txBody>
                    <a:bodyPr/>
                    <a:lstStyle/>
                    <a:p>
                      <a:r>
                        <a:rPr lang="en-US" sz="2400" kern="1200" dirty="0" smtClean="0">
                          <a:solidFill>
                            <a:schemeClr val="tx1"/>
                          </a:solidFill>
                          <a:effectLst/>
                          <a:latin typeface="+mn-lt"/>
                          <a:ea typeface="+mn-ea"/>
                          <a:cs typeface="+mn-cs"/>
                        </a:rPr>
                        <a:t>Click on </a:t>
                      </a:r>
                      <a:r>
                        <a:rPr lang="en-US" sz="2400" b="1" kern="1200" dirty="0" smtClean="0">
                          <a:solidFill>
                            <a:schemeClr val="tx1"/>
                          </a:solidFill>
                          <a:effectLst/>
                          <a:latin typeface="+mn-lt"/>
                          <a:ea typeface="+mn-ea"/>
                          <a:cs typeface="+mn-cs"/>
                        </a:rPr>
                        <a:t>Anthology Alignment Project</a:t>
                      </a:r>
                      <a:r>
                        <a:rPr lang="en-US" sz="2400" kern="1200" dirty="0" smtClean="0">
                          <a:solidFill>
                            <a:schemeClr val="tx1"/>
                          </a:solidFill>
                          <a:effectLst/>
                          <a:latin typeface="+mn-lt"/>
                          <a:ea typeface="+mn-ea"/>
                          <a:cs typeface="+mn-cs"/>
                        </a:rPr>
                        <a:t> on your left-hand side under Groups to enter the group.</a:t>
                      </a:r>
                    </a:p>
                  </a:txBody>
                  <a:tcPr/>
                </a:tc>
              </a:tr>
              <a:tr h="853011">
                <a:tc>
                  <a:txBody>
                    <a:bodyPr/>
                    <a:lstStyle/>
                    <a:p>
                      <a:r>
                        <a:rPr lang="en-US" sz="2400" b="0" kern="1200" dirty="0" smtClean="0">
                          <a:solidFill>
                            <a:schemeClr val="tx1"/>
                          </a:solidFill>
                          <a:effectLst/>
                          <a:latin typeface="+mn-lt"/>
                          <a:ea typeface="+mn-ea"/>
                          <a:cs typeface="+mn-cs"/>
                        </a:rPr>
                        <a:t>Click</a:t>
                      </a:r>
                      <a:r>
                        <a:rPr lang="en-US" sz="2400" b="0" kern="1200" baseline="0" dirty="0" smtClean="0">
                          <a:solidFill>
                            <a:schemeClr val="tx1"/>
                          </a:solidFill>
                          <a:effectLst/>
                          <a:latin typeface="+mn-lt"/>
                          <a:ea typeface="+mn-ea"/>
                          <a:cs typeface="+mn-cs"/>
                        </a:rPr>
                        <a:t> on </a:t>
                      </a:r>
                      <a:r>
                        <a:rPr lang="en-US" sz="2400" b="1" u="sng" kern="1200" dirty="0" smtClean="0">
                          <a:solidFill>
                            <a:schemeClr val="tx1"/>
                          </a:solidFill>
                          <a:effectLst/>
                          <a:latin typeface="+mn-lt"/>
                          <a:ea typeface="+mn-ea"/>
                          <a:cs typeface="+mn-cs"/>
                        </a:rPr>
                        <a:t>The Folders.</a:t>
                      </a:r>
                      <a:r>
                        <a:rPr lang="en-US" sz="2400" b="1" u="none" kern="1200" baseline="0" dirty="0" smtClean="0">
                          <a:solidFill>
                            <a:schemeClr val="tx1"/>
                          </a:solidFill>
                          <a:effectLst/>
                          <a:latin typeface="+mn-lt"/>
                          <a:ea typeface="+mn-ea"/>
                          <a:cs typeface="+mn-cs"/>
                        </a:rPr>
                        <a:t> </a:t>
                      </a:r>
                      <a:r>
                        <a:rPr lang="en-US" sz="2400" b="0" u="none" kern="1200" baseline="0" dirty="0" smtClean="0">
                          <a:solidFill>
                            <a:schemeClr val="tx1"/>
                          </a:solidFill>
                          <a:effectLst/>
                          <a:latin typeface="+mn-lt"/>
                          <a:ea typeface="+mn-ea"/>
                          <a:cs typeface="+mn-cs"/>
                        </a:rPr>
                        <a:t>H</a:t>
                      </a:r>
                      <a:r>
                        <a:rPr lang="en-US" sz="2400" b="0" kern="1200" dirty="0" smtClean="0">
                          <a:solidFill>
                            <a:schemeClr val="tx1"/>
                          </a:solidFill>
                          <a:effectLst/>
                          <a:latin typeface="+mn-lt"/>
                          <a:ea typeface="+mn-ea"/>
                          <a:cs typeface="+mn-cs"/>
                        </a:rPr>
                        <a:t>ere</a:t>
                      </a:r>
                      <a:r>
                        <a:rPr lang="en-US" sz="2400" b="0" kern="1200" baseline="0" dirty="0" smtClean="0">
                          <a:solidFill>
                            <a:schemeClr val="tx1"/>
                          </a:solidFill>
                          <a:effectLst/>
                          <a:latin typeface="+mn-lt"/>
                          <a:ea typeface="+mn-ea"/>
                          <a:cs typeface="+mn-cs"/>
                        </a:rPr>
                        <a:t> are</a:t>
                      </a:r>
                      <a:r>
                        <a:rPr lang="en-US" sz="2400" b="0" kern="1200" dirty="0" smtClean="0">
                          <a:solidFill>
                            <a:schemeClr val="tx1"/>
                          </a:solidFill>
                          <a:effectLst/>
                          <a:latin typeface="+mn-lt"/>
                          <a:ea typeface="+mn-ea"/>
                          <a:cs typeface="+mn-cs"/>
                        </a:rPr>
                        <a:t> the completed lessons to date.</a:t>
                      </a:r>
                      <a:r>
                        <a:rPr lang="en-US" sz="2400" b="0" kern="1200" baseline="0" dirty="0" smtClean="0">
                          <a:solidFill>
                            <a:schemeClr val="tx1"/>
                          </a:solidFill>
                          <a:effectLst/>
                          <a:latin typeface="+mn-lt"/>
                          <a:ea typeface="+mn-ea"/>
                          <a:cs typeface="+mn-cs"/>
                        </a:rPr>
                        <a:t> They </a:t>
                      </a:r>
                      <a:r>
                        <a:rPr lang="en-US" sz="2400" b="0" kern="1200" dirty="0" smtClean="0">
                          <a:solidFill>
                            <a:schemeClr val="tx1"/>
                          </a:solidFill>
                          <a:effectLst/>
                          <a:latin typeface="+mn-lt"/>
                          <a:ea typeface="+mn-ea"/>
                          <a:cs typeface="+mn-cs"/>
                        </a:rPr>
                        <a:t>are listed on your left-hand side of the page. </a:t>
                      </a:r>
                      <a:endParaRPr lang="en-US" sz="2400" b="0" dirty="0"/>
                    </a:p>
                  </a:txBody>
                  <a:tcPr/>
                </a:tc>
              </a:tr>
            </a:tbl>
          </a:graphicData>
        </a:graphic>
      </p:graphicFrame>
      <p:sp>
        <p:nvSpPr>
          <p:cNvPr id="15" name="Title 14"/>
          <p:cNvSpPr>
            <a:spLocks noGrp="1"/>
          </p:cNvSpPr>
          <p:nvPr>
            <p:ph type="title"/>
          </p:nvPr>
        </p:nvSpPr>
        <p:spPr/>
        <p:txBody>
          <a:bodyPr/>
          <a:lstStyle/>
          <a:p>
            <a:r>
              <a:rPr lang="en-US" dirty="0" smtClean="0"/>
              <a:t>Anthology Alignment Project</a:t>
            </a:r>
            <a:endParaRPr lang="en-US" dirty="0"/>
          </a:p>
        </p:txBody>
      </p:sp>
      <p:sp>
        <p:nvSpPr>
          <p:cNvPr id="2" name="Slide Number Placeholder 1"/>
          <p:cNvSpPr>
            <a:spLocks noGrp="1"/>
          </p:cNvSpPr>
          <p:nvPr>
            <p:ph type="sldNum" sz="quarter" idx="11"/>
          </p:nvPr>
        </p:nvSpPr>
        <p:spPr/>
        <p:txBody>
          <a:bodyPr/>
          <a:lstStyle/>
          <a:p>
            <a:fld id="{EE3D4692-A625-460F-A072-DE10EEAA5719}" type="slidenum">
              <a:rPr lang="en-US" smtClean="0"/>
              <a:pPr/>
              <a:t>86</a:t>
            </a:fld>
            <a:endParaRPr lang="en-US" dirty="0"/>
          </a:p>
        </p:txBody>
      </p:sp>
      <p:sp>
        <p:nvSpPr>
          <p:cNvPr id="6" name="Footer Placeholder 5"/>
          <p:cNvSpPr>
            <a:spLocks noGrp="1"/>
          </p:cNvSpPr>
          <p:nvPr>
            <p:ph type="ftr" sz="quarter" idx="10"/>
          </p:nvPr>
        </p:nvSpPr>
        <p:spPr/>
        <p:txBody>
          <a:bodyPr/>
          <a:lstStyle/>
          <a:p>
            <a:endParaRPr lang="en-US" dirty="0"/>
          </a:p>
        </p:txBody>
      </p:sp>
      <p:sp>
        <p:nvSpPr>
          <p:cNvPr id="7" name="TextBox 6"/>
          <p:cNvSpPr txBox="1"/>
          <p:nvPr/>
        </p:nvSpPr>
        <p:spPr>
          <a:xfrm>
            <a:off x="6873763" y="5580988"/>
            <a:ext cx="977462" cy="369332"/>
          </a:xfrm>
          <a:prstGeom prst="rect">
            <a:avLst/>
          </a:prstGeom>
          <a:noFill/>
        </p:spPr>
        <p:txBody>
          <a:bodyPr wrap="square" rtlCol="0">
            <a:spAutoFit/>
          </a:bodyPr>
          <a:lstStyle/>
          <a:p>
            <a:r>
              <a:rPr lang="en-US" dirty="0" smtClean="0"/>
              <a:t>Page</a:t>
            </a:r>
            <a:endParaRPr lang="en-US" dirty="0"/>
          </a:p>
        </p:txBody>
      </p:sp>
    </p:spTree>
    <p:extLst>
      <p:ext uri="{BB962C8B-B14F-4D97-AF65-F5344CB8AC3E}">
        <p14:creationId xmlns:p14="http://schemas.microsoft.com/office/powerpoint/2010/main" xmlns="" val="2547355192"/>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291" y="1670295"/>
            <a:ext cx="8472873" cy="3988784"/>
          </a:xfrm>
        </p:spPr>
        <p:txBody>
          <a:bodyPr/>
          <a:lstStyle/>
          <a:p>
            <a:r>
              <a:rPr lang="en-US" sz="2700" dirty="0"/>
              <a:t>I</a:t>
            </a:r>
            <a:r>
              <a:rPr lang="en-US" sz="2700" dirty="0" smtClean="0"/>
              <a:t>nstructional </a:t>
            </a:r>
            <a:r>
              <a:rPr lang="en-US" sz="2700" dirty="0"/>
              <a:t>system for developing </a:t>
            </a:r>
            <a:r>
              <a:rPr lang="en-US" sz="2700" dirty="0" smtClean="0"/>
              <a:t>literacy </a:t>
            </a:r>
            <a:r>
              <a:rPr lang="en-US" sz="2700" dirty="0"/>
              <a:t>skills </a:t>
            </a:r>
            <a:endParaRPr lang="en-US" sz="2700" dirty="0" smtClean="0"/>
          </a:p>
          <a:p>
            <a:r>
              <a:rPr lang="en-US" sz="2700" dirty="0" smtClean="0"/>
              <a:t>Builds students</a:t>
            </a:r>
            <a:r>
              <a:rPr lang="en-US" sz="2700" dirty="0"/>
              <a:t>’ literacy skills and understanding of </a:t>
            </a:r>
            <a:r>
              <a:rPr lang="en-US" sz="2700" dirty="0" smtClean="0"/>
              <a:t>content </a:t>
            </a:r>
            <a:r>
              <a:rPr lang="en-US" sz="2700" dirty="0"/>
              <a:t>through </a:t>
            </a:r>
            <a:r>
              <a:rPr lang="en-US" sz="2700" dirty="0" smtClean="0"/>
              <a:t>reading </a:t>
            </a:r>
            <a:r>
              <a:rPr lang="en-US" sz="2700" dirty="0"/>
              <a:t>and writing assignments </a:t>
            </a:r>
            <a:r>
              <a:rPr lang="en-US" sz="2700" dirty="0" smtClean="0"/>
              <a:t>aligned </a:t>
            </a:r>
            <a:r>
              <a:rPr lang="en-US" sz="2700" dirty="0"/>
              <a:t>to the </a:t>
            </a:r>
            <a:r>
              <a:rPr lang="en-US" sz="2700" dirty="0" smtClean="0"/>
              <a:t>CCS</a:t>
            </a:r>
            <a:r>
              <a:rPr lang="en-US" sz="2700" dirty="0"/>
              <a:t>. </a:t>
            </a:r>
          </a:p>
          <a:p>
            <a:r>
              <a:rPr lang="en-US" sz="2700" dirty="0" smtClean="0"/>
              <a:t>Basic building </a:t>
            </a:r>
            <a:r>
              <a:rPr lang="en-US" sz="2700" dirty="0"/>
              <a:t>block is a module, two to four weeks of instruction comprising a “</a:t>
            </a:r>
            <a:r>
              <a:rPr lang="en-US" sz="2700" b="1" dirty="0"/>
              <a:t>teaching task</a:t>
            </a:r>
            <a:r>
              <a:rPr lang="en-US" sz="2700" dirty="0"/>
              <a:t>,” standards, “</a:t>
            </a:r>
            <a:r>
              <a:rPr lang="en-US" sz="2700" b="1" dirty="0"/>
              <a:t>mini-tasks</a:t>
            </a:r>
            <a:r>
              <a:rPr lang="en-US" sz="2700" dirty="0"/>
              <a:t>,” and other instructional </a:t>
            </a:r>
            <a:r>
              <a:rPr lang="en-US" sz="2700" dirty="0" smtClean="0"/>
              <a:t>elements. </a:t>
            </a:r>
          </a:p>
          <a:p>
            <a:r>
              <a:rPr lang="en-US" sz="2700" dirty="0" smtClean="0"/>
              <a:t>Working </a:t>
            </a:r>
            <a:r>
              <a:rPr lang="en-US" sz="2700" dirty="0"/>
              <a:t>with LDC’s framework and tools, teachers develop a literacy-rich task and design instruction to help students complete that task.</a:t>
            </a:r>
            <a:endParaRPr lang="en-US" sz="2700" dirty="0">
              <a:effectLst/>
            </a:endParaRPr>
          </a:p>
        </p:txBody>
      </p:sp>
      <p:sp>
        <p:nvSpPr>
          <p:cNvPr id="3" name="Title 2"/>
          <p:cNvSpPr>
            <a:spLocks noGrp="1"/>
          </p:cNvSpPr>
          <p:nvPr>
            <p:ph type="title"/>
          </p:nvPr>
        </p:nvSpPr>
        <p:spPr>
          <a:xfrm>
            <a:off x="384048" y="350520"/>
            <a:ext cx="8153400" cy="1066800"/>
          </a:xfrm>
        </p:spPr>
        <p:txBody>
          <a:bodyPr>
            <a:normAutofit fontScale="90000"/>
          </a:bodyPr>
          <a:lstStyle/>
          <a:p>
            <a:r>
              <a:rPr lang="en-US" dirty="0" smtClean="0"/>
              <a:t>Resource: Literacy Design Collaborative (LDC)</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87</a:t>
            </a:fld>
            <a:endParaRPr lang="en-US" dirty="0"/>
          </a:p>
        </p:txBody>
      </p:sp>
      <p:sp>
        <p:nvSpPr>
          <p:cNvPr id="5" name="Rectangle 4"/>
          <p:cNvSpPr/>
          <p:nvPr/>
        </p:nvSpPr>
        <p:spPr>
          <a:xfrm>
            <a:off x="6388887" y="5558200"/>
            <a:ext cx="1554913" cy="369332"/>
          </a:xfrm>
          <a:prstGeom prst="rect">
            <a:avLst/>
          </a:prstGeom>
        </p:spPr>
        <p:txBody>
          <a:bodyPr wrap="none">
            <a:spAutoFit/>
          </a:bodyPr>
          <a:lstStyle/>
          <a:p>
            <a:r>
              <a:rPr lang="en-US" dirty="0">
                <a:solidFill>
                  <a:srgbClr val="0000FF"/>
                </a:solidFill>
              </a:rPr>
              <a:t>http://ldc.org/</a:t>
            </a:r>
          </a:p>
        </p:txBody>
      </p:sp>
      <p:sp>
        <p:nvSpPr>
          <p:cNvPr id="6" name="Footer Placeholder 5"/>
          <p:cNvSpPr>
            <a:spLocks noGrp="1"/>
          </p:cNvSpPr>
          <p:nvPr>
            <p:ph type="ftr" sz="quarter" idx="10"/>
          </p:nvPr>
        </p:nvSpPr>
        <p:spPr/>
        <p:txBody>
          <a:bodyPr/>
          <a:lstStyle/>
          <a:p>
            <a:r>
              <a:rPr lang="en-US" smtClean="0"/>
              <a:t> </a:t>
            </a:r>
            <a:endParaRPr lang="en-US" dirty="0"/>
          </a:p>
        </p:txBody>
      </p:sp>
    </p:spTree>
    <p:extLst>
      <p:ext uri="{BB962C8B-B14F-4D97-AF65-F5344CB8AC3E}">
        <p14:creationId xmlns:p14="http://schemas.microsoft.com/office/powerpoint/2010/main" xmlns="" val="3667587736"/>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656503"/>
          </a:xfrm>
        </p:spPr>
        <p:txBody>
          <a:bodyPr/>
          <a:lstStyle/>
          <a:p>
            <a:r>
              <a:rPr lang="en-US" sz="3600" dirty="0" smtClean="0">
                <a:solidFill>
                  <a:srgbClr val="002060"/>
                </a:solidFill>
                <a:effectLst>
                  <a:outerShdw blurRad="38100" dist="38100" dir="2700000" algn="tl">
                    <a:srgbClr val="000000">
                      <a:alpha val="43137"/>
                    </a:srgbClr>
                  </a:outerShdw>
                </a:effectLst>
              </a:rPr>
              <a:t>LDC </a:t>
            </a:r>
            <a:r>
              <a:rPr lang="en-US" sz="3600" dirty="0">
                <a:solidFill>
                  <a:srgbClr val="002060"/>
                </a:solidFill>
                <a:effectLst>
                  <a:outerShdw blurRad="38100" dist="38100" dir="2700000" algn="tl">
                    <a:srgbClr val="000000">
                      <a:alpha val="43137"/>
                    </a:srgbClr>
                  </a:outerShdw>
                </a:effectLst>
              </a:rPr>
              <a:t>Template Task Collection </a:t>
            </a:r>
            <a:r>
              <a:rPr lang="en-US" sz="3600" dirty="0" smtClean="0">
                <a:solidFill>
                  <a:srgbClr val="002060"/>
                </a:solidFill>
                <a:effectLst>
                  <a:outerShdw blurRad="38100" dist="38100" dir="2700000" algn="tl">
                    <a:srgbClr val="000000">
                      <a:alpha val="43137"/>
                    </a:srgbClr>
                  </a:outerShdw>
                </a:effectLst>
              </a:rPr>
              <a:t>2.0</a:t>
            </a:r>
            <a:r>
              <a:rPr lang="en-US" sz="3600" b="1" dirty="0" smtClean="0">
                <a:effectLst/>
              </a:rPr>
              <a:t/>
            </a:r>
            <a:br>
              <a:rPr lang="en-US" sz="3600" b="1" dirty="0" smtClean="0">
                <a:effectLst/>
              </a:rPr>
            </a:br>
            <a:r>
              <a:rPr lang="en-US" sz="2800" dirty="0">
                <a:effectLst/>
              </a:rPr>
              <a:t/>
            </a:r>
            <a:br>
              <a:rPr lang="en-US" sz="2800" dirty="0">
                <a:effectLst/>
              </a:rPr>
            </a:br>
            <a:r>
              <a:rPr lang="en-US" sz="2800" dirty="0">
                <a:effectLst/>
              </a:rPr>
              <a:t/>
            </a:r>
            <a:br>
              <a:rPr lang="en-US" sz="2800" dirty="0">
                <a:effectLst/>
              </a:rPr>
            </a:br>
            <a:endParaRPr lang="en-US" sz="2800"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88</a:t>
            </a:fld>
            <a:endParaRPr lang="en-US" dirty="0"/>
          </a:p>
        </p:txBody>
      </p:sp>
      <p:sp>
        <p:nvSpPr>
          <p:cNvPr id="7" name="Rectangle 6"/>
          <p:cNvSpPr/>
          <p:nvPr/>
        </p:nvSpPr>
        <p:spPr>
          <a:xfrm>
            <a:off x="4273296" y="4920382"/>
            <a:ext cx="4572000" cy="369332"/>
          </a:xfrm>
          <a:prstGeom prst="rect">
            <a:avLst/>
          </a:prstGeom>
        </p:spPr>
        <p:txBody>
          <a:bodyPr>
            <a:spAutoFit/>
          </a:bodyPr>
          <a:lstStyle/>
          <a:p>
            <a:r>
              <a:rPr lang="en-US" dirty="0"/>
              <a:t>http://ldc.org/how-ldc-works/modules</a:t>
            </a:r>
          </a:p>
        </p:txBody>
      </p:sp>
      <p:pic>
        <p:nvPicPr>
          <p:cNvPr id="3" name="Picture 2"/>
          <p:cNvPicPr>
            <a:picLocks noChangeAspect="1"/>
          </p:cNvPicPr>
          <p:nvPr/>
        </p:nvPicPr>
        <p:blipFill rotWithShape="1">
          <a:blip r:embed="rId3" cstate="print"/>
          <a:srcRect l="13287" t="22902" r="13812" b="9506"/>
          <a:stretch/>
        </p:blipFill>
        <p:spPr>
          <a:xfrm>
            <a:off x="399042" y="1338102"/>
            <a:ext cx="8218485" cy="4508519"/>
          </a:xfrm>
          <a:prstGeom prst="rect">
            <a:avLst/>
          </a:prstGeom>
        </p:spPr>
      </p:pic>
      <p:sp>
        <p:nvSpPr>
          <p:cNvPr id="6" name="Footer Placeholder 5"/>
          <p:cNvSpPr>
            <a:spLocks noGrp="1"/>
          </p:cNvSpPr>
          <p:nvPr>
            <p:ph type="ftr" sz="quarter" idx="10"/>
          </p:nvPr>
        </p:nvSpPr>
        <p:spPr/>
        <p:txBody>
          <a:bodyPr/>
          <a:lstStyle/>
          <a:p>
            <a:endParaRPr lang="en-US" dirty="0"/>
          </a:p>
        </p:txBody>
      </p:sp>
      <p:sp>
        <p:nvSpPr>
          <p:cNvPr id="8" name="Rectangle 7"/>
          <p:cNvSpPr/>
          <p:nvPr/>
        </p:nvSpPr>
        <p:spPr>
          <a:xfrm>
            <a:off x="374069" y="833688"/>
            <a:ext cx="8312728" cy="523220"/>
          </a:xfrm>
          <a:prstGeom prst="rect">
            <a:avLst/>
          </a:prstGeom>
        </p:spPr>
        <p:txBody>
          <a:bodyPr wrap="square">
            <a:spAutoFit/>
          </a:bodyPr>
          <a:lstStyle/>
          <a:p>
            <a:r>
              <a:rPr lang="en-US" sz="2800" dirty="0" smtClean="0"/>
              <a:t>Assisting teachers to create aligned performance tasks</a:t>
            </a:r>
            <a:endParaRPr lang="en-US" sz="2800" dirty="0"/>
          </a:p>
        </p:txBody>
      </p:sp>
    </p:spTree>
    <p:extLst>
      <p:ext uri="{BB962C8B-B14F-4D97-AF65-F5344CB8AC3E}">
        <p14:creationId xmlns:p14="http://schemas.microsoft.com/office/powerpoint/2010/main" xmlns="" val="20267859"/>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39612"/>
            <a:ext cx="7886700" cy="581698"/>
          </a:xfrm>
        </p:spPr>
        <p:txBody>
          <a:bodyPr/>
          <a:lstStyle/>
          <a:p>
            <a:r>
              <a:rPr lang="en-US" sz="4200" dirty="0" smtClean="0"/>
              <a:t>Part 7</a:t>
            </a:r>
          </a:p>
        </p:txBody>
      </p:sp>
      <p:sp>
        <p:nvSpPr>
          <p:cNvPr id="4" name="Text Placeholder 3"/>
          <p:cNvSpPr>
            <a:spLocks noGrp="1"/>
          </p:cNvSpPr>
          <p:nvPr>
            <p:ph type="body" idx="1"/>
          </p:nvPr>
        </p:nvSpPr>
        <p:spPr>
          <a:xfrm>
            <a:off x="623888" y="4257858"/>
            <a:ext cx="7886700" cy="443198"/>
          </a:xfrm>
        </p:spPr>
        <p:txBody>
          <a:bodyPr/>
          <a:lstStyle/>
          <a:p>
            <a:pPr marL="396875" indent="-396875">
              <a:spcBef>
                <a:spcPct val="20000"/>
              </a:spcBef>
            </a:pPr>
            <a:r>
              <a:rPr lang="en-US" sz="3200" dirty="0" smtClean="0">
                <a:solidFill>
                  <a:schemeClr val="tx1"/>
                </a:solidFill>
              </a:rPr>
              <a:t>Reflection and Planning</a:t>
            </a:r>
            <a:endParaRPr lang="en-US" sz="3200" dirty="0">
              <a:solidFill>
                <a:schemeClr val="tx1"/>
              </a:solidFill>
            </a:endParaRPr>
          </a:p>
        </p:txBody>
      </p:sp>
      <p:sp>
        <p:nvSpPr>
          <p:cNvPr id="6" name="Slide Number Placeholder 5"/>
          <p:cNvSpPr>
            <a:spLocks noGrp="1"/>
          </p:cNvSpPr>
          <p:nvPr>
            <p:ph type="sldNum" sz="quarter" idx="12"/>
          </p:nvPr>
        </p:nvSpPr>
        <p:spPr/>
        <p:txBody>
          <a:bodyPr/>
          <a:lstStyle/>
          <a:p>
            <a:fld id="{EE3D4692-A625-460F-A072-DE10EEAA5719}" type="slidenum">
              <a:rPr lang="en-US" smtClean="0"/>
              <a:pPr/>
              <a:t>89</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64283" y="4820428"/>
            <a:ext cx="947738" cy="1033463"/>
          </a:xfrm>
          <a:prstGeom prst="rect">
            <a:avLst/>
          </a:prstGeom>
          <a:noFill/>
          <a:ln w="9525">
            <a:noFill/>
            <a:miter lim="800000"/>
            <a:headEnd/>
            <a:tailEnd/>
          </a:ln>
        </p:spPr>
      </p:pic>
      <p:sp>
        <p:nvSpPr>
          <p:cNvPr id="7" name="TextBox 6"/>
          <p:cNvSpPr txBox="1"/>
          <p:nvPr/>
        </p:nvSpPr>
        <p:spPr>
          <a:xfrm>
            <a:off x="781584" y="4811343"/>
            <a:ext cx="993228" cy="369332"/>
          </a:xfrm>
          <a:prstGeom prst="rect">
            <a:avLst/>
          </a:prstGeom>
          <a:noFill/>
        </p:spPr>
        <p:txBody>
          <a:bodyPr wrap="square" rtlCol="0">
            <a:spAutoFit/>
          </a:bodyPr>
          <a:lstStyle/>
          <a:p>
            <a:r>
              <a:rPr lang="en-US" dirty="0" smtClean="0"/>
              <a:t>Page 46 </a:t>
            </a:r>
            <a:endParaRPr lang="en-US" dirty="0"/>
          </a:p>
        </p:txBody>
      </p:sp>
    </p:spTree>
    <p:extLst>
      <p:ext uri="{BB962C8B-B14F-4D97-AF65-F5344CB8AC3E}">
        <p14:creationId xmlns:p14="http://schemas.microsoft.com/office/powerpoint/2010/main" xmlns="" val="42849583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1</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Sharing Successes and Challenges</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9</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45548" y="4996445"/>
            <a:ext cx="947738" cy="1033463"/>
          </a:xfrm>
          <a:prstGeom prst="rect">
            <a:avLst/>
          </a:prstGeom>
          <a:noFill/>
          <a:ln w="9525">
            <a:noFill/>
            <a:miter lim="800000"/>
            <a:headEnd/>
            <a:tailEnd/>
          </a:ln>
        </p:spPr>
      </p:pic>
      <p:sp>
        <p:nvSpPr>
          <p:cNvPr id="7" name="TextBox 6"/>
          <p:cNvSpPr txBox="1"/>
          <p:nvPr/>
        </p:nvSpPr>
        <p:spPr>
          <a:xfrm>
            <a:off x="753036" y="5015753"/>
            <a:ext cx="874059" cy="369332"/>
          </a:xfrm>
          <a:prstGeom prst="rect">
            <a:avLst/>
          </a:prstGeom>
          <a:noFill/>
        </p:spPr>
        <p:txBody>
          <a:bodyPr wrap="square" rtlCol="0">
            <a:spAutoFit/>
          </a:bodyPr>
          <a:lstStyle/>
          <a:p>
            <a:r>
              <a:rPr lang="en-US" dirty="0" smtClean="0"/>
              <a:t>Page 7</a:t>
            </a:r>
            <a:endParaRPr lang="en-US" dirty="0"/>
          </a:p>
        </p:txBody>
      </p:sp>
    </p:spTree>
    <p:extLst>
      <p:ext uri="{BB962C8B-B14F-4D97-AF65-F5344CB8AC3E}">
        <p14:creationId xmlns:p14="http://schemas.microsoft.com/office/powerpoint/2010/main" xmlns="" val="3153165317"/>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343890" y="228600"/>
            <a:ext cx="7193557" cy="1066800"/>
          </a:xfrm>
        </p:spPr>
        <p:txBody>
          <a:bodyPr>
            <a:normAutofit/>
          </a:bodyPr>
          <a:lstStyle/>
          <a:p>
            <a:r>
              <a:rPr lang="en-US" sz="4400" dirty="0" smtClean="0"/>
              <a:t>Activity </a:t>
            </a:r>
            <a:r>
              <a:rPr lang="en-US" sz="4400" dirty="0"/>
              <a:t>9</a:t>
            </a:r>
            <a:r>
              <a:rPr lang="en-US" sz="4400" dirty="0" smtClean="0"/>
              <a:t>: Reflection</a:t>
            </a:r>
          </a:p>
        </p:txBody>
      </p:sp>
      <p:sp>
        <p:nvSpPr>
          <p:cNvPr id="7" name="Footer Placeholder 6"/>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90</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846893995"/>
              </p:ext>
            </p:extLst>
          </p:nvPr>
        </p:nvGraphicFramePr>
        <p:xfrm>
          <a:off x="1371600" y="1557384"/>
          <a:ext cx="6553200" cy="2633345"/>
        </p:xfrm>
        <a:graphic>
          <a:graphicData uri="http://schemas.openxmlformats.org/drawingml/2006/table">
            <a:tbl>
              <a:tblPr firstRow="1" bandRow="1">
                <a:tableStyleId>{F5AB1C69-6EDB-4FF4-983F-18BD219EF322}</a:tableStyleId>
              </a:tblPr>
              <a:tblGrid>
                <a:gridCol w="6553200"/>
              </a:tblGrid>
              <a:tr h="306278">
                <a:tc>
                  <a:txBody>
                    <a:bodyPr/>
                    <a:lstStyle/>
                    <a:p>
                      <a:r>
                        <a:rPr lang="en-US" sz="2400" baseline="0" dirty="0" smtClean="0"/>
                        <a:t>Activity 9: Reflection </a:t>
                      </a:r>
                      <a:endParaRPr lang="en-US" sz="2400" b="0" dirty="0"/>
                    </a:p>
                  </a:txBody>
                  <a:tcPr anchor="ctr"/>
                </a:tc>
              </a:tr>
              <a:tr h="1724665">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solidFill>
                            <a:schemeClr val="dk1"/>
                          </a:solidFill>
                          <a:latin typeface="+mn-lt"/>
                          <a:ea typeface="+mn-ea"/>
                          <a:cs typeface="+mn-cs"/>
                        </a:rPr>
                        <a:t>Individually review your notes and activities from today.</a:t>
                      </a:r>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solidFill>
                            <a:schemeClr val="dk1"/>
                          </a:solidFill>
                          <a:latin typeface="+mn-lt"/>
                          <a:ea typeface="+mn-ea"/>
                          <a:cs typeface="+mn-cs"/>
                        </a:rPr>
                        <a:t>List</a:t>
                      </a:r>
                      <a:r>
                        <a:rPr lang="en-US" sz="2400" kern="1200" baseline="0" dirty="0" smtClean="0">
                          <a:solidFill>
                            <a:schemeClr val="dk1"/>
                          </a:solidFill>
                          <a:latin typeface="+mn-lt"/>
                          <a:ea typeface="+mn-ea"/>
                          <a:cs typeface="+mn-cs"/>
                        </a:rPr>
                        <a:t> some key points that you think are important to share with colleagues in your school or district.</a:t>
                      </a:r>
                      <a:endParaRPr lang="en-US" sz="2400" kern="1200" dirty="0" smtClean="0">
                        <a:solidFill>
                          <a:schemeClr val="dk1"/>
                        </a:solidFill>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12" name="Picture 11" descr="Picture10.png"/>
          <p:cNvPicPr preferRelativeResize="0">
            <a:picLocks/>
          </p:cNvPicPr>
          <p:nvPr/>
        </p:nvPicPr>
        <p:blipFill>
          <a:blip r:embed="rId4" cstate="print"/>
          <a:srcRect/>
          <a:stretch>
            <a:fillRect/>
          </a:stretch>
        </p:blipFill>
        <p:spPr bwMode="auto">
          <a:xfrm>
            <a:off x="6184329" y="3846662"/>
            <a:ext cx="950976" cy="1033463"/>
          </a:xfrm>
          <a:prstGeom prst="rect">
            <a:avLst/>
          </a:prstGeom>
          <a:noFill/>
          <a:ln w="9525">
            <a:noFill/>
            <a:miter lim="800000"/>
            <a:headEnd/>
            <a:tailEnd/>
          </a:ln>
        </p:spPr>
      </p:pic>
      <p:sp>
        <p:nvSpPr>
          <p:cNvPr id="13" name="TextBox 12"/>
          <p:cNvSpPr txBox="1"/>
          <p:nvPr/>
        </p:nvSpPr>
        <p:spPr>
          <a:xfrm>
            <a:off x="6192994" y="3893125"/>
            <a:ext cx="1330037" cy="369332"/>
          </a:xfrm>
          <a:prstGeom prst="rect">
            <a:avLst/>
          </a:prstGeom>
          <a:noFill/>
        </p:spPr>
        <p:txBody>
          <a:bodyPr wrap="square" rtlCol="0">
            <a:spAutoFit/>
          </a:bodyPr>
          <a:lstStyle/>
          <a:p>
            <a:r>
              <a:rPr lang="en-US" dirty="0" smtClean="0"/>
              <a:t>Page 46</a:t>
            </a:r>
            <a:endParaRPr lang="en-US" dirty="0"/>
          </a:p>
        </p:txBody>
      </p:sp>
    </p:spTree>
    <p:extLst>
      <p:ext uri="{BB962C8B-B14F-4D97-AF65-F5344CB8AC3E}">
        <p14:creationId xmlns:p14="http://schemas.microsoft.com/office/powerpoint/2010/main" xmlns="" val="191661731"/>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6072" y="228600"/>
            <a:ext cx="7401375" cy="1066800"/>
          </a:xfrm>
        </p:spPr>
        <p:txBody>
          <a:bodyPr>
            <a:normAutofit/>
          </a:bodyPr>
          <a:lstStyle/>
          <a:p>
            <a:r>
              <a:rPr lang="en-US" sz="4400" dirty="0" smtClean="0"/>
              <a:t>Activity 10: Action Planning </a:t>
            </a:r>
          </a:p>
        </p:txBody>
      </p:sp>
      <p:sp>
        <p:nvSpPr>
          <p:cNvPr id="10" name="Footer Placeholder 9"/>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91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85166898"/>
              </p:ext>
            </p:extLst>
          </p:nvPr>
        </p:nvGraphicFramePr>
        <p:xfrm>
          <a:off x="609603" y="1953926"/>
          <a:ext cx="7791447" cy="3050286"/>
        </p:xfrm>
        <a:graphic>
          <a:graphicData uri="http://schemas.openxmlformats.org/drawingml/2006/table">
            <a:tbl>
              <a:tblPr firstRow="1" bandRow="1">
                <a:tableStyleId>{F5AB1C69-6EDB-4FF4-983F-18BD219EF322}</a:tableStyleId>
              </a:tblPr>
              <a:tblGrid>
                <a:gridCol w="7791447"/>
              </a:tblGrid>
              <a:tr h="387492">
                <a:tc>
                  <a:txBody>
                    <a:bodyPr/>
                    <a:lstStyle/>
                    <a:p>
                      <a:r>
                        <a:rPr lang="en-US" sz="2400" baseline="0" dirty="0" smtClean="0"/>
                        <a:t>Activity 10: Action Planning</a:t>
                      </a:r>
                      <a:endParaRPr lang="en-US" sz="2400" b="0" dirty="0"/>
                    </a:p>
                  </a:txBody>
                  <a:tcPr anchor="ctr"/>
                </a:tc>
              </a:tr>
              <a:tr h="2542061">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Work with your school team (or with a job-alike partner from another school) to review today’s activities.</a:t>
                      </a:r>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effectLst/>
                        </a:rPr>
                        <a:t> Develop a strategy for sharing Module 3’s key messages and resources (e.g., presentation, videos, resource links, and aligned instructional practices) with colleagues back at</a:t>
                      </a:r>
                      <a:r>
                        <a:rPr lang="en-US" sz="2400" kern="1200" baseline="0" dirty="0" smtClean="0">
                          <a:effectLst/>
                        </a:rPr>
                        <a:t> your</a:t>
                      </a:r>
                      <a:r>
                        <a:rPr lang="en-US" sz="2400" kern="1200" dirty="0" smtClean="0">
                          <a:effectLst/>
                        </a:rPr>
                        <a:t> schools.</a:t>
                      </a:r>
                      <a:endParaRPr lang="en-US" sz="2400" kern="1200" dirty="0" smtClean="0">
                        <a:solidFill>
                          <a:schemeClr val="dk1"/>
                        </a:solidFill>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xmlns="" val="0"/>
              </a:ext>
            </a:extLst>
          </a:blip>
          <a:srcRect l="19747" r="21365"/>
          <a:stretch/>
        </p:blipFill>
        <p:spPr>
          <a:xfrm>
            <a:off x="133353" y="16"/>
            <a:ext cx="858190" cy="1457325"/>
          </a:xfrm>
          <a:prstGeom prst="rect">
            <a:avLst/>
          </a:prstGeom>
        </p:spPr>
      </p:pic>
      <p:pic>
        <p:nvPicPr>
          <p:cNvPr id="6" name="Picture 5" descr="Picture10.png"/>
          <p:cNvPicPr preferRelativeResize="0">
            <a:picLocks/>
          </p:cNvPicPr>
          <p:nvPr/>
        </p:nvPicPr>
        <p:blipFill>
          <a:blip r:embed="rId4" cstate="print"/>
          <a:srcRect/>
          <a:stretch>
            <a:fillRect/>
          </a:stretch>
        </p:blipFill>
        <p:spPr bwMode="auto">
          <a:xfrm>
            <a:off x="7015602" y="4788771"/>
            <a:ext cx="950976" cy="1033463"/>
          </a:xfrm>
          <a:prstGeom prst="rect">
            <a:avLst/>
          </a:prstGeom>
          <a:noFill/>
          <a:ln w="9525">
            <a:noFill/>
            <a:miter lim="800000"/>
            <a:headEnd/>
            <a:tailEnd/>
          </a:ln>
        </p:spPr>
      </p:pic>
      <p:sp>
        <p:nvSpPr>
          <p:cNvPr id="7" name="TextBox 6"/>
          <p:cNvSpPr txBox="1"/>
          <p:nvPr/>
        </p:nvSpPr>
        <p:spPr>
          <a:xfrm>
            <a:off x="7000725" y="4809087"/>
            <a:ext cx="1086929" cy="369332"/>
          </a:xfrm>
          <a:prstGeom prst="rect">
            <a:avLst/>
          </a:prstGeom>
          <a:noFill/>
        </p:spPr>
        <p:txBody>
          <a:bodyPr wrap="square" rtlCol="0">
            <a:spAutoFit/>
          </a:bodyPr>
          <a:lstStyle/>
          <a:p>
            <a:r>
              <a:rPr lang="en-US" dirty="0" smtClean="0"/>
              <a:t>Page 47</a:t>
            </a:r>
            <a:endParaRPr lang="en-US" dirty="0"/>
          </a:p>
        </p:txBody>
      </p:sp>
    </p:spTree>
    <p:extLst>
      <p:ext uri="{BB962C8B-B14F-4D97-AF65-F5344CB8AC3E}">
        <p14:creationId xmlns:p14="http://schemas.microsoft.com/office/powerpoint/2010/main" xmlns="" val="2769714515"/>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
          <p:cNvSpPr>
            <a:spLocks noGrp="1"/>
          </p:cNvSpPr>
          <p:nvPr>
            <p:ph type="title"/>
          </p:nvPr>
        </p:nvSpPr>
        <p:spPr>
          <a:xfrm>
            <a:off x="238739" y="100780"/>
            <a:ext cx="8153400" cy="1066800"/>
          </a:xfrm>
        </p:spPr>
        <p:txBody>
          <a:bodyPr>
            <a:normAutofit fontScale="90000"/>
          </a:bodyPr>
          <a:lstStyle/>
          <a:p>
            <a:pPr eaLnBrk="1" hangingPunct="1"/>
            <a:r>
              <a:rPr lang="en-US" sz="4900" dirty="0" smtClean="0">
                <a:solidFill>
                  <a:schemeClr val="tx1"/>
                </a:solidFill>
              </a:rPr>
              <a:t>             </a:t>
            </a:r>
            <a:r>
              <a:rPr sz="4900" dirty="0" smtClean="0">
                <a:solidFill>
                  <a:schemeClr val="tx1"/>
                </a:solidFill>
              </a:rPr>
              <a:t> </a:t>
            </a:r>
            <a:r>
              <a:rPr dirty="0" smtClean="0"/>
              <a:t/>
            </a:r>
            <a:br>
              <a:rPr dirty="0" smtClean="0"/>
            </a:br>
            <a:endParaRPr dirty="0" smtClean="0"/>
          </a:p>
        </p:txBody>
      </p:sp>
      <p:sp>
        <p:nvSpPr>
          <p:cNvPr id="5" name="Slide Number Placeholder 4"/>
          <p:cNvSpPr>
            <a:spLocks noGrp="1"/>
          </p:cNvSpPr>
          <p:nvPr>
            <p:ph type="sldNum" sz="quarter" idx="4294967295"/>
          </p:nvPr>
        </p:nvSpPr>
        <p:spPr>
          <a:xfrm>
            <a:off x="8111613" y="6248197"/>
            <a:ext cx="561053" cy="365125"/>
          </a:xfrm>
          <a:prstGeom prst="rect">
            <a:avLst/>
          </a:prstGeom>
        </p:spPr>
        <p:txBody>
          <a:bodyPr/>
          <a:lstStyle/>
          <a:p>
            <a:pPr>
              <a:defRPr/>
            </a:pPr>
            <a:fld id="{3C12F230-765B-4702-9E56-3CF5BBF7A6D8}" type="slidenum">
              <a:rPr lang="en-US" smtClean="0"/>
              <a:pPr>
                <a:defRPr/>
              </a:pPr>
              <a:t>92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683421639"/>
              </p:ext>
            </p:extLst>
          </p:nvPr>
        </p:nvGraphicFramePr>
        <p:xfrm>
          <a:off x="332508" y="1705557"/>
          <a:ext cx="8565816" cy="3535857"/>
        </p:xfrm>
        <a:graphic>
          <a:graphicData uri="http://schemas.openxmlformats.org/drawingml/2006/table">
            <a:tbl>
              <a:tblPr firstRow="1" bandRow="1">
                <a:tableStyleId>{8799B23B-EC83-4686-B30A-512413B5E67A}</a:tableStyleId>
              </a:tblPr>
              <a:tblGrid>
                <a:gridCol w="4282908"/>
                <a:gridCol w="4282908"/>
              </a:tblGrid>
              <a:tr h="1683089">
                <a:tc>
                  <a:txBody>
                    <a:bodyPr/>
                    <a:lstStyle/>
                    <a:p>
                      <a:pPr marL="457200" indent="-457200">
                        <a:buNone/>
                      </a:pPr>
                      <a:r>
                        <a:rPr lang="en-US" sz="2800" b="0" kern="1200" baseline="0" dirty="0" smtClean="0">
                          <a:solidFill>
                            <a:schemeClr val="tx1"/>
                          </a:solidFill>
                          <a:latin typeface="+mn-lt"/>
                          <a:ea typeface="+mn-ea"/>
                          <a:cs typeface="+mn-cs"/>
                        </a:rPr>
                        <a:t> </a:t>
                      </a:r>
                      <a:r>
                        <a:rPr lang="en-US" sz="2800" b="0" kern="1200" baseline="0" dirty="0" smtClean="0">
                          <a:solidFill>
                            <a:schemeClr val="tx1"/>
                          </a:solidFill>
                          <a:latin typeface="+mn-lt"/>
                          <a:ea typeface="+mn-ea"/>
                          <a:cs typeface="+mn-cs"/>
                          <a:hlinkClick r:id="rId3"/>
                        </a:rPr>
                        <a:t>In Common</a:t>
                      </a:r>
                      <a:endParaRPr lang="en-US" sz="2800" b="0" kern="1200" baseline="0" dirty="0" smtClean="0">
                        <a:solidFill>
                          <a:schemeClr val="tx1"/>
                        </a:solidFill>
                        <a:latin typeface="+mn-lt"/>
                        <a:ea typeface="+mn-ea"/>
                        <a:cs typeface="+mn-cs"/>
                      </a:endParaRPr>
                    </a:p>
                    <a:p>
                      <a:pPr marL="457200" indent="-457200">
                        <a:buNone/>
                      </a:pPr>
                      <a:r>
                        <a:rPr lang="en-US" sz="2800" b="0" kern="1200" baseline="0" dirty="0" smtClean="0">
                          <a:solidFill>
                            <a:schemeClr val="tx1"/>
                          </a:solidFill>
                          <a:latin typeface="+mn-lt"/>
                          <a:ea typeface="+mn-ea"/>
                          <a:cs typeface="+mn-cs"/>
                        </a:rPr>
                        <a:t>Achievethecore.org</a:t>
                      </a:r>
                    </a:p>
                  </a:txBody>
                  <a:tcPr/>
                </a:tc>
                <a:tc>
                  <a:txBody>
                    <a:bodyPr/>
                    <a:lstStyle/>
                    <a:p>
                      <a:pPr marL="0" indent="0">
                        <a:buNone/>
                      </a:pPr>
                      <a:r>
                        <a:rPr lang="en-US" sz="2800" b="0" dirty="0" smtClean="0">
                          <a:hlinkClick r:id="rId4"/>
                        </a:rPr>
                        <a:t>Anthology</a:t>
                      </a:r>
                      <a:r>
                        <a:rPr lang="en-US" sz="2800" b="0" baseline="0" dirty="0" smtClean="0">
                          <a:hlinkClick r:id="rId4"/>
                        </a:rPr>
                        <a:t> </a:t>
                      </a:r>
                      <a:r>
                        <a:rPr lang="en-US" sz="2800" b="0" dirty="0" smtClean="0">
                          <a:hlinkClick r:id="rId4"/>
                        </a:rPr>
                        <a:t>Alignment Project</a:t>
                      </a:r>
                      <a:endParaRPr lang="en-US" sz="2800" b="0" dirty="0" smtClean="0"/>
                    </a:p>
                    <a:p>
                      <a:pPr marL="0" indent="0">
                        <a:buNone/>
                      </a:pPr>
                      <a:r>
                        <a:rPr lang="en-US" sz="2800" b="0" kern="1200" dirty="0" smtClean="0">
                          <a:solidFill>
                            <a:schemeClr val="tx1"/>
                          </a:solidFill>
                          <a:latin typeface="+mn-lt"/>
                          <a:ea typeface="+mn-ea"/>
                          <a:cs typeface="+mn-cs"/>
                        </a:rPr>
                        <a:t>Achievethecore.org</a:t>
                      </a:r>
                    </a:p>
                    <a:p>
                      <a:endParaRPr lang="en-US" sz="2800" b="0" kern="1200" baseline="0" dirty="0" smtClean="0">
                        <a:solidFill>
                          <a:schemeClr val="tx1"/>
                        </a:solidFill>
                        <a:latin typeface="+mn-lt"/>
                        <a:ea typeface="+mn-ea"/>
                        <a:cs typeface="+mn-cs"/>
                      </a:endParaRPr>
                    </a:p>
                  </a:txBody>
                  <a:tcPr/>
                </a:tc>
              </a:tr>
              <a:tr h="1737537">
                <a:tc>
                  <a:txBody>
                    <a:bodyPr/>
                    <a:lstStyle/>
                    <a:p>
                      <a:pPr marL="0" indent="0">
                        <a:buNone/>
                      </a:pPr>
                      <a:r>
                        <a:rPr lang="en-US" sz="2800" b="0" kern="1200" dirty="0" smtClean="0">
                          <a:solidFill>
                            <a:schemeClr val="tx1"/>
                          </a:solidFill>
                          <a:latin typeface="+mn-lt"/>
                          <a:ea typeface="+mn-ea"/>
                          <a:cs typeface="+mn-cs"/>
                          <a:hlinkClick r:id="rId5"/>
                        </a:rPr>
                        <a:t>Literacy</a:t>
                      </a:r>
                      <a:r>
                        <a:rPr lang="en-US" sz="2800" b="0" kern="1200" baseline="0" dirty="0" smtClean="0">
                          <a:solidFill>
                            <a:schemeClr val="tx1"/>
                          </a:solidFill>
                          <a:latin typeface="+mn-lt"/>
                          <a:ea typeface="+mn-ea"/>
                          <a:cs typeface="+mn-cs"/>
                          <a:hlinkClick r:id="rId5"/>
                        </a:rPr>
                        <a:t> Design Collaborative</a:t>
                      </a:r>
                      <a:endParaRPr lang="en-US" sz="2800" b="0" kern="1200" baseline="0" dirty="0" smtClean="0">
                        <a:solidFill>
                          <a:schemeClr val="tx1"/>
                        </a:solidFill>
                        <a:latin typeface="+mn-lt"/>
                        <a:ea typeface="+mn-ea"/>
                        <a:cs typeface="+mn-cs"/>
                      </a:endParaRPr>
                    </a:p>
                    <a:p>
                      <a:pPr marL="0" indent="0">
                        <a:buNone/>
                      </a:pPr>
                      <a:r>
                        <a:rPr lang="en-US" sz="2800" b="0" kern="1200" baseline="0" dirty="0" smtClean="0">
                          <a:solidFill>
                            <a:schemeClr val="tx1"/>
                          </a:solidFill>
                          <a:latin typeface="+mn-lt"/>
                          <a:ea typeface="+mn-ea"/>
                          <a:cs typeface="+mn-cs"/>
                        </a:rPr>
                        <a:t>LDC.org</a:t>
                      </a:r>
                    </a:p>
                  </a:txBody>
                  <a:tcPr/>
                </a:tc>
                <a:tc>
                  <a:txBody>
                    <a:bodyPr/>
                    <a:lstStyle/>
                    <a:p>
                      <a:pPr marL="228600" indent="-228600"/>
                      <a:r>
                        <a:rPr lang="en-US" sz="2800" b="0" kern="1200" baseline="0" dirty="0" smtClean="0">
                          <a:solidFill>
                            <a:schemeClr val="tx1"/>
                          </a:solidFill>
                          <a:latin typeface="+mn-lt"/>
                          <a:ea typeface="+mn-ea"/>
                          <a:cs typeface="+mn-cs"/>
                        </a:rPr>
                        <a:t>Resources for Teachers on   </a:t>
                      </a:r>
                    </a:p>
                    <a:p>
                      <a:pPr marL="228600" indent="-228600"/>
                      <a:r>
                        <a:rPr lang="en-US" sz="2800" b="0" kern="1200" baseline="0" dirty="0" smtClean="0">
                          <a:solidFill>
                            <a:schemeClr val="tx1"/>
                          </a:solidFill>
                          <a:latin typeface="+mn-lt"/>
                          <a:ea typeface="+mn-ea"/>
                          <a:cs typeface="+mn-cs"/>
                          <a:hlinkClick r:id="rId6"/>
                        </a:rPr>
                        <a:t>CT Core Standards</a:t>
                      </a:r>
                      <a:endParaRPr lang="en-US" sz="2800" b="0" kern="1200" dirty="0" smtClean="0">
                        <a:solidFill>
                          <a:schemeClr val="tx1"/>
                        </a:solidFill>
                        <a:latin typeface="+mn-lt"/>
                        <a:ea typeface="+mn-ea"/>
                        <a:cs typeface="+mn-cs"/>
                      </a:endParaRPr>
                    </a:p>
                  </a:txBody>
                  <a:tcPr/>
                </a:tc>
              </a:tr>
            </a:tbl>
          </a:graphicData>
        </a:graphic>
      </p:graphicFrame>
      <p:pic>
        <p:nvPicPr>
          <p:cNvPr id="3" name="Picture 2"/>
          <p:cNvPicPr>
            <a:picLocks noChangeAspect="1"/>
          </p:cNvPicPr>
          <p:nvPr/>
        </p:nvPicPr>
        <p:blipFill>
          <a:blip r:embed="rId7" cstate="print"/>
          <a:stretch>
            <a:fillRect/>
          </a:stretch>
        </p:blipFill>
        <p:spPr>
          <a:xfrm>
            <a:off x="276092" y="6125600"/>
            <a:ext cx="2200847" cy="48772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xmlns="" val="2801404099"/>
              </p:ext>
            </p:extLst>
          </p:nvPr>
        </p:nvGraphicFramePr>
        <p:xfrm>
          <a:off x="332508" y="655093"/>
          <a:ext cx="8603673" cy="1050877"/>
        </p:xfrm>
        <a:graphic>
          <a:graphicData uri="http://schemas.openxmlformats.org/drawingml/2006/table">
            <a:tbl>
              <a:tblPr firstRow="1" bandRow="1">
                <a:tableStyleId>{5C22544A-7EE6-4342-B048-85BDC9FD1C3A}</a:tableStyleId>
              </a:tblPr>
              <a:tblGrid>
                <a:gridCol w="8603673"/>
              </a:tblGrid>
              <a:tr h="1050877">
                <a:tc>
                  <a:txBody>
                    <a:bodyPr/>
                    <a:lstStyle/>
                    <a:p>
                      <a:r>
                        <a:rPr lang="en-US" sz="3600" dirty="0" smtClean="0">
                          <a:solidFill>
                            <a:schemeClr val="bg1"/>
                          </a:solidFill>
                        </a:rPr>
                        <a:t>Resources for Writing</a:t>
                      </a:r>
                      <a:endParaRPr lang="en-US" sz="3600" dirty="0">
                        <a:solidFill>
                          <a:schemeClr val="bg1"/>
                        </a:solidFill>
                      </a:endParaRPr>
                    </a:p>
                  </a:txBody>
                  <a:tcPr/>
                </a:tc>
              </a:tr>
            </a:tbl>
          </a:graphicData>
        </a:graphic>
      </p:graphicFrame>
    </p:spTree>
    <p:extLst>
      <p:ext uri="{BB962C8B-B14F-4D97-AF65-F5344CB8AC3E}">
        <p14:creationId xmlns:p14="http://schemas.microsoft.com/office/powerpoint/2010/main" xmlns="" val="1486242553"/>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Activities</a:t>
            </a:r>
          </a:p>
        </p:txBody>
      </p:sp>
      <p:sp>
        <p:nvSpPr>
          <p:cNvPr id="4" name="Text Placeholder 3"/>
          <p:cNvSpPr>
            <a:spLocks noGrp="1"/>
          </p:cNvSpPr>
          <p:nvPr>
            <p:ph type="body" idx="1"/>
          </p:nvPr>
        </p:nvSpPr>
        <p:spPr>
          <a:xfrm>
            <a:off x="623888" y="4257858"/>
            <a:ext cx="7886700" cy="1040285"/>
          </a:xfrm>
        </p:spPr>
        <p:txBody>
          <a:bodyPr/>
          <a:lstStyle/>
          <a:p>
            <a:r>
              <a:rPr lang="en-US" sz="3200" dirty="0" smtClean="0"/>
              <a:t>Post-Assessment</a:t>
            </a:r>
          </a:p>
          <a:p>
            <a:r>
              <a:rPr lang="en-US" sz="3200" dirty="0" smtClean="0"/>
              <a:t>Session Evaluation</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93</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819701" y="5457737"/>
            <a:ext cx="947738" cy="1033463"/>
          </a:xfrm>
          <a:prstGeom prst="rect">
            <a:avLst/>
          </a:prstGeom>
          <a:noFill/>
          <a:ln w="9525">
            <a:noFill/>
            <a:miter lim="800000"/>
            <a:headEnd/>
            <a:tailEnd/>
          </a:ln>
        </p:spPr>
      </p:pic>
      <p:sp>
        <p:nvSpPr>
          <p:cNvPr id="7" name="TextBox 6"/>
          <p:cNvSpPr txBox="1"/>
          <p:nvPr/>
        </p:nvSpPr>
        <p:spPr>
          <a:xfrm>
            <a:off x="837002" y="5448652"/>
            <a:ext cx="993228" cy="369332"/>
          </a:xfrm>
          <a:prstGeom prst="rect">
            <a:avLst/>
          </a:prstGeom>
          <a:noFill/>
        </p:spPr>
        <p:txBody>
          <a:bodyPr wrap="square" rtlCol="0">
            <a:spAutoFit/>
          </a:bodyPr>
          <a:lstStyle/>
          <a:p>
            <a:r>
              <a:rPr lang="en-US" dirty="0" smtClean="0"/>
              <a:t>Page 48 </a:t>
            </a:r>
            <a:endParaRPr lang="en-US" dirty="0"/>
          </a:p>
        </p:txBody>
      </p:sp>
    </p:spTree>
    <p:extLst>
      <p:ext uri="{BB962C8B-B14F-4D97-AF65-F5344CB8AC3E}">
        <p14:creationId xmlns:p14="http://schemas.microsoft.com/office/powerpoint/2010/main" xmlns="" val="262898226"/>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prstGeom prst="rect">
            <a:avLst/>
          </a:prstGeom>
        </p:spPr>
        <p:txBody>
          <a:bodyPr/>
          <a:lstStyle/>
          <a:p>
            <a:pPr marL="393192" indent="-402336">
              <a:spcBef>
                <a:spcPts val="1200"/>
              </a:spcBef>
              <a:defRPr/>
            </a:pPr>
            <a:r>
              <a:rPr lang="en-US" sz="3600" dirty="0">
                <a:effectLst>
                  <a:outerShdw blurRad="38100" dist="38100" dir="2700000" algn="tl">
                    <a:srgbClr val="000000">
                      <a:alpha val="43137"/>
                    </a:srgbClr>
                  </a:outerShdw>
                </a:effectLst>
              </a:rPr>
              <a:t>Where Are You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Now</a:t>
            </a:r>
            <a:r>
              <a:rPr lang="en-US" sz="3600" dirty="0">
                <a:effectLst>
                  <a:outerShdw blurRad="38100" dist="38100" dir="2700000" algn="tl">
                    <a:srgbClr val="000000">
                      <a:alpha val="43137"/>
                    </a:srgbClr>
                  </a:outerShdw>
                </a:effectLst>
              </a:rPr>
              <a:t>?</a:t>
            </a:r>
          </a:p>
          <a:p>
            <a:pPr marL="0" indent="0">
              <a:buFont typeface="Arial" charset="0"/>
              <a:buNone/>
              <a:defRPr/>
            </a:pPr>
            <a:endParaRPr lang="en-US" sz="3600" dirty="0" smtClean="0">
              <a:effectLst>
                <a:outerShdw blurRad="38100" dist="38100" dir="2700000" algn="tl">
                  <a:srgbClr val="000000">
                    <a:alpha val="43137"/>
                  </a:srgbClr>
                </a:outerShdw>
              </a:effectLst>
            </a:endParaRPr>
          </a:p>
          <a:p>
            <a:pPr marL="393192" indent="-402336">
              <a:spcBef>
                <a:spcPts val="1200"/>
              </a:spcBef>
              <a:defRPr/>
            </a:pPr>
            <a:r>
              <a:rPr lang="en-US" sz="3600" dirty="0">
                <a:effectLst>
                  <a:outerShdw blurRad="38100" dist="38100" dir="2700000" algn="tl">
                    <a:srgbClr val="000000">
                      <a:alpha val="43137"/>
                    </a:srgbClr>
                  </a:outerShdw>
                </a:effectLst>
              </a:rPr>
              <a:t>Assessing Your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Learning</a:t>
            </a:r>
            <a:endParaRPr lang="en-US" sz="3600" dirty="0">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dirty="0" smtClean="0"/>
              <a:t>Post-Assessment</a:t>
            </a:r>
          </a:p>
        </p:txBody>
      </p:sp>
      <p:sp>
        <p:nvSpPr>
          <p:cNvPr id="6" name="Footer Placeholder 5"/>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a:prstGeom prst="rect">
            <a:avLst/>
          </a:prstGeom>
        </p:spPr>
        <p:txBody>
          <a:bodyPr/>
          <a:lstStyle/>
          <a:p>
            <a:fld id="{EE3D4692-A625-460F-A072-DE10EEAA5719}" type="slidenum">
              <a:rPr lang="en-US" smtClean="0"/>
              <a:pPr/>
              <a:t>94</a:t>
            </a:fld>
            <a:endParaRPr lang="en-US" dirty="0"/>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024211" y="129540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extLst>
      <p:ext uri="{BB962C8B-B14F-4D97-AF65-F5344CB8AC3E}">
        <p14:creationId xmlns:p14="http://schemas.microsoft.com/office/powerpoint/2010/main" xmlns="" val="1500775357"/>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5115246"/>
          </a:xfrm>
          <a:prstGeom prst="rect">
            <a:avLst/>
          </a:prstGeom>
        </p:spPr>
        <p:txBody>
          <a:bodyPr/>
          <a:lstStyle/>
          <a:p>
            <a:pPr marL="0" indent="0">
              <a:spcBef>
                <a:spcPts val="1200"/>
              </a:spcBef>
              <a:buNone/>
              <a:defRPr/>
            </a:pPr>
            <a:r>
              <a:rPr lang="en-US" sz="3600" dirty="0" smtClean="0"/>
              <a:t>Thank you for attending today’s session. Your feedback is very important to us! Please fill out a short survey about today’s session. </a:t>
            </a:r>
          </a:p>
          <a:p>
            <a:pPr marL="0" indent="0">
              <a:spcBef>
                <a:spcPts val="1200"/>
              </a:spcBef>
              <a:buNone/>
              <a:defRPr/>
            </a:pPr>
            <a:r>
              <a:rPr lang="en-US" sz="3600" dirty="0" smtClean="0"/>
              <a:t>The survey is located here: </a:t>
            </a:r>
            <a:r>
              <a:rPr lang="en-US" sz="3600" u="sng" dirty="0" smtClean="0">
                <a:hlinkClick r:id="rId3"/>
              </a:rPr>
              <a:t>http://surveys.pcgus.com/s3/CT-ELA-Module-3-6-12</a:t>
            </a:r>
            <a:endParaRPr lang="en-US" sz="3600" dirty="0" smtClean="0"/>
          </a:p>
          <a:p>
            <a:pPr marL="0" indent="0">
              <a:spcBef>
                <a:spcPts val="1200"/>
              </a:spcBef>
              <a:buNone/>
              <a:defRPr/>
            </a:pPr>
            <a:endParaRPr lang="en-US" sz="3600" dirty="0" smtClean="0"/>
          </a:p>
          <a:p>
            <a:pPr marL="393192" indent="-402336">
              <a:spcBef>
                <a:spcPts val="1200"/>
              </a:spcBef>
              <a:defRPr/>
            </a:pP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dirty="0" smtClean="0"/>
              <a:t>Session Evaluation</a:t>
            </a:r>
          </a:p>
        </p:txBody>
      </p:sp>
      <p:sp>
        <p:nvSpPr>
          <p:cNvPr id="5" name="Footer Placeholder 4"/>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95</a:t>
            </a:fld>
            <a:endParaRPr lang="en-US" dirty="0"/>
          </a:p>
        </p:txBody>
      </p:sp>
    </p:spTree>
    <p:extLst>
      <p:ext uri="{BB962C8B-B14F-4D97-AF65-F5344CB8AC3E}">
        <p14:creationId xmlns:p14="http://schemas.microsoft.com/office/powerpoint/2010/main" xmlns="" val="2162305113"/>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Resources</a:t>
            </a:r>
            <a:endParaRPr lang="en-US" dirty="0"/>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1"/>
          </p:nvPr>
        </p:nvSpPr>
        <p:spPr/>
        <p:txBody>
          <a:bodyPr/>
          <a:lstStyle/>
          <a:p>
            <a:pPr algn="r"/>
            <a:fld id="{EE3D4692-A625-460F-A072-DE10EEAA5719}" type="slidenum">
              <a:rPr lang="en-US" smtClean="0"/>
              <a:pPr algn="r"/>
              <a:t>96</a:t>
            </a:fld>
            <a:endParaRPr lang="en-US" dirty="0"/>
          </a:p>
        </p:txBody>
      </p:sp>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xmlns="" val="0"/>
              </a:ext>
            </a:extLst>
          </a:blip>
          <a:srcRect l="4968" t="22221" r="62500" b="56696"/>
          <a:stretch>
            <a:fillRect/>
          </a:stretch>
        </p:blipFill>
        <p:spPr>
          <a:xfrm>
            <a:off x="1042614" y="4406202"/>
            <a:ext cx="3084179" cy="1326268"/>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84530" y="2749669"/>
            <a:ext cx="2812257" cy="1212916"/>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619403" y="4489986"/>
            <a:ext cx="2876203" cy="1328923"/>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
        <p:nvSpPr>
          <p:cNvPr id="13" name="Footer Placeholder 1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xmlns="" val="3823906297"/>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C78F6C-5F37-4841-ACBE-E9209F23264D}" type="slidenum">
              <a:rPr lang="en-US" smtClean="0"/>
              <a:pPr/>
              <a:t>97</a:t>
            </a:fld>
            <a:endParaRPr lang="en-US" dirty="0"/>
          </a:p>
        </p:txBody>
      </p:sp>
      <p:sp>
        <p:nvSpPr>
          <p:cNvPr id="5" name="Footer Placeholder 4"/>
          <p:cNvSpPr>
            <a:spLocks noGrp="1"/>
          </p:cNvSpPr>
          <p:nvPr>
            <p:ph type="ftr" sz="quarter" idx="11"/>
          </p:nvPr>
        </p:nvSpPr>
        <p:spPr/>
        <p:txBody>
          <a:bodyPr/>
          <a:lstStyle/>
          <a:p>
            <a:endParaRPr lang="en-US" b="1" i="1" dirty="0" smtClean="0"/>
          </a:p>
        </p:txBody>
      </p:sp>
      <p:sp>
        <p:nvSpPr>
          <p:cNvPr id="7" name="TextBox 6"/>
          <p:cNvSpPr txBox="1"/>
          <p:nvPr/>
        </p:nvSpPr>
        <p:spPr>
          <a:xfrm>
            <a:off x="2147455" y="1995055"/>
            <a:ext cx="4627418" cy="923330"/>
          </a:xfrm>
          <a:prstGeom prst="rect">
            <a:avLst/>
          </a:prstGeom>
          <a:noFill/>
        </p:spPr>
        <p:txBody>
          <a:bodyPr wrap="square" rtlCol="0">
            <a:spAutoFit/>
          </a:bodyPr>
          <a:lstStyle/>
          <a:p>
            <a:pPr algn="ctr"/>
            <a:r>
              <a:rPr lang="en-US" sz="5400" dirty="0" smtClean="0"/>
              <a:t>Thank you!</a:t>
            </a:r>
            <a:endParaRPr lang="en-US" sz="5400" dirty="0"/>
          </a:p>
        </p:txBody>
      </p:sp>
    </p:spTree>
    <p:extLst>
      <p:ext uri="{BB962C8B-B14F-4D97-AF65-F5344CB8AC3E}">
        <p14:creationId xmlns:p14="http://schemas.microsoft.com/office/powerpoint/2010/main" xmlns="" val="546388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19508</TotalTime>
  <Words>10237</Words>
  <Application>Microsoft Office PowerPoint</Application>
  <PresentationFormat>On-screen Show (4:3)</PresentationFormat>
  <Paragraphs>1147</Paragraphs>
  <Slides>97</Slides>
  <Notes>97</Notes>
  <HiddenSlides>0</HiddenSlides>
  <MMClips>0</MMClips>
  <ScaleCrop>false</ScaleCrop>
  <HeadingPairs>
    <vt:vector size="4" baseType="variant">
      <vt:variant>
        <vt:lpstr>Theme</vt:lpstr>
      </vt:variant>
      <vt:variant>
        <vt:i4>3</vt:i4>
      </vt:variant>
      <vt:variant>
        <vt:lpstr>Slide Titles</vt:lpstr>
      </vt:variant>
      <vt:variant>
        <vt:i4>97</vt:i4>
      </vt:variant>
    </vt:vector>
  </HeadingPairs>
  <TitlesOfParts>
    <vt:vector size="100" baseType="lpstr">
      <vt:lpstr>LtBkgBlueBorder</vt:lpstr>
      <vt:lpstr>LtBkgNoBorder</vt:lpstr>
      <vt:lpstr>Custom Design</vt:lpstr>
      <vt:lpstr>Connecticut Core Standards  for English Language Arts &amp; Literacy</vt:lpstr>
      <vt:lpstr>  You Are Here</vt:lpstr>
      <vt:lpstr>Today’s Agenda</vt:lpstr>
      <vt:lpstr>Introductory Activities</vt:lpstr>
      <vt:lpstr>CCS-ELA &amp; Literacy: Module 2 Review</vt:lpstr>
      <vt:lpstr>Quick Write</vt:lpstr>
      <vt:lpstr>CCS-ELA &amp; Literacy: Module 3 Outcomes</vt:lpstr>
      <vt:lpstr>Today’s Session</vt:lpstr>
      <vt:lpstr>Part 1</vt:lpstr>
      <vt:lpstr>Activity 1: Sharing Successes and Challenges</vt:lpstr>
      <vt:lpstr>Today’s Session</vt:lpstr>
      <vt:lpstr>Part 2</vt:lpstr>
      <vt:lpstr>CCS ELA &amp; Literacy Writing Standards</vt:lpstr>
      <vt:lpstr>Common Core: Anchor Standards</vt:lpstr>
      <vt:lpstr>Common Core: Anchor Standards </vt:lpstr>
      <vt:lpstr>Text Types and Purposes </vt:lpstr>
      <vt:lpstr>Activity 2: Types of Writing in  CCS-ELA &amp; Literacy Standards</vt:lpstr>
      <vt:lpstr>Text Rendering Protocol </vt:lpstr>
      <vt:lpstr>Share Out</vt:lpstr>
      <vt:lpstr>How are the Connecticut Core Writing Standards Different?   </vt:lpstr>
      <vt:lpstr>A New Resource: In Common</vt:lpstr>
      <vt:lpstr>Cautions from the Authors  about using  In Common</vt:lpstr>
      <vt:lpstr>Activity 3: Examining the Grade Level Expectations of the Writing Types and Texts</vt:lpstr>
      <vt:lpstr>Guiding Questions for “In Common”</vt:lpstr>
      <vt:lpstr>Quick Write</vt:lpstr>
      <vt:lpstr>Let’s Take A Break…</vt:lpstr>
      <vt:lpstr>Today’s Session</vt:lpstr>
      <vt:lpstr>Part 3</vt:lpstr>
      <vt:lpstr>Shift 2 in the Use of Evidence</vt:lpstr>
      <vt:lpstr>Writing with Evidence from the CCS</vt:lpstr>
      <vt:lpstr>Nature of Writing Tasks</vt:lpstr>
      <vt:lpstr>Sample Writing  Tasks  from Grade 6  ELA SBAC Assessments</vt:lpstr>
      <vt:lpstr>Sample Writing Tasks from Grade 8 ELA SBAC Assessments</vt:lpstr>
      <vt:lpstr>Sample Writing Tasks from Grade 11 ELA SBAC Assessments  </vt:lpstr>
      <vt:lpstr>And so. . . </vt:lpstr>
      <vt:lpstr>What Determines “Best Practices” in Writing?</vt:lpstr>
      <vt:lpstr>What are “Best Practices in Teaching Writing?”</vt:lpstr>
      <vt:lpstr>What are “Best Practices?”</vt:lpstr>
      <vt:lpstr>Activity 4a: Writing about Text</vt:lpstr>
      <vt:lpstr>Activity 4a: Writing about Text</vt:lpstr>
      <vt:lpstr>What is “writing to sources”?</vt:lpstr>
      <vt:lpstr>Writing to Sources</vt:lpstr>
      <vt:lpstr>Activity 4b: Writing to Sources</vt:lpstr>
      <vt:lpstr>Activity 4c: Best Practices Discussion</vt:lpstr>
      <vt:lpstr>Progression Towards Writing with Evidence</vt:lpstr>
      <vt:lpstr>What is an Evidence-based Claim?</vt:lpstr>
      <vt:lpstr>Making Evidence-based Claims</vt:lpstr>
      <vt:lpstr>Helping Students Make Claims</vt:lpstr>
      <vt:lpstr>Addressing the counterclaim…</vt:lpstr>
      <vt:lpstr>Activity 5a: Writing Claims</vt:lpstr>
      <vt:lpstr>After Learning How to Write Claims, Students Write an Argument, Supporting  that Claim</vt:lpstr>
      <vt:lpstr>What are the Qualities of Effective Argument Writing?</vt:lpstr>
      <vt:lpstr>The 4 Cs  of Evidence-based Writing</vt:lpstr>
      <vt:lpstr>ODELL EVIDENCE-BASED ARGUMENTS CRITERIA CHECKLIST  GRADES 6-12  </vt:lpstr>
      <vt:lpstr>Persuasion vs. Argument: Both have the goal of persuading people to believe something is true or change their beliefs</vt:lpstr>
      <vt:lpstr>Activity 5b: Finding Evidence to Support an Argument</vt:lpstr>
      <vt:lpstr>Activity 5c: Finding Evidence to Support an Argument</vt:lpstr>
      <vt:lpstr>Bon Appétit</vt:lpstr>
      <vt:lpstr>Today’s Session</vt:lpstr>
      <vt:lpstr>Part 4</vt:lpstr>
      <vt:lpstr>Research to Build and Present Knowledge in the CSS</vt:lpstr>
      <vt:lpstr>Research: Key Design Features</vt:lpstr>
      <vt:lpstr>Conducting and Composing Research</vt:lpstr>
      <vt:lpstr>What will students will need to know?</vt:lpstr>
      <vt:lpstr>Making History: A Guided Exploration of Historical Inquiry  - CAST Book Builder</vt:lpstr>
      <vt:lpstr>Activity 6a: Reviewing a Research Framework</vt:lpstr>
      <vt:lpstr>Activity 6b: Research in CCS-aligned Units</vt:lpstr>
      <vt:lpstr>Activity 6b: Reviewing a Unit</vt:lpstr>
      <vt:lpstr>Reflecting on Curriculum Approach to Research</vt:lpstr>
      <vt:lpstr>Today’s Session</vt:lpstr>
      <vt:lpstr>Part 5</vt:lpstr>
      <vt:lpstr>Standard 10</vt:lpstr>
      <vt:lpstr>Activity 7: Writing Tasks in Exemplar Units</vt:lpstr>
      <vt:lpstr>Activity 7: Writing Tasks in Exemplar Units</vt:lpstr>
      <vt:lpstr>Activity 7: Writing Tasks in Exemplar Units</vt:lpstr>
      <vt:lpstr>Where is Technology in the Writing Standards?</vt:lpstr>
      <vt:lpstr>Digital Literacy</vt:lpstr>
      <vt:lpstr>Digital Literacy Skills Students Need</vt:lpstr>
      <vt:lpstr>Sites for Digital Literacy Tools &amp; Technology</vt:lpstr>
      <vt:lpstr>Today’s Session</vt:lpstr>
      <vt:lpstr>Part 6</vt:lpstr>
      <vt:lpstr>Supporting Students</vt:lpstr>
      <vt:lpstr>Activity 8: Viewing a Video</vt:lpstr>
      <vt:lpstr>Discussion Prompts for Activity 8</vt:lpstr>
      <vt:lpstr>PURDUE OWL – Guides to Writing Thesis  Statements and Research   </vt:lpstr>
      <vt:lpstr>Anthology Alignment Project</vt:lpstr>
      <vt:lpstr>Resource: Literacy Design Collaborative (LDC)</vt:lpstr>
      <vt:lpstr>LDC Template Task Collection 2.0   </vt:lpstr>
      <vt:lpstr>Part 7</vt:lpstr>
      <vt:lpstr>Activity 9: Reflection</vt:lpstr>
      <vt:lpstr>Activity 10: Action Planning </vt:lpstr>
      <vt:lpstr>               </vt:lpstr>
      <vt:lpstr>Closing Activities</vt:lpstr>
      <vt:lpstr>Post-Assessment</vt:lpstr>
      <vt:lpstr>Session Evaluation</vt:lpstr>
      <vt:lpstr>Some Key Resources</vt:lpstr>
      <vt:lpstr>Slide 97</vt:lpstr>
    </vt:vector>
  </TitlesOfParts>
  <Company>Public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Michelle Wade</cp:lastModifiedBy>
  <cp:revision>1250</cp:revision>
  <cp:lastPrinted>2014-03-02T01:07:44Z</cp:lastPrinted>
  <dcterms:created xsi:type="dcterms:W3CDTF">2014-01-18T18:47:42Z</dcterms:created>
  <dcterms:modified xsi:type="dcterms:W3CDTF">2014-05-27T15:47:41Z</dcterms:modified>
</cp:coreProperties>
</file>