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notesSlides/notesSlide63.xml" ContentType="application/vnd.openxmlformats-officedocument.presentationml.notesSlide+xml"/>
  <Override PartName="/ppt/diagrams/drawing18.xml" ContentType="application/vnd.ms-office.drawingml.diagramDrawing+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40.xml" ContentType="application/vnd.openxmlformats-officedocument.presentationml.notesSlide+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diagrams/quickStyle18.xml" ContentType="application/vnd.openxmlformats-officedocument.drawingml.diagramStyl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Default Extension="wdp" ContentType="image/vnd.ms-photo"/>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 id="2147483723" r:id="rId3"/>
  </p:sldMasterIdLst>
  <p:notesMasterIdLst>
    <p:notesMasterId r:id="rId77"/>
  </p:notesMasterIdLst>
  <p:handoutMasterIdLst>
    <p:handoutMasterId r:id="rId78"/>
  </p:handoutMasterIdLst>
  <p:sldIdLst>
    <p:sldId id="370" r:id="rId4"/>
    <p:sldId id="346" r:id="rId5"/>
    <p:sldId id="340" r:id="rId6"/>
    <p:sldId id="263" r:id="rId7"/>
    <p:sldId id="265" r:id="rId8"/>
    <p:sldId id="267" r:id="rId9"/>
    <p:sldId id="269" r:id="rId10"/>
    <p:sldId id="271" r:id="rId11"/>
    <p:sldId id="358" r:id="rId12"/>
    <p:sldId id="359" r:id="rId13"/>
    <p:sldId id="360" r:id="rId14"/>
    <p:sldId id="276" r:id="rId15"/>
    <p:sldId id="361" r:id="rId16"/>
    <p:sldId id="383" r:id="rId17"/>
    <p:sldId id="278" r:id="rId18"/>
    <p:sldId id="279" r:id="rId19"/>
    <p:sldId id="347" r:id="rId20"/>
    <p:sldId id="281" r:id="rId21"/>
    <p:sldId id="283" r:id="rId22"/>
    <p:sldId id="284" r:id="rId23"/>
    <p:sldId id="285" r:id="rId24"/>
    <p:sldId id="286" r:id="rId25"/>
    <p:sldId id="348" r:id="rId26"/>
    <p:sldId id="288" r:id="rId27"/>
    <p:sldId id="384" r:id="rId28"/>
    <p:sldId id="385" r:id="rId29"/>
    <p:sldId id="289" r:id="rId30"/>
    <p:sldId id="282" r:id="rId31"/>
    <p:sldId id="290" r:id="rId32"/>
    <p:sldId id="291" r:id="rId33"/>
    <p:sldId id="376" r:id="rId34"/>
    <p:sldId id="293" r:id="rId35"/>
    <p:sldId id="294" r:id="rId36"/>
    <p:sldId id="295" r:id="rId37"/>
    <p:sldId id="296" r:id="rId38"/>
    <p:sldId id="369" r:id="rId39"/>
    <p:sldId id="299" r:id="rId40"/>
    <p:sldId id="300" r:id="rId41"/>
    <p:sldId id="302" r:id="rId42"/>
    <p:sldId id="362" r:id="rId43"/>
    <p:sldId id="363" r:id="rId44"/>
    <p:sldId id="341" r:id="rId45"/>
    <p:sldId id="349" r:id="rId46"/>
    <p:sldId id="377" r:id="rId47"/>
    <p:sldId id="308" r:id="rId48"/>
    <p:sldId id="309" r:id="rId49"/>
    <p:sldId id="355" r:id="rId50"/>
    <p:sldId id="312" r:id="rId51"/>
    <p:sldId id="315" r:id="rId52"/>
    <p:sldId id="313" r:id="rId53"/>
    <p:sldId id="314" r:id="rId54"/>
    <p:sldId id="316" r:id="rId55"/>
    <p:sldId id="364" r:id="rId56"/>
    <p:sldId id="365" r:id="rId57"/>
    <p:sldId id="343" r:id="rId58"/>
    <p:sldId id="356" r:id="rId59"/>
    <p:sldId id="306" r:id="rId60"/>
    <p:sldId id="324" r:id="rId61"/>
    <p:sldId id="378" r:id="rId62"/>
    <p:sldId id="366" r:id="rId63"/>
    <p:sldId id="368" r:id="rId64"/>
    <p:sldId id="386" r:id="rId65"/>
    <p:sldId id="375" r:id="rId66"/>
    <p:sldId id="382" r:id="rId67"/>
    <p:sldId id="331" r:id="rId68"/>
    <p:sldId id="379" r:id="rId69"/>
    <p:sldId id="334" r:id="rId70"/>
    <p:sldId id="380" r:id="rId71"/>
    <p:sldId id="336" r:id="rId72"/>
    <p:sldId id="381" r:id="rId73"/>
    <p:sldId id="339" r:id="rId74"/>
    <p:sldId id="387" r:id="rId75"/>
    <p:sldId id="259" r:id="rId7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 xmlns:p15="http://schemas.microsoft.com/office/powerpoint/2012/main" userId="S-1-5-21-1417001333-1682526488-839522115-32878" providerId="AD"/>
      </p:ext>
    </p:extLst>
  </p:cmAuthor>
  <p:cmAuthor id="3" name="Kelley, Nora" initials="KN" lastIdx="1" clrIdx="3">
    <p:extLst>
      <p:ext uri="{19B8F6BF-5375-455C-9EA6-DF929625EA0E}">
        <p15:presenceInfo xmlns="" xmlns:p15="http://schemas.microsoft.com/office/powerpoint/2012/main" userId="S-1-5-21-1417001333-1682526488-839522115-2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85"/>
    <a:srgbClr val="DF8045"/>
    <a:srgbClr val="FFC000"/>
    <a:srgbClr val="32C658"/>
    <a:srgbClr val="D4ECBA"/>
    <a:srgbClr val="92D050"/>
    <a:srgbClr val="9BBB59"/>
    <a:srgbClr val="E6E6E6"/>
    <a:srgbClr val="1F497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6" autoAdjust="0"/>
    <p:restoredTop sz="81869" autoAdjust="0"/>
  </p:normalViewPr>
  <p:slideViewPr>
    <p:cSldViewPr snapToGrid="0">
      <p:cViewPr>
        <p:scale>
          <a:sx n="70" d="100"/>
          <a:sy n="70" d="100"/>
        </p:scale>
        <p:origin x="-864" y="-354"/>
      </p:cViewPr>
      <p:guideLst>
        <p:guide orient="horz" pos="2160"/>
        <p:guide pos="2880"/>
      </p:guideLst>
    </p:cSldViewPr>
  </p:slideViewPr>
  <p:outlineViewPr>
    <p:cViewPr>
      <p:scale>
        <a:sx n="33" d="100"/>
        <a:sy n="33" d="100"/>
      </p:scale>
      <p:origin x="0" y="3360"/>
    </p:cViewPr>
  </p:outlineViewPr>
  <p:notesTextViewPr>
    <p:cViewPr>
      <p:scale>
        <a:sx n="200" d="100"/>
        <a:sy n="200" d="100"/>
      </p:scale>
      <p:origin x="0" y="0"/>
    </p:cViewPr>
  </p:notesTextViewPr>
  <p:sorterViewPr>
    <p:cViewPr>
      <p:scale>
        <a:sx n="100" d="100"/>
        <a:sy n="100" d="100"/>
      </p:scale>
      <p:origin x="0" y="-20610"/>
    </p:cViewPr>
  </p:sorterViewPr>
  <p:notesViewPr>
    <p:cSldViewPr snapToGrid="0">
      <p:cViewPr>
        <p:scale>
          <a:sx n="100" d="100"/>
          <a:sy n="100" d="100"/>
        </p:scale>
        <p:origin x="-732" y="504"/>
      </p:cViewPr>
      <p:guideLst>
        <p:guide orient="horz" pos="2880"/>
        <p:guide orient="horz" pos="2932"/>
        <p:guide pos="2160"/>
        <p:guide pos="2212"/>
      </p:guideLst>
    </p:cSldViewPr>
  </p:notesViewPr>
  <p:gridSpacing cx="39014400" cy="390144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372B7-8941-469F-940B-7D5BA0871939}"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US"/>
        </a:p>
      </dgm:t>
    </dgm:pt>
    <dgm:pt modelId="{05DFDFE1-30F2-457C-8C83-4B2B7684C90A}">
      <dgm:prSet phldrT="[Text]" custT="1"/>
      <dgm:spPr>
        <a:ln w="28575">
          <a:solidFill>
            <a:schemeClr val="bg1"/>
          </a:solidFill>
        </a:ln>
      </dgm:spPr>
      <dgm:t>
        <a:bodyPr/>
        <a:lstStyle/>
        <a:p>
          <a:r>
            <a:rPr lang="en-US" sz="2000" b="1" dirty="0" smtClean="0"/>
            <a:t>Module 1: Focus on Instructional Shifts</a:t>
          </a:r>
          <a:endParaRPr lang="en-US" sz="2000" dirty="0"/>
        </a:p>
      </dgm:t>
    </dgm:pt>
    <dgm:pt modelId="{5765B92C-3747-413F-94B8-AEDDE13970E1}" type="parTrans" cxnId="{B97A9896-DD8D-46E8-A005-81FBF4B9E09C}">
      <dgm:prSet/>
      <dgm:spPr/>
      <dgm:t>
        <a:bodyPr/>
        <a:lstStyle/>
        <a:p>
          <a:endParaRPr lang="en-US"/>
        </a:p>
      </dgm:t>
    </dgm:pt>
    <dgm:pt modelId="{942E99E8-A792-4552-B022-DBAE2E887950}" type="sibTrans" cxnId="{B97A9896-DD8D-46E8-A005-81FBF4B9E09C}">
      <dgm:prSet/>
      <dgm:spPr/>
      <dgm:t>
        <a:bodyPr/>
        <a:lstStyle/>
        <a:p>
          <a:endParaRPr lang="en-US"/>
        </a:p>
      </dgm:t>
    </dgm:pt>
    <dgm:pt modelId="{4E4E886B-CD5B-40AB-A48E-28B15BDC45D0}">
      <dgm:prSet phldrT="[Text]" custT="1"/>
      <dgm:spPr/>
      <dgm:t>
        <a:bodyPr/>
        <a:lstStyle/>
        <a:p>
          <a:r>
            <a:rPr lang="en-US" sz="2000" b="1" dirty="0" smtClean="0"/>
            <a:t>Module 2: Supporting all Students in Reading, Vocabulary, and Discussion</a:t>
          </a:r>
          <a:endParaRPr lang="en-US" sz="2000" b="1" dirty="0"/>
        </a:p>
      </dgm:t>
    </dgm:pt>
    <dgm:pt modelId="{2F4B8799-7F05-4F2D-BD5A-E32235A9E0BF}" type="parTrans" cxnId="{D603CDC6-8929-43B7-86E2-A18B403F2311}">
      <dgm:prSet/>
      <dgm:spPr/>
      <dgm:t>
        <a:bodyPr/>
        <a:lstStyle/>
        <a:p>
          <a:endParaRPr lang="en-US"/>
        </a:p>
      </dgm:t>
    </dgm:pt>
    <dgm:pt modelId="{C6816B5F-64FF-4E06-92FF-651CAA10BC07}" type="sibTrans" cxnId="{D603CDC6-8929-43B7-86E2-A18B403F2311}">
      <dgm:prSet/>
      <dgm:spPr/>
      <dgm:t>
        <a:bodyPr/>
        <a:lstStyle/>
        <a:p>
          <a:endParaRPr lang="en-US"/>
        </a:p>
      </dgm:t>
    </dgm:pt>
    <dgm:pt modelId="{2FBCE4F0-B418-40D0-A572-335BDC797A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Module 3: Supporting all Students in Research and Writing</a:t>
          </a: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a:p>
      </dgm:t>
    </dgm:pt>
    <dgm:pt modelId="{7A4428A1-02DF-40A9-8003-2C9A47CF589E}" type="parTrans" cxnId="{F40B8316-79BC-4C60-90A6-E699803ADE2E}">
      <dgm:prSet/>
      <dgm:spPr/>
      <dgm:t>
        <a:bodyPr/>
        <a:lstStyle/>
        <a:p>
          <a:endParaRPr lang="en-US"/>
        </a:p>
      </dgm:t>
    </dgm:pt>
    <dgm:pt modelId="{407C6022-0642-4896-B58A-2F544152DB53}" type="sibTrans" cxnId="{F40B8316-79BC-4C60-90A6-E699803ADE2E}">
      <dgm:prSet/>
      <dgm:spPr/>
      <dgm:t>
        <a:bodyPr/>
        <a:lstStyle/>
        <a:p>
          <a:endParaRPr lang="en-US"/>
        </a:p>
      </dgm:t>
    </dgm:pt>
    <dgm:pt modelId="{6DD4AD52-12AC-4E82-A1AE-9C5737A0D999}">
      <dgm:prSet phldrT="[Text]" custT="1"/>
      <dgm:spPr/>
      <dgm:t>
        <a:bodyPr/>
        <a:lstStyle/>
        <a:p>
          <a:r>
            <a:rPr lang="en-US" sz="2000" b="1" dirty="0" smtClean="0"/>
            <a:t>Module 4: Classroom Instructional Design</a:t>
          </a:r>
          <a:endParaRPr lang="en-US" sz="1400" dirty="0"/>
        </a:p>
      </dgm:t>
    </dgm:pt>
    <dgm:pt modelId="{CF4CC82F-E411-405C-A914-ABB459E5F0F3}" type="parTrans" cxnId="{25176231-223A-45D2-A038-4CD36E8AB91D}">
      <dgm:prSet/>
      <dgm:spPr/>
      <dgm:t>
        <a:bodyPr/>
        <a:lstStyle/>
        <a:p>
          <a:endParaRPr lang="en-US"/>
        </a:p>
      </dgm:t>
    </dgm:pt>
    <dgm:pt modelId="{453C59C1-EEA1-4FBC-B5C1-7528C8D00C36}" type="sibTrans" cxnId="{25176231-223A-45D2-A038-4CD36E8AB91D}">
      <dgm:prSet/>
      <dgm:spPr/>
      <dgm:t>
        <a:bodyPr/>
        <a:lstStyle/>
        <a:p>
          <a:endParaRPr lang="en-US"/>
        </a:p>
      </dgm:t>
    </dgm:pt>
    <dgm:pt modelId="{C8EEAEDD-18F3-4C84-BF91-1BCCF4ECE3FE}">
      <dgm:prSet phldrT="[Text]" custT="1"/>
      <dgm:spPr/>
      <dgm:t>
        <a:bodyPr/>
        <a:lstStyle/>
        <a:p>
          <a:r>
            <a:rPr lang="en-US" sz="2000" b="1" smtClean="0"/>
            <a:t>Module 5: Collaboration and Planning</a:t>
          </a:r>
          <a:endParaRPr lang="en-US" sz="2000" b="1" dirty="0"/>
        </a:p>
      </dgm:t>
    </dgm:pt>
    <dgm:pt modelId="{34995127-82FB-4F2E-ACC3-5F44DF903134}" type="parTrans" cxnId="{B620E75A-3EB6-47D2-9AF6-30CCFB296751}">
      <dgm:prSet/>
      <dgm:spPr/>
      <dgm:t>
        <a:bodyPr/>
        <a:lstStyle/>
        <a:p>
          <a:endParaRPr lang="en-US"/>
        </a:p>
      </dgm:t>
    </dgm:pt>
    <dgm:pt modelId="{6A0D9C53-EFD9-47E3-B56F-FBAE80158FD9}" type="sibTrans" cxnId="{B620E75A-3EB6-47D2-9AF6-30CCFB296751}">
      <dgm:prSet/>
      <dgm:spPr/>
      <dgm:t>
        <a:bodyPr/>
        <a:lstStyle/>
        <a:p>
          <a:endParaRPr lang="en-US"/>
        </a:p>
      </dgm:t>
    </dgm:pt>
    <dgm:pt modelId="{B5656B55-CAED-42B0-9C87-A997D4436FC1}" type="pres">
      <dgm:prSet presAssocID="{2A4372B7-8941-469F-940B-7D5BA0871939}" presName="outerComposite" presStyleCnt="0">
        <dgm:presLayoutVars>
          <dgm:chMax val="5"/>
          <dgm:dir/>
          <dgm:resizeHandles val="exact"/>
        </dgm:presLayoutVars>
      </dgm:prSet>
      <dgm:spPr/>
      <dgm:t>
        <a:bodyPr/>
        <a:lstStyle/>
        <a:p>
          <a:endParaRPr lang="en-US"/>
        </a:p>
      </dgm:t>
    </dgm:pt>
    <dgm:pt modelId="{91DBB2B5-3FBD-4AEE-B91B-0C9954B9FF2F}" type="pres">
      <dgm:prSet presAssocID="{2A4372B7-8941-469F-940B-7D5BA0871939}" presName="dummyMaxCanvas" presStyleCnt="0">
        <dgm:presLayoutVars/>
      </dgm:prSet>
      <dgm:spPr/>
    </dgm:pt>
    <dgm:pt modelId="{5633CF91-693E-4C78-A1BB-6E17F24CA1B9}" type="pres">
      <dgm:prSet presAssocID="{2A4372B7-8941-469F-940B-7D5BA0871939}" presName="FiveNodes_1" presStyleLbl="node1" presStyleIdx="0" presStyleCnt="5" custLinFactNeighborX="2026" custLinFactNeighborY="9571">
        <dgm:presLayoutVars>
          <dgm:bulletEnabled val="1"/>
        </dgm:presLayoutVars>
      </dgm:prSet>
      <dgm:spPr/>
      <dgm:t>
        <a:bodyPr/>
        <a:lstStyle/>
        <a:p>
          <a:endParaRPr lang="en-US"/>
        </a:p>
      </dgm:t>
    </dgm:pt>
    <dgm:pt modelId="{07305FC6-0FEC-4400-B4A9-60E0B84556D2}" type="pres">
      <dgm:prSet presAssocID="{2A4372B7-8941-469F-940B-7D5BA0871939}" presName="FiveNodes_2" presStyleLbl="node1" presStyleIdx="1" presStyleCnt="5" custLinFactNeighborX="403" custLinFactNeighborY="9188">
        <dgm:presLayoutVars>
          <dgm:bulletEnabled val="1"/>
        </dgm:presLayoutVars>
      </dgm:prSet>
      <dgm:spPr/>
      <dgm:t>
        <a:bodyPr/>
        <a:lstStyle/>
        <a:p>
          <a:endParaRPr lang="en-US"/>
        </a:p>
      </dgm:t>
    </dgm:pt>
    <dgm:pt modelId="{BE39A8A1-A5D7-44F7-B68A-10070CCF9086}" type="pres">
      <dgm:prSet presAssocID="{2A4372B7-8941-469F-940B-7D5BA0871939}" presName="FiveNodes_3" presStyleLbl="node1" presStyleIdx="2" presStyleCnt="5" custLinFactNeighborX="-1247" custLinFactNeighborY="1961">
        <dgm:presLayoutVars>
          <dgm:bulletEnabled val="1"/>
        </dgm:presLayoutVars>
      </dgm:prSet>
      <dgm:spPr/>
      <dgm:t>
        <a:bodyPr/>
        <a:lstStyle/>
        <a:p>
          <a:endParaRPr lang="en-US"/>
        </a:p>
      </dgm:t>
    </dgm:pt>
    <dgm:pt modelId="{BA94DD3F-AE7A-4939-BAFC-D76918A30477}" type="pres">
      <dgm:prSet presAssocID="{2A4372B7-8941-469F-940B-7D5BA0871939}" presName="FiveNodes_4" presStyleLbl="node1" presStyleIdx="3" presStyleCnt="5">
        <dgm:presLayoutVars>
          <dgm:bulletEnabled val="1"/>
        </dgm:presLayoutVars>
      </dgm:prSet>
      <dgm:spPr/>
      <dgm:t>
        <a:bodyPr/>
        <a:lstStyle/>
        <a:p>
          <a:endParaRPr lang="en-US"/>
        </a:p>
      </dgm:t>
    </dgm:pt>
    <dgm:pt modelId="{EE6C4265-86AA-4F4F-AD52-8990334D1BB0}" type="pres">
      <dgm:prSet presAssocID="{2A4372B7-8941-469F-940B-7D5BA0871939}" presName="FiveNodes_5" presStyleLbl="node1" presStyleIdx="4" presStyleCnt="5" custLinFactNeighborY="-7353">
        <dgm:presLayoutVars>
          <dgm:bulletEnabled val="1"/>
        </dgm:presLayoutVars>
      </dgm:prSet>
      <dgm:spPr/>
      <dgm:t>
        <a:bodyPr/>
        <a:lstStyle/>
        <a:p>
          <a:endParaRPr lang="en-US"/>
        </a:p>
      </dgm:t>
    </dgm:pt>
    <dgm:pt modelId="{ED7C910B-10BD-4B5A-AAC4-ECC8FCF9D256}" type="pres">
      <dgm:prSet presAssocID="{2A4372B7-8941-469F-940B-7D5BA0871939}" presName="FiveConn_1-2" presStyleLbl="fgAccFollowNode1" presStyleIdx="0" presStyleCnt="4">
        <dgm:presLayoutVars>
          <dgm:bulletEnabled val="1"/>
        </dgm:presLayoutVars>
      </dgm:prSet>
      <dgm:spPr/>
      <dgm:t>
        <a:bodyPr/>
        <a:lstStyle/>
        <a:p>
          <a:endParaRPr lang="en-US"/>
        </a:p>
      </dgm:t>
    </dgm:pt>
    <dgm:pt modelId="{1F87D17F-8399-4642-9527-1C536D686748}" type="pres">
      <dgm:prSet presAssocID="{2A4372B7-8941-469F-940B-7D5BA0871939}" presName="FiveConn_2-3" presStyleLbl="fgAccFollowNode1" presStyleIdx="1" presStyleCnt="4">
        <dgm:presLayoutVars>
          <dgm:bulletEnabled val="1"/>
        </dgm:presLayoutVars>
      </dgm:prSet>
      <dgm:spPr/>
      <dgm:t>
        <a:bodyPr/>
        <a:lstStyle/>
        <a:p>
          <a:endParaRPr lang="en-US"/>
        </a:p>
      </dgm:t>
    </dgm:pt>
    <dgm:pt modelId="{5C3A6E57-7055-41F7-9D20-1CF57F5C916A}" type="pres">
      <dgm:prSet presAssocID="{2A4372B7-8941-469F-940B-7D5BA0871939}" presName="FiveConn_3-4" presStyleLbl="fgAccFollowNode1" presStyleIdx="2" presStyleCnt="4">
        <dgm:presLayoutVars>
          <dgm:bulletEnabled val="1"/>
        </dgm:presLayoutVars>
      </dgm:prSet>
      <dgm:spPr/>
      <dgm:t>
        <a:bodyPr/>
        <a:lstStyle/>
        <a:p>
          <a:endParaRPr lang="en-US"/>
        </a:p>
      </dgm:t>
    </dgm:pt>
    <dgm:pt modelId="{FA051F21-3401-4AB5-B965-25DF1A8BF6F7}" type="pres">
      <dgm:prSet presAssocID="{2A4372B7-8941-469F-940B-7D5BA0871939}" presName="FiveConn_4-5" presStyleLbl="fgAccFollowNode1" presStyleIdx="3" presStyleCnt="4">
        <dgm:presLayoutVars>
          <dgm:bulletEnabled val="1"/>
        </dgm:presLayoutVars>
      </dgm:prSet>
      <dgm:spPr/>
      <dgm:t>
        <a:bodyPr/>
        <a:lstStyle/>
        <a:p>
          <a:endParaRPr lang="en-US"/>
        </a:p>
      </dgm:t>
    </dgm:pt>
    <dgm:pt modelId="{A91CEAEB-CB1C-45A0-B48D-6477737AA53D}" type="pres">
      <dgm:prSet presAssocID="{2A4372B7-8941-469F-940B-7D5BA0871939}" presName="FiveNodes_1_text" presStyleLbl="node1" presStyleIdx="4" presStyleCnt="5">
        <dgm:presLayoutVars>
          <dgm:bulletEnabled val="1"/>
        </dgm:presLayoutVars>
      </dgm:prSet>
      <dgm:spPr/>
      <dgm:t>
        <a:bodyPr/>
        <a:lstStyle/>
        <a:p>
          <a:endParaRPr lang="en-US"/>
        </a:p>
      </dgm:t>
    </dgm:pt>
    <dgm:pt modelId="{B9BEE52F-34CC-4576-856A-600A7139C9B0}" type="pres">
      <dgm:prSet presAssocID="{2A4372B7-8941-469F-940B-7D5BA0871939}" presName="FiveNodes_2_text" presStyleLbl="node1" presStyleIdx="4" presStyleCnt="5">
        <dgm:presLayoutVars>
          <dgm:bulletEnabled val="1"/>
        </dgm:presLayoutVars>
      </dgm:prSet>
      <dgm:spPr/>
      <dgm:t>
        <a:bodyPr/>
        <a:lstStyle/>
        <a:p>
          <a:endParaRPr lang="en-US"/>
        </a:p>
      </dgm:t>
    </dgm:pt>
    <dgm:pt modelId="{B327BB6D-6EB0-4A06-953E-A91947F4CC0A}" type="pres">
      <dgm:prSet presAssocID="{2A4372B7-8941-469F-940B-7D5BA0871939}" presName="FiveNodes_3_text" presStyleLbl="node1" presStyleIdx="4" presStyleCnt="5">
        <dgm:presLayoutVars>
          <dgm:bulletEnabled val="1"/>
        </dgm:presLayoutVars>
      </dgm:prSet>
      <dgm:spPr/>
      <dgm:t>
        <a:bodyPr/>
        <a:lstStyle/>
        <a:p>
          <a:endParaRPr lang="en-US"/>
        </a:p>
      </dgm:t>
    </dgm:pt>
    <dgm:pt modelId="{22BF229B-1262-4105-89C6-9748C1EBF7E2}" type="pres">
      <dgm:prSet presAssocID="{2A4372B7-8941-469F-940B-7D5BA0871939}" presName="FiveNodes_4_text" presStyleLbl="node1" presStyleIdx="4" presStyleCnt="5">
        <dgm:presLayoutVars>
          <dgm:bulletEnabled val="1"/>
        </dgm:presLayoutVars>
      </dgm:prSet>
      <dgm:spPr/>
      <dgm:t>
        <a:bodyPr/>
        <a:lstStyle/>
        <a:p>
          <a:endParaRPr lang="en-US"/>
        </a:p>
      </dgm:t>
    </dgm:pt>
    <dgm:pt modelId="{34FC679E-EA74-4781-8150-A128391560ED}" type="pres">
      <dgm:prSet presAssocID="{2A4372B7-8941-469F-940B-7D5BA0871939}" presName="FiveNodes_5_text" presStyleLbl="node1" presStyleIdx="4" presStyleCnt="5">
        <dgm:presLayoutVars>
          <dgm:bulletEnabled val="1"/>
        </dgm:presLayoutVars>
      </dgm:prSet>
      <dgm:spPr/>
      <dgm:t>
        <a:bodyPr/>
        <a:lstStyle/>
        <a:p>
          <a:endParaRPr lang="en-US"/>
        </a:p>
      </dgm:t>
    </dgm:pt>
  </dgm:ptLst>
  <dgm:cxnLst>
    <dgm:cxn modelId="{3AA46334-753A-41A9-A121-93DE4543A82F}" type="presOf" srcId="{6DD4AD52-12AC-4E82-A1AE-9C5737A0D999}" destId="{22BF229B-1262-4105-89C6-9748C1EBF7E2}" srcOrd="1" destOrd="0" presId="urn:microsoft.com/office/officeart/2005/8/layout/vProcess5"/>
    <dgm:cxn modelId="{EE950541-1D92-498B-BF31-B40852D00890}" type="presOf" srcId="{6DD4AD52-12AC-4E82-A1AE-9C5737A0D999}" destId="{BA94DD3F-AE7A-4939-BAFC-D76918A30477}" srcOrd="0" destOrd="0" presId="urn:microsoft.com/office/officeart/2005/8/layout/vProcess5"/>
    <dgm:cxn modelId="{D55C83C1-2323-4022-867D-D8BB0AB33DC5}" type="presOf" srcId="{942E99E8-A792-4552-B022-DBAE2E887950}" destId="{ED7C910B-10BD-4B5A-AAC4-ECC8FCF9D256}" srcOrd="0" destOrd="0" presId="urn:microsoft.com/office/officeart/2005/8/layout/vProcess5"/>
    <dgm:cxn modelId="{300F1A90-DC9F-4324-BECA-5D2E9A34506E}" type="presOf" srcId="{05DFDFE1-30F2-457C-8C83-4B2B7684C90A}" destId="{A91CEAEB-CB1C-45A0-B48D-6477737AA53D}" srcOrd="1" destOrd="0" presId="urn:microsoft.com/office/officeart/2005/8/layout/vProcess5"/>
    <dgm:cxn modelId="{5F4DD019-8F02-4117-9078-3383A4353076}" type="presOf" srcId="{407C6022-0642-4896-B58A-2F544152DB53}" destId="{5C3A6E57-7055-41F7-9D20-1CF57F5C916A}" srcOrd="0" destOrd="0" presId="urn:microsoft.com/office/officeart/2005/8/layout/vProcess5"/>
    <dgm:cxn modelId="{3102F9E4-B303-4789-9149-3DEE356FAF11}" type="presOf" srcId="{2FBCE4F0-B418-40D0-A572-335BDC797AF7}" destId="{B327BB6D-6EB0-4A06-953E-A91947F4CC0A}" srcOrd="1" destOrd="0" presId="urn:microsoft.com/office/officeart/2005/8/layout/vProcess5"/>
    <dgm:cxn modelId="{F8FE7FD1-7BC7-4AB7-B0C7-AF69D2B3FDDA}" type="presOf" srcId="{453C59C1-EEA1-4FBC-B5C1-7528C8D00C36}" destId="{FA051F21-3401-4AB5-B965-25DF1A8BF6F7}" srcOrd="0" destOrd="0" presId="urn:microsoft.com/office/officeart/2005/8/layout/vProcess5"/>
    <dgm:cxn modelId="{2524D8B6-DE57-4A90-B780-07CC2CE5F8B4}" type="presOf" srcId="{2A4372B7-8941-469F-940B-7D5BA0871939}" destId="{B5656B55-CAED-42B0-9C87-A997D4436FC1}" srcOrd="0" destOrd="0" presId="urn:microsoft.com/office/officeart/2005/8/layout/vProcess5"/>
    <dgm:cxn modelId="{9BDC4C1F-9C11-4719-9704-B84E47E5A806}" type="presOf" srcId="{05DFDFE1-30F2-457C-8C83-4B2B7684C90A}" destId="{5633CF91-693E-4C78-A1BB-6E17F24CA1B9}" srcOrd="0" destOrd="0" presId="urn:microsoft.com/office/officeart/2005/8/layout/vProcess5"/>
    <dgm:cxn modelId="{B97A9896-DD8D-46E8-A005-81FBF4B9E09C}" srcId="{2A4372B7-8941-469F-940B-7D5BA0871939}" destId="{05DFDFE1-30F2-457C-8C83-4B2B7684C90A}" srcOrd="0" destOrd="0" parTransId="{5765B92C-3747-413F-94B8-AEDDE13970E1}" sibTransId="{942E99E8-A792-4552-B022-DBAE2E887950}"/>
    <dgm:cxn modelId="{6B5B13FD-3A96-440E-98F4-E41744F91B6C}" type="presOf" srcId="{4E4E886B-CD5B-40AB-A48E-28B15BDC45D0}" destId="{B9BEE52F-34CC-4576-856A-600A7139C9B0}" srcOrd="1" destOrd="0" presId="urn:microsoft.com/office/officeart/2005/8/layout/vProcess5"/>
    <dgm:cxn modelId="{48A85579-9F25-4B0E-8CE3-49B0DA130941}" type="presOf" srcId="{4E4E886B-CD5B-40AB-A48E-28B15BDC45D0}" destId="{07305FC6-0FEC-4400-B4A9-60E0B84556D2}" srcOrd="0" destOrd="0" presId="urn:microsoft.com/office/officeart/2005/8/layout/vProcess5"/>
    <dgm:cxn modelId="{F40B8316-79BC-4C60-90A6-E699803ADE2E}" srcId="{2A4372B7-8941-469F-940B-7D5BA0871939}" destId="{2FBCE4F0-B418-40D0-A572-335BDC797AF7}" srcOrd="2" destOrd="0" parTransId="{7A4428A1-02DF-40A9-8003-2C9A47CF589E}" sibTransId="{407C6022-0642-4896-B58A-2F544152DB53}"/>
    <dgm:cxn modelId="{B620E75A-3EB6-47D2-9AF6-30CCFB296751}" srcId="{2A4372B7-8941-469F-940B-7D5BA0871939}" destId="{C8EEAEDD-18F3-4C84-BF91-1BCCF4ECE3FE}" srcOrd="4" destOrd="0" parTransId="{34995127-82FB-4F2E-ACC3-5F44DF903134}" sibTransId="{6A0D9C53-EFD9-47E3-B56F-FBAE80158FD9}"/>
    <dgm:cxn modelId="{25176231-223A-45D2-A038-4CD36E8AB91D}" srcId="{2A4372B7-8941-469F-940B-7D5BA0871939}" destId="{6DD4AD52-12AC-4E82-A1AE-9C5737A0D999}" srcOrd="3" destOrd="0" parTransId="{CF4CC82F-E411-405C-A914-ABB459E5F0F3}" sibTransId="{453C59C1-EEA1-4FBC-B5C1-7528C8D00C36}"/>
    <dgm:cxn modelId="{C2CB73C3-F440-4574-B3C2-5672288194C6}" type="presOf" srcId="{C8EEAEDD-18F3-4C84-BF91-1BCCF4ECE3FE}" destId="{EE6C4265-86AA-4F4F-AD52-8990334D1BB0}" srcOrd="0" destOrd="0" presId="urn:microsoft.com/office/officeart/2005/8/layout/vProcess5"/>
    <dgm:cxn modelId="{D603CDC6-8929-43B7-86E2-A18B403F2311}" srcId="{2A4372B7-8941-469F-940B-7D5BA0871939}" destId="{4E4E886B-CD5B-40AB-A48E-28B15BDC45D0}" srcOrd="1" destOrd="0" parTransId="{2F4B8799-7F05-4F2D-BD5A-E32235A9E0BF}" sibTransId="{C6816B5F-64FF-4E06-92FF-651CAA10BC07}"/>
    <dgm:cxn modelId="{423E1072-297C-40E2-BA1B-F479E6DD1B6D}" type="presOf" srcId="{2FBCE4F0-B418-40D0-A572-335BDC797AF7}" destId="{BE39A8A1-A5D7-44F7-B68A-10070CCF9086}" srcOrd="0" destOrd="0" presId="urn:microsoft.com/office/officeart/2005/8/layout/vProcess5"/>
    <dgm:cxn modelId="{CDB0B1DE-C156-4C31-8AC8-49EE75C1450B}" type="presOf" srcId="{C6816B5F-64FF-4E06-92FF-651CAA10BC07}" destId="{1F87D17F-8399-4642-9527-1C536D686748}" srcOrd="0" destOrd="0" presId="urn:microsoft.com/office/officeart/2005/8/layout/vProcess5"/>
    <dgm:cxn modelId="{38457CB7-B8BB-47B8-86EC-0444A885F479}" type="presOf" srcId="{C8EEAEDD-18F3-4C84-BF91-1BCCF4ECE3FE}" destId="{34FC679E-EA74-4781-8150-A128391560ED}" srcOrd="1" destOrd="0" presId="urn:microsoft.com/office/officeart/2005/8/layout/vProcess5"/>
    <dgm:cxn modelId="{B2F46B48-48A3-4A62-8383-68FBF7B46BCF}" type="presParOf" srcId="{B5656B55-CAED-42B0-9C87-A997D4436FC1}" destId="{91DBB2B5-3FBD-4AEE-B91B-0C9954B9FF2F}" srcOrd="0" destOrd="0" presId="urn:microsoft.com/office/officeart/2005/8/layout/vProcess5"/>
    <dgm:cxn modelId="{AF5A8055-045A-48F6-80D0-91F630818225}" type="presParOf" srcId="{B5656B55-CAED-42B0-9C87-A997D4436FC1}" destId="{5633CF91-693E-4C78-A1BB-6E17F24CA1B9}" srcOrd="1" destOrd="0" presId="urn:microsoft.com/office/officeart/2005/8/layout/vProcess5"/>
    <dgm:cxn modelId="{64DD79FD-FAEB-4B39-A00C-E16340751046}" type="presParOf" srcId="{B5656B55-CAED-42B0-9C87-A997D4436FC1}" destId="{07305FC6-0FEC-4400-B4A9-60E0B84556D2}" srcOrd="2" destOrd="0" presId="urn:microsoft.com/office/officeart/2005/8/layout/vProcess5"/>
    <dgm:cxn modelId="{568F4598-CF6D-41C7-9D31-3BA30D7E9D23}" type="presParOf" srcId="{B5656B55-CAED-42B0-9C87-A997D4436FC1}" destId="{BE39A8A1-A5D7-44F7-B68A-10070CCF9086}" srcOrd="3" destOrd="0" presId="urn:microsoft.com/office/officeart/2005/8/layout/vProcess5"/>
    <dgm:cxn modelId="{42038170-0E8C-4BAA-A8FC-8AAD19715D02}" type="presParOf" srcId="{B5656B55-CAED-42B0-9C87-A997D4436FC1}" destId="{BA94DD3F-AE7A-4939-BAFC-D76918A30477}" srcOrd="4" destOrd="0" presId="urn:microsoft.com/office/officeart/2005/8/layout/vProcess5"/>
    <dgm:cxn modelId="{1DBF9089-65CF-458D-9FB7-95AFD25A2F31}" type="presParOf" srcId="{B5656B55-CAED-42B0-9C87-A997D4436FC1}" destId="{EE6C4265-86AA-4F4F-AD52-8990334D1BB0}" srcOrd="5" destOrd="0" presId="urn:microsoft.com/office/officeart/2005/8/layout/vProcess5"/>
    <dgm:cxn modelId="{E0BCB542-3205-477B-A19C-6DC867F13941}" type="presParOf" srcId="{B5656B55-CAED-42B0-9C87-A997D4436FC1}" destId="{ED7C910B-10BD-4B5A-AAC4-ECC8FCF9D256}" srcOrd="6" destOrd="0" presId="urn:microsoft.com/office/officeart/2005/8/layout/vProcess5"/>
    <dgm:cxn modelId="{9E9DF7F4-B925-4C3F-B5A2-6A253B7A5521}" type="presParOf" srcId="{B5656B55-CAED-42B0-9C87-A997D4436FC1}" destId="{1F87D17F-8399-4642-9527-1C536D686748}" srcOrd="7" destOrd="0" presId="urn:microsoft.com/office/officeart/2005/8/layout/vProcess5"/>
    <dgm:cxn modelId="{271E6888-D7FF-4547-B66C-E361CD1022F9}" type="presParOf" srcId="{B5656B55-CAED-42B0-9C87-A997D4436FC1}" destId="{5C3A6E57-7055-41F7-9D20-1CF57F5C916A}" srcOrd="8" destOrd="0" presId="urn:microsoft.com/office/officeart/2005/8/layout/vProcess5"/>
    <dgm:cxn modelId="{835E29C6-FD0B-4D26-8DAB-061025C47661}" type="presParOf" srcId="{B5656B55-CAED-42B0-9C87-A997D4436FC1}" destId="{FA051F21-3401-4AB5-B965-25DF1A8BF6F7}" srcOrd="9" destOrd="0" presId="urn:microsoft.com/office/officeart/2005/8/layout/vProcess5"/>
    <dgm:cxn modelId="{506F006C-8E82-4B53-95B8-C9EBB116BF48}" type="presParOf" srcId="{B5656B55-CAED-42B0-9C87-A997D4436FC1}" destId="{A91CEAEB-CB1C-45A0-B48D-6477737AA53D}" srcOrd="10" destOrd="0" presId="urn:microsoft.com/office/officeart/2005/8/layout/vProcess5"/>
    <dgm:cxn modelId="{294544FD-2B4D-4A0B-857C-0C939E9A7F9C}" type="presParOf" srcId="{B5656B55-CAED-42B0-9C87-A997D4436FC1}" destId="{B9BEE52F-34CC-4576-856A-600A7139C9B0}" srcOrd="11" destOrd="0" presId="urn:microsoft.com/office/officeart/2005/8/layout/vProcess5"/>
    <dgm:cxn modelId="{8B919418-49E0-4602-9334-CE67489BFE33}" type="presParOf" srcId="{B5656B55-CAED-42B0-9C87-A997D4436FC1}" destId="{B327BB6D-6EB0-4A06-953E-A91947F4CC0A}" srcOrd="12" destOrd="0" presId="urn:microsoft.com/office/officeart/2005/8/layout/vProcess5"/>
    <dgm:cxn modelId="{116BFA5C-9517-494D-B67A-8006C6744816}" type="presParOf" srcId="{B5656B55-CAED-42B0-9C87-A997D4436FC1}" destId="{22BF229B-1262-4105-89C6-9748C1EBF7E2}" srcOrd="13" destOrd="0" presId="urn:microsoft.com/office/officeart/2005/8/layout/vProcess5"/>
    <dgm:cxn modelId="{8ABEBE50-D430-4B4E-9B39-D6D465416D21}" type="presParOf" srcId="{B5656B55-CAED-42B0-9C87-A997D4436FC1}" destId="{34FC679E-EA74-4781-8150-A128391560ED}" srcOrd="14" destOrd="0" presId="urn:microsoft.com/office/officeart/2005/8/layout/vProcess5"/>
  </dgm:cxnLst>
  <dgm:bg/>
  <dgm:whole>
    <a:ln w="19050"/>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A4DCFC-58B7-4639-87F4-9B3ED46DA932}" type="doc">
      <dgm:prSet loTypeId="urn:microsoft.com/office/officeart/2005/8/layout/vList3#6" loCatId="list" qsTypeId="urn:microsoft.com/office/officeart/2005/8/quickstyle/simple1" qsCatId="simple" csTypeId="urn:microsoft.com/office/officeart/2005/8/colors/accent1_2" csCatId="accent1" phldr="1"/>
      <dgm:spPr/>
    </dgm:pt>
    <dgm:pt modelId="{E44A1C0B-6E47-4F10-89A6-8C2C31C06FF0}" type="pres">
      <dgm:prSet presAssocID="{84A4DCFC-58B7-4639-87F4-9B3ED46DA932}" presName="linearFlow" presStyleCnt="0">
        <dgm:presLayoutVars>
          <dgm:dir/>
          <dgm:resizeHandles val="exact"/>
        </dgm:presLayoutVars>
      </dgm:prSet>
      <dgm:spPr/>
    </dgm:pt>
  </dgm:ptLst>
  <dgm:cxnLst>
    <dgm:cxn modelId="{F52246DC-ECE6-4DD0-A16F-A91EFE8B73ED}" type="presOf" srcId="{84A4DCFC-58B7-4639-87F4-9B3ED46DA932}" destId="{E44A1C0B-6E47-4F10-89A6-8C2C31C06FF0}" srcOrd="0" destOrd="0" presId="urn:microsoft.com/office/officeart/2005/8/layout/vList3#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286160-1573-4980-82EE-6B9202B33E13}" type="doc">
      <dgm:prSet loTypeId="urn:microsoft.com/office/officeart/2005/8/layout/equation2" loCatId="relationship" qsTypeId="urn:microsoft.com/office/officeart/2005/8/quickstyle/simple1" qsCatId="simple" csTypeId="urn:microsoft.com/office/officeart/2005/8/colors/colorful1#4" csCatId="colorful" phldr="1"/>
      <dgm:spPr/>
    </dgm:pt>
    <dgm:pt modelId="{F0D75A9B-6550-47F9-9D56-535E1E996F53}">
      <dgm:prSet phldrT="[Text]"/>
      <dgm:spPr/>
      <dgm:t>
        <a:bodyPr/>
        <a:lstStyle/>
        <a:p>
          <a:r>
            <a:rPr lang="en-US" dirty="0" smtClean="0"/>
            <a:t>Text-dependent answers</a:t>
          </a:r>
          <a:endParaRPr lang="en-US" dirty="0"/>
        </a:p>
      </dgm:t>
    </dgm:pt>
    <dgm:pt modelId="{9611DEF1-DD31-428E-8D13-42476028E76E}" type="parTrans" cxnId="{89D3DC42-32FF-42F1-9E6E-B1F89C33E9DB}">
      <dgm:prSet/>
      <dgm:spPr/>
      <dgm:t>
        <a:bodyPr/>
        <a:lstStyle/>
        <a:p>
          <a:endParaRPr lang="en-US"/>
        </a:p>
      </dgm:t>
    </dgm:pt>
    <dgm:pt modelId="{8C6DC53F-0832-4B42-9BFB-AE582B6E7731}" type="sibTrans" cxnId="{89D3DC42-32FF-42F1-9E6E-B1F89C33E9DB}">
      <dgm:prSet/>
      <dgm:spPr/>
      <dgm:t>
        <a:bodyPr/>
        <a:lstStyle/>
        <a:p>
          <a:endParaRPr lang="en-US"/>
        </a:p>
      </dgm:t>
    </dgm:pt>
    <dgm:pt modelId="{7C6259CB-2838-4339-A9EF-B68C7C038BAB}">
      <dgm:prSet phldrT="[Text]"/>
      <dgm:spPr/>
      <dgm:t>
        <a:bodyPr/>
        <a:lstStyle/>
        <a:p>
          <a:r>
            <a:rPr lang="en-US" dirty="0" smtClean="0"/>
            <a:t>Writing from sources</a:t>
          </a:r>
          <a:endParaRPr lang="en-US" dirty="0"/>
        </a:p>
      </dgm:t>
    </dgm:pt>
    <dgm:pt modelId="{3B860C5E-D03A-4141-83C1-77395221B60B}" type="parTrans" cxnId="{B2EB2493-CD2B-42D1-A76E-F97B3574B872}">
      <dgm:prSet/>
      <dgm:spPr/>
      <dgm:t>
        <a:bodyPr/>
        <a:lstStyle/>
        <a:p>
          <a:endParaRPr lang="en-US"/>
        </a:p>
      </dgm:t>
    </dgm:pt>
    <dgm:pt modelId="{4AC2C8B4-DAF4-4155-9C18-8256526391D1}" type="sibTrans" cxnId="{B2EB2493-CD2B-42D1-A76E-F97B3574B872}">
      <dgm:prSet/>
      <dgm:spPr/>
      <dgm:t>
        <a:bodyPr/>
        <a:lstStyle/>
        <a:p>
          <a:endParaRPr lang="en-US"/>
        </a:p>
      </dgm:t>
    </dgm:pt>
    <dgm:pt modelId="{32D70F56-5D38-4A0D-BB92-6317D7F382D0}">
      <dgm:prSet phldrT="[Text]"/>
      <dgm:spPr/>
      <dgm:t>
        <a:bodyPr/>
        <a:lstStyle/>
        <a:p>
          <a:r>
            <a:rPr lang="en-US" dirty="0" smtClean="0"/>
            <a:t>Reading, writing, and speaking grounded in evidence from text</a:t>
          </a:r>
          <a:endParaRPr lang="en-US" dirty="0"/>
        </a:p>
      </dgm:t>
    </dgm:pt>
    <dgm:pt modelId="{55C3C729-C9F9-440B-BCBC-52504E6756D8}" type="parTrans" cxnId="{008E2B01-95D6-4264-97FE-D0D1730A4916}">
      <dgm:prSet/>
      <dgm:spPr/>
      <dgm:t>
        <a:bodyPr/>
        <a:lstStyle/>
        <a:p>
          <a:endParaRPr lang="en-US"/>
        </a:p>
      </dgm:t>
    </dgm:pt>
    <dgm:pt modelId="{837DFC3F-6355-4BC2-B5BA-91ACFA179B42}" type="sibTrans" cxnId="{008E2B01-95D6-4264-97FE-D0D1730A4916}">
      <dgm:prSet/>
      <dgm:spPr/>
      <dgm:t>
        <a:bodyPr/>
        <a:lstStyle/>
        <a:p>
          <a:endParaRPr lang="en-US"/>
        </a:p>
      </dgm:t>
    </dgm:pt>
    <dgm:pt modelId="{6581E0B6-32C4-44F7-8D1F-F637F3541B15}" type="pres">
      <dgm:prSet presAssocID="{85286160-1573-4980-82EE-6B9202B33E13}" presName="Name0" presStyleCnt="0">
        <dgm:presLayoutVars>
          <dgm:dir/>
          <dgm:resizeHandles val="exact"/>
        </dgm:presLayoutVars>
      </dgm:prSet>
      <dgm:spPr/>
    </dgm:pt>
    <dgm:pt modelId="{125BA744-19DA-4275-BC08-2DC2B59103A8}" type="pres">
      <dgm:prSet presAssocID="{85286160-1573-4980-82EE-6B9202B33E13}" presName="vNodes" presStyleCnt="0"/>
      <dgm:spPr/>
    </dgm:pt>
    <dgm:pt modelId="{A42D7FBA-CAD5-417D-8954-04020176FFEE}" type="pres">
      <dgm:prSet presAssocID="{F0D75A9B-6550-47F9-9D56-535E1E996F53}" presName="node" presStyleLbl="node1" presStyleIdx="0" presStyleCnt="3">
        <dgm:presLayoutVars>
          <dgm:bulletEnabled val="1"/>
        </dgm:presLayoutVars>
      </dgm:prSet>
      <dgm:spPr/>
      <dgm:t>
        <a:bodyPr/>
        <a:lstStyle/>
        <a:p>
          <a:endParaRPr lang="en-US"/>
        </a:p>
      </dgm:t>
    </dgm:pt>
    <dgm:pt modelId="{5E9DB5B0-A906-45B6-96A2-7BFA46D02D60}" type="pres">
      <dgm:prSet presAssocID="{8C6DC53F-0832-4B42-9BFB-AE582B6E7731}" presName="spacerT" presStyleCnt="0"/>
      <dgm:spPr/>
    </dgm:pt>
    <dgm:pt modelId="{8C325A26-0862-403B-827D-038E168829CB}" type="pres">
      <dgm:prSet presAssocID="{8C6DC53F-0832-4B42-9BFB-AE582B6E7731}" presName="sibTrans" presStyleLbl="sibTrans2D1" presStyleIdx="0" presStyleCnt="2"/>
      <dgm:spPr/>
      <dgm:t>
        <a:bodyPr/>
        <a:lstStyle/>
        <a:p>
          <a:endParaRPr lang="en-US"/>
        </a:p>
      </dgm:t>
    </dgm:pt>
    <dgm:pt modelId="{3E8943A8-4E86-4921-BCE3-428B9BC5AD17}" type="pres">
      <dgm:prSet presAssocID="{8C6DC53F-0832-4B42-9BFB-AE582B6E7731}" presName="spacerB" presStyleCnt="0"/>
      <dgm:spPr/>
    </dgm:pt>
    <dgm:pt modelId="{0937FB1E-1150-48F4-8E6A-4E0D3C95F2F2}" type="pres">
      <dgm:prSet presAssocID="{7C6259CB-2838-4339-A9EF-B68C7C038BAB}" presName="node" presStyleLbl="node1" presStyleIdx="1" presStyleCnt="3">
        <dgm:presLayoutVars>
          <dgm:bulletEnabled val="1"/>
        </dgm:presLayoutVars>
      </dgm:prSet>
      <dgm:spPr/>
      <dgm:t>
        <a:bodyPr/>
        <a:lstStyle/>
        <a:p>
          <a:endParaRPr lang="en-US"/>
        </a:p>
      </dgm:t>
    </dgm:pt>
    <dgm:pt modelId="{BB9C2178-F40C-475D-A891-BDFAEE9D4D77}" type="pres">
      <dgm:prSet presAssocID="{85286160-1573-4980-82EE-6B9202B33E13}" presName="sibTransLast" presStyleLbl="sibTrans2D1" presStyleIdx="1" presStyleCnt="2"/>
      <dgm:spPr/>
      <dgm:t>
        <a:bodyPr/>
        <a:lstStyle/>
        <a:p>
          <a:endParaRPr lang="en-US"/>
        </a:p>
      </dgm:t>
    </dgm:pt>
    <dgm:pt modelId="{BF403FEA-6E64-42C8-96A3-C482A705D2F6}" type="pres">
      <dgm:prSet presAssocID="{85286160-1573-4980-82EE-6B9202B33E13}" presName="connectorText" presStyleLbl="sibTrans2D1" presStyleIdx="1" presStyleCnt="2"/>
      <dgm:spPr/>
      <dgm:t>
        <a:bodyPr/>
        <a:lstStyle/>
        <a:p>
          <a:endParaRPr lang="en-US"/>
        </a:p>
      </dgm:t>
    </dgm:pt>
    <dgm:pt modelId="{E94CFDDD-45AC-4E25-9743-4FCA897DB264}" type="pres">
      <dgm:prSet presAssocID="{85286160-1573-4980-82EE-6B9202B33E13}" presName="lastNode" presStyleLbl="node1" presStyleIdx="2" presStyleCnt="3">
        <dgm:presLayoutVars>
          <dgm:bulletEnabled val="1"/>
        </dgm:presLayoutVars>
      </dgm:prSet>
      <dgm:spPr/>
      <dgm:t>
        <a:bodyPr/>
        <a:lstStyle/>
        <a:p>
          <a:endParaRPr lang="en-US"/>
        </a:p>
      </dgm:t>
    </dgm:pt>
  </dgm:ptLst>
  <dgm:cxnLst>
    <dgm:cxn modelId="{B2EB2493-CD2B-42D1-A76E-F97B3574B872}" srcId="{85286160-1573-4980-82EE-6B9202B33E13}" destId="{7C6259CB-2838-4339-A9EF-B68C7C038BAB}" srcOrd="1" destOrd="0" parTransId="{3B860C5E-D03A-4141-83C1-77395221B60B}" sibTransId="{4AC2C8B4-DAF4-4155-9C18-8256526391D1}"/>
    <dgm:cxn modelId="{5368F207-0302-4305-8D45-284DCE2AE2E3}" type="presOf" srcId="{4AC2C8B4-DAF4-4155-9C18-8256526391D1}" destId="{BF403FEA-6E64-42C8-96A3-C482A705D2F6}" srcOrd="1" destOrd="0" presId="urn:microsoft.com/office/officeart/2005/8/layout/equation2"/>
    <dgm:cxn modelId="{36501217-C3A1-452C-9EEE-A3BF1F640CCD}" type="presOf" srcId="{4AC2C8B4-DAF4-4155-9C18-8256526391D1}" destId="{BB9C2178-F40C-475D-A891-BDFAEE9D4D77}" srcOrd="0" destOrd="0" presId="urn:microsoft.com/office/officeart/2005/8/layout/equation2"/>
    <dgm:cxn modelId="{65D1F096-70E0-4236-A0A1-2674F29F3460}" type="presOf" srcId="{F0D75A9B-6550-47F9-9D56-535E1E996F53}" destId="{A42D7FBA-CAD5-417D-8954-04020176FFEE}" srcOrd="0" destOrd="0" presId="urn:microsoft.com/office/officeart/2005/8/layout/equation2"/>
    <dgm:cxn modelId="{008E2B01-95D6-4264-97FE-D0D1730A4916}" srcId="{85286160-1573-4980-82EE-6B9202B33E13}" destId="{32D70F56-5D38-4A0D-BB92-6317D7F382D0}" srcOrd="2" destOrd="0" parTransId="{55C3C729-C9F9-440B-BCBC-52504E6756D8}" sibTransId="{837DFC3F-6355-4BC2-B5BA-91ACFA179B42}"/>
    <dgm:cxn modelId="{B555F104-CC5B-47B4-8B2C-FC12BD2C02EB}" type="presOf" srcId="{7C6259CB-2838-4339-A9EF-B68C7C038BAB}" destId="{0937FB1E-1150-48F4-8E6A-4E0D3C95F2F2}" srcOrd="0" destOrd="0" presId="urn:microsoft.com/office/officeart/2005/8/layout/equation2"/>
    <dgm:cxn modelId="{69221180-8378-4E69-9310-9E4C8BF02267}" type="presOf" srcId="{32D70F56-5D38-4A0D-BB92-6317D7F382D0}" destId="{E94CFDDD-45AC-4E25-9743-4FCA897DB264}" srcOrd="0" destOrd="0" presId="urn:microsoft.com/office/officeart/2005/8/layout/equation2"/>
    <dgm:cxn modelId="{9B3CC95D-F378-471B-B5E4-44304515980F}" type="presOf" srcId="{8C6DC53F-0832-4B42-9BFB-AE582B6E7731}" destId="{8C325A26-0862-403B-827D-038E168829CB}" srcOrd="0" destOrd="0" presId="urn:microsoft.com/office/officeart/2005/8/layout/equation2"/>
    <dgm:cxn modelId="{3101F1AB-1351-406E-9D9F-90F63CCB90CD}" type="presOf" srcId="{85286160-1573-4980-82EE-6B9202B33E13}" destId="{6581E0B6-32C4-44F7-8D1F-F637F3541B15}" srcOrd="0" destOrd="0" presId="urn:microsoft.com/office/officeart/2005/8/layout/equation2"/>
    <dgm:cxn modelId="{89D3DC42-32FF-42F1-9E6E-B1F89C33E9DB}" srcId="{85286160-1573-4980-82EE-6B9202B33E13}" destId="{F0D75A9B-6550-47F9-9D56-535E1E996F53}" srcOrd="0" destOrd="0" parTransId="{9611DEF1-DD31-428E-8D13-42476028E76E}" sibTransId="{8C6DC53F-0832-4B42-9BFB-AE582B6E7731}"/>
    <dgm:cxn modelId="{84726212-B6E0-4916-AA0E-E242C5DACAAB}" type="presParOf" srcId="{6581E0B6-32C4-44F7-8D1F-F637F3541B15}" destId="{125BA744-19DA-4275-BC08-2DC2B59103A8}" srcOrd="0" destOrd="0" presId="urn:microsoft.com/office/officeart/2005/8/layout/equation2"/>
    <dgm:cxn modelId="{C27D6FC3-7595-4FA8-82DD-B630C78AAF66}" type="presParOf" srcId="{125BA744-19DA-4275-BC08-2DC2B59103A8}" destId="{A42D7FBA-CAD5-417D-8954-04020176FFEE}" srcOrd="0" destOrd="0" presId="urn:microsoft.com/office/officeart/2005/8/layout/equation2"/>
    <dgm:cxn modelId="{EEB320B6-8611-4ABA-811A-A43A895E9FCE}" type="presParOf" srcId="{125BA744-19DA-4275-BC08-2DC2B59103A8}" destId="{5E9DB5B0-A906-45B6-96A2-7BFA46D02D60}" srcOrd="1" destOrd="0" presId="urn:microsoft.com/office/officeart/2005/8/layout/equation2"/>
    <dgm:cxn modelId="{1C27EE3A-4C27-4D1C-AD49-026E96A5B7EA}" type="presParOf" srcId="{125BA744-19DA-4275-BC08-2DC2B59103A8}" destId="{8C325A26-0862-403B-827D-038E168829CB}" srcOrd="2" destOrd="0" presId="urn:microsoft.com/office/officeart/2005/8/layout/equation2"/>
    <dgm:cxn modelId="{B78A2625-2E57-41F6-A054-546104677B93}" type="presParOf" srcId="{125BA744-19DA-4275-BC08-2DC2B59103A8}" destId="{3E8943A8-4E86-4921-BCE3-428B9BC5AD17}" srcOrd="3" destOrd="0" presId="urn:microsoft.com/office/officeart/2005/8/layout/equation2"/>
    <dgm:cxn modelId="{CEB97E91-9D52-4BEA-8E66-0227A930EDC5}" type="presParOf" srcId="{125BA744-19DA-4275-BC08-2DC2B59103A8}" destId="{0937FB1E-1150-48F4-8E6A-4E0D3C95F2F2}" srcOrd="4" destOrd="0" presId="urn:microsoft.com/office/officeart/2005/8/layout/equation2"/>
    <dgm:cxn modelId="{1BA8C3B6-B3E6-4899-A0BC-8F40E70B595D}" type="presParOf" srcId="{6581E0B6-32C4-44F7-8D1F-F637F3541B15}" destId="{BB9C2178-F40C-475D-A891-BDFAEE9D4D77}" srcOrd="1" destOrd="0" presId="urn:microsoft.com/office/officeart/2005/8/layout/equation2"/>
    <dgm:cxn modelId="{1A971974-7C22-418C-BC1E-8DE1A98CE7CF}" type="presParOf" srcId="{BB9C2178-F40C-475D-A891-BDFAEE9D4D77}" destId="{BF403FEA-6E64-42C8-96A3-C482A705D2F6}" srcOrd="0" destOrd="0" presId="urn:microsoft.com/office/officeart/2005/8/layout/equation2"/>
    <dgm:cxn modelId="{ABF500C2-9407-4AD7-863F-E1F2DC04401B}" type="presParOf" srcId="{6581E0B6-32C4-44F7-8D1F-F637F3541B15}" destId="{E94CFDDD-45AC-4E25-9743-4FCA897DB264}"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A38867-B654-4FF4-8CBE-EDAB63651FDF}" type="doc">
      <dgm:prSet loTypeId="urn:microsoft.com/office/officeart/2005/8/layout/vList5" loCatId="list" qsTypeId="urn:microsoft.com/office/officeart/2005/8/quickstyle/simple4" qsCatId="simple" csTypeId="urn:microsoft.com/office/officeart/2005/8/colors/accent5_5" csCatId="accent5" phldr="1"/>
      <dgm:spPr/>
      <dgm:t>
        <a:bodyPr/>
        <a:lstStyle/>
        <a:p>
          <a:endParaRPr lang="en-US"/>
        </a:p>
      </dgm:t>
    </dgm:pt>
    <dgm:pt modelId="{59199353-E6B8-4258-B2B3-12D84B717CF5}">
      <dgm:prSet phldrT="[Text]"/>
      <dgm:spPr/>
      <dgm:t>
        <a:bodyPr/>
        <a:lstStyle/>
        <a:p>
          <a:r>
            <a:rPr lang="en-US" dirty="0" smtClean="0"/>
            <a:t>Phase 1: Read the text closely before creating text-dependent questions</a:t>
          </a:r>
          <a:endParaRPr lang="en-US" dirty="0"/>
        </a:p>
      </dgm:t>
    </dgm:pt>
    <dgm:pt modelId="{296E5CF6-A6BA-4900-9534-7A4E100D1752}" type="parTrans" cxnId="{9CA7E8CD-868F-46CE-8C04-F95AFC480790}">
      <dgm:prSet/>
      <dgm:spPr/>
      <dgm:t>
        <a:bodyPr/>
        <a:lstStyle/>
        <a:p>
          <a:endParaRPr lang="en-US"/>
        </a:p>
      </dgm:t>
    </dgm:pt>
    <dgm:pt modelId="{2979ED50-D54E-4602-A771-6FCACC8D401C}" type="sibTrans" cxnId="{9CA7E8CD-868F-46CE-8C04-F95AFC480790}">
      <dgm:prSet/>
      <dgm:spPr/>
      <dgm:t>
        <a:bodyPr/>
        <a:lstStyle/>
        <a:p>
          <a:endParaRPr lang="en-US"/>
        </a:p>
      </dgm:t>
    </dgm:pt>
    <dgm:pt modelId="{A96D2FF6-0C99-49D4-8ABA-BC1F64D74E5B}">
      <dgm:prSet phldrT="[Text]"/>
      <dgm:spPr/>
      <dgm:t>
        <a:bodyPr/>
        <a:lstStyle/>
        <a:p>
          <a:r>
            <a:rPr lang="en-US" dirty="0" smtClean="0"/>
            <a:t>Step 1: Identify core content and ideas</a:t>
          </a:r>
          <a:endParaRPr lang="en-US" dirty="0"/>
        </a:p>
      </dgm:t>
    </dgm:pt>
    <dgm:pt modelId="{AA5FCD3E-3A7A-4871-8457-C28E3ACF724E}" type="parTrans" cxnId="{CB48017F-70E6-4503-A049-EACD2470BEC4}">
      <dgm:prSet/>
      <dgm:spPr/>
      <dgm:t>
        <a:bodyPr/>
        <a:lstStyle/>
        <a:p>
          <a:endParaRPr lang="en-US"/>
        </a:p>
      </dgm:t>
    </dgm:pt>
    <dgm:pt modelId="{1D18F25A-2A6F-4322-B952-EF22A38B25BD}" type="sibTrans" cxnId="{CB48017F-70E6-4503-A049-EACD2470BEC4}">
      <dgm:prSet/>
      <dgm:spPr/>
      <dgm:t>
        <a:bodyPr/>
        <a:lstStyle/>
        <a:p>
          <a:endParaRPr lang="en-US"/>
        </a:p>
      </dgm:t>
    </dgm:pt>
    <dgm:pt modelId="{AF4D46AF-AE90-4FCE-A910-048317A78AE6}">
      <dgm:prSet phldrT="[Text]"/>
      <dgm:spPr/>
      <dgm:t>
        <a:bodyPr/>
        <a:lstStyle/>
        <a:p>
          <a:r>
            <a:rPr lang="en-US" dirty="0" smtClean="0"/>
            <a:t>Step 2: Identify vocabulary and language structures</a:t>
          </a:r>
          <a:endParaRPr lang="en-US" dirty="0"/>
        </a:p>
      </dgm:t>
    </dgm:pt>
    <dgm:pt modelId="{9609E28F-62C2-444F-A2F5-841BE3629CEA}" type="parTrans" cxnId="{3A1A3477-F7AA-4473-8879-2AB4F0DA9304}">
      <dgm:prSet/>
      <dgm:spPr/>
      <dgm:t>
        <a:bodyPr/>
        <a:lstStyle/>
        <a:p>
          <a:endParaRPr lang="en-US"/>
        </a:p>
      </dgm:t>
    </dgm:pt>
    <dgm:pt modelId="{38822B84-DFA6-4E9D-83DD-6EFD506855E0}" type="sibTrans" cxnId="{3A1A3477-F7AA-4473-8879-2AB4F0DA9304}">
      <dgm:prSet/>
      <dgm:spPr/>
      <dgm:t>
        <a:bodyPr/>
        <a:lstStyle/>
        <a:p>
          <a:endParaRPr lang="en-US"/>
        </a:p>
      </dgm:t>
    </dgm:pt>
    <dgm:pt modelId="{57A8CFE9-1812-4BA5-AEDA-79B22BF446BB}">
      <dgm:prSet phldrT="[Text]"/>
      <dgm:spPr/>
      <dgm:t>
        <a:bodyPr/>
        <a:lstStyle/>
        <a:p>
          <a:r>
            <a:rPr lang="en-US" dirty="0" smtClean="0"/>
            <a:t>Phase 2: Create coherent sequences of text- dependent questions</a:t>
          </a:r>
          <a:endParaRPr lang="en-US" dirty="0"/>
        </a:p>
      </dgm:t>
    </dgm:pt>
    <dgm:pt modelId="{94EEBECA-1031-4D92-8AD8-AD31181E99F4}" type="parTrans" cxnId="{6135D7C8-A713-4EEE-A6B5-5D7FAC5268B9}">
      <dgm:prSet/>
      <dgm:spPr/>
      <dgm:t>
        <a:bodyPr/>
        <a:lstStyle/>
        <a:p>
          <a:endParaRPr lang="en-US"/>
        </a:p>
      </dgm:t>
    </dgm:pt>
    <dgm:pt modelId="{9685F4B2-F48A-4462-B936-BF227BCEDA81}" type="sibTrans" cxnId="{6135D7C8-A713-4EEE-A6B5-5D7FAC5268B9}">
      <dgm:prSet/>
      <dgm:spPr/>
      <dgm:t>
        <a:bodyPr/>
        <a:lstStyle/>
        <a:p>
          <a:endParaRPr lang="en-US"/>
        </a:p>
      </dgm:t>
    </dgm:pt>
    <dgm:pt modelId="{12870C18-CA99-4384-B90F-F47499B228C1}">
      <dgm:prSet phldrT="[Text]"/>
      <dgm:spPr/>
      <dgm:t>
        <a:bodyPr/>
        <a:lstStyle/>
        <a:p>
          <a:r>
            <a:rPr lang="en-US" dirty="0" smtClean="0"/>
            <a:t>Step 4: Start with easier questions</a:t>
          </a:r>
          <a:endParaRPr lang="en-US" dirty="0"/>
        </a:p>
      </dgm:t>
    </dgm:pt>
    <dgm:pt modelId="{54001F2F-85BD-48BD-9B87-062956FF2D65}" type="parTrans" cxnId="{18D7CEAA-ADC3-466E-8915-A18CDD510336}">
      <dgm:prSet/>
      <dgm:spPr/>
      <dgm:t>
        <a:bodyPr/>
        <a:lstStyle/>
        <a:p>
          <a:endParaRPr lang="en-US"/>
        </a:p>
      </dgm:t>
    </dgm:pt>
    <dgm:pt modelId="{36E248BC-B591-412C-9C00-802A71EFA09C}" type="sibTrans" cxnId="{18D7CEAA-ADC3-466E-8915-A18CDD510336}">
      <dgm:prSet/>
      <dgm:spPr/>
      <dgm:t>
        <a:bodyPr/>
        <a:lstStyle/>
        <a:p>
          <a:endParaRPr lang="en-US"/>
        </a:p>
      </dgm:t>
    </dgm:pt>
    <dgm:pt modelId="{2A773950-8FF5-4FF1-BADA-409A62E1B4DB}">
      <dgm:prSet phldrT="[Text]"/>
      <dgm:spPr/>
      <dgm:t>
        <a:bodyPr/>
        <a:lstStyle/>
        <a:p>
          <a:r>
            <a:rPr lang="en-US" dirty="0" smtClean="0"/>
            <a:t>Step 3: Identify difficult sections</a:t>
          </a:r>
          <a:endParaRPr lang="en-US" dirty="0"/>
        </a:p>
      </dgm:t>
    </dgm:pt>
    <dgm:pt modelId="{6531FE00-09DD-48CC-9F2F-0E82D7C1A254}" type="parTrans" cxnId="{BEC8724A-40C2-4058-9DFF-EE10B6767C87}">
      <dgm:prSet/>
      <dgm:spPr/>
      <dgm:t>
        <a:bodyPr/>
        <a:lstStyle/>
        <a:p>
          <a:endParaRPr lang="en-US"/>
        </a:p>
      </dgm:t>
    </dgm:pt>
    <dgm:pt modelId="{C7FC7E6E-B36D-4EE0-8FA1-C33891099BB3}" type="sibTrans" cxnId="{BEC8724A-40C2-4058-9DFF-EE10B6767C87}">
      <dgm:prSet/>
      <dgm:spPr/>
      <dgm:t>
        <a:bodyPr/>
        <a:lstStyle/>
        <a:p>
          <a:endParaRPr lang="en-US"/>
        </a:p>
      </dgm:t>
    </dgm:pt>
    <dgm:pt modelId="{0859AD0F-F836-4D4A-8A66-11EC0995C221}">
      <dgm:prSet phldrT="[Text]"/>
      <dgm:spPr/>
      <dgm:t>
        <a:bodyPr/>
        <a:lstStyle/>
        <a:p>
          <a:r>
            <a:rPr lang="en-US" dirty="0" smtClean="0"/>
            <a:t>Step 5: Connect lesson standards and questions</a:t>
          </a:r>
          <a:endParaRPr lang="en-US" dirty="0"/>
        </a:p>
      </dgm:t>
    </dgm:pt>
    <dgm:pt modelId="{3A913A49-7058-4324-83CB-4C4498C557DF}" type="parTrans" cxnId="{0DD450A7-6779-4168-878B-73CC90323604}">
      <dgm:prSet/>
      <dgm:spPr/>
      <dgm:t>
        <a:bodyPr/>
        <a:lstStyle/>
        <a:p>
          <a:endParaRPr lang="en-US"/>
        </a:p>
      </dgm:t>
    </dgm:pt>
    <dgm:pt modelId="{22106BA1-E5EB-4007-87F2-CA17BFB2C232}" type="sibTrans" cxnId="{0DD450A7-6779-4168-878B-73CC90323604}">
      <dgm:prSet/>
      <dgm:spPr/>
      <dgm:t>
        <a:bodyPr/>
        <a:lstStyle/>
        <a:p>
          <a:endParaRPr lang="en-US"/>
        </a:p>
      </dgm:t>
    </dgm:pt>
    <dgm:pt modelId="{7EA1A67E-9D92-4ADB-A5B1-F9E703416426}">
      <dgm:prSet phldrT="[Text]"/>
      <dgm:spPr/>
      <dgm:t>
        <a:bodyPr/>
        <a:lstStyle/>
        <a:p>
          <a:r>
            <a:rPr lang="en-US" dirty="0" smtClean="0"/>
            <a:t>Step 6: Create culminating assessment aligned with standards</a:t>
          </a:r>
          <a:endParaRPr lang="en-US" dirty="0"/>
        </a:p>
      </dgm:t>
    </dgm:pt>
    <dgm:pt modelId="{A1DA4B70-CE4B-4213-8FED-8B4E642BDA63}" type="parTrans" cxnId="{8E58B16E-0DCD-4DA7-898A-EA250F4673B2}">
      <dgm:prSet/>
      <dgm:spPr/>
      <dgm:t>
        <a:bodyPr/>
        <a:lstStyle/>
        <a:p>
          <a:endParaRPr lang="en-US"/>
        </a:p>
      </dgm:t>
    </dgm:pt>
    <dgm:pt modelId="{0BD3D110-0432-4062-BACB-50FC0731B05F}" type="sibTrans" cxnId="{8E58B16E-0DCD-4DA7-898A-EA250F4673B2}">
      <dgm:prSet/>
      <dgm:spPr/>
      <dgm:t>
        <a:bodyPr/>
        <a:lstStyle/>
        <a:p>
          <a:endParaRPr lang="en-US"/>
        </a:p>
      </dgm:t>
    </dgm:pt>
    <dgm:pt modelId="{3E9D240B-C917-4BB4-BB1E-ECA178AF7A3B}" type="pres">
      <dgm:prSet presAssocID="{71A38867-B654-4FF4-8CBE-EDAB63651FDF}" presName="Name0" presStyleCnt="0">
        <dgm:presLayoutVars>
          <dgm:dir/>
          <dgm:animLvl val="lvl"/>
          <dgm:resizeHandles val="exact"/>
        </dgm:presLayoutVars>
      </dgm:prSet>
      <dgm:spPr/>
      <dgm:t>
        <a:bodyPr/>
        <a:lstStyle/>
        <a:p>
          <a:endParaRPr lang="en-US"/>
        </a:p>
      </dgm:t>
    </dgm:pt>
    <dgm:pt modelId="{40D00282-185D-4963-8AD3-50428D359D56}" type="pres">
      <dgm:prSet presAssocID="{59199353-E6B8-4258-B2B3-12D84B717CF5}" presName="linNode" presStyleCnt="0"/>
      <dgm:spPr/>
      <dgm:t>
        <a:bodyPr/>
        <a:lstStyle/>
        <a:p>
          <a:endParaRPr lang="en-US"/>
        </a:p>
      </dgm:t>
    </dgm:pt>
    <dgm:pt modelId="{E30A4BC2-E02E-4FA4-BA74-A473A755F8C9}" type="pres">
      <dgm:prSet presAssocID="{59199353-E6B8-4258-B2B3-12D84B717CF5}" presName="parentText" presStyleLbl="node1" presStyleIdx="0" presStyleCnt="2">
        <dgm:presLayoutVars>
          <dgm:chMax val="1"/>
          <dgm:bulletEnabled val="1"/>
        </dgm:presLayoutVars>
      </dgm:prSet>
      <dgm:spPr/>
      <dgm:t>
        <a:bodyPr/>
        <a:lstStyle/>
        <a:p>
          <a:endParaRPr lang="en-US"/>
        </a:p>
      </dgm:t>
    </dgm:pt>
    <dgm:pt modelId="{934C40A8-4E32-4FC4-A460-CFB5B83478B3}" type="pres">
      <dgm:prSet presAssocID="{59199353-E6B8-4258-B2B3-12D84B717CF5}" presName="descendantText" presStyleLbl="alignAccFollowNode1" presStyleIdx="0" presStyleCnt="2" custScaleY="107192">
        <dgm:presLayoutVars>
          <dgm:bulletEnabled val="1"/>
        </dgm:presLayoutVars>
      </dgm:prSet>
      <dgm:spPr/>
      <dgm:t>
        <a:bodyPr/>
        <a:lstStyle/>
        <a:p>
          <a:endParaRPr lang="en-US"/>
        </a:p>
      </dgm:t>
    </dgm:pt>
    <dgm:pt modelId="{8E556BFD-380E-46E3-BD54-4F4361C7C8C5}" type="pres">
      <dgm:prSet presAssocID="{2979ED50-D54E-4602-A771-6FCACC8D401C}" presName="sp" presStyleCnt="0"/>
      <dgm:spPr/>
      <dgm:t>
        <a:bodyPr/>
        <a:lstStyle/>
        <a:p>
          <a:endParaRPr lang="en-US"/>
        </a:p>
      </dgm:t>
    </dgm:pt>
    <dgm:pt modelId="{D3A94ED6-670C-4973-B15D-76023F9A2103}" type="pres">
      <dgm:prSet presAssocID="{57A8CFE9-1812-4BA5-AEDA-79B22BF446BB}" presName="linNode" presStyleCnt="0"/>
      <dgm:spPr/>
      <dgm:t>
        <a:bodyPr/>
        <a:lstStyle/>
        <a:p>
          <a:endParaRPr lang="en-US"/>
        </a:p>
      </dgm:t>
    </dgm:pt>
    <dgm:pt modelId="{F9975305-65FA-4C5D-A891-8799D2CF73F1}" type="pres">
      <dgm:prSet presAssocID="{57A8CFE9-1812-4BA5-AEDA-79B22BF446BB}" presName="parentText" presStyleLbl="node1" presStyleIdx="1" presStyleCnt="2">
        <dgm:presLayoutVars>
          <dgm:chMax val="1"/>
          <dgm:bulletEnabled val="1"/>
        </dgm:presLayoutVars>
      </dgm:prSet>
      <dgm:spPr/>
      <dgm:t>
        <a:bodyPr/>
        <a:lstStyle/>
        <a:p>
          <a:endParaRPr lang="en-US"/>
        </a:p>
      </dgm:t>
    </dgm:pt>
    <dgm:pt modelId="{37FDC5AF-533F-4172-B032-7371F36B9917}" type="pres">
      <dgm:prSet presAssocID="{57A8CFE9-1812-4BA5-AEDA-79B22BF446BB}" presName="descendantText" presStyleLbl="alignAccFollowNode1" presStyleIdx="1" presStyleCnt="2" custScaleY="117904">
        <dgm:presLayoutVars>
          <dgm:bulletEnabled val="1"/>
        </dgm:presLayoutVars>
      </dgm:prSet>
      <dgm:spPr/>
      <dgm:t>
        <a:bodyPr/>
        <a:lstStyle/>
        <a:p>
          <a:endParaRPr lang="en-US"/>
        </a:p>
      </dgm:t>
    </dgm:pt>
  </dgm:ptLst>
  <dgm:cxnLst>
    <dgm:cxn modelId="{8E58B16E-0DCD-4DA7-898A-EA250F4673B2}" srcId="{57A8CFE9-1812-4BA5-AEDA-79B22BF446BB}" destId="{7EA1A67E-9D92-4ADB-A5B1-F9E703416426}" srcOrd="2" destOrd="0" parTransId="{A1DA4B70-CE4B-4213-8FED-8B4E642BDA63}" sibTransId="{0BD3D110-0432-4062-BACB-50FC0731B05F}"/>
    <dgm:cxn modelId="{D180187F-39B5-4369-A2B3-D6A35C2E8C6F}" type="presOf" srcId="{57A8CFE9-1812-4BA5-AEDA-79B22BF446BB}" destId="{F9975305-65FA-4C5D-A891-8799D2CF73F1}" srcOrd="0" destOrd="0" presId="urn:microsoft.com/office/officeart/2005/8/layout/vList5"/>
    <dgm:cxn modelId="{CB48017F-70E6-4503-A049-EACD2470BEC4}" srcId="{59199353-E6B8-4258-B2B3-12D84B717CF5}" destId="{A96D2FF6-0C99-49D4-8ABA-BC1F64D74E5B}" srcOrd="0" destOrd="0" parTransId="{AA5FCD3E-3A7A-4871-8457-C28E3ACF724E}" sibTransId="{1D18F25A-2A6F-4322-B952-EF22A38B25BD}"/>
    <dgm:cxn modelId="{2E6F4415-1175-4D5C-BF05-7B77A7A22B5B}" type="presOf" srcId="{7EA1A67E-9D92-4ADB-A5B1-F9E703416426}" destId="{37FDC5AF-533F-4172-B032-7371F36B9917}" srcOrd="0" destOrd="2" presId="urn:microsoft.com/office/officeart/2005/8/layout/vList5"/>
    <dgm:cxn modelId="{3A1A3477-F7AA-4473-8879-2AB4F0DA9304}" srcId="{59199353-E6B8-4258-B2B3-12D84B717CF5}" destId="{AF4D46AF-AE90-4FCE-A910-048317A78AE6}" srcOrd="1" destOrd="0" parTransId="{9609E28F-62C2-444F-A2F5-841BE3629CEA}" sibTransId="{38822B84-DFA6-4E9D-83DD-6EFD506855E0}"/>
    <dgm:cxn modelId="{9BAAD544-383F-4D67-86F4-E5AB2732159E}" type="presOf" srcId="{12870C18-CA99-4384-B90F-F47499B228C1}" destId="{37FDC5AF-533F-4172-B032-7371F36B9917}" srcOrd="0" destOrd="0" presId="urn:microsoft.com/office/officeart/2005/8/layout/vList5"/>
    <dgm:cxn modelId="{15D98B3C-4C54-4061-96E1-7DADFC94A8B1}" type="presOf" srcId="{A96D2FF6-0C99-49D4-8ABA-BC1F64D74E5B}" destId="{934C40A8-4E32-4FC4-A460-CFB5B83478B3}" srcOrd="0" destOrd="0" presId="urn:microsoft.com/office/officeart/2005/8/layout/vList5"/>
    <dgm:cxn modelId="{33EDE2D4-CD63-49CE-9419-1A91F7A6097A}" type="presOf" srcId="{2A773950-8FF5-4FF1-BADA-409A62E1B4DB}" destId="{934C40A8-4E32-4FC4-A460-CFB5B83478B3}" srcOrd="0" destOrd="2" presId="urn:microsoft.com/office/officeart/2005/8/layout/vList5"/>
    <dgm:cxn modelId="{6135D7C8-A713-4EEE-A6B5-5D7FAC5268B9}" srcId="{71A38867-B654-4FF4-8CBE-EDAB63651FDF}" destId="{57A8CFE9-1812-4BA5-AEDA-79B22BF446BB}" srcOrd="1" destOrd="0" parTransId="{94EEBECA-1031-4D92-8AD8-AD31181E99F4}" sibTransId="{9685F4B2-F48A-4462-B936-BF227BCEDA81}"/>
    <dgm:cxn modelId="{BEC8724A-40C2-4058-9DFF-EE10B6767C87}" srcId="{59199353-E6B8-4258-B2B3-12D84B717CF5}" destId="{2A773950-8FF5-4FF1-BADA-409A62E1B4DB}" srcOrd="2" destOrd="0" parTransId="{6531FE00-09DD-48CC-9F2F-0E82D7C1A254}" sibTransId="{C7FC7E6E-B36D-4EE0-8FA1-C33891099BB3}"/>
    <dgm:cxn modelId="{18D7CEAA-ADC3-466E-8915-A18CDD510336}" srcId="{57A8CFE9-1812-4BA5-AEDA-79B22BF446BB}" destId="{12870C18-CA99-4384-B90F-F47499B228C1}" srcOrd="0" destOrd="0" parTransId="{54001F2F-85BD-48BD-9B87-062956FF2D65}" sibTransId="{36E248BC-B591-412C-9C00-802A71EFA09C}"/>
    <dgm:cxn modelId="{9CA7E8CD-868F-46CE-8C04-F95AFC480790}" srcId="{71A38867-B654-4FF4-8CBE-EDAB63651FDF}" destId="{59199353-E6B8-4258-B2B3-12D84B717CF5}" srcOrd="0" destOrd="0" parTransId="{296E5CF6-A6BA-4900-9534-7A4E100D1752}" sibTransId="{2979ED50-D54E-4602-A771-6FCACC8D401C}"/>
    <dgm:cxn modelId="{3A0602E6-9439-4B64-833E-434E60D06CE0}" type="presOf" srcId="{59199353-E6B8-4258-B2B3-12D84B717CF5}" destId="{E30A4BC2-E02E-4FA4-BA74-A473A755F8C9}" srcOrd="0" destOrd="0" presId="urn:microsoft.com/office/officeart/2005/8/layout/vList5"/>
    <dgm:cxn modelId="{71819828-064C-453B-B8BD-0871AD7A54B1}" type="presOf" srcId="{AF4D46AF-AE90-4FCE-A910-048317A78AE6}" destId="{934C40A8-4E32-4FC4-A460-CFB5B83478B3}" srcOrd="0" destOrd="1" presId="urn:microsoft.com/office/officeart/2005/8/layout/vList5"/>
    <dgm:cxn modelId="{94CC1CC7-0D61-4FC5-ADA9-14B89E947EA6}" type="presOf" srcId="{71A38867-B654-4FF4-8CBE-EDAB63651FDF}" destId="{3E9D240B-C917-4BB4-BB1E-ECA178AF7A3B}" srcOrd="0" destOrd="0" presId="urn:microsoft.com/office/officeart/2005/8/layout/vList5"/>
    <dgm:cxn modelId="{0DD450A7-6779-4168-878B-73CC90323604}" srcId="{57A8CFE9-1812-4BA5-AEDA-79B22BF446BB}" destId="{0859AD0F-F836-4D4A-8A66-11EC0995C221}" srcOrd="1" destOrd="0" parTransId="{3A913A49-7058-4324-83CB-4C4498C557DF}" sibTransId="{22106BA1-E5EB-4007-87F2-CA17BFB2C232}"/>
    <dgm:cxn modelId="{C08BE7D0-D031-49C5-99C2-37299158A756}" type="presOf" srcId="{0859AD0F-F836-4D4A-8A66-11EC0995C221}" destId="{37FDC5AF-533F-4172-B032-7371F36B9917}" srcOrd="0" destOrd="1" presId="urn:microsoft.com/office/officeart/2005/8/layout/vList5"/>
    <dgm:cxn modelId="{DF0B8875-1571-4A0C-B0D3-BCE5368DFAA0}" type="presParOf" srcId="{3E9D240B-C917-4BB4-BB1E-ECA178AF7A3B}" destId="{40D00282-185D-4963-8AD3-50428D359D56}" srcOrd="0" destOrd="0" presId="urn:microsoft.com/office/officeart/2005/8/layout/vList5"/>
    <dgm:cxn modelId="{D4B4B778-C6F9-4847-8351-8A13EACC989B}" type="presParOf" srcId="{40D00282-185D-4963-8AD3-50428D359D56}" destId="{E30A4BC2-E02E-4FA4-BA74-A473A755F8C9}" srcOrd="0" destOrd="0" presId="urn:microsoft.com/office/officeart/2005/8/layout/vList5"/>
    <dgm:cxn modelId="{34B7BD9E-607E-483E-9823-0DA706CDC089}" type="presParOf" srcId="{40D00282-185D-4963-8AD3-50428D359D56}" destId="{934C40A8-4E32-4FC4-A460-CFB5B83478B3}" srcOrd="1" destOrd="0" presId="urn:microsoft.com/office/officeart/2005/8/layout/vList5"/>
    <dgm:cxn modelId="{B39DC9CC-5500-4F7A-AB1D-BE5FC12F1E3E}" type="presParOf" srcId="{3E9D240B-C917-4BB4-BB1E-ECA178AF7A3B}" destId="{8E556BFD-380E-46E3-BD54-4F4361C7C8C5}" srcOrd="1" destOrd="0" presId="urn:microsoft.com/office/officeart/2005/8/layout/vList5"/>
    <dgm:cxn modelId="{7114D3E0-F9B6-4592-ABAD-28E953108894}" type="presParOf" srcId="{3E9D240B-C917-4BB4-BB1E-ECA178AF7A3B}" destId="{D3A94ED6-670C-4973-B15D-76023F9A2103}" srcOrd="2" destOrd="0" presId="urn:microsoft.com/office/officeart/2005/8/layout/vList5"/>
    <dgm:cxn modelId="{7D98E4B1-7AD7-4B29-91BA-95D4C9811609}" type="presParOf" srcId="{D3A94ED6-670C-4973-B15D-76023F9A2103}" destId="{F9975305-65FA-4C5D-A891-8799D2CF73F1}" srcOrd="0" destOrd="0" presId="urn:microsoft.com/office/officeart/2005/8/layout/vList5"/>
    <dgm:cxn modelId="{3876F9D4-44C6-4C28-9B37-408A58FC78E7}" type="presParOf" srcId="{D3A94ED6-670C-4973-B15D-76023F9A2103}" destId="{37FDC5AF-533F-4172-B032-7371F36B9917}"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693901C-4DCB-4694-81AB-75E050D345C7}" type="doc">
      <dgm:prSet loTypeId="urn:microsoft.com/office/officeart/2005/8/layout/default#4" loCatId="list" qsTypeId="urn:microsoft.com/office/officeart/2005/8/quickstyle/simple5" qsCatId="simple" csTypeId="urn:microsoft.com/office/officeart/2005/8/colors/colorful1#6" csCatId="colorful" phldr="1"/>
      <dgm:spPr/>
      <dgm:t>
        <a:bodyPr/>
        <a:lstStyle/>
        <a:p>
          <a:endParaRPr lang="en-US"/>
        </a:p>
      </dgm:t>
    </dgm:pt>
    <dgm:pt modelId="{F262EF83-4071-42B5-ACC6-7A03A9712123}">
      <dgm:prSet custT="1"/>
      <dgm:spPr/>
      <dgm:t>
        <a:bodyPr/>
        <a:lstStyle/>
        <a:p>
          <a:pPr rtl="0"/>
          <a:r>
            <a:rPr lang="en-US" sz="2400" b="1" dirty="0" smtClean="0"/>
            <a:t>Narrative</a:t>
          </a:r>
          <a:endParaRPr lang="en-US" sz="2800" b="1" dirty="0" smtClean="0"/>
        </a:p>
      </dgm:t>
    </dgm:pt>
    <dgm:pt modelId="{6A302C9F-2E5B-45D3-8788-5834EE2E7653}" type="parTrans" cxnId="{86C1BC14-5031-49B5-8FE9-A8453C152B18}">
      <dgm:prSet/>
      <dgm:spPr/>
      <dgm:t>
        <a:bodyPr/>
        <a:lstStyle/>
        <a:p>
          <a:endParaRPr lang="en-US"/>
        </a:p>
      </dgm:t>
    </dgm:pt>
    <dgm:pt modelId="{811E3D6A-48CB-46EB-9A81-A9E128741B24}" type="sibTrans" cxnId="{86C1BC14-5031-49B5-8FE9-A8453C152B18}">
      <dgm:prSet/>
      <dgm:spPr/>
      <dgm:t>
        <a:bodyPr/>
        <a:lstStyle/>
        <a:p>
          <a:endParaRPr lang="en-US"/>
        </a:p>
      </dgm:t>
    </dgm:pt>
    <dgm:pt modelId="{3B1F2C9C-1260-4C1C-9225-D1E19B52A6F1}">
      <dgm:prSet custT="1"/>
      <dgm:spPr/>
      <dgm:t>
        <a:bodyPr/>
        <a:lstStyle/>
        <a:p>
          <a:pPr rtl="0"/>
          <a:r>
            <a:rPr lang="en-US" sz="2400" b="1" dirty="0" smtClean="0"/>
            <a:t>Research</a:t>
          </a:r>
          <a:endParaRPr lang="en-US" sz="2800" b="1" dirty="0" smtClean="0"/>
        </a:p>
      </dgm:t>
    </dgm:pt>
    <dgm:pt modelId="{99B97BC7-1563-481E-BF26-FCE679224AE5}" type="parTrans" cxnId="{7053180F-BD06-4662-8ABB-B072646F5BBE}">
      <dgm:prSet/>
      <dgm:spPr/>
      <dgm:t>
        <a:bodyPr/>
        <a:lstStyle/>
        <a:p>
          <a:endParaRPr lang="en-US"/>
        </a:p>
      </dgm:t>
    </dgm:pt>
    <dgm:pt modelId="{9C597144-5F9F-47A0-974A-A1786FAE02CD}" type="sibTrans" cxnId="{7053180F-BD06-4662-8ABB-B072646F5BBE}">
      <dgm:prSet/>
      <dgm:spPr/>
      <dgm:t>
        <a:bodyPr/>
        <a:lstStyle/>
        <a:p>
          <a:endParaRPr lang="en-US"/>
        </a:p>
      </dgm:t>
    </dgm:pt>
    <dgm:pt modelId="{FB44D345-F29A-4D33-A68F-A896339FA92B}">
      <dgm:prSet custT="1"/>
      <dgm:spPr/>
      <dgm:t>
        <a:bodyPr/>
        <a:lstStyle/>
        <a:p>
          <a:pPr rtl="0"/>
          <a:r>
            <a:rPr lang="en-US" sz="2000" b="1" dirty="0" smtClean="0"/>
            <a:t>Argumentative/</a:t>
          </a:r>
        </a:p>
        <a:p>
          <a:pPr rtl="0"/>
          <a:r>
            <a:rPr lang="en-US" sz="2000" b="1" dirty="0" smtClean="0"/>
            <a:t>Opinion</a:t>
          </a:r>
        </a:p>
      </dgm:t>
    </dgm:pt>
    <dgm:pt modelId="{335D3466-A056-451C-8990-BC4A005A3E96}" type="parTrans" cxnId="{134F02AB-CE8E-45C9-A35C-F544CA8CCB37}">
      <dgm:prSet/>
      <dgm:spPr/>
      <dgm:t>
        <a:bodyPr/>
        <a:lstStyle/>
        <a:p>
          <a:endParaRPr lang="en-US"/>
        </a:p>
      </dgm:t>
    </dgm:pt>
    <dgm:pt modelId="{8F789426-4D44-4518-926A-54D715C52322}" type="sibTrans" cxnId="{134F02AB-CE8E-45C9-A35C-F544CA8CCB37}">
      <dgm:prSet/>
      <dgm:spPr/>
      <dgm:t>
        <a:bodyPr/>
        <a:lstStyle/>
        <a:p>
          <a:endParaRPr lang="en-US"/>
        </a:p>
      </dgm:t>
    </dgm:pt>
    <dgm:pt modelId="{A18E2D51-384A-4A12-929E-D512CCD92F5D}">
      <dgm:prSet custT="1"/>
      <dgm:spPr/>
      <dgm:t>
        <a:bodyPr/>
        <a:lstStyle/>
        <a:p>
          <a:pPr rtl="0"/>
          <a:r>
            <a:rPr lang="en-US" sz="2400" b="1" dirty="0" smtClean="0"/>
            <a:t>Explanation</a:t>
          </a:r>
        </a:p>
      </dgm:t>
    </dgm:pt>
    <dgm:pt modelId="{E45E0853-90AB-410D-8159-3D44A2704474}" type="parTrans" cxnId="{46072D95-77D7-47B0-91A7-D8506558E07B}">
      <dgm:prSet/>
      <dgm:spPr/>
      <dgm:t>
        <a:bodyPr/>
        <a:lstStyle/>
        <a:p>
          <a:endParaRPr lang="en-US"/>
        </a:p>
      </dgm:t>
    </dgm:pt>
    <dgm:pt modelId="{C64BA0C5-B6B6-40C7-AA34-3AE7BFBE4FF3}" type="sibTrans" cxnId="{46072D95-77D7-47B0-91A7-D8506558E07B}">
      <dgm:prSet/>
      <dgm:spPr/>
      <dgm:t>
        <a:bodyPr/>
        <a:lstStyle/>
        <a:p>
          <a:endParaRPr lang="en-US"/>
        </a:p>
      </dgm:t>
    </dgm:pt>
    <dgm:pt modelId="{6ADD31A6-53D3-4E6E-A913-793CD562CEE5}" type="pres">
      <dgm:prSet presAssocID="{8693901C-4DCB-4694-81AB-75E050D345C7}" presName="diagram" presStyleCnt="0">
        <dgm:presLayoutVars>
          <dgm:dir/>
          <dgm:resizeHandles val="exact"/>
        </dgm:presLayoutVars>
      </dgm:prSet>
      <dgm:spPr/>
      <dgm:t>
        <a:bodyPr/>
        <a:lstStyle/>
        <a:p>
          <a:endParaRPr lang="en-US"/>
        </a:p>
      </dgm:t>
    </dgm:pt>
    <dgm:pt modelId="{BF921821-992A-4CCB-8FFC-8667C312DE35}" type="pres">
      <dgm:prSet presAssocID="{F262EF83-4071-42B5-ACC6-7A03A9712123}" presName="node" presStyleLbl="node1" presStyleIdx="0" presStyleCnt="4" custScaleX="113342" custLinFactNeighborX="1263" custLinFactNeighborY="57122">
        <dgm:presLayoutVars>
          <dgm:bulletEnabled val="1"/>
        </dgm:presLayoutVars>
      </dgm:prSet>
      <dgm:spPr/>
      <dgm:t>
        <a:bodyPr/>
        <a:lstStyle/>
        <a:p>
          <a:endParaRPr lang="en-US"/>
        </a:p>
      </dgm:t>
    </dgm:pt>
    <dgm:pt modelId="{A2A80CB5-0DC4-4DE3-8718-C794A83DE44B}" type="pres">
      <dgm:prSet presAssocID="{811E3D6A-48CB-46EB-9A81-A9E128741B24}" presName="sibTrans" presStyleCnt="0"/>
      <dgm:spPr/>
      <dgm:t>
        <a:bodyPr/>
        <a:lstStyle/>
        <a:p>
          <a:endParaRPr lang="en-US"/>
        </a:p>
      </dgm:t>
    </dgm:pt>
    <dgm:pt modelId="{32E6E1A8-5F74-41DB-B1DB-D41146596728}" type="pres">
      <dgm:prSet presAssocID="{3B1F2C9C-1260-4C1C-9225-D1E19B52A6F1}" presName="node" presStyleLbl="node1" presStyleIdx="1" presStyleCnt="4" custScaleX="116423">
        <dgm:presLayoutVars>
          <dgm:bulletEnabled val="1"/>
        </dgm:presLayoutVars>
      </dgm:prSet>
      <dgm:spPr/>
      <dgm:t>
        <a:bodyPr/>
        <a:lstStyle/>
        <a:p>
          <a:endParaRPr lang="en-US"/>
        </a:p>
      </dgm:t>
    </dgm:pt>
    <dgm:pt modelId="{1340B6F1-CBA0-4AAD-84FF-6EA3A9B94FB8}" type="pres">
      <dgm:prSet presAssocID="{9C597144-5F9F-47A0-974A-A1786FAE02CD}" presName="sibTrans" presStyleCnt="0"/>
      <dgm:spPr/>
      <dgm:t>
        <a:bodyPr/>
        <a:lstStyle/>
        <a:p>
          <a:endParaRPr lang="en-US"/>
        </a:p>
      </dgm:t>
    </dgm:pt>
    <dgm:pt modelId="{952CD02E-926F-4A88-996A-325EF9FDF6F3}" type="pres">
      <dgm:prSet presAssocID="{FB44D345-F29A-4D33-A68F-A896339FA92B}" presName="node" presStyleLbl="node1" presStyleIdx="2" presStyleCnt="4" custScaleX="111809" custLinFactY="-16762" custLinFactNeighborX="1903" custLinFactNeighborY="-100000">
        <dgm:presLayoutVars>
          <dgm:bulletEnabled val="1"/>
        </dgm:presLayoutVars>
      </dgm:prSet>
      <dgm:spPr/>
      <dgm:t>
        <a:bodyPr/>
        <a:lstStyle/>
        <a:p>
          <a:endParaRPr lang="en-US"/>
        </a:p>
      </dgm:t>
    </dgm:pt>
    <dgm:pt modelId="{38294ABA-A91C-4607-91FA-4D245EE10112}" type="pres">
      <dgm:prSet presAssocID="{8F789426-4D44-4518-926A-54D715C52322}" presName="sibTrans" presStyleCnt="0"/>
      <dgm:spPr/>
    </dgm:pt>
    <dgm:pt modelId="{34ECFBF8-9806-45A0-8C0F-2D85DA2E27D5}" type="pres">
      <dgm:prSet presAssocID="{A18E2D51-384A-4A12-929E-D512CCD92F5D}" presName="node" presStyleLbl="node1" presStyleIdx="3" presStyleCnt="4" custScaleX="111217" custLinFactNeighborY="-3385">
        <dgm:presLayoutVars>
          <dgm:bulletEnabled val="1"/>
        </dgm:presLayoutVars>
      </dgm:prSet>
      <dgm:spPr/>
      <dgm:t>
        <a:bodyPr/>
        <a:lstStyle/>
        <a:p>
          <a:endParaRPr lang="en-US"/>
        </a:p>
      </dgm:t>
    </dgm:pt>
  </dgm:ptLst>
  <dgm:cxnLst>
    <dgm:cxn modelId="{A21597E4-9C57-4FFF-AEE6-95F734F63F21}" type="presOf" srcId="{8693901C-4DCB-4694-81AB-75E050D345C7}" destId="{6ADD31A6-53D3-4E6E-A913-793CD562CEE5}" srcOrd="0" destOrd="0" presId="urn:microsoft.com/office/officeart/2005/8/layout/default#4"/>
    <dgm:cxn modelId="{B9BDD141-1B1E-4B75-9552-18B01A4BA9FC}" type="presOf" srcId="{F262EF83-4071-42B5-ACC6-7A03A9712123}" destId="{BF921821-992A-4CCB-8FFC-8667C312DE35}" srcOrd="0" destOrd="0" presId="urn:microsoft.com/office/officeart/2005/8/layout/default#4"/>
    <dgm:cxn modelId="{63C6F60A-9935-4EA9-AABF-36A1E28F748D}" type="presOf" srcId="{A18E2D51-384A-4A12-929E-D512CCD92F5D}" destId="{34ECFBF8-9806-45A0-8C0F-2D85DA2E27D5}" srcOrd="0" destOrd="0" presId="urn:microsoft.com/office/officeart/2005/8/layout/default#4"/>
    <dgm:cxn modelId="{86C1BC14-5031-49B5-8FE9-A8453C152B18}" srcId="{8693901C-4DCB-4694-81AB-75E050D345C7}" destId="{F262EF83-4071-42B5-ACC6-7A03A9712123}" srcOrd="0" destOrd="0" parTransId="{6A302C9F-2E5B-45D3-8788-5834EE2E7653}" sibTransId="{811E3D6A-48CB-46EB-9A81-A9E128741B24}"/>
    <dgm:cxn modelId="{46072D95-77D7-47B0-91A7-D8506558E07B}" srcId="{8693901C-4DCB-4694-81AB-75E050D345C7}" destId="{A18E2D51-384A-4A12-929E-D512CCD92F5D}" srcOrd="3" destOrd="0" parTransId="{E45E0853-90AB-410D-8159-3D44A2704474}" sibTransId="{C64BA0C5-B6B6-40C7-AA34-3AE7BFBE4FF3}"/>
    <dgm:cxn modelId="{2001B45E-94FE-490B-84A7-8AA2326678E7}" type="presOf" srcId="{3B1F2C9C-1260-4C1C-9225-D1E19B52A6F1}" destId="{32E6E1A8-5F74-41DB-B1DB-D41146596728}" srcOrd="0" destOrd="0" presId="urn:microsoft.com/office/officeart/2005/8/layout/default#4"/>
    <dgm:cxn modelId="{FB17043A-0A5C-4742-88D0-A4657AFE56BB}" type="presOf" srcId="{FB44D345-F29A-4D33-A68F-A896339FA92B}" destId="{952CD02E-926F-4A88-996A-325EF9FDF6F3}" srcOrd="0" destOrd="0" presId="urn:microsoft.com/office/officeart/2005/8/layout/default#4"/>
    <dgm:cxn modelId="{7053180F-BD06-4662-8ABB-B072646F5BBE}" srcId="{8693901C-4DCB-4694-81AB-75E050D345C7}" destId="{3B1F2C9C-1260-4C1C-9225-D1E19B52A6F1}" srcOrd="1" destOrd="0" parTransId="{99B97BC7-1563-481E-BF26-FCE679224AE5}" sibTransId="{9C597144-5F9F-47A0-974A-A1786FAE02CD}"/>
    <dgm:cxn modelId="{134F02AB-CE8E-45C9-A35C-F544CA8CCB37}" srcId="{8693901C-4DCB-4694-81AB-75E050D345C7}" destId="{FB44D345-F29A-4D33-A68F-A896339FA92B}" srcOrd="2" destOrd="0" parTransId="{335D3466-A056-451C-8990-BC4A005A3E96}" sibTransId="{8F789426-4D44-4518-926A-54D715C52322}"/>
    <dgm:cxn modelId="{A151E2D9-D872-4CB6-AA36-B8126AEF8DEA}" type="presParOf" srcId="{6ADD31A6-53D3-4E6E-A913-793CD562CEE5}" destId="{BF921821-992A-4CCB-8FFC-8667C312DE35}" srcOrd="0" destOrd="0" presId="urn:microsoft.com/office/officeart/2005/8/layout/default#4"/>
    <dgm:cxn modelId="{C5471E6D-0DE0-4103-8A82-9236494098F8}" type="presParOf" srcId="{6ADD31A6-53D3-4E6E-A913-793CD562CEE5}" destId="{A2A80CB5-0DC4-4DE3-8718-C794A83DE44B}" srcOrd="1" destOrd="0" presId="urn:microsoft.com/office/officeart/2005/8/layout/default#4"/>
    <dgm:cxn modelId="{FFBE1575-BCA8-4619-B03F-BB3EEB92670C}" type="presParOf" srcId="{6ADD31A6-53D3-4E6E-A913-793CD562CEE5}" destId="{32E6E1A8-5F74-41DB-B1DB-D41146596728}" srcOrd="2" destOrd="0" presId="urn:microsoft.com/office/officeart/2005/8/layout/default#4"/>
    <dgm:cxn modelId="{6030B677-F5A9-44D5-AEEC-570D896643C2}" type="presParOf" srcId="{6ADD31A6-53D3-4E6E-A913-793CD562CEE5}" destId="{1340B6F1-CBA0-4AAD-84FF-6EA3A9B94FB8}" srcOrd="3" destOrd="0" presId="urn:microsoft.com/office/officeart/2005/8/layout/default#4"/>
    <dgm:cxn modelId="{86525805-2DA3-4F73-8D48-71BDF2C3C646}" type="presParOf" srcId="{6ADD31A6-53D3-4E6E-A913-793CD562CEE5}" destId="{952CD02E-926F-4A88-996A-325EF9FDF6F3}" srcOrd="4" destOrd="0" presId="urn:microsoft.com/office/officeart/2005/8/layout/default#4"/>
    <dgm:cxn modelId="{BCF28467-3E8E-44D1-9DED-824B3C97B415}" type="presParOf" srcId="{6ADD31A6-53D3-4E6E-A913-793CD562CEE5}" destId="{38294ABA-A91C-4607-91FA-4D245EE10112}" srcOrd="5" destOrd="0" presId="urn:microsoft.com/office/officeart/2005/8/layout/default#4"/>
    <dgm:cxn modelId="{6CD1CF2C-2F2D-48AE-A1B7-86DF4E3E9D6F}" type="presParOf" srcId="{6ADD31A6-53D3-4E6E-A913-793CD562CEE5}" destId="{34ECFBF8-9806-45A0-8C0F-2D85DA2E27D5}" srcOrd="6" destOrd="0" presId="urn:microsoft.com/office/officeart/2005/8/layout/defaul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5A25C7-704E-4154-BED0-81D5023AFF28}"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n-US"/>
        </a:p>
      </dgm:t>
    </dgm:pt>
    <dgm:pt modelId="{04B84F1A-68BF-4C3A-A469-D55E18296E96}">
      <dgm:prSet custT="1"/>
      <dgm:spPr/>
      <dgm:t>
        <a:bodyPr/>
        <a:lstStyle/>
        <a:p>
          <a:pPr rtl="0">
            <a:spcAft>
              <a:spcPts val="600"/>
            </a:spcAft>
          </a:pPr>
          <a:r>
            <a:rPr lang="en-US" sz="2400" dirty="0" smtClean="0"/>
            <a:t>Increase attention to writing that requires use of evidence from texts</a:t>
          </a:r>
          <a:endParaRPr lang="en-US" sz="2400" dirty="0"/>
        </a:p>
      </dgm:t>
    </dgm:pt>
    <dgm:pt modelId="{51C3BF20-CEC2-4B53-B338-638C04BA1C3C}" type="parTrans" cxnId="{4D1E830C-3DD5-47A3-9EB8-BC7BF7984EEE}">
      <dgm:prSet/>
      <dgm:spPr/>
      <dgm:t>
        <a:bodyPr/>
        <a:lstStyle/>
        <a:p>
          <a:endParaRPr lang="en-US"/>
        </a:p>
      </dgm:t>
    </dgm:pt>
    <dgm:pt modelId="{64553FDC-F1A6-4D3F-8D12-432AACED44BA}" type="sibTrans" cxnId="{4D1E830C-3DD5-47A3-9EB8-BC7BF7984EEE}">
      <dgm:prSet/>
      <dgm:spPr/>
      <dgm:t>
        <a:bodyPr/>
        <a:lstStyle/>
        <a:p>
          <a:endParaRPr lang="en-US"/>
        </a:p>
      </dgm:t>
    </dgm:pt>
    <dgm:pt modelId="{89042E17-D486-4DA0-9EF7-263AD1856435}">
      <dgm:prSet custT="1"/>
      <dgm:spPr/>
      <dgm:t>
        <a:bodyPr/>
        <a:lstStyle/>
        <a:p>
          <a:pPr rtl="0">
            <a:spcAft>
              <a:spcPct val="15000"/>
            </a:spcAft>
          </a:pPr>
          <a:r>
            <a:rPr lang="en-US" sz="2400" dirty="0" smtClean="0"/>
            <a:t>Careful analyses</a:t>
          </a:r>
          <a:endParaRPr lang="en-US" sz="2400" dirty="0"/>
        </a:p>
      </dgm:t>
    </dgm:pt>
    <dgm:pt modelId="{2F177FD6-C37C-4020-A99D-F3D4ED17EA73}" type="parTrans" cxnId="{5990D146-6089-473F-B6F2-63701F7B0358}">
      <dgm:prSet/>
      <dgm:spPr/>
      <dgm:t>
        <a:bodyPr/>
        <a:lstStyle/>
        <a:p>
          <a:endParaRPr lang="en-US"/>
        </a:p>
      </dgm:t>
    </dgm:pt>
    <dgm:pt modelId="{4F7D09DE-51BC-492E-8646-0D854E23F467}" type="sibTrans" cxnId="{5990D146-6089-473F-B6F2-63701F7B0358}">
      <dgm:prSet/>
      <dgm:spPr/>
      <dgm:t>
        <a:bodyPr/>
        <a:lstStyle/>
        <a:p>
          <a:endParaRPr lang="en-US"/>
        </a:p>
      </dgm:t>
    </dgm:pt>
    <dgm:pt modelId="{FE08E289-D3EB-468A-B2DF-042C6C0965B1}">
      <dgm:prSet custT="1"/>
      <dgm:spPr/>
      <dgm:t>
        <a:bodyPr/>
        <a:lstStyle/>
        <a:p>
          <a:pPr rtl="0">
            <a:spcAft>
              <a:spcPct val="15000"/>
            </a:spcAft>
          </a:pPr>
          <a:r>
            <a:rPr lang="en-US" sz="2400" dirty="0" smtClean="0"/>
            <a:t>Well-defended claims and counterclaims</a:t>
          </a:r>
          <a:endParaRPr lang="en-US" sz="2400" dirty="0"/>
        </a:p>
      </dgm:t>
    </dgm:pt>
    <dgm:pt modelId="{702E5FDF-74AB-48BB-A6C8-F39684C7955B}" type="parTrans" cxnId="{CDDEB847-8C70-4BB2-ADA0-FCF13DF6D18C}">
      <dgm:prSet/>
      <dgm:spPr/>
      <dgm:t>
        <a:bodyPr/>
        <a:lstStyle/>
        <a:p>
          <a:endParaRPr lang="en-US"/>
        </a:p>
      </dgm:t>
    </dgm:pt>
    <dgm:pt modelId="{D568820D-F7F3-4A1C-99FD-D798F5B1844C}" type="sibTrans" cxnId="{CDDEB847-8C70-4BB2-ADA0-FCF13DF6D18C}">
      <dgm:prSet/>
      <dgm:spPr/>
      <dgm:t>
        <a:bodyPr/>
        <a:lstStyle/>
        <a:p>
          <a:endParaRPr lang="en-US"/>
        </a:p>
      </dgm:t>
    </dgm:pt>
    <dgm:pt modelId="{5DD848F9-63E2-4086-B9C4-5D005D4C34CD}">
      <dgm:prSet custT="1"/>
      <dgm:spPr/>
      <dgm:t>
        <a:bodyPr/>
        <a:lstStyle/>
        <a:p>
          <a:pPr rtl="0">
            <a:spcAft>
              <a:spcPct val="15000"/>
            </a:spcAft>
          </a:pPr>
          <a:r>
            <a:rPr lang="en-US" sz="2400" dirty="0" smtClean="0"/>
            <a:t>Clear information</a:t>
          </a:r>
          <a:endParaRPr lang="en-US" sz="2400" dirty="0"/>
        </a:p>
      </dgm:t>
    </dgm:pt>
    <dgm:pt modelId="{C0DA1299-5E2D-448E-85BD-C1E881DF30A6}" type="parTrans" cxnId="{DE905F3D-E91F-43BE-8A30-03713461D6C6}">
      <dgm:prSet/>
      <dgm:spPr/>
      <dgm:t>
        <a:bodyPr/>
        <a:lstStyle/>
        <a:p>
          <a:endParaRPr lang="en-US"/>
        </a:p>
      </dgm:t>
    </dgm:pt>
    <dgm:pt modelId="{FF9AC56A-068E-4C17-A9AA-19B0905AAF36}" type="sibTrans" cxnId="{DE905F3D-E91F-43BE-8A30-03713461D6C6}">
      <dgm:prSet/>
      <dgm:spPr/>
      <dgm:t>
        <a:bodyPr/>
        <a:lstStyle/>
        <a:p>
          <a:endParaRPr lang="en-US"/>
        </a:p>
      </dgm:t>
    </dgm:pt>
    <dgm:pt modelId="{C585D064-8339-470F-80DB-12DC381FD90D}">
      <dgm:prSet custT="1"/>
      <dgm:spPr/>
      <dgm:t>
        <a:bodyPr/>
        <a:lstStyle/>
        <a:p>
          <a:pPr rtl="0">
            <a:lnSpc>
              <a:spcPct val="100000"/>
            </a:lnSpc>
            <a:spcAft>
              <a:spcPts val="600"/>
            </a:spcAft>
          </a:pPr>
          <a:r>
            <a:rPr lang="en-US" sz="2400" dirty="0" smtClean="0"/>
            <a:t>Narrative writing to convey personal experience is still important, but comprises far less of instructional time than does argument and informational writing</a:t>
          </a:r>
          <a:endParaRPr lang="en-US" sz="2400" dirty="0"/>
        </a:p>
      </dgm:t>
    </dgm:pt>
    <dgm:pt modelId="{C64B9D32-081D-4276-8572-3786BC0003FD}" type="parTrans" cxnId="{0C70D5E8-92B5-40E6-B370-0D5993F3F1AE}">
      <dgm:prSet/>
      <dgm:spPr/>
      <dgm:t>
        <a:bodyPr/>
        <a:lstStyle/>
        <a:p>
          <a:endParaRPr lang="en-US"/>
        </a:p>
      </dgm:t>
    </dgm:pt>
    <dgm:pt modelId="{E47BD4DA-7446-4F47-8E9E-399065F8EA4E}" type="sibTrans" cxnId="{0C70D5E8-92B5-40E6-B370-0D5993F3F1AE}">
      <dgm:prSet/>
      <dgm:spPr/>
      <dgm:t>
        <a:bodyPr/>
        <a:lstStyle/>
        <a:p>
          <a:endParaRPr lang="en-US"/>
        </a:p>
      </dgm:t>
    </dgm:pt>
    <dgm:pt modelId="{63581DA3-0A2E-4B93-B3C8-54DB6F3C8AB8}">
      <dgm:prSet/>
      <dgm:spPr/>
      <dgm:t>
        <a:bodyPr/>
        <a:lstStyle/>
        <a:p>
          <a:pPr rtl="0">
            <a:lnSpc>
              <a:spcPct val="90000"/>
            </a:lnSpc>
            <a:spcAft>
              <a:spcPct val="15000"/>
            </a:spcAft>
          </a:pPr>
          <a:endParaRPr lang="en-US" sz="1600" dirty="0"/>
        </a:p>
      </dgm:t>
    </dgm:pt>
    <dgm:pt modelId="{CB77B3FC-02E1-47FB-A6A1-F948C1276072}" type="parTrans" cxnId="{850D5910-7D31-43DE-A9A4-E9DC1AF45C7D}">
      <dgm:prSet/>
      <dgm:spPr/>
      <dgm:t>
        <a:bodyPr/>
        <a:lstStyle/>
        <a:p>
          <a:endParaRPr lang="en-US"/>
        </a:p>
      </dgm:t>
    </dgm:pt>
    <dgm:pt modelId="{925E93E4-E613-427B-99FD-73DFF9E3CAD3}" type="sibTrans" cxnId="{850D5910-7D31-43DE-A9A4-E9DC1AF45C7D}">
      <dgm:prSet/>
      <dgm:spPr/>
      <dgm:t>
        <a:bodyPr/>
        <a:lstStyle/>
        <a:p>
          <a:endParaRPr lang="en-US"/>
        </a:p>
      </dgm:t>
    </dgm:pt>
    <dgm:pt modelId="{06D87966-6005-4CBA-82BE-6A8C76D2CD65}">
      <dgm:prSet/>
      <dgm:spPr/>
      <dgm:t>
        <a:bodyPr/>
        <a:lstStyle/>
        <a:p>
          <a:pPr rtl="0">
            <a:lnSpc>
              <a:spcPct val="90000"/>
            </a:lnSpc>
            <a:spcAft>
              <a:spcPct val="15000"/>
            </a:spcAft>
          </a:pPr>
          <a:endParaRPr lang="en-US" sz="1600" dirty="0"/>
        </a:p>
      </dgm:t>
    </dgm:pt>
    <dgm:pt modelId="{AD6DE6B4-340D-4AF5-8EB8-83401D3FC46D}" type="parTrans" cxnId="{C86296C7-9158-4131-BD51-2E07EE5B55D5}">
      <dgm:prSet/>
      <dgm:spPr/>
      <dgm:t>
        <a:bodyPr/>
        <a:lstStyle/>
        <a:p>
          <a:endParaRPr lang="en-US"/>
        </a:p>
      </dgm:t>
    </dgm:pt>
    <dgm:pt modelId="{51B65D23-3182-4C23-8264-C910762A9BFF}" type="sibTrans" cxnId="{C86296C7-9158-4131-BD51-2E07EE5B55D5}">
      <dgm:prSet/>
      <dgm:spPr/>
      <dgm:t>
        <a:bodyPr/>
        <a:lstStyle/>
        <a:p>
          <a:endParaRPr lang="en-US"/>
        </a:p>
      </dgm:t>
    </dgm:pt>
    <dgm:pt modelId="{FA0E57CE-C65D-4F37-9ABD-7A8C281EB93A}" type="pres">
      <dgm:prSet presAssocID="{935A25C7-704E-4154-BED0-81D5023AFF28}" presName="Name0" presStyleCnt="0">
        <dgm:presLayoutVars>
          <dgm:dir/>
          <dgm:resizeHandles val="exact"/>
        </dgm:presLayoutVars>
      </dgm:prSet>
      <dgm:spPr/>
      <dgm:t>
        <a:bodyPr/>
        <a:lstStyle/>
        <a:p>
          <a:endParaRPr lang="en-US"/>
        </a:p>
      </dgm:t>
    </dgm:pt>
    <dgm:pt modelId="{59336636-ADF1-4BF0-A132-464168AAC0F6}" type="pres">
      <dgm:prSet presAssocID="{04B84F1A-68BF-4C3A-A469-D55E18296E96}" presName="node" presStyleLbl="node1" presStyleIdx="0" presStyleCnt="2">
        <dgm:presLayoutVars>
          <dgm:bulletEnabled val="1"/>
        </dgm:presLayoutVars>
      </dgm:prSet>
      <dgm:spPr/>
      <dgm:t>
        <a:bodyPr/>
        <a:lstStyle/>
        <a:p>
          <a:endParaRPr lang="en-US"/>
        </a:p>
      </dgm:t>
    </dgm:pt>
    <dgm:pt modelId="{3A4B3984-0DE6-4A48-AF8A-DF26F55A9249}" type="pres">
      <dgm:prSet presAssocID="{64553FDC-F1A6-4D3F-8D12-432AACED44BA}" presName="sibTrans" presStyleCnt="0"/>
      <dgm:spPr/>
      <dgm:t>
        <a:bodyPr/>
        <a:lstStyle/>
        <a:p>
          <a:endParaRPr lang="en-US"/>
        </a:p>
      </dgm:t>
    </dgm:pt>
    <dgm:pt modelId="{6D747F12-6679-4E5A-A734-8B54A91C91D4}" type="pres">
      <dgm:prSet presAssocID="{C585D064-8339-470F-80DB-12DC381FD90D}" presName="node" presStyleLbl="node1" presStyleIdx="1" presStyleCnt="2">
        <dgm:presLayoutVars>
          <dgm:bulletEnabled val="1"/>
        </dgm:presLayoutVars>
      </dgm:prSet>
      <dgm:spPr/>
      <dgm:t>
        <a:bodyPr/>
        <a:lstStyle/>
        <a:p>
          <a:endParaRPr lang="en-US"/>
        </a:p>
      </dgm:t>
    </dgm:pt>
  </dgm:ptLst>
  <dgm:cxnLst>
    <dgm:cxn modelId="{DE905F3D-E91F-43BE-8A30-03713461D6C6}" srcId="{04B84F1A-68BF-4C3A-A469-D55E18296E96}" destId="{5DD848F9-63E2-4086-B9C4-5D005D4C34CD}" srcOrd="2" destOrd="0" parTransId="{C0DA1299-5E2D-448E-85BD-C1E881DF30A6}" sibTransId="{FF9AC56A-068E-4C17-A9AA-19B0905AAF36}"/>
    <dgm:cxn modelId="{017565CE-1652-4E6C-93D8-7E96E1BBC7AE}" type="presOf" srcId="{C585D064-8339-470F-80DB-12DC381FD90D}" destId="{6D747F12-6679-4E5A-A734-8B54A91C91D4}" srcOrd="0" destOrd="0" presId="urn:microsoft.com/office/officeart/2005/8/layout/hList6"/>
    <dgm:cxn modelId="{5990D146-6089-473F-B6F2-63701F7B0358}" srcId="{04B84F1A-68BF-4C3A-A469-D55E18296E96}" destId="{89042E17-D486-4DA0-9EF7-263AD1856435}" srcOrd="0" destOrd="0" parTransId="{2F177FD6-C37C-4020-A99D-F3D4ED17EA73}" sibTransId="{4F7D09DE-51BC-492E-8646-0D854E23F467}"/>
    <dgm:cxn modelId="{61CF63EE-C3AC-4801-A14F-EE33D92BFE2D}" type="presOf" srcId="{63581DA3-0A2E-4B93-B3C8-54DB6F3C8AB8}" destId="{6D747F12-6679-4E5A-A734-8B54A91C91D4}" srcOrd="0" destOrd="1" presId="urn:microsoft.com/office/officeart/2005/8/layout/hList6"/>
    <dgm:cxn modelId="{C86296C7-9158-4131-BD51-2E07EE5B55D5}" srcId="{C585D064-8339-470F-80DB-12DC381FD90D}" destId="{06D87966-6005-4CBA-82BE-6A8C76D2CD65}" srcOrd="1" destOrd="0" parTransId="{AD6DE6B4-340D-4AF5-8EB8-83401D3FC46D}" sibTransId="{51B65D23-3182-4C23-8264-C910762A9BFF}"/>
    <dgm:cxn modelId="{89B7B539-4AA8-4D81-A0DA-BEA48509C2A3}" type="presOf" srcId="{FE08E289-D3EB-468A-B2DF-042C6C0965B1}" destId="{59336636-ADF1-4BF0-A132-464168AAC0F6}" srcOrd="0" destOrd="2" presId="urn:microsoft.com/office/officeart/2005/8/layout/hList6"/>
    <dgm:cxn modelId="{850D5910-7D31-43DE-A9A4-E9DC1AF45C7D}" srcId="{C585D064-8339-470F-80DB-12DC381FD90D}" destId="{63581DA3-0A2E-4B93-B3C8-54DB6F3C8AB8}" srcOrd="0" destOrd="0" parTransId="{CB77B3FC-02E1-47FB-A6A1-F948C1276072}" sibTransId="{925E93E4-E613-427B-99FD-73DFF9E3CAD3}"/>
    <dgm:cxn modelId="{23B26274-2267-45AE-902B-72A20E0BB8BA}" type="presOf" srcId="{06D87966-6005-4CBA-82BE-6A8C76D2CD65}" destId="{6D747F12-6679-4E5A-A734-8B54A91C91D4}" srcOrd="0" destOrd="2" presId="urn:microsoft.com/office/officeart/2005/8/layout/hList6"/>
    <dgm:cxn modelId="{CDDEB847-8C70-4BB2-ADA0-FCF13DF6D18C}" srcId="{04B84F1A-68BF-4C3A-A469-D55E18296E96}" destId="{FE08E289-D3EB-468A-B2DF-042C6C0965B1}" srcOrd="1" destOrd="0" parTransId="{702E5FDF-74AB-48BB-A6C8-F39684C7955B}" sibTransId="{D568820D-F7F3-4A1C-99FD-D798F5B1844C}"/>
    <dgm:cxn modelId="{285CC62B-FE8C-46F0-9C7A-EB5DBB0D2CB6}" type="presOf" srcId="{04B84F1A-68BF-4C3A-A469-D55E18296E96}" destId="{59336636-ADF1-4BF0-A132-464168AAC0F6}" srcOrd="0" destOrd="0" presId="urn:microsoft.com/office/officeart/2005/8/layout/hList6"/>
    <dgm:cxn modelId="{78DED3C3-4034-4730-98B5-DA5CE5AC815B}" type="presOf" srcId="{935A25C7-704E-4154-BED0-81D5023AFF28}" destId="{FA0E57CE-C65D-4F37-9ABD-7A8C281EB93A}" srcOrd="0" destOrd="0" presId="urn:microsoft.com/office/officeart/2005/8/layout/hList6"/>
    <dgm:cxn modelId="{4D1E830C-3DD5-47A3-9EB8-BC7BF7984EEE}" srcId="{935A25C7-704E-4154-BED0-81D5023AFF28}" destId="{04B84F1A-68BF-4C3A-A469-D55E18296E96}" srcOrd="0" destOrd="0" parTransId="{51C3BF20-CEC2-4B53-B338-638C04BA1C3C}" sibTransId="{64553FDC-F1A6-4D3F-8D12-432AACED44BA}"/>
    <dgm:cxn modelId="{0C70D5E8-92B5-40E6-B370-0D5993F3F1AE}" srcId="{935A25C7-704E-4154-BED0-81D5023AFF28}" destId="{C585D064-8339-470F-80DB-12DC381FD90D}" srcOrd="1" destOrd="0" parTransId="{C64B9D32-081D-4276-8572-3786BC0003FD}" sibTransId="{E47BD4DA-7446-4F47-8E9E-399065F8EA4E}"/>
    <dgm:cxn modelId="{A8BF2169-102A-4381-A77C-ABF1375F90DE}" type="presOf" srcId="{89042E17-D486-4DA0-9EF7-263AD1856435}" destId="{59336636-ADF1-4BF0-A132-464168AAC0F6}" srcOrd="0" destOrd="1" presId="urn:microsoft.com/office/officeart/2005/8/layout/hList6"/>
    <dgm:cxn modelId="{62B68EBC-3A73-46AE-B771-D97F28063AE6}" type="presOf" srcId="{5DD848F9-63E2-4086-B9C4-5D005D4C34CD}" destId="{59336636-ADF1-4BF0-A132-464168AAC0F6}" srcOrd="0" destOrd="3" presId="urn:microsoft.com/office/officeart/2005/8/layout/hList6"/>
    <dgm:cxn modelId="{0CF4762B-C3F3-41FA-98E2-224D0F4D0E80}" type="presParOf" srcId="{FA0E57CE-C65D-4F37-9ABD-7A8C281EB93A}" destId="{59336636-ADF1-4BF0-A132-464168AAC0F6}" srcOrd="0" destOrd="0" presId="urn:microsoft.com/office/officeart/2005/8/layout/hList6"/>
    <dgm:cxn modelId="{4E4F28C9-48F1-42E6-855D-B379635DB221}" type="presParOf" srcId="{FA0E57CE-C65D-4F37-9ABD-7A8C281EB93A}" destId="{3A4B3984-0DE6-4A48-AF8A-DF26F55A9249}" srcOrd="1" destOrd="0" presId="urn:microsoft.com/office/officeart/2005/8/layout/hList6"/>
    <dgm:cxn modelId="{41588E9C-E9D2-4D7D-9C9F-933E41896A76}" type="presParOf" srcId="{FA0E57CE-C65D-4F37-9ABD-7A8C281EB93A}" destId="{6D747F12-6679-4E5A-A734-8B54A91C91D4}"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4A8422-27CC-4512-A614-69D23116D95E}" type="doc">
      <dgm:prSet loTypeId="urn:microsoft.com/office/officeart/2005/8/layout/vList2" loCatId="list" qsTypeId="urn:microsoft.com/office/officeart/2005/8/quickstyle/simple5" qsCatId="simple" csTypeId="urn:microsoft.com/office/officeart/2005/8/colors/colorful1#7" csCatId="colorful" phldr="1"/>
      <dgm:spPr/>
      <dgm:t>
        <a:bodyPr/>
        <a:lstStyle/>
        <a:p>
          <a:endParaRPr lang="en-US"/>
        </a:p>
      </dgm:t>
    </dgm:pt>
    <dgm:pt modelId="{07AFCBDE-216B-46FC-85DB-1E559341ACFF}">
      <dgm:prSet custT="1"/>
      <dgm:spPr/>
      <dgm:t>
        <a:bodyPr/>
        <a:lstStyle/>
        <a:p>
          <a:pPr rtl="0"/>
          <a:r>
            <a:rPr lang="en-US" sz="2800" dirty="0" smtClean="0"/>
            <a:t>Oral language is the foundation for reading and writing</a:t>
          </a:r>
          <a:endParaRPr lang="en-US" sz="2800" dirty="0"/>
        </a:p>
      </dgm:t>
    </dgm:pt>
    <dgm:pt modelId="{F9013D42-8D0B-4F36-A979-7BAF571A2654}" type="parTrans" cxnId="{8EF0279C-C785-461D-973E-C874F6872601}">
      <dgm:prSet/>
      <dgm:spPr/>
      <dgm:t>
        <a:bodyPr/>
        <a:lstStyle/>
        <a:p>
          <a:endParaRPr lang="en-US"/>
        </a:p>
      </dgm:t>
    </dgm:pt>
    <dgm:pt modelId="{53B058D1-69B7-4869-90D4-9FCEC1C95EEE}" type="sibTrans" cxnId="{8EF0279C-C785-461D-973E-C874F6872601}">
      <dgm:prSet/>
      <dgm:spPr/>
      <dgm:t>
        <a:bodyPr/>
        <a:lstStyle/>
        <a:p>
          <a:endParaRPr lang="en-US"/>
        </a:p>
      </dgm:t>
    </dgm:pt>
    <dgm:pt modelId="{54365F7D-D7ED-497B-A460-225E4DF54633}">
      <dgm:prSet custT="1"/>
      <dgm:spPr/>
      <dgm:t>
        <a:bodyPr/>
        <a:lstStyle/>
        <a:p>
          <a:pPr rtl="0"/>
          <a:r>
            <a:rPr lang="en-US" sz="2800" dirty="0" smtClean="0"/>
            <a:t>Integrate spoken and written language to advance communication, collaboration, and cognitive skills</a:t>
          </a:r>
          <a:endParaRPr lang="en-US" sz="2800" dirty="0"/>
        </a:p>
      </dgm:t>
    </dgm:pt>
    <dgm:pt modelId="{04400A54-7F5C-4725-8A43-85A364811AAD}" type="parTrans" cxnId="{1CEC81CF-8661-455A-9577-872BCEBC5668}">
      <dgm:prSet/>
      <dgm:spPr/>
      <dgm:t>
        <a:bodyPr/>
        <a:lstStyle/>
        <a:p>
          <a:endParaRPr lang="en-US"/>
        </a:p>
      </dgm:t>
    </dgm:pt>
    <dgm:pt modelId="{F2AA0A08-AA85-4A3F-965B-CFF3D14604A2}" type="sibTrans" cxnId="{1CEC81CF-8661-455A-9577-872BCEBC5668}">
      <dgm:prSet/>
      <dgm:spPr/>
      <dgm:t>
        <a:bodyPr/>
        <a:lstStyle/>
        <a:p>
          <a:endParaRPr lang="en-US"/>
        </a:p>
      </dgm:t>
    </dgm:pt>
    <dgm:pt modelId="{A8A95108-6E9E-48AF-B3D9-5567A86AF28D}">
      <dgm:prSet custT="1"/>
      <dgm:spPr/>
      <dgm:t>
        <a:bodyPr/>
        <a:lstStyle/>
        <a:p>
          <a:pPr rtl="0"/>
          <a:r>
            <a:rPr lang="en-US" sz="2800" dirty="0" smtClean="0"/>
            <a:t>Engage students in active discussion in which they use evidence from text</a:t>
          </a:r>
          <a:endParaRPr lang="en-US" sz="2800" dirty="0"/>
        </a:p>
      </dgm:t>
    </dgm:pt>
    <dgm:pt modelId="{375D71B9-AF68-43C4-9F0F-2C46F6E89417}" type="parTrans" cxnId="{3A6BF955-A9F6-4CE4-9BB7-7BD6A07C84F0}">
      <dgm:prSet/>
      <dgm:spPr/>
      <dgm:t>
        <a:bodyPr/>
        <a:lstStyle/>
        <a:p>
          <a:endParaRPr lang="en-US"/>
        </a:p>
      </dgm:t>
    </dgm:pt>
    <dgm:pt modelId="{674D617B-0066-4C3E-A217-FDFDF0211291}" type="sibTrans" cxnId="{3A6BF955-A9F6-4CE4-9BB7-7BD6A07C84F0}">
      <dgm:prSet/>
      <dgm:spPr/>
      <dgm:t>
        <a:bodyPr/>
        <a:lstStyle/>
        <a:p>
          <a:endParaRPr lang="en-US"/>
        </a:p>
      </dgm:t>
    </dgm:pt>
    <dgm:pt modelId="{86865930-CE0B-4AF1-B4EC-FF5CA3A62EA2}" type="pres">
      <dgm:prSet presAssocID="{CB4A8422-27CC-4512-A614-69D23116D95E}" presName="linear" presStyleCnt="0">
        <dgm:presLayoutVars>
          <dgm:animLvl val="lvl"/>
          <dgm:resizeHandles val="exact"/>
        </dgm:presLayoutVars>
      </dgm:prSet>
      <dgm:spPr/>
      <dgm:t>
        <a:bodyPr/>
        <a:lstStyle/>
        <a:p>
          <a:endParaRPr lang="en-US"/>
        </a:p>
      </dgm:t>
    </dgm:pt>
    <dgm:pt modelId="{8F2B9877-19EA-470A-9D54-14A2CFB89B66}" type="pres">
      <dgm:prSet presAssocID="{07AFCBDE-216B-46FC-85DB-1E559341ACFF}" presName="parentText" presStyleLbl="node1" presStyleIdx="0" presStyleCnt="3" custLinFactNeighborX="917">
        <dgm:presLayoutVars>
          <dgm:chMax val="0"/>
          <dgm:bulletEnabled val="1"/>
        </dgm:presLayoutVars>
      </dgm:prSet>
      <dgm:spPr/>
      <dgm:t>
        <a:bodyPr/>
        <a:lstStyle/>
        <a:p>
          <a:endParaRPr lang="en-US"/>
        </a:p>
      </dgm:t>
    </dgm:pt>
    <dgm:pt modelId="{190D3360-5D8D-4F1E-A114-3E3BC3325409}" type="pres">
      <dgm:prSet presAssocID="{53B058D1-69B7-4869-90D4-9FCEC1C95EEE}" presName="spacer" presStyleCnt="0"/>
      <dgm:spPr/>
      <dgm:t>
        <a:bodyPr/>
        <a:lstStyle/>
        <a:p>
          <a:endParaRPr lang="en-US"/>
        </a:p>
      </dgm:t>
    </dgm:pt>
    <dgm:pt modelId="{A3C2998D-A7C1-433D-BC48-B1D888E0ADB2}" type="pres">
      <dgm:prSet presAssocID="{54365F7D-D7ED-497B-A460-225E4DF54633}" presName="parentText" presStyleLbl="node1" presStyleIdx="1" presStyleCnt="3">
        <dgm:presLayoutVars>
          <dgm:chMax val="0"/>
          <dgm:bulletEnabled val="1"/>
        </dgm:presLayoutVars>
      </dgm:prSet>
      <dgm:spPr/>
      <dgm:t>
        <a:bodyPr/>
        <a:lstStyle/>
        <a:p>
          <a:endParaRPr lang="en-US"/>
        </a:p>
      </dgm:t>
    </dgm:pt>
    <dgm:pt modelId="{1D7BF12D-B4BB-440F-988F-E1CF7A2CADF2}" type="pres">
      <dgm:prSet presAssocID="{F2AA0A08-AA85-4A3F-965B-CFF3D14604A2}" presName="spacer" presStyleCnt="0"/>
      <dgm:spPr/>
      <dgm:t>
        <a:bodyPr/>
        <a:lstStyle/>
        <a:p>
          <a:endParaRPr lang="en-US"/>
        </a:p>
      </dgm:t>
    </dgm:pt>
    <dgm:pt modelId="{1003C725-2144-4DF5-A371-E48784132203}" type="pres">
      <dgm:prSet presAssocID="{A8A95108-6E9E-48AF-B3D9-5567A86AF28D}" presName="parentText" presStyleLbl="node1" presStyleIdx="2" presStyleCnt="3">
        <dgm:presLayoutVars>
          <dgm:chMax val="0"/>
          <dgm:bulletEnabled val="1"/>
        </dgm:presLayoutVars>
      </dgm:prSet>
      <dgm:spPr/>
      <dgm:t>
        <a:bodyPr/>
        <a:lstStyle/>
        <a:p>
          <a:endParaRPr lang="en-US"/>
        </a:p>
      </dgm:t>
    </dgm:pt>
  </dgm:ptLst>
  <dgm:cxnLst>
    <dgm:cxn modelId="{61FF8882-FE9F-4FC1-8B80-D703871C27F4}" type="presOf" srcId="{CB4A8422-27CC-4512-A614-69D23116D95E}" destId="{86865930-CE0B-4AF1-B4EC-FF5CA3A62EA2}" srcOrd="0" destOrd="0" presId="urn:microsoft.com/office/officeart/2005/8/layout/vList2"/>
    <dgm:cxn modelId="{1CEC81CF-8661-455A-9577-872BCEBC5668}" srcId="{CB4A8422-27CC-4512-A614-69D23116D95E}" destId="{54365F7D-D7ED-497B-A460-225E4DF54633}" srcOrd="1" destOrd="0" parTransId="{04400A54-7F5C-4725-8A43-85A364811AAD}" sibTransId="{F2AA0A08-AA85-4A3F-965B-CFF3D14604A2}"/>
    <dgm:cxn modelId="{3A6BF955-A9F6-4CE4-9BB7-7BD6A07C84F0}" srcId="{CB4A8422-27CC-4512-A614-69D23116D95E}" destId="{A8A95108-6E9E-48AF-B3D9-5567A86AF28D}" srcOrd="2" destOrd="0" parTransId="{375D71B9-AF68-43C4-9F0F-2C46F6E89417}" sibTransId="{674D617B-0066-4C3E-A217-FDFDF0211291}"/>
    <dgm:cxn modelId="{0E36F32F-430E-401A-9460-D9176585B04B}" type="presOf" srcId="{07AFCBDE-216B-46FC-85DB-1E559341ACFF}" destId="{8F2B9877-19EA-470A-9D54-14A2CFB89B66}" srcOrd="0" destOrd="0" presId="urn:microsoft.com/office/officeart/2005/8/layout/vList2"/>
    <dgm:cxn modelId="{8EF0279C-C785-461D-973E-C874F6872601}" srcId="{CB4A8422-27CC-4512-A614-69D23116D95E}" destId="{07AFCBDE-216B-46FC-85DB-1E559341ACFF}" srcOrd="0" destOrd="0" parTransId="{F9013D42-8D0B-4F36-A979-7BAF571A2654}" sibTransId="{53B058D1-69B7-4869-90D4-9FCEC1C95EEE}"/>
    <dgm:cxn modelId="{DB3901E6-312A-4D3E-B1DC-72E49201BC27}" type="presOf" srcId="{54365F7D-D7ED-497B-A460-225E4DF54633}" destId="{A3C2998D-A7C1-433D-BC48-B1D888E0ADB2}" srcOrd="0" destOrd="0" presId="urn:microsoft.com/office/officeart/2005/8/layout/vList2"/>
    <dgm:cxn modelId="{EFB3AE80-C8D5-409D-978A-02EEBAEBC722}" type="presOf" srcId="{A8A95108-6E9E-48AF-B3D9-5567A86AF28D}" destId="{1003C725-2144-4DF5-A371-E48784132203}" srcOrd="0" destOrd="0" presId="urn:microsoft.com/office/officeart/2005/8/layout/vList2"/>
    <dgm:cxn modelId="{FB787BDF-B71A-415F-8CA2-D8D5972CB1B5}" type="presParOf" srcId="{86865930-CE0B-4AF1-B4EC-FF5CA3A62EA2}" destId="{8F2B9877-19EA-470A-9D54-14A2CFB89B66}" srcOrd="0" destOrd="0" presId="urn:microsoft.com/office/officeart/2005/8/layout/vList2"/>
    <dgm:cxn modelId="{4AA59CFB-1D6F-47A1-9A1E-7C2FE4DDD58F}" type="presParOf" srcId="{86865930-CE0B-4AF1-B4EC-FF5CA3A62EA2}" destId="{190D3360-5D8D-4F1E-A114-3E3BC3325409}" srcOrd="1" destOrd="0" presId="urn:microsoft.com/office/officeart/2005/8/layout/vList2"/>
    <dgm:cxn modelId="{B19A0739-91D7-414A-8B50-023FF2C10F67}" type="presParOf" srcId="{86865930-CE0B-4AF1-B4EC-FF5CA3A62EA2}" destId="{A3C2998D-A7C1-433D-BC48-B1D888E0ADB2}" srcOrd="2" destOrd="0" presId="urn:microsoft.com/office/officeart/2005/8/layout/vList2"/>
    <dgm:cxn modelId="{F4927211-EADE-41D9-BE68-A4CAC8EDD281}" type="presParOf" srcId="{86865930-CE0B-4AF1-B4EC-FF5CA3A62EA2}" destId="{1D7BF12D-B4BB-440F-988F-E1CF7A2CADF2}" srcOrd="3" destOrd="0" presId="urn:microsoft.com/office/officeart/2005/8/layout/vList2"/>
    <dgm:cxn modelId="{18E8B402-CF3B-4C9A-8D5B-23DDEBEE37C0}" type="presParOf" srcId="{86865930-CE0B-4AF1-B4EC-FF5CA3A62EA2}" destId="{1003C725-2144-4DF5-A371-E48784132203}"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286160-1573-4980-82EE-6B9202B33E13}" type="doc">
      <dgm:prSet loTypeId="urn:microsoft.com/office/officeart/2005/8/layout/equation2" loCatId="relationship" qsTypeId="urn:microsoft.com/office/officeart/2005/8/quickstyle/simple1" qsCatId="simple" csTypeId="urn:microsoft.com/office/officeart/2005/8/colors/colorful5" csCatId="colorful" phldr="1"/>
      <dgm:spPr/>
    </dgm:pt>
    <dgm:pt modelId="{F0D75A9B-6550-47F9-9D56-535E1E996F53}">
      <dgm:prSet phldrT="[Text]"/>
      <dgm:spPr/>
      <dgm:t>
        <a:bodyPr/>
        <a:lstStyle/>
        <a:p>
          <a:r>
            <a:rPr lang="en-US" dirty="0" smtClean="0"/>
            <a:t>Staircase of Complexity</a:t>
          </a:r>
          <a:endParaRPr lang="en-US" dirty="0"/>
        </a:p>
      </dgm:t>
    </dgm:pt>
    <dgm:pt modelId="{9611DEF1-DD31-428E-8D13-42476028E76E}" type="parTrans" cxnId="{89D3DC42-32FF-42F1-9E6E-B1F89C33E9DB}">
      <dgm:prSet/>
      <dgm:spPr/>
      <dgm:t>
        <a:bodyPr/>
        <a:lstStyle/>
        <a:p>
          <a:endParaRPr lang="en-US"/>
        </a:p>
      </dgm:t>
    </dgm:pt>
    <dgm:pt modelId="{8C6DC53F-0832-4B42-9BFB-AE582B6E7731}" type="sibTrans" cxnId="{89D3DC42-32FF-42F1-9E6E-B1F89C33E9DB}">
      <dgm:prSet/>
      <dgm:spPr/>
      <dgm:t>
        <a:bodyPr/>
        <a:lstStyle/>
        <a:p>
          <a:endParaRPr lang="en-US"/>
        </a:p>
      </dgm:t>
    </dgm:pt>
    <dgm:pt modelId="{7C6259CB-2838-4339-A9EF-B68C7C038BAB}">
      <dgm:prSet phldrT="[Text]"/>
      <dgm:spPr/>
      <dgm:t>
        <a:bodyPr/>
        <a:lstStyle/>
        <a:p>
          <a:r>
            <a:rPr lang="en-US" dirty="0" smtClean="0"/>
            <a:t>Academic Language</a:t>
          </a:r>
          <a:endParaRPr lang="en-US" dirty="0"/>
        </a:p>
      </dgm:t>
    </dgm:pt>
    <dgm:pt modelId="{3B860C5E-D03A-4141-83C1-77395221B60B}" type="parTrans" cxnId="{B2EB2493-CD2B-42D1-A76E-F97B3574B872}">
      <dgm:prSet/>
      <dgm:spPr/>
      <dgm:t>
        <a:bodyPr/>
        <a:lstStyle/>
        <a:p>
          <a:endParaRPr lang="en-US"/>
        </a:p>
      </dgm:t>
    </dgm:pt>
    <dgm:pt modelId="{4AC2C8B4-DAF4-4155-9C18-8256526391D1}" type="sibTrans" cxnId="{B2EB2493-CD2B-42D1-A76E-F97B3574B872}">
      <dgm:prSet/>
      <dgm:spPr/>
      <dgm:t>
        <a:bodyPr/>
        <a:lstStyle/>
        <a:p>
          <a:endParaRPr lang="en-US"/>
        </a:p>
      </dgm:t>
    </dgm:pt>
    <dgm:pt modelId="{32D70F56-5D38-4A0D-BB92-6317D7F382D0}">
      <dgm:prSet phldrT="[Text]"/>
      <dgm:spPr/>
      <dgm:t>
        <a:bodyPr/>
        <a:lstStyle/>
        <a:p>
          <a:r>
            <a:rPr lang="en-US" dirty="0" smtClean="0"/>
            <a:t>Regular Practice with Complex Text and its Academic Language</a:t>
          </a:r>
          <a:endParaRPr lang="en-US" dirty="0"/>
        </a:p>
      </dgm:t>
    </dgm:pt>
    <dgm:pt modelId="{55C3C729-C9F9-440B-BCBC-52504E6756D8}" type="parTrans" cxnId="{008E2B01-95D6-4264-97FE-D0D1730A4916}">
      <dgm:prSet/>
      <dgm:spPr/>
      <dgm:t>
        <a:bodyPr/>
        <a:lstStyle/>
        <a:p>
          <a:endParaRPr lang="en-US"/>
        </a:p>
      </dgm:t>
    </dgm:pt>
    <dgm:pt modelId="{837DFC3F-6355-4BC2-B5BA-91ACFA179B42}" type="sibTrans" cxnId="{008E2B01-95D6-4264-97FE-D0D1730A4916}">
      <dgm:prSet/>
      <dgm:spPr/>
      <dgm:t>
        <a:bodyPr/>
        <a:lstStyle/>
        <a:p>
          <a:endParaRPr lang="en-US"/>
        </a:p>
      </dgm:t>
    </dgm:pt>
    <dgm:pt modelId="{6581E0B6-32C4-44F7-8D1F-F637F3541B15}" type="pres">
      <dgm:prSet presAssocID="{85286160-1573-4980-82EE-6B9202B33E13}" presName="Name0" presStyleCnt="0">
        <dgm:presLayoutVars>
          <dgm:dir/>
          <dgm:resizeHandles val="exact"/>
        </dgm:presLayoutVars>
      </dgm:prSet>
      <dgm:spPr/>
    </dgm:pt>
    <dgm:pt modelId="{125BA744-19DA-4275-BC08-2DC2B59103A8}" type="pres">
      <dgm:prSet presAssocID="{85286160-1573-4980-82EE-6B9202B33E13}" presName="vNodes" presStyleCnt="0"/>
      <dgm:spPr/>
    </dgm:pt>
    <dgm:pt modelId="{A42D7FBA-CAD5-417D-8954-04020176FFEE}" type="pres">
      <dgm:prSet presAssocID="{F0D75A9B-6550-47F9-9D56-535E1E996F53}" presName="node" presStyleLbl="node1" presStyleIdx="0" presStyleCnt="3">
        <dgm:presLayoutVars>
          <dgm:bulletEnabled val="1"/>
        </dgm:presLayoutVars>
      </dgm:prSet>
      <dgm:spPr/>
      <dgm:t>
        <a:bodyPr/>
        <a:lstStyle/>
        <a:p>
          <a:endParaRPr lang="en-US"/>
        </a:p>
      </dgm:t>
    </dgm:pt>
    <dgm:pt modelId="{5E9DB5B0-A906-45B6-96A2-7BFA46D02D60}" type="pres">
      <dgm:prSet presAssocID="{8C6DC53F-0832-4B42-9BFB-AE582B6E7731}" presName="spacerT" presStyleCnt="0"/>
      <dgm:spPr/>
    </dgm:pt>
    <dgm:pt modelId="{8C325A26-0862-403B-827D-038E168829CB}" type="pres">
      <dgm:prSet presAssocID="{8C6DC53F-0832-4B42-9BFB-AE582B6E7731}" presName="sibTrans" presStyleLbl="sibTrans2D1" presStyleIdx="0" presStyleCnt="2"/>
      <dgm:spPr/>
      <dgm:t>
        <a:bodyPr/>
        <a:lstStyle/>
        <a:p>
          <a:endParaRPr lang="en-US"/>
        </a:p>
      </dgm:t>
    </dgm:pt>
    <dgm:pt modelId="{3E8943A8-4E86-4921-BCE3-428B9BC5AD17}" type="pres">
      <dgm:prSet presAssocID="{8C6DC53F-0832-4B42-9BFB-AE582B6E7731}" presName="spacerB" presStyleCnt="0"/>
      <dgm:spPr/>
    </dgm:pt>
    <dgm:pt modelId="{0937FB1E-1150-48F4-8E6A-4E0D3C95F2F2}" type="pres">
      <dgm:prSet presAssocID="{7C6259CB-2838-4339-A9EF-B68C7C038BAB}" presName="node" presStyleLbl="node1" presStyleIdx="1" presStyleCnt="3">
        <dgm:presLayoutVars>
          <dgm:bulletEnabled val="1"/>
        </dgm:presLayoutVars>
      </dgm:prSet>
      <dgm:spPr/>
      <dgm:t>
        <a:bodyPr/>
        <a:lstStyle/>
        <a:p>
          <a:endParaRPr lang="en-US"/>
        </a:p>
      </dgm:t>
    </dgm:pt>
    <dgm:pt modelId="{BB9C2178-F40C-475D-A891-BDFAEE9D4D77}" type="pres">
      <dgm:prSet presAssocID="{85286160-1573-4980-82EE-6B9202B33E13}" presName="sibTransLast" presStyleLbl="sibTrans2D1" presStyleIdx="1" presStyleCnt="2"/>
      <dgm:spPr/>
      <dgm:t>
        <a:bodyPr/>
        <a:lstStyle/>
        <a:p>
          <a:endParaRPr lang="en-US"/>
        </a:p>
      </dgm:t>
    </dgm:pt>
    <dgm:pt modelId="{BF403FEA-6E64-42C8-96A3-C482A705D2F6}" type="pres">
      <dgm:prSet presAssocID="{85286160-1573-4980-82EE-6B9202B33E13}" presName="connectorText" presStyleLbl="sibTrans2D1" presStyleIdx="1" presStyleCnt="2"/>
      <dgm:spPr/>
      <dgm:t>
        <a:bodyPr/>
        <a:lstStyle/>
        <a:p>
          <a:endParaRPr lang="en-US"/>
        </a:p>
      </dgm:t>
    </dgm:pt>
    <dgm:pt modelId="{E94CFDDD-45AC-4E25-9743-4FCA897DB264}" type="pres">
      <dgm:prSet presAssocID="{85286160-1573-4980-82EE-6B9202B33E13}" presName="lastNode" presStyleLbl="node1" presStyleIdx="2" presStyleCnt="3">
        <dgm:presLayoutVars>
          <dgm:bulletEnabled val="1"/>
        </dgm:presLayoutVars>
      </dgm:prSet>
      <dgm:spPr/>
      <dgm:t>
        <a:bodyPr/>
        <a:lstStyle/>
        <a:p>
          <a:endParaRPr lang="en-US"/>
        </a:p>
      </dgm:t>
    </dgm:pt>
  </dgm:ptLst>
  <dgm:cxnLst>
    <dgm:cxn modelId="{B2EB2493-CD2B-42D1-A76E-F97B3574B872}" srcId="{85286160-1573-4980-82EE-6B9202B33E13}" destId="{7C6259CB-2838-4339-A9EF-B68C7C038BAB}" srcOrd="1" destOrd="0" parTransId="{3B860C5E-D03A-4141-83C1-77395221B60B}" sibTransId="{4AC2C8B4-DAF4-4155-9C18-8256526391D1}"/>
    <dgm:cxn modelId="{9B626D68-3118-4290-848E-C92297882784}" type="presOf" srcId="{4AC2C8B4-DAF4-4155-9C18-8256526391D1}" destId="{BB9C2178-F40C-475D-A891-BDFAEE9D4D77}" srcOrd="0" destOrd="0" presId="urn:microsoft.com/office/officeart/2005/8/layout/equation2"/>
    <dgm:cxn modelId="{008E2B01-95D6-4264-97FE-D0D1730A4916}" srcId="{85286160-1573-4980-82EE-6B9202B33E13}" destId="{32D70F56-5D38-4A0D-BB92-6317D7F382D0}" srcOrd="2" destOrd="0" parTransId="{55C3C729-C9F9-440B-BCBC-52504E6756D8}" sibTransId="{837DFC3F-6355-4BC2-B5BA-91ACFA179B42}"/>
    <dgm:cxn modelId="{5ADAD1BA-9284-43CC-915C-D149E0B80776}" type="presOf" srcId="{8C6DC53F-0832-4B42-9BFB-AE582B6E7731}" destId="{8C325A26-0862-403B-827D-038E168829CB}" srcOrd="0" destOrd="0" presId="urn:microsoft.com/office/officeart/2005/8/layout/equation2"/>
    <dgm:cxn modelId="{6A6974F6-C08F-4E84-8EA7-994B719D5481}" type="presOf" srcId="{4AC2C8B4-DAF4-4155-9C18-8256526391D1}" destId="{BF403FEA-6E64-42C8-96A3-C482A705D2F6}" srcOrd="1" destOrd="0" presId="urn:microsoft.com/office/officeart/2005/8/layout/equation2"/>
    <dgm:cxn modelId="{8339D315-E602-4DA7-A8CE-9EA096F4B52A}" type="presOf" srcId="{85286160-1573-4980-82EE-6B9202B33E13}" destId="{6581E0B6-32C4-44F7-8D1F-F637F3541B15}" srcOrd="0" destOrd="0" presId="urn:microsoft.com/office/officeart/2005/8/layout/equation2"/>
    <dgm:cxn modelId="{C552FE5E-41AD-446B-956E-5EFBF8C3DA2E}" type="presOf" srcId="{F0D75A9B-6550-47F9-9D56-535E1E996F53}" destId="{A42D7FBA-CAD5-417D-8954-04020176FFEE}" srcOrd="0" destOrd="0" presId="urn:microsoft.com/office/officeart/2005/8/layout/equation2"/>
    <dgm:cxn modelId="{8511AE92-4775-435B-A4BE-9553866E1C84}" type="presOf" srcId="{32D70F56-5D38-4A0D-BB92-6317D7F382D0}" destId="{E94CFDDD-45AC-4E25-9743-4FCA897DB264}" srcOrd="0" destOrd="0" presId="urn:microsoft.com/office/officeart/2005/8/layout/equation2"/>
    <dgm:cxn modelId="{942B1BB3-B2EB-485D-B0F1-E91C5CE1EE51}" type="presOf" srcId="{7C6259CB-2838-4339-A9EF-B68C7C038BAB}" destId="{0937FB1E-1150-48F4-8E6A-4E0D3C95F2F2}" srcOrd="0" destOrd="0" presId="urn:microsoft.com/office/officeart/2005/8/layout/equation2"/>
    <dgm:cxn modelId="{89D3DC42-32FF-42F1-9E6E-B1F89C33E9DB}" srcId="{85286160-1573-4980-82EE-6B9202B33E13}" destId="{F0D75A9B-6550-47F9-9D56-535E1E996F53}" srcOrd="0" destOrd="0" parTransId="{9611DEF1-DD31-428E-8D13-42476028E76E}" sibTransId="{8C6DC53F-0832-4B42-9BFB-AE582B6E7731}"/>
    <dgm:cxn modelId="{8882896F-380B-498B-87F2-383976977754}" type="presParOf" srcId="{6581E0B6-32C4-44F7-8D1F-F637F3541B15}" destId="{125BA744-19DA-4275-BC08-2DC2B59103A8}" srcOrd="0" destOrd="0" presId="urn:microsoft.com/office/officeart/2005/8/layout/equation2"/>
    <dgm:cxn modelId="{BDE49AA5-5235-431E-A400-9788F8CE3EFA}" type="presParOf" srcId="{125BA744-19DA-4275-BC08-2DC2B59103A8}" destId="{A42D7FBA-CAD5-417D-8954-04020176FFEE}" srcOrd="0" destOrd="0" presId="urn:microsoft.com/office/officeart/2005/8/layout/equation2"/>
    <dgm:cxn modelId="{2B62031A-6875-48EF-B189-DE33A1D7E959}" type="presParOf" srcId="{125BA744-19DA-4275-BC08-2DC2B59103A8}" destId="{5E9DB5B0-A906-45B6-96A2-7BFA46D02D60}" srcOrd="1" destOrd="0" presId="urn:microsoft.com/office/officeart/2005/8/layout/equation2"/>
    <dgm:cxn modelId="{B89AC8B7-AA75-4A8C-BED2-04845A8BEB3E}" type="presParOf" srcId="{125BA744-19DA-4275-BC08-2DC2B59103A8}" destId="{8C325A26-0862-403B-827D-038E168829CB}" srcOrd="2" destOrd="0" presId="urn:microsoft.com/office/officeart/2005/8/layout/equation2"/>
    <dgm:cxn modelId="{F15C4E61-E6B9-4A56-A2FF-89604963476A}" type="presParOf" srcId="{125BA744-19DA-4275-BC08-2DC2B59103A8}" destId="{3E8943A8-4E86-4921-BCE3-428B9BC5AD17}" srcOrd="3" destOrd="0" presId="urn:microsoft.com/office/officeart/2005/8/layout/equation2"/>
    <dgm:cxn modelId="{56760B3D-DE47-4861-84EB-5B1BA79D723D}" type="presParOf" srcId="{125BA744-19DA-4275-BC08-2DC2B59103A8}" destId="{0937FB1E-1150-48F4-8E6A-4E0D3C95F2F2}" srcOrd="4" destOrd="0" presId="urn:microsoft.com/office/officeart/2005/8/layout/equation2"/>
    <dgm:cxn modelId="{C19DDA79-9073-4C75-BB03-60EF7F35114D}" type="presParOf" srcId="{6581E0B6-32C4-44F7-8D1F-F637F3541B15}" destId="{BB9C2178-F40C-475D-A891-BDFAEE9D4D77}" srcOrd="1" destOrd="0" presId="urn:microsoft.com/office/officeart/2005/8/layout/equation2"/>
    <dgm:cxn modelId="{C6836AEF-1481-4871-88DA-A7D500671562}" type="presParOf" srcId="{BB9C2178-F40C-475D-A891-BDFAEE9D4D77}" destId="{BF403FEA-6E64-42C8-96A3-C482A705D2F6}" srcOrd="0" destOrd="0" presId="urn:microsoft.com/office/officeart/2005/8/layout/equation2"/>
    <dgm:cxn modelId="{795AB4ED-5BF4-4E0D-AB4F-27BDA7FF979E}" type="presParOf" srcId="{6581E0B6-32C4-44F7-8D1F-F637F3541B15}" destId="{E94CFDDD-45AC-4E25-9743-4FCA897DB264}"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7C6C13-CD51-4391-B678-BE9335EA39B9}"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en-US"/>
        </a:p>
      </dgm:t>
    </dgm:pt>
    <dgm:pt modelId="{93B418E7-01BC-447D-A75E-6614A71A0D03}">
      <dgm:prSet phldrT="[Text]" custT="1"/>
      <dgm:spPr/>
      <dgm:t>
        <a:bodyPr/>
        <a:lstStyle/>
        <a:p>
          <a:r>
            <a:rPr lang="en-US" sz="3200" b="1" dirty="0" smtClean="0"/>
            <a:t>Use the EQuIP Rubric to examine alignment of units and lessons to CCS-ELA &amp; Literacy:</a:t>
          </a:r>
          <a:endParaRPr lang="en-US" sz="3200" dirty="0"/>
        </a:p>
      </dgm:t>
    </dgm:pt>
    <dgm:pt modelId="{7E4B3CDC-88D1-4A37-A7B3-FCD82830CDC8}" type="parTrans" cxnId="{EFF89D8D-3C0B-4B5E-9536-82D3A567155A}">
      <dgm:prSet/>
      <dgm:spPr/>
      <dgm:t>
        <a:bodyPr/>
        <a:lstStyle/>
        <a:p>
          <a:endParaRPr lang="en-US"/>
        </a:p>
      </dgm:t>
    </dgm:pt>
    <dgm:pt modelId="{814F5411-5EBE-4279-9AE3-6ADFB0057E8B}" type="sibTrans" cxnId="{EFF89D8D-3C0B-4B5E-9536-82D3A567155A}">
      <dgm:prSet/>
      <dgm:spPr/>
      <dgm:t>
        <a:bodyPr/>
        <a:lstStyle/>
        <a:p>
          <a:endParaRPr lang="en-US"/>
        </a:p>
      </dgm:t>
    </dgm:pt>
    <dgm:pt modelId="{390782E3-E573-4B55-ABCC-B0B2A594CBE9}">
      <dgm:prSet phldrT="[Text]"/>
      <dgm:spPr/>
      <dgm:t>
        <a:bodyPr/>
        <a:lstStyle/>
        <a:p>
          <a:r>
            <a:rPr lang="en-US" dirty="0" smtClean="0"/>
            <a:t>Alignment to the depth of CCS-ELA &amp; Literacy</a:t>
          </a:r>
          <a:endParaRPr lang="en-US" dirty="0"/>
        </a:p>
      </dgm:t>
    </dgm:pt>
    <dgm:pt modelId="{979AC30C-F709-4395-BBED-443B9D109F37}" type="parTrans" cxnId="{3346B870-84CF-43E6-8D3E-67AA544B4C9A}">
      <dgm:prSet/>
      <dgm:spPr/>
      <dgm:t>
        <a:bodyPr/>
        <a:lstStyle/>
        <a:p>
          <a:endParaRPr lang="en-US"/>
        </a:p>
      </dgm:t>
    </dgm:pt>
    <dgm:pt modelId="{52C55268-5A54-4C3C-BEFE-2DAF1AB6AA32}" type="sibTrans" cxnId="{3346B870-84CF-43E6-8D3E-67AA544B4C9A}">
      <dgm:prSet/>
      <dgm:spPr/>
      <dgm:t>
        <a:bodyPr/>
        <a:lstStyle/>
        <a:p>
          <a:endParaRPr lang="en-US"/>
        </a:p>
      </dgm:t>
    </dgm:pt>
    <dgm:pt modelId="{6E2AD0AA-4F15-4850-B34A-CBB93074C067}">
      <dgm:prSet phldrT="[Text]"/>
      <dgm:spPr/>
      <dgm:t>
        <a:bodyPr/>
        <a:lstStyle/>
        <a:p>
          <a:r>
            <a:rPr lang="en-US" dirty="0" smtClean="0"/>
            <a:t>Key shifts in the CCS-ELA &amp; Literacy</a:t>
          </a:r>
          <a:endParaRPr lang="en-US" dirty="0"/>
        </a:p>
      </dgm:t>
    </dgm:pt>
    <dgm:pt modelId="{A88EE1D5-D93D-43AE-9D5C-540BBCFFCDE5}" type="parTrans" cxnId="{5D52FE89-6D7B-4190-A48E-3AE6DAA171D7}">
      <dgm:prSet/>
      <dgm:spPr/>
      <dgm:t>
        <a:bodyPr/>
        <a:lstStyle/>
        <a:p>
          <a:endParaRPr lang="en-US"/>
        </a:p>
      </dgm:t>
    </dgm:pt>
    <dgm:pt modelId="{A4C550F3-9E0B-43A2-8FEB-414E414B4719}" type="sibTrans" cxnId="{5D52FE89-6D7B-4190-A48E-3AE6DAA171D7}">
      <dgm:prSet/>
      <dgm:spPr/>
      <dgm:t>
        <a:bodyPr/>
        <a:lstStyle/>
        <a:p>
          <a:endParaRPr lang="en-US"/>
        </a:p>
      </dgm:t>
    </dgm:pt>
    <dgm:pt modelId="{BDF4520C-644B-411F-A4AC-5E0BA225D855}">
      <dgm:prSet phldrT="[Text]"/>
      <dgm:spPr/>
      <dgm:t>
        <a:bodyPr/>
        <a:lstStyle/>
        <a:p>
          <a:r>
            <a:rPr lang="en-US" dirty="0" smtClean="0"/>
            <a:t>Instructional supports</a:t>
          </a:r>
          <a:endParaRPr lang="en-US" dirty="0"/>
        </a:p>
      </dgm:t>
    </dgm:pt>
    <dgm:pt modelId="{15219701-5B78-4206-ABB8-516A88D2B37B}" type="parTrans" cxnId="{DF853C61-A50D-43AD-B137-9CB8FBE8E707}">
      <dgm:prSet/>
      <dgm:spPr/>
      <dgm:t>
        <a:bodyPr/>
        <a:lstStyle/>
        <a:p>
          <a:endParaRPr lang="en-US"/>
        </a:p>
      </dgm:t>
    </dgm:pt>
    <dgm:pt modelId="{0536C674-02D9-48B7-80E8-7725C923D204}" type="sibTrans" cxnId="{DF853C61-A50D-43AD-B137-9CB8FBE8E707}">
      <dgm:prSet/>
      <dgm:spPr/>
      <dgm:t>
        <a:bodyPr/>
        <a:lstStyle/>
        <a:p>
          <a:endParaRPr lang="en-US"/>
        </a:p>
      </dgm:t>
    </dgm:pt>
    <dgm:pt modelId="{D7D531AF-EB7C-4A83-BDE9-B61D6310D6D6}">
      <dgm:prSet phldrT="[Text]"/>
      <dgm:spPr/>
      <dgm:t>
        <a:bodyPr/>
        <a:lstStyle/>
        <a:p>
          <a:r>
            <a:rPr lang="en-US" dirty="0" smtClean="0"/>
            <a:t>Assessment</a:t>
          </a:r>
          <a:endParaRPr lang="en-US" dirty="0"/>
        </a:p>
      </dgm:t>
    </dgm:pt>
    <dgm:pt modelId="{1C033BF5-4135-47CD-80D9-C28D3DCD8496}" type="parTrans" cxnId="{D1BCBD97-100E-4A36-BD67-28E32D245A37}">
      <dgm:prSet/>
      <dgm:spPr/>
      <dgm:t>
        <a:bodyPr/>
        <a:lstStyle/>
        <a:p>
          <a:endParaRPr lang="en-US"/>
        </a:p>
      </dgm:t>
    </dgm:pt>
    <dgm:pt modelId="{04504C9A-6F7D-4F56-A583-8AAE1D45B44B}" type="sibTrans" cxnId="{D1BCBD97-100E-4A36-BD67-28E32D245A37}">
      <dgm:prSet/>
      <dgm:spPr/>
      <dgm:t>
        <a:bodyPr/>
        <a:lstStyle/>
        <a:p>
          <a:endParaRPr lang="en-US"/>
        </a:p>
      </dgm:t>
    </dgm:pt>
    <dgm:pt modelId="{5A6B6E67-8678-4690-AE67-9B64A89DC1A5}" type="pres">
      <dgm:prSet presAssocID="{197C6C13-CD51-4391-B678-BE9335EA39B9}" presName="composite" presStyleCnt="0">
        <dgm:presLayoutVars>
          <dgm:chMax val="1"/>
          <dgm:dir/>
          <dgm:resizeHandles val="exact"/>
        </dgm:presLayoutVars>
      </dgm:prSet>
      <dgm:spPr/>
      <dgm:t>
        <a:bodyPr/>
        <a:lstStyle/>
        <a:p>
          <a:endParaRPr lang="en-US"/>
        </a:p>
      </dgm:t>
    </dgm:pt>
    <dgm:pt modelId="{BBA3838E-167D-404A-A07E-BBBB5DB4E113}" type="pres">
      <dgm:prSet presAssocID="{93B418E7-01BC-447D-A75E-6614A71A0D03}" presName="roof" presStyleLbl="dkBgShp" presStyleIdx="0" presStyleCnt="2" custLinFactNeighborX="1250" custLinFactNeighborY="-2083"/>
      <dgm:spPr/>
      <dgm:t>
        <a:bodyPr/>
        <a:lstStyle/>
        <a:p>
          <a:endParaRPr lang="en-US"/>
        </a:p>
      </dgm:t>
    </dgm:pt>
    <dgm:pt modelId="{484FAD17-5044-433B-A399-826D2A5756AE}" type="pres">
      <dgm:prSet presAssocID="{93B418E7-01BC-447D-A75E-6614A71A0D03}" presName="pillars" presStyleCnt="0"/>
      <dgm:spPr/>
      <dgm:t>
        <a:bodyPr/>
        <a:lstStyle/>
        <a:p>
          <a:endParaRPr lang="en-US"/>
        </a:p>
      </dgm:t>
    </dgm:pt>
    <dgm:pt modelId="{BE6C435C-EB69-474B-8CE6-6905219621D9}" type="pres">
      <dgm:prSet presAssocID="{93B418E7-01BC-447D-A75E-6614A71A0D03}" presName="pillar1" presStyleLbl="node1" presStyleIdx="0" presStyleCnt="4">
        <dgm:presLayoutVars>
          <dgm:bulletEnabled val="1"/>
        </dgm:presLayoutVars>
      </dgm:prSet>
      <dgm:spPr/>
      <dgm:t>
        <a:bodyPr/>
        <a:lstStyle/>
        <a:p>
          <a:endParaRPr lang="en-US"/>
        </a:p>
      </dgm:t>
    </dgm:pt>
    <dgm:pt modelId="{6458E1BC-E7E9-49BA-9F2E-0ED8296A91A4}" type="pres">
      <dgm:prSet presAssocID="{6E2AD0AA-4F15-4850-B34A-CBB93074C067}" presName="pillarX" presStyleLbl="node1" presStyleIdx="1" presStyleCnt="4">
        <dgm:presLayoutVars>
          <dgm:bulletEnabled val="1"/>
        </dgm:presLayoutVars>
      </dgm:prSet>
      <dgm:spPr/>
      <dgm:t>
        <a:bodyPr/>
        <a:lstStyle/>
        <a:p>
          <a:endParaRPr lang="en-US"/>
        </a:p>
      </dgm:t>
    </dgm:pt>
    <dgm:pt modelId="{D7B7F3B9-B46F-42D7-870B-640D8D6BEEC1}" type="pres">
      <dgm:prSet presAssocID="{BDF4520C-644B-411F-A4AC-5E0BA225D855}" presName="pillarX" presStyleLbl="node1" presStyleIdx="2" presStyleCnt="4">
        <dgm:presLayoutVars>
          <dgm:bulletEnabled val="1"/>
        </dgm:presLayoutVars>
      </dgm:prSet>
      <dgm:spPr/>
      <dgm:t>
        <a:bodyPr/>
        <a:lstStyle/>
        <a:p>
          <a:endParaRPr lang="en-US"/>
        </a:p>
      </dgm:t>
    </dgm:pt>
    <dgm:pt modelId="{E67F2C63-E278-49A8-B6A2-C70758E73895}" type="pres">
      <dgm:prSet presAssocID="{D7D531AF-EB7C-4A83-BDE9-B61D6310D6D6}" presName="pillarX" presStyleLbl="node1" presStyleIdx="3" presStyleCnt="4">
        <dgm:presLayoutVars>
          <dgm:bulletEnabled val="1"/>
        </dgm:presLayoutVars>
      </dgm:prSet>
      <dgm:spPr/>
      <dgm:t>
        <a:bodyPr/>
        <a:lstStyle/>
        <a:p>
          <a:endParaRPr lang="en-US"/>
        </a:p>
      </dgm:t>
    </dgm:pt>
    <dgm:pt modelId="{99AB4FB4-85CE-48E1-8491-1BF8FF4D988E}" type="pres">
      <dgm:prSet presAssocID="{93B418E7-01BC-447D-A75E-6614A71A0D03}" presName="base" presStyleLbl="dkBgShp" presStyleIdx="1" presStyleCnt="2"/>
      <dgm:spPr/>
      <dgm:t>
        <a:bodyPr/>
        <a:lstStyle/>
        <a:p>
          <a:endParaRPr lang="en-US"/>
        </a:p>
      </dgm:t>
    </dgm:pt>
  </dgm:ptLst>
  <dgm:cxnLst>
    <dgm:cxn modelId="{D1BCBD97-100E-4A36-BD67-28E32D245A37}" srcId="{93B418E7-01BC-447D-A75E-6614A71A0D03}" destId="{D7D531AF-EB7C-4A83-BDE9-B61D6310D6D6}" srcOrd="3" destOrd="0" parTransId="{1C033BF5-4135-47CD-80D9-C28D3DCD8496}" sibTransId="{04504C9A-6F7D-4F56-A583-8AAE1D45B44B}"/>
    <dgm:cxn modelId="{3346B870-84CF-43E6-8D3E-67AA544B4C9A}" srcId="{93B418E7-01BC-447D-A75E-6614A71A0D03}" destId="{390782E3-E573-4B55-ABCC-B0B2A594CBE9}" srcOrd="0" destOrd="0" parTransId="{979AC30C-F709-4395-BBED-443B9D109F37}" sibTransId="{52C55268-5A54-4C3C-BEFE-2DAF1AB6AA32}"/>
    <dgm:cxn modelId="{EFF89D8D-3C0B-4B5E-9536-82D3A567155A}" srcId="{197C6C13-CD51-4391-B678-BE9335EA39B9}" destId="{93B418E7-01BC-447D-A75E-6614A71A0D03}" srcOrd="0" destOrd="0" parTransId="{7E4B3CDC-88D1-4A37-A7B3-FCD82830CDC8}" sibTransId="{814F5411-5EBE-4279-9AE3-6ADFB0057E8B}"/>
    <dgm:cxn modelId="{C8CB1F17-D820-4F9E-87F7-2E15CAF49F30}" type="presOf" srcId="{D7D531AF-EB7C-4A83-BDE9-B61D6310D6D6}" destId="{E67F2C63-E278-49A8-B6A2-C70758E73895}" srcOrd="0" destOrd="0" presId="urn:microsoft.com/office/officeart/2005/8/layout/hList3"/>
    <dgm:cxn modelId="{5D52FE89-6D7B-4190-A48E-3AE6DAA171D7}" srcId="{93B418E7-01BC-447D-A75E-6614A71A0D03}" destId="{6E2AD0AA-4F15-4850-B34A-CBB93074C067}" srcOrd="1" destOrd="0" parTransId="{A88EE1D5-D93D-43AE-9D5C-540BBCFFCDE5}" sibTransId="{A4C550F3-9E0B-43A2-8FEB-414E414B4719}"/>
    <dgm:cxn modelId="{3208BECB-7F43-4AF5-83B4-F5501B4B70D9}" type="presOf" srcId="{390782E3-E573-4B55-ABCC-B0B2A594CBE9}" destId="{BE6C435C-EB69-474B-8CE6-6905219621D9}" srcOrd="0" destOrd="0" presId="urn:microsoft.com/office/officeart/2005/8/layout/hList3"/>
    <dgm:cxn modelId="{6BAF19E8-78A7-47A6-B095-1FA8495F1AF3}" type="presOf" srcId="{197C6C13-CD51-4391-B678-BE9335EA39B9}" destId="{5A6B6E67-8678-4690-AE67-9B64A89DC1A5}" srcOrd="0" destOrd="0" presId="urn:microsoft.com/office/officeart/2005/8/layout/hList3"/>
    <dgm:cxn modelId="{AC9CFB46-50E0-4363-B377-214E58D42FCB}" type="presOf" srcId="{BDF4520C-644B-411F-A4AC-5E0BA225D855}" destId="{D7B7F3B9-B46F-42D7-870B-640D8D6BEEC1}" srcOrd="0" destOrd="0" presId="urn:microsoft.com/office/officeart/2005/8/layout/hList3"/>
    <dgm:cxn modelId="{5556074E-E4B0-4BDA-81A7-A7D35032ACB4}" type="presOf" srcId="{93B418E7-01BC-447D-A75E-6614A71A0D03}" destId="{BBA3838E-167D-404A-A07E-BBBB5DB4E113}" srcOrd="0" destOrd="0" presId="urn:microsoft.com/office/officeart/2005/8/layout/hList3"/>
    <dgm:cxn modelId="{041799E9-98DB-435C-93EA-8B8AE30A885A}" type="presOf" srcId="{6E2AD0AA-4F15-4850-B34A-CBB93074C067}" destId="{6458E1BC-E7E9-49BA-9F2E-0ED8296A91A4}" srcOrd="0" destOrd="0" presId="urn:microsoft.com/office/officeart/2005/8/layout/hList3"/>
    <dgm:cxn modelId="{DF853C61-A50D-43AD-B137-9CB8FBE8E707}" srcId="{93B418E7-01BC-447D-A75E-6614A71A0D03}" destId="{BDF4520C-644B-411F-A4AC-5E0BA225D855}" srcOrd="2" destOrd="0" parTransId="{15219701-5B78-4206-ABB8-516A88D2B37B}" sibTransId="{0536C674-02D9-48B7-80E8-7725C923D204}"/>
    <dgm:cxn modelId="{5CF77281-C8CD-46A8-97F4-2ACF9281BD6C}" type="presParOf" srcId="{5A6B6E67-8678-4690-AE67-9B64A89DC1A5}" destId="{BBA3838E-167D-404A-A07E-BBBB5DB4E113}" srcOrd="0" destOrd="0" presId="urn:microsoft.com/office/officeart/2005/8/layout/hList3"/>
    <dgm:cxn modelId="{954D391D-48F3-4A1F-A0D1-E00EAFFE53DF}" type="presParOf" srcId="{5A6B6E67-8678-4690-AE67-9B64A89DC1A5}" destId="{484FAD17-5044-433B-A399-826D2A5756AE}" srcOrd="1" destOrd="0" presId="urn:microsoft.com/office/officeart/2005/8/layout/hList3"/>
    <dgm:cxn modelId="{20D4978C-694E-4FC6-95FD-8E46289D000E}" type="presParOf" srcId="{484FAD17-5044-433B-A399-826D2A5756AE}" destId="{BE6C435C-EB69-474B-8CE6-6905219621D9}" srcOrd="0" destOrd="0" presId="urn:microsoft.com/office/officeart/2005/8/layout/hList3"/>
    <dgm:cxn modelId="{871C7516-9148-4524-AE12-4552C70AD15F}" type="presParOf" srcId="{484FAD17-5044-433B-A399-826D2A5756AE}" destId="{6458E1BC-E7E9-49BA-9F2E-0ED8296A91A4}" srcOrd="1" destOrd="0" presId="urn:microsoft.com/office/officeart/2005/8/layout/hList3"/>
    <dgm:cxn modelId="{1B02E587-F546-45BB-8093-2724C6437162}" type="presParOf" srcId="{484FAD17-5044-433B-A399-826D2A5756AE}" destId="{D7B7F3B9-B46F-42D7-870B-640D8D6BEEC1}" srcOrd="2" destOrd="0" presId="urn:microsoft.com/office/officeart/2005/8/layout/hList3"/>
    <dgm:cxn modelId="{421BEDF0-8A5E-446F-A4B1-BFC4457FCAA3}" type="presParOf" srcId="{484FAD17-5044-433B-A399-826D2A5756AE}" destId="{E67F2C63-E278-49A8-B6A2-C70758E73895}" srcOrd="3" destOrd="0" presId="urn:microsoft.com/office/officeart/2005/8/layout/hList3"/>
    <dgm:cxn modelId="{F7288953-3506-4ED7-84FB-4C8512D8234D}" type="presParOf" srcId="{5A6B6E67-8678-4690-AE67-9B64A89DC1A5}" destId="{99AB4FB4-85CE-48E1-8491-1BF8FF4D988E}"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Common Core 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noFill/>
      </dgm:spPr>
      <dgm:t>
        <a:bodyPr/>
        <a:lstStyle/>
        <a:p>
          <a:pPr algn="ctr"/>
          <a:r>
            <a:rPr lang="en-US" sz="2800" b="0" dirty="0" smtClean="0">
              <a:effectLst/>
            </a:rPr>
            <a:t>Vertical Progressions</a:t>
          </a:r>
          <a:endParaRPr lang="en-US" sz="28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800" b="0" dirty="0" smtClean="0"/>
            <a:t>Instructional Shifts</a:t>
          </a:r>
          <a:endParaRPr lang="en-US" sz="28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rgbClr val="FFFF85">
            <a:alpha val="90000"/>
          </a:srgbClr>
        </a:solidFill>
      </dgm:spPr>
      <dgm:t>
        <a:bodyPr/>
        <a:lstStyle/>
        <a:p>
          <a:pPr algn="ctr"/>
          <a:r>
            <a:rPr lang="en-US" sz="2800" b="1" dirty="0" smtClean="0">
              <a:effectLst>
                <a:outerShdw blurRad="38100" dist="38100" dir="2700000" algn="tl">
                  <a:srgbClr val="000000">
                    <a:alpha val="43137"/>
                  </a:srgbClr>
                </a:outerShdw>
              </a:effectLst>
            </a:rPr>
            <a:t>Rigor</a:t>
          </a:r>
          <a:endParaRPr lang="en-US" sz="2800" b="1" dirty="0">
            <a:effectLst>
              <a:outerShdw blurRad="38100" dist="38100" dir="2700000" algn="tl">
                <a:srgbClr val="000000">
                  <a:alpha val="43137"/>
                </a:srgbClr>
              </a:outerShdw>
            </a:effectLst>
          </a:endParaRPr>
        </a:p>
      </dgm:t>
    </dgm:pt>
    <dgm:pt modelId="{EF4E6064-2222-4025-843B-774CAA10FB18}" type="parTrans" cxnId="{C1C10D65-1289-4BEA-997F-BD93DEBD38FF}">
      <dgm:prSet/>
      <dgm:spPr/>
      <dgm:t>
        <a:bodyPr/>
        <a:lstStyle/>
        <a:p>
          <a:endParaRPr lang="en-US"/>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800" b="0" dirty="0" smtClean="0"/>
            <a:t>Classroom Practice</a:t>
          </a:r>
          <a:endParaRPr lang="en-US" sz="2800" b="0" dirty="0"/>
        </a:p>
      </dgm:t>
    </dgm:pt>
    <dgm:pt modelId="{40CAD029-3C99-4E8D-98B4-2953D52807B2}" type="parTrans" cxnId="{81C1BAD9-1699-4A62-BD86-579ECF3B180F}">
      <dgm:prSet/>
      <dgm:spPr/>
      <dgm:t>
        <a:bodyPr/>
        <a:lstStyle/>
        <a:p>
          <a:endParaRPr lang="en-US"/>
        </a:p>
      </dgm:t>
    </dgm:pt>
    <dgm:pt modelId="{D629FD8A-4EA6-48BE-92AB-3785C7AE23E0}" type="sibTrans" cxnId="{81C1BAD9-1699-4A62-BD86-579ECF3B180F}">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4"/>
      <dgm:spPr/>
      <dgm:t>
        <a:bodyPr/>
        <a:lstStyle/>
        <a:p>
          <a:endParaRPr lang="en-US"/>
        </a:p>
      </dgm:t>
    </dgm:pt>
    <dgm:pt modelId="{30415E90-D52D-48D0-83BA-D69F81D22A24}" type="pres">
      <dgm:prSet presAssocID="{875902B6-D7AA-46D0-A995-D11880EA2FD1}" presName="childText" presStyleLbl="bgAcc1" presStyleIdx="0" presStyleCnt="4" custScaleX="469131">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4"/>
      <dgm:spPr/>
      <dgm:t>
        <a:bodyPr/>
        <a:lstStyle/>
        <a:p>
          <a:endParaRPr lang="en-US"/>
        </a:p>
      </dgm:t>
    </dgm:pt>
    <dgm:pt modelId="{9825A28B-C7C5-4204-94C3-E8D7000EEC4F}" type="pres">
      <dgm:prSet presAssocID="{58DCE318-75B7-47FE-8525-3043B002245B}" presName="childText" presStyleLbl="bgAcc1" presStyleIdx="1" presStyleCnt="4" custScaleX="466745" custLinFactNeighborX="0"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4"/>
      <dgm:spPr/>
      <dgm:t>
        <a:bodyPr/>
        <a:lstStyle/>
        <a:p>
          <a:endParaRPr lang="en-US"/>
        </a:p>
      </dgm:t>
    </dgm:pt>
    <dgm:pt modelId="{ABA4AD6F-2F38-4BDD-9216-4EDB340AA554}" type="pres">
      <dgm:prSet presAssocID="{8691F7BC-3BF2-4274-8C3C-961D302C3E80}" presName="childText" presStyleLbl="bgAcc1" presStyleIdx="2" presStyleCnt="4" custScaleX="468494">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4"/>
      <dgm:spPr/>
      <dgm:t>
        <a:bodyPr/>
        <a:lstStyle/>
        <a:p>
          <a:endParaRPr lang="en-US"/>
        </a:p>
      </dgm:t>
    </dgm:pt>
    <dgm:pt modelId="{885DB2E2-94C8-4BD6-A25B-A6DF9906D3CD}" type="pres">
      <dgm:prSet presAssocID="{E2B7F8FC-10AD-4B06-B4C7-BEB6C56223E7}" presName="childText" presStyleLbl="bgAcc1" presStyleIdx="3" presStyleCnt="4" custScaleX="467984">
        <dgm:presLayoutVars>
          <dgm:bulletEnabled val="1"/>
        </dgm:presLayoutVars>
      </dgm:prSet>
      <dgm:spPr/>
      <dgm:t>
        <a:bodyPr/>
        <a:lstStyle/>
        <a:p>
          <a:endParaRPr lang="en-US"/>
        </a:p>
      </dgm:t>
    </dgm:pt>
  </dgm:ptLst>
  <dgm:cxnLst>
    <dgm:cxn modelId="{3A9F908D-6D38-46C5-BCE9-F0C41BBC4504}" type="presOf" srcId="{8691F7BC-3BF2-4274-8C3C-961D302C3E80}" destId="{ABA4AD6F-2F38-4BDD-9216-4EDB340AA554}" srcOrd="0" destOrd="0" presId="urn:microsoft.com/office/officeart/2005/8/layout/hierarchy3"/>
    <dgm:cxn modelId="{39CD9BCC-E191-4DF7-93CE-D16B6C356F2B}" type="presOf" srcId="{E2B7F8FC-10AD-4B06-B4C7-BEB6C56223E7}" destId="{885DB2E2-94C8-4BD6-A25B-A6DF9906D3CD}" srcOrd="0" destOrd="0" presId="urn:microsoft.com/office/officeart/2005/8/layout/hierarchy3"/>
    <dgm:cxn modelId="{3D16915B-A81A-4CAF-B421-182B70ABF7FD}" type="presOf" srcId="{EF4E6064-2222-4025-843B-774CAA10FB18}" destId="{0406E04E-E93F-457E-87F7-A76954C0A595}" srcOrd="0" destOrd="0" presId="urn:microsoft.com/office/officeart/2005/8/layout/hierarchy3"/>
    <dgm:cxn modelId="{2ADE9833-FEA4-43AF-AF68-F36F1D422258}" type="presOf" srcId="{875902B6-D7AA-46D0-A995-D11880EA2FD1}" destId="{30415E90-D52D-48D0-83BA-D69F81D22A24}" srcOrd="0" destOrd="0" presId="urn:microsoft.com/office/officeart/2005/8/layout/hierarchy3"/>
    <dgm:cxn modelId="{8F3FF903-D70D-4ED2-8595-2D57E38CCE66}" type="presOf" srcId="{BC6540E0-3144-49F0-80D0-9F9B86DC9743}" destId="{19D262A1-4F11-47A2-91BC-C1BB23103FA7}" srcOrd="0" destOrd="0" presId="urn:microsoft.com/office/officeart/2005/8/layout/hierarchy3"/>
    <dgm:cxn modelId="{38F21B93-1895-4845-98A6-D9E2F5015CD8}" type="presOf" srcId="{C49DE7C9-3CCD-4A68-9AF1-4959318AB8CE}" destId="{01013C70-3796-4887-98D0-B93D667D085C}" srcOrd="1" destOrd="0" presId="urn:microsoft.com/office/officeart/2005/8/layout/hierarchy3"/>
    <dgm:cxn modelId="{23A1FDB2-F76C-4F51-9932-C7A0553C3853}" type="presOf" srcId="{EF8DE587-9847-40DC-9A6D-C684684E3EAA}" destId="{0912B255-822D-42AD-8D51-EAD24CC90B92}"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D2E8A7D4-D9A4-4D9A-B245-CEDA909245C0}" type="presOf" srcId="{C49DE7C9-3CCD-4A68-9AF1-4959318AB8CE}" destId="{18B331A4-2A99-4364-B5B4-8854F2CECE91}"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F959A775-908D-4290-991B-36F795E710DA}" type="presOf" srcId="{58DCE318-75B7-47FE-8525-3043B002245B}" destId="{9825A28B-C7C5-4204-94C3-E8D7000EEC4F}" srcOrd="0" destOrd="0" presId="urn:microsoft.com/office/officeart/2005/8/layout/hierarchy3"/>
    <dgm:cxn modelId="{BF4F5FE2-92FE-4299-91DE-CB6B75A4B1BA}" type="presOf" srcId="{40CAD029-3C99-4E8D-98B4-2953D52807B2}" destId="{0ECFACD2-E546-4248-9C0E-3A50A1F0895C}" srcOrd="0" destOrd="0" presId="urn:microsoft.com/office/officeart/2005/8/layout/hierarchy3"/>
    <dgm:cxn modelId="{96DBD50D-A3B4-493E-85C7-B15D8275DD35}" type="presOf" srcId="{B217A518-BEE6-4DD9-9286-89D1EA55A1ED}" destId="{96FF3DE8-3675-4CB8-B07C-3DCAFF305E01}"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1DD71006-48E2-4D1A-8189-6995462D1F36}" type="presParOf" srcId="{96FF3DE8-3675-4CB8-B07C-3DCAFF305E01}" destId="{9DD75A0C-E450-4BE0-810F-123BF65818C1}" srcOrd="0" destOrd="0" presId="urn:microsoft.com/office/officeart/2005/8/layout/hierarchy3"/>
    <dgm:cxn modelId="{130203A1-F7A1-4F73-8E26-BADEEBFE80CB}" type="presParOf" srcId="{9DD75A0C-E450-4BE0-810F-123BF65818C1}" destId="{0A884521-68A1-4C12-8831-974241E448AA}" srcOrd="0" destOrd="0" presId="urn:microsoft.com/office/officeart/2005/8/layout/hierarchy3"/>
    <dgm:cxn modelId="{EBF1E9F1-733A-449E-92BE-E0644530C4E6}" type="presParOf" srcId="{0A884521-68A1-4C12-8831-974241E448AA}" destId="{18B331A4-2A99-4364-B5B4-8854F2CECE91}" srcOrd="0" destOrd="0" presId="urn:microsoft.com/office/officeart/2005/8/layout/hierarchy3"/>
    <dgm:cxn modelId="{77E6BF4F-689D-4118-AEDA-2542DC35D802}" type="presParOf" srcId="{0A884521-68A1-4C12-8831-974241E448AA}" destId="{01013C70-3796-4887-98D0-B93D667D085C}" srcOrd="1" destOrd="0" presId="urn:microsoft.com/office/officeart/2005/8/layout/hierarchy3"/>
    <dgm:cxn modelId="{9DD6911E-7BC8-44B4-B546-85A6C8D5D7A1}" type="presParOf" srcId="{9DD75A0C-E450-4BE0-810F-123BF65818C1}" destId="{7530FBDF-F41C-4729-BAE1-3909AC81C7F2}" srcOrd="1" destOrd="0" presId="urn:microsoft.com/office/officeart/2005/8/layout/hierarchy3"/>
    <dgm:cxn modelId="{4E7708BC-B243-4C6D-9D93-0682132B7ACB}" type="presParOf" srcId="{7530FBDF-F41C-4729-BAE1-3909AC81C7F2}" destId="{0912B255-822D-42AD-8D51-EAD24CC90B92}" srcOrd="0" destOrd="0" presId="urn:microsoft.com/office/officeart/2005/8/layout/hierarchy3"/>
    <dgm:cxn modelId="{7F49F13A-988C-480C-A224-E64D4CF5BD8D}" type="presParOf" srcId="{7530FBDF-F41C-4729-BAE1-3909AC81C7F2}" destId="{30415E90-D52D-48D0-83BA-D69F81D22A24}" srcOrd="1" destOrd="0" presId="urn:microsoft.com/office/officeart/2005/8/layout/hierarchy3"/>
    <dgm:cxn modelId="{8A123F30-DEB5-4A6B-BFEC-97B80082D1A1}" type="presParOf" srcId="{7530FBDF-F41C-4729-BAE1-3909AC81C7F2}" destId="{19D262A1-4F11-47A2-91BC-C1BB23103FA7}" srcOrd="2" destOrd="0" presId="urn:microsoft.com/office/officeart/2005/8/layout/hierarchy3"/>
    <dgm:cxn modelId="{45E6158C-A9FE-4BC9-946D-8CDD838AF2BD}" type="presParOf" srcId="{7530FBDF-F41C-4729-BAE1-3909AC81C7F2}" destId="{9825A28B-C7C5-4204-94C3-E8D7000EEC4F}" srcOrd="3" destOrd="0" presId="urn:microsoft.com/office/officeart/2005/8/layout/hierarchy3"/>
    <dgm:cxn modelId="{BE79AF5F-2CF7-4EBE-B0D0-894657C5C5A4}" type="presParOf" srcId="{7530FBDF-F41C-4729-BAE1-3909AC81C7F2}" destId="{0ECFACD2-E546-4248-9C0E-3A50A1F0895C}" srcOrd="4" destOrd="0" presId="urn:microsoft.com/office/officeart/2005/8/layout/hierarchy3"/>
    <dgm:cxn modelId="{BE66BA97-C81E-4FB6-AF71-C68B57386506}" type="presParOf" srcId="{7530FBDF-F41C-4729-BAE1-3909AC81C7F2}" destId="{ABA4AD6F-2F38-4BDD-9216-4EDB340AA554}" srcOrd="5" destOrd="0" presId="urn:microsoft.com/office/officeart/2005/8/layout/hierarchy3"/>
    <dgm:cxn modelId="{4F5733EE-3236-46CA-AF10-509650D471D5}" type="presParOf" srcId="{7530FBDF-F41C-4729-BAE1-3909AC81C7F2}" destId="{0406E04E-E93F-457E-87F7-A76954C0A595}" srcOrd="6" destOrd="0" presId="urn:microsoft.com/office/officeart/2005/8/layout/hierarchy3"/>
    <dgm:cxn modelId="{33BA3E34-5FB7-4F42-96BC-D1E1066C9E7C}" type="presParOf" srcId="{7530FBDF-F41C-4729-BAE1-3909AC81C7F2}" destId="{885DB2E2-94C8-4BD6-A25B-A6DF9906D3CD}"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Common Core 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rgbClr val="FFFF85">
            <a:alpha val="89804"/>
          </a:srgbClr>
        </a:solidFill>
      </dgm:spPr>
      <dgm:t>
        <a:bodyPr/>
        <a:lstStyle/>
        <a:p>
          <a:pPr algn="ctr"/>
          <a:r>
            <a:rPr lang="en-US" sz="2800" b="1" dirty="0" smtClean="0">
              <a:effectLst>
                <a:outerShdw blurRad="38100" dist="38100" dir="2700000" algn="tl">
                  <a:srgbClr val="000000">
                    <a:alpha val="43137"/>
                  </a:srgbClr>
                </a:outerShdw>
              </a:effectLst>
            </a:rPr>
            <a:t>Vertical Progressions</a:t>
          </a:r>
          <a:endParaRPr lang="en-US" sz="2800" b="1" dirty="0">
            <a:effectLst>
              <a:outerShdw blurRad="38100" dist="38100" dir="2700000" algn="tl">
                <a:srgbClr val="000000">
                  <a:alpha val="43137"/>
                </a:srgbClr>
              </a:outerShdw>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800" b="0" dirty="0" smtClean="0"/>
            <a:t>Instructional Shifts</a:t>
          </a:r>
          <a:endParaRPr lang="en-US" sz="28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800" b="0" dirty="0" smtClean="0"/>
            <a:t>Rigor</a:t>
          </a:r>
          <a:endParaRPr lang="en-US" sz="2800" b="0" dirty="0"/>
        </a:p>
      </dgm:t>
    </dgm:pt>
    <dgm:pt modelId="{EF4E6064-2222-4025-843B-774CAA10FB18}" type="parTrans" cxnId="{C1C10D65-1289-4BEA-997F-BD93DEBD38FF}">
      <dgm:prSet/>
      <dgm:spPr/>
      <dgm:t>
        <a:bodyPr/>
        <a:lstStyle/>
        <a:p>
          <a:endParaRPr lang="en-US"/>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800" b="0" dirty="0" smtClean="0"/>
            <a:t>Classroom Practice</a:t>
          </a:r>
          <a:endParaRPr lang="en-US" sz="2800" b="0" dirty="0"/>
        </a:p>
      </dgm:t>
    </dgm:pt>
    <dgm:pt modelId="{40CAD029-3C99-4E8D-98B4-2953D52807B2}" type="parTrans" cxnId="{81C1BAD9-1699-4A62-BD86-579ECF3B180F}">
      <dgm:prSet/>
      <dgm:spPr/>
      <dgm:t>
        <a:bodyPr/>
        <a:lstStyle/>
        <a:p>
          <a:endParaRPr lang="en-US"/>
        </a:p>
      </dgm:t>
    </dgm:pt>
    <dgm:pt modelId="{D629FD8A-4EA6-48BE-92AB-3785C7AE23E0}" type="sibTrans" cxnId="{81C1BAD9-1699-4A62-BD86-579ECF3B180F}">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4"/>
      <dgm:spPr/>
      <dgm:t>
        <a:bodyPr/>
        <a:lstStyle/>
        <a:p>
          <a:endParaRPr lang="en-US"/>
        </a:p>
      </dgm:t>
    </dgm:pt>
    <dgm:pt modelId="{30415E90-D52D-48D0-83BA-D69F81D22A24}" type="pres">
      <dgm:prSet presAssocID="{875902B6-D7AA-46D0-A995-D11880EA2FD1}" presName="childText" presStyleLbl="bgAcc1" presStyleIdx="0" presStyleCnt="4" custScaleX="469131">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4"/>
      <dgm:spPr/>
      <dgm:t>
        <a:bodyPr/>
        <a:lstStyle/>
        <a:p>
          <a:endParaRPr lang="en-US"/>
        </a:p>
      </dgm:t>
    </dgm:pt>
    <dgm:pt modelId="{9825A28B-C7C5-4204-94C3-E8D7000EEC4F}" type="pres">
      <dgm:prSet presAssocID="{58DCE318-75B7-47FE-8525-3043B002245B}" presName="childText" presStyleLbl="bgAcc1" presStyleIdx="1" presStyleCnt="4" custScaleX="466745" custLinFactNeighborX="0"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4"/>
      <dgm:spPr/>
      <dgm:t>
        <a:bodyPr/>
        <a:lstStyle/>
        <a:p>
          <a:endParaRPr lang="en-US"/>
        </a:p>
      </dgm:t>
    </dgm:pt>
    <dgm:pt modelId="{ABA4AD6F-2F38-4BDD-9216-4EDB340AA554}" type="pres">
      <dgm:prSet presAssocID="{8691F7BC-3BF2-4274-8C3C-961D302C3E80}" presName="childText" presStyleLbl="bgAcc1" presStyleIdx="2" presStyleCnt="4" custScaleX="468494">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4"/>
      <dgm:spPr/>
      <dgm:t>
        <a:bodyPr/>
        <a:lstStyle/>
        <a:p>
          <a:endParaRPr lang="en-US"/>
        </a:p>
      </dgm:t>
    </dgm:pt>
    <dgm:pt modelId="{885DB2E2-94C8-4BD6-A25B-A6DF9906D3CD}" type="pres">
      <dgm:prSet presAssocID="{E2B7F8FC-10AD-4B06-B4C7-BEB6C56223E7}" presName="childText" presStyleLbl="bgAcc1" presStyleIdx="3" presStyleCnt="4" custScaleX="467984">
        <dgm:presLayoutVars>
          <dgm:bulletEnabled val="1"/>
        </dgm:presLayoutVars>
      </dgm:prSet>
      <dgm:spPr/>
      <dgm:t>
        <a:bodyPr/>
        <a:lstStyle/>
        <a:p>
          <a:endParaRPr lang="en-US"/>
        </a:p>
      </dgm:t>
    </dgm:pt>
  </dgm:ptLst>
  <dgm:cxnLst>
    <dgm:cxn modelId="{7DE56062-536F-4CD2-AAB3-9FB204E41383}" type="presOf" srcId="{40CAD029-3C99-4E8D-98B4-2953D52807B2}" destId="{0ECFACD2-E546-4248-9C0E-3A50A1F0895C}" srcOrd="0" destOrd="0" presId="urn:microsoft.com/office/officeart/2005/8/layout/hierarchy3"/>
    <dgm:cxn modelId="{8A899F65-65FC-4B5F-88C0-518DABDCA810}" type="presOf" srcId="{BC6540E0-3144-49F0-80D0-9F9B86DC9743}" destId="{19D262A1-4F11-47A2-91BC-C1BB23103FA7}" srcOrd="0" destOrd="0" presId="urn:microsoft.com/office/officeart/2005/8/layout/hierarchy3"/>
    <dgm:cxn modelId="{B9778114-0506-4A53-ADE5-A18422F50F23}" type="presOf" srcId="{C49DE7C9-3CCD-4A68-9AF1-4959318AB8CE}" destId="{01013C70-3796-4887-98D0-B93D667D085C}" srcOrd="1" destOrd="0" presId="urn:microsoft.com/office/officeart/2005/8/layout/hierarchy3"/>
    <dgm:cxn modelId="{67CFD4EA-820E-4B37-88BB-80F44C21A2B6}" type="presOf" srcId="{8691F7BC-3BF2-4274-8C3C-961D302C3E80}" destId="{ABA4AD6F-2F38-4BDD-9216-4EDB340AA554}" srcOrd="0" destOrd="0" presId="urn:microsoft.com/office/officeart/2005/8/layout/hierarchy3"/>
    <dgm:cxn modelId="{B40FEC81-4FC9-43A1-A150-C983E12612FE}" type="presOf" srcId="{E2B7F8FC-10AD-4B06-B4C7-BEB6C56223E7}" destId="{885DB2E2-94C8-4BD6-A25B-A6DF9906D3CD}"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C1C10D65-1289-4BEA-997F-BD93DEBD38FF}" srcId="{C49DE7C9-3CCD-4A68-9AF1-4959318AB8CE}" destId="{E2B7F8FC-10AD-4B06-B4C7-BEB6C56223E7}" srcOrd="3" destOrd="0" parTransId="{EF4E6064-2222-4025-843B-774CAA10FB18}" sibTransId="{9BB11CBE-9A47-48DD-82A9-CC34A552E213}"/>
    <dgm:cxn modelId="{EF445240-409E-4DDF-A808-52330101F915}" type="presOf" srcId="{B217A518-BEE6-4DD9-9286-89D1EA55A1ED}" destId="{96FF3DE8-3675-4CB8-B07C-3DCAFF305E01}"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81C1BAD9-1699-4A62-BD86-579ECF3B180F}" srcId="{C49DE7C9-3CCD-4A68-9AF1-4959318AB8CE}" destId="{8691F7BC-3BF2-4274-8C3C-961D302C3E80}" srcOrd="2" destOrd="0" parTransId="{40CAD029-3C99-4E8D-98B4-2953D52807B2}" sibTransId="{D629FD8A-4EA6-48BE-92AB-3785C7AE23E0}"/>
    <dgm:cxn modelId="{222B68D9-7CAC-464E-8D94-D9753CBF5378}" type="presOf" srcId="{EF4E6064-2222-4025-843B-774CAA10FB18}" destId="{0406E04E-E93F-457E-87F7-A76954C0A595}" srcOrd="0" destOrd="0" presId="urn:microsoft.com/office/officeart/2005/8/layout/hierarchy3"/>
    <dgm:cxn modelId="{8A8DA4FB-A3B3-4F61-9ECA-5E476CED5B10}" type="presOf" srcId="{875902B6-D7AA-46D0-A995-D11880EA2FD1}" destId="{30415E90-D52D-48D0-83BA-D69F81D22A24}" srcOrd="0" destOrd="0" presId="urn:microsoft.com/office/officeart/2005/8/layout/hierarchy3"/>
    <dgm:cxn modelId="{A4292AEA-4F8D-4EF9-9BB3-4483A1BE7205}" type="presOf" srcId="{EF8DE587-9847-40DC-9A6D-C684684E3EAA}" destId="{0912B255-822D-42AD-8D51-EAD24CC90B92}" srcOrd="0" destOrd="0" presId="urn:microsoft.com/office/officeart/2005/8/layout/hierarchy3"/>
    <dgm:cxn modelId="{60FD37F6-1EE7-4CCE-B3FA-879CE81C16D8}" type="presOf" srcId="{58DCE318-75B7-47FE-8525-3043B002245B}" destId="{9825A28B-C7C5-4204-94C3-E8D7000EEC4F}"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50A0DFD2-B580-454C-8074-6881EAD156FA}" type="presOf" srcId="{C49DE7C9-3CCD-4A68-9AF1-4959318AB8CE}" destId="{18B331A4-2A99-4364-B5B4-8854F2CECE91}" srcOrd="0" destOrd="0" presId="urn:microsoft.com/office/officeart/2005/8/layout/hierarchy3"/>
    <dgm:cxn modelId="{708BCD83-45E3-454A-B04A-65A12F301515}" type="presParOf" srcId="{96FF3DE8-3675-4CB8-B07C-3DCAFF305E01}" destId="{9DD75A0C-E450-4BE0-810F-123BF65818C1}" srcOrd="0" destOrd="0" presId="urn:microsoft.com/office/officeart/2005/8/layout/hierarchy3"/>
    <dgm:cxn modelId="{8A49667B-B054-4AD5-9413-E3F072A87B68}" type="presParOf" srcId="{9DD75A0C-E450-4BE0-810F-123BF65818C1}" destId="{0A884521-68A1-4C12-8831-974241E448AA}" srcOrd="0" destOrd="0" presId="urn:microsoft.com/office/officeart/2005/8/layout/hierarchy3"/>
    <dgm:cxn modelId="{8F51F653-77A4-4852-B886-E9664572958C}" type="presParOf" srcId="{0A884521-68A1-4C12-8831-974241E448AA}" destId="{18B331A4-2A99-4364-B5B4-8854F2CECE91}" srcOrd="0" destOrd="0" presId="urn:microsoft.com/office/officeart/2005/8/layout/hierarchy3"/>
    <dgm:cxn modelId="{5E78EA4F-1939-4891-8AF4-A41B94D622E2}" type="presParOf" srcId="{0A884521-68A1-4C12-8831-974241E448AA}" destId="{01013C70-3796-4887-98D0-B93D667D085C}" srcOrd="1" destOrd="0" presId="urn:microsoft.com/office/officeart/2005/8/layout/hierarchy3"/>
    <dgm:cxn modelId="{12FCE930-69A4-4118-8FE6-D434469C668E}" type="presParOf" srcId="{9DD75A0C-E450-4BE0-810F-123BF65818C1}" destId="{7530FBDF-F41C-4729-BAE1-3909AC81C7F2}" srcOrd="1" destOrd="0" presId="urn:microsoft.com/office/officeart/2005/8/layout/hierarchy3"/>
    <dgm:cxn modelId="{2DE4866A-ABED-427C-87C6-168D2824D0A2}" type="presParOf" srcId="{7530FBDF-F41C-4729-BAE1-3909AC81C7F2}" destId="{0912B255-822D-42AD-8D51-EAD24CC90B92}" srcOrd="0" destOrd="0" presId="urn:microsoft.com/office/officeart/2005/8/layout/hierarchy3"/>
    <dgm:cxn modelId="{BC8C4099-CD9F-43AB-A5CA-34444B04C6D5}" type="presParOf" srcId="{7530FBDF-F41C-4729-BAE1-3909AC81C7F2}" destId="{30415E90-D52D-48D0-83BA-D69F81D22A24}" srcOrd="1" destOrd="0" presId="urn:microsoft.com/office/officeart/2005/8/layout/hierarchy3"/>
    <dgm:cxn modelId="{248429F8-E372-4391-96A7-DC4B6C56E8B1}" type="presParOf" srcId="{7530FBDF-F41C-4729-BAE1-3909AC81C7F2}" destId="{19D262A1-4F11-47A2-91BC-C1BB23103FA7}" srcOrd="2" destOrd="0" presId="urn:microsoft.com/office/officeart/2005/8/layout/hierarchy3"/>
    <dgm:cxn modelId="{8101900F-F1E6-4CCA-9B41-57674C7267E7}" type="presParOf" srcId="{7530FBDF-F41C-4729-BAE1-3909AC81C7F2}" destId="{9825A28B-C7C5-4204-94C3-E8D7000EEC4F}" srcOrd="3" destOrd="0" presId="urn:microsoft.com/office/officeart/2005/8/layout/hierarchy3"/>
    <dgm:cxn modelId="{197A7DCD-01A5-420B-A1CD-1F9A4E5DDA0F}" type="presParOf" srcId="{7530FBDF-F41C-4729-BAE1-3909AC81C7F2}" destId="{0ECFACD2-E546-4248-9C0E-3A50A1F0895C}" srcOrd="4" destOrd="0" presId="urn:microsoft.com/office/officeart/2005/8/layout/hierarchy3"/>
    <dgm:cxn modelId="{6BE24F96-AAA7-4176-B167-19A99A3B351A}" type="presParOf" srcId="{7530FBDF-F41C-4729-BAE1-3909AC81C7F2}" destId="{ABA4AD6F-2F38-4BDD-9216-4EDB340AA554}" srcOrd="5" destOrd="0" presId="urn:microsoft.com/office/officeart/2005/8/layout/hierarchy3"/>
    <dgm:cxn modelId="{4D1E217E-B0F3-4048-AEAE-D92B5CB5EA5C}" type="presParOf" srcId="{7530FBDF-F41C-4729-BAE1-3909AC81C7F2}" destId="{0406E04E-E93F-457E-87F7-A76954C0A595}" srcOrd="6" destOrd="0" presId="urn:microsoft.com/office/officeart/2005/8/layout/hierarchy3"/>
    <dgm:cxn modelId="{B55E6275-5BC6-4E26-9FD3-683C5B3F4916}" type="presParOf" srcId="{7530FBDF-F41C-4729-BAE1-3909AC81C7F2}" destId="{885DB2E2-94C8-4BD6-A25B-A6DF9906D3CD}"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256D8F-6985-46F7-8459-0A7A52A29D92}"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n-US"/>
        </a:p>
      </dgm:t>
    </dgm:pt>
    <dgm:pt modelId="{95E52200-CE2C-48FD-963B-A6CF5CF92925}">
      <dgm:prSet phldrT="[Text]"/>
      <dgm:spPr/>
      <dgm:t>
        <a:bodyPr/>
        <a:lstStyle/>
        <a:p>
          <a:r>
            <a:rPr lang="en-US" dirty="0" smtClean="0"/>
            <a:t>10 CCR for Reading Literature and Informational Text</a:t>
          </a:r>
          <a:endParaRPr lang="en-US" dirty="0"/>
        </a:p>
      </dgm:t>
    </dgm:pt>
    <dgm:pt modelId="{B6226AB5-6D8F-42CE-8E51-45499ABBC396}" type="parTrans" cxnId="{8C5667C4-B4C6-48AD-8F34-86ED8DDE1485}">
      <dgm:prSet/>
      <dgm:spPr/>
      <dgm:t>
        <a:bodyPr/>
        <a:lstStyle/>
        <a:p>
          <a:endParaRPr lang="en-US"/>
        </a:p>
      </dgm:t>
    </dgm:pt>
    <dgm:pt modelId="{5FF278FD-D74F-486C-B95D-0CBA9DD0D59B}" type="sibTrans" cxnId="{8C5667C4-B4C6-48AD-8F34-86ED8DDE1485}">
      <dgm:prSet/>
      <dgm:spPr/>
      <dgm:t>
        <a:bodyPr/>
        <a:lstStyle/>
        <a:p>
          <a:endParaRPr lang="en-US"/>
        </a:p>
      </dgm:t>
    </dgm:pt>
    <dgm:pt modelId="{D1A112D7-6CB0-4A56-B9D2-D65DC08585A5}">
      <dgm:prSet phldrT="[Text]"/>
      <dgm:spPr/>
      <dgm:t>
        <a:bodyPr/>
        <a:lstStyle/>
        <a:p>
          <a:r>
            <a:rPr lang="en-US" dirty="0" smtClean="0"/>
            <a:t>Key ideas and details</a:t>
          </a:r>
          <a:endParaRPr lang="en-US" dirty="0"/>
        </a:p>
      </dgm:t>
    </dgm:pt>
    <dgm:pt modelId="{AE8E742D-E2D4-4492-9408-B0AE1F291C42}" type="parTrans" cxnId="{C1077524-B965-4D20-B03D-2DFA771F83FB}">
      <dgm:prSet/>
      <dgm:spPr/>
      <dgm:t>
        <a:bodyPr/>
        <a:lstStyle/>
        <a:p>
          <a:endParaRPr lang="en-US"/>
        </a:p>
      </dgm:t>
    </dgm:pt>
    <dgm:pt modelId="{A9FE823F-3EBF-4CE0-BFA4-5C8D3E32514A}" type="sibTrans" cxnId="{C1077524-B965-4D20-B03D-2DFA771F83FB}">
      <dgm:prSet/>
      <dgm:spPr/>
      <dgm:t>
        <a:bodyPr/>
        <a:lstStyle/>
        <a:p>
          <a:endParaRPr lang="en-US"/>
        </a:p>
      </dgm:t>
    </dgm:pt>
    <dgm:pt modelId="{B12179EA-0806-4BB1-AF2B-F506585D9868}">
      <dgm:prSet phldrT="[Text]"/>
      <dgm:spPr/>
      <dgm:t>
        <a:bodyPr/>
        <a:lstStyle/>
        <a:p>
          <a:r>
            <a:rPr lang="en-US" dirty="0" smtClean="0"/>
            <a:t>Integration of knowledge and ideas</a:t>
          </a:r>
          <a:endParaRPr lang="en-US" dirty="0"/>
        </a:p>
      </dgm:t>
    </dgm:pt>
    <dgm:pt modelId="{A92D504C-4B3E-4F88-9122-9455DA6D8CF8}" type="parTrans" cxnId="{08DAAB1D-CC16-4F2A-87E6-846AF8B6DFC3}">
      <dgm:prSet/>
      <dgm:spPr/>
      <dgm:t>
        <a:bodyPr/>
        <a:lstStyle/>
        <a:p>
          <a:endParaRPr lang="en-US"/>
        </a:p>
      </dgm:t>
    </dgm:pt>
    <dgm:pt modelId="{832199ED-FA14-4A86-B272-D949DEC087B5}" type="sibTrans" cxnId="{08DAAB1D-CC16-4F2A-87E6-846AF8B6DFC3}">
      <dgm:prSet/>
      <dgm:spPr/>
      <dgm:t>
        <a:bodyPr/>
        <a:lstStyle/>
        <a:p>
          <a:endParaRPr lang="en-US"/>
        </a:p>
      </dgm:t>
    </dgm:pt>
    <dgm:pt modelId="{B68DD09B-B913-404C-95DA-DC84F80141B5}">
      <dgm:prSet phldrT="[Text]"/>
      <dgm:spPr/>
      <dgm:t>
        <a:bodyPr/>
        <a:lstStyle/>
        <a:p>
          <a:r>
            <a:rPr lang="en-US" dirty="0" smtClean="0"/>
            <a:t>10 CCR for Writing</a:t>
          </a:r>
          <a:endParaRPr lang="en-US" dirty="0"/>
        </a:p>
      </dgm:t>
    </dgm:pt>
    <dgm:pt modelId="{3AF58470-5386-4A97-9D29-13C49D72706A}" type="parTrans" cxnId="{4AC589CC-1863-432B-8122-A53751D20493}">
      <dgm:prSet/>
      <dgm:spPr/>
      <dgm:t>
        <a:bodyPr/>
        <a:lstStyle/>
        <a:p>
          <a:endParaRPr lang="en-US"/>
        </a:p>
      </dgm:t>
    </dgm:pt>
    <dgm:pt modelId="{8E6B60E8-D705-45FC-86BD-B2A1D209AF06}" type="sibTrans" cxnId="{4AC589CC-1863-432B-8122-A53751D20493}">
      <dgm:prSet/>
      <dgm:spPr/>
      <dgm:t>
        <a:bodyPr/>
        <a:lstStyle/>
        <a:p>
          <a:endParaRPr lang="en-US"/>
        </a:p>
      </dgm:t>
    </dgm:pt>
    <dgm:pt modelId="{E2C7B50E-41E1-417D-A66D-4633783369FE}">
      <dgm:prSet phldrT="[Text]"/>
      <dgm:spPr/>
      <dgm:t>
        <a:bodyPr/>
        <a:lstStyle/>
        <a:p>
          <a:r>
            <a:rPr lang="en-US" dirty="0" smtClean="0"/>
            <a:t>Text types and purposes</a:t>
          </a:r>
          <a:endParaRPr lang="en-US" dirty="0"/>
        </a:p>
      </dgm:t>
    </dgm:pt>
    <dgm:pt modelId="{FA79926F-1F87-411C-A8D0-1E9A42DE6B13}" type="parTrans" cxnId="{C80BF4C8-006E-4B98-90CE-C396FD835041}">
      <dgm:prSet/>
      <dgm:spPr/>
      <dgm:t>
        <a:bodyPr/>
        <a:lstStyle/>
        <a:p>
          <a:endParaRPr lang="en-US"/>
        </a:p>
      </dgm:t>
    </dgm:pt>
    <dgm:pt modelId="{F867676C-C0F7-47DB-A926-755EBF2E1A81}" type="sibTrans" cxnId="{C80BF4C8-006E-4B98-90CE-C396FD835041}">
      <dgm:prSet/>
      <dgm:spPr/>
      <dgm:t>
        <a:bodyPr/>
        <a:lstStyle/>
        <a:p>
          <a:endParaRPr lang="en-US"/>
        </a:p>
      </dgm:t>
    </dgm:pt>
    <dgm:pt modelId="{DDDCBAF7-E08B-4D1A-9E0B-9A91F9B6F387}">
      <dgm:prSet phldrT="[Text]"/>
      <dgm:spPr/>
      <dgm:t>
        <a:bodyPr/>
        <a:lstStyle/>
        <a:p>
          <a:r>
            <a:rPr lang="en-US" dirty="0" smtClean="0"/>
            <a:t>Research to build and present knowledge</a:t>
          </a:r>
          <a:endParaRPr lang="en-US" dirty="0"/>
        </a:p>
      </dgm:t>
    </dgm:pt>
    <dgm:pt modelId="{D3D98440-376A-44B6-9C94-8EC417829E0D}" type="parTrans" cxnId="{89AD0970-1CE5-40B4-8DEA-D15FD1ED4811}">
      <dgm:prSet/>
      <dgm:spPr/>
      <dgm:t>
        <a:bodyPr/>
        <a:lstStyle/>
        <a:p>
          <a:endParaRPr lang="en-US"/>
        </a:p>
      </dgm:t>
    </dgm:pt>
    <dgm:pt modelId="{7B1322DA-0B3A-4692-9973-66B7EB7C4544}" type="sibTrans" cxnId="{89AD0970-1CE5-40B4-8DEA-D15FD1ED4811}">
      <dgm:prSet/>
      <dgm:spPr/>
      <dgm:t>
        <a:bodyPr/>
        <a:lstStyle/>
        <a:p>
          <a:endParaRPr lang="en-US"/>
        </a:p>
      </dgm:t>
    </dgm:pt>
    <dgm:pt modelId="{851FC1FE-E0C9-4056-8B5B-9772778BABCB}">
      <dgm:prSet phldrT="[Text]"/>
      <dgm:spPr/>
      <dgm:t>
        <a:bodyPr/>
        <a:lstStyle/>
        <a:p>
          <a:r>
            <a:rPr lang="en-US" dirty="0" smtClean="0"/>
            <a:t>Craft and structure</a:t>
          </a:r>
          <a:endParaRPr lang="en-US" dirty="0"/>
        </a:p>
      </dgm:t>
    </dgm:pt>
    <dgm:pt modelId="{956CDAC9-4D29-4A09-99D4-8CAA0E4CC653}" type="parTrans" cxnId="{102DE69B-EADE-446A-B673-8CF375917102}">
      <dgm:prSet/>
      <dgm:spPr/>
      <dgm:t>
        <a:bodyPr/>
        <a:lstStyle/>
        <a:p>
          <a:endParaRPr lang="en-US"/>
        </a:p>
      </dgm:t>
    </dgm:pt>
    <dgm:pt modelId="{6748A12F-2A47-424D-AFFC-6A0D1F625921}" type="sibTrans" cxnId="{102DE69B-EADE-446A-B673-8CF375917102}">
      <dgm:prSet/>
      <dgm:spPr/>
      <dgm:t>
        <a:bodyPr/>
        <a:lstStyle/>
        <a:p>
          <a:endParaRPr lang="en-US"/>
        </a:p>
      </dgm:t>
    </dgm:pt>
    <dgm:pt modelId="{279D60C8-2C21-4A4C-B522-55E5DA0B2E8E}">
      <dgm:prSet phldrT="[Text]"/>
      <dgm:spPr/>
      <dgm:t>
        <a:bodyPr/>
        <a:lstStyle/>
        <a:p>
          <a:r>
            <a:rPr lang="en-US" dirty="0" smtClean="0"/>
            <a:t>Range of reading and text complexity</a:t>
          </a:r>
          <a:endParaRPr lang="en-US" dirty="0"/>
        </a:p>
      </dgm:t>
    </dgm:pt>
    <dgm:pt modelId="{2E3CD1A3-B49A-4B20-BA0F-A4053E7F36E3}" type="parTrans" cxnId="{865A14B6-23C0-4929-8BBD-E515DC54B3FC}">
      <dgm:prSet/>
      <dgm:spPr/>
      <dgm:t>
        <a:bodyPr/>
        <a:lstStyle/>
        <a:p>
          <a:endParaRPr lang="en-US"/>
        </a:p>
      </dgm:t>
    </dgm:pt>
    <dgm:pt modelId="{D21E2251-4F30-4C5E-BFE9-AE8D9E9CCE31}" type="sibTrans" cxnId="{865A14B6-23C0-4929-8BBD-E515DC54B3FC}">
      <dgm:prSet/>
      <dgm:spPr/>
      <dgm:t>
        <a:bodyPr/>
        <a:lstStyle/>
        <a:p>
          <a:endParaRPr lang="en-US"/>
        </a:p>
      </dgm:t>
    </dgm:pt>
    <dgm:pt modelId="{B05ADAD2-8A53-4166-AE64-F2C5A6B0A472}">
      <dgm:prSet phldrT="[Text]"/>
      <dgm:spPr/>
      <dgm:t>
        <a:bodyPr/>
        <a:lstStyle/>
        <a:p>
          <a:r>
            <a:rPr lang="en-US" dirty="0" smtClean="0"/>
            <a:t>Production and distribution of writing</a:t>
          </a:r>
          <a:endParaRPr lang="en-US" dirty="0"/>
        </a:p>
      </dgm:t>
    </dgm:pt>
    <dgm:pt modelId="{EC66F0AD-0685-4171-9B92-5A2F80C257DF}" type="parTrans" cxnId="{44569F89-680D-49F3-A920-5165E67CAB95}">
      <dgm:prSet/>
      <dgm:spPr/>
      <dgm:t>
        <a:bodyPr/>
        <a:lstStyle/>
        <a:p>
          <a:endParaRPr lang="en-US"/>
        </a:p>
      </dgm:t>
    </dgm:pt>
    <dgm:pt modelId="{C7790283-9CB2-4E5E-BF1E-FB67F5D6B2A8}" type="sibTrans" cxnId="{44569F89-680D-49F3-A920-5165E67CAB95}">
      <dgm:prSet/>
      <dgm:spPr/>
      <dgm:t>
        <a:bodyPr/>
        <a:lstStyle/>
        <a:p>
          <a:endParaRPr lang="en-US"/>
        </a:p>
      </dgm:t>
    </dgm:pt>
    <dgm:pt modelId="{3E7B0871-651D-4A3C-A34E-3BC680E9D39E}">
      <dgm:prSet phldrT="[Text]"/>
      <dgm:spPr/>
      <dgm:t>
        <a:bodyPr/>
        <a:lstStyle/>
        <a:p>
          <a:r>
            <a:rPr lang="en-US" dirty="0" smtClean="0"/>
            <a:t>Range of writing</a:t>
          </a:r>
          <a:endParaRPr lang="en-US" dirty="0"/>
        </a:p>
      </dgm:t>
    </dgm:pt>
    <dgm:pt modelId="{A875E42B-76B1-4B77-8C45-EB3689241AF7}" type="parTrans" cxnId="{7E733E41-CCC7-4BC9-8E71-DBC8403AE220}">
      <dgm:prSet/>
      <dgm:spPr/>
      <dgm:t>
        <a:bodyPr/>
        <a:lstStyle/>
        <a:p>
          <a:endParaRPr lang="en-US"/>
        </a:p>
      </dgm:t>
    </dgm:pt>
    <dgm:pt modelId="{C2F2532E-2466-4E18-92CF-F0E518040E18}" type="sibTrans" cxnId="{7E733E41-CCC7-4BC9-8E71-DBC8403AE220}">
      <dgm:prSet/>
      <dgm:spPr/>
      <dgm:t>
        <a:bodyPr/>
        <a:lstStyle/>
        <a:p>
          <a:endParaRPr lang="en-US"/>
        </a:p>
      </dgm:t>
    </dgm:pt>
    <dgm:pt modelId="{D2F68363-5CBA-4C07-A962-46EF6A69386E}" type="pres">
      <dgm:prSet presAssocID="{33256D8F-6985-46F7-8459-0A7A52A29D92}" presName="Name0" presStyleCnt="0">
        <dgm:presLayoutVars>
          <dgm:dir/>
          <dgm:animLvl val="lvl"/>
          <dgm:resizeHandles val="exact"/>
        </dgm:presLayoutVars>
      </dgm:prSet>
      <dgm:spPr/>
      <dgm:t>
        <a:bodyPr/>
        <a:lstStyle/>
        <a:p>
          <a:endParaRPr lang="en-US"/>
        </a:p>
      </dgm:t>
    </dgm:pt>
    <dgm:pt modelId="{DD85451D-B174-46B1-A14B-F17E487C1457}" type="pres">
      <dgm:prSet presAssocID="{95E52200-CE2C-48FD-963B-A6CF5CF92925}" presName="composite" presStyleCnt="0"/>
      <dgm:spPr/>
      <dgm:t>
        <a:bodyPr/>
        <a:lstStyle/>
        <a:p>
          <a:endParaRPr lang="en-US"/>
        </a:p>
      </dgm:t>
    </dgm:pt>
    <dgm:pt modelId="{D181A7D8-705F-42E0-8E49-F66C0DE08AC2}" type="pres">
      <dgm:prSet presAssocID="{95E52200-CE2C-48FD-963B-A6CF5CF92925}" presName="parTx" presStyleLbl="alignNode1" presStyleIdx="0" presStyleCnt="2">
        <dgm:presLayoutVars>
          <dgm:chMax val="0"/>
          <dgm:chPref val="0"/>
          <dgm:bulletEnabled val="1"/>
        </dgm:presLayoutVars>
      </dgm:prSet>
      <dgm:spPr/>
      <dgm:t>
        <a:bodyPr/>
        <a:lstStyle/>
        <a:p>
          <a:endParaRPr lang="en-US"/>
        </a:p>
      </dgm:t>
    </dgm:pt>
    <dgm:pt modelId="{23CF267E-4CD5-4D8F-BCF8-996391C55FA2}" type="pres">
      <dgm:prSet presAssocID="{95E52200-CE2C-48FD-963B-A6CF5CF92925}" presName="desTx" presStyleLbl="alignAccFollowNode1" presStyleIdx="0" presStyleCnt="2">
        <dgm:presLayoutVars>
          <dgm:bulletEnabled val="1"/>
        </dgm:presLayoutVars>
      </dgm:prSet>
      <dgm:spPr/>
      <dgm:t>
        <a:bodyPr/>
        <a:lstStyle/>
        <a:p>
          <a:endParaRPr lang="en-US"/>
        </a:p>
      </dgm:t>
    </dgm:pt>
    <dgm:pt modelId="{BDC5FC71-ED1A-4CE7-93F7-90CD92FF840F}" type="pres">
      <dgm:prSet presAssocID="{5FF278FD-D74F-486C-B95D-0CBA9DD0D59B}" presName="space" presStyleCnt="0"/>
      <dgm:spPr/>
      <dgm:t>
        <a:bodyPr/>
        <a:lstStyle/>
        <a:p>
          <a:endParaRPr lang="en-US"/>
        </a:p>
      </dgm:t>
    </dgm:pt>
    <dgm:pt modelId="{D9410B77-0BDC-45E5-9BCB-6A7091A49591}" type="pres">
      <dgm:prSet presAssocID="{B68DD09B-B913-404C-95DA-DC84F80141B5}" presName="composite" presStyleCnt="0"/>
      <dgm:spPr/>
      <dgm:t>
        <a:bodyPr/>
        <a:lstStyle/>
        <a:p>
          <a:endParaRPr lang="en-US"/>
        </a:p>
      </dgm:t>
    </dgm:pt>
    <dgm:pt modelId="{2A8B83FA-C670-4520-A543-E529DEF70FE7}" type="pres">
      <dgm:prSet presAssocID="{B68DD09B-B913-404C-95DA-DC84F80141B5}" presName="parTx" presStyleLbl="alignNode1" presStyleIdx="1" presStyleCnt="2">
        <dgm:presLayoutVars>
          <dgm:chMax val="0"/>
          <dgm:chPref val="0"/>
          <dgm:bulletEnabled val="1"/>
        </dgm:presLayoutVars>
      </dgm:prSet>
      <dgm:spPr/>
      <dgm:t>
        <a:bodyPr/>
        <a:lstStyle/>
        <a:p>
          <a:endParaRPr lang="en-US"/>
        </a:p>
      </dgm:t>
    </dgm:pt>
    <dgm:pt modelId="{18313FAD-3674-4B66-834E-0A82376B7B5A}" type="pres">
      <dgm:prSet presAssocID="{B68DD09B-B913-404C-95DA-DC84F80141B5}" presName="desTx" presStyleLbl="alignAccFollowNode1" presStyleIdx="1" presStyleCnt="2">
        <dgm:presLayoutVars>
          <dgm:bulletEnabled val="1"/>
        </dgm:presLayoutVars>
      </dgm:prSet>
      <dgm:spPr/>
      <dgm:t>
        <a:bodyPr/>
        <a:lstStyle/>
        <a:p>
          <a:endParaRPr lang="en-US"/>
        </a:p>
      </dgm:t>
    </dgm:pt>
  </dgm:ptLst>
  <dgm:cxnLst>
    <dgm:cxn modelId="{8FD62A7D-A822-4B8D-BF93-1C67836DCE4B}" type="presOf" srcId="{D1A112D7-6CB0-4A56-B9D2-D65DC08585A5}" destId="{23CF267E-4CD5-4D8F-BCF8-996391C55FA2}" srcOrd="0" destOrd="0" presId="urn:microsoft.com/office/officeart/2005/8/layout/hList1"/>
    <dgm:cxn modelId="{A45DDF4D-9283-4B63-876A-53468FB2D60E}" type="presOf" srcId="{851FC1FE-E0C9-4056-8B5B-9772778BABCB}" destId="{23CF267E-4CD5-4D8F-BCF8-996391C55FA2}" srcOrd="0" destOrd="1" presId="urn:microsoft.com/office/officeart/2005/8/layout/hList1"/>
    <dgm:cxn modelId="{865A14B6-23C0-4929-8BBD-E515DC54B3FC}" srcId="{95E52200-CE2C-48FD-963B-A6CF5CF92925}" destId="{279D60C8-2C21-4A4C-B522-55E5DA0B2E8E}" srcOrd="3" destOrd="0" parTransId="{2E3CD1A3-B49A-4B20-BA0F-A4053E7F36E3}" sibTransId="{D21E2251-4F30-4C5E-BFE9-AE8D9E9CCE31}"/>
    <dgm:cxn modelId="{7652BD29-A99E-4133-848D-6228224049FF}" type="presOf" srcId="{33256D8F-6985-46F7-8459-0A7A52A29D92}" destId="{D2F68363-5CBA-4C07-A962-46EF6A69386E}" srcOrd="0" destOrd="0" presId="urn:microsoft.com/office/officeart/2005/8/layout/hList1"/>
    <dgm:cxn modelId="{517450A8-217D-423B-A3D8-0C544A2D6548}" type="presOf" srcId="{E2C7B50E-41E1-417D-A66D-4633783369FE}" destId="{18313FAD-3674-4B66-834E-0A82376B7B5A}" srcOrd="0" destOrd="0" presId="urn:microsoft.com/office/officeart/2005/8/layout/hList1"/>
    <dgm:cxn modelId="{5C514763-3A63-42D8-A745-9228EC4B81C6}" type="presOf" srcId="{279D60C8-2C21-4A4C-B522-55E5DA0B2E8E}" destId="{23CF267E-4CD5-4D8F-BCF8-996391C55FA2}" srcOrd="0" destOrd="3" presId="urn:microsoft.com/office/officeart/2005/8/layout/hList1"/>
    <dgm:cxn modelId="{08DAAB1D-CC16-4F2A-87E6-846AF8B6DFC3}" srcId="{95E52200-CE2C-48FD-963B-A6CF5CF92925}" destId="{B12179EA-0806-4BB1-AF2B-F506585D9868}" srcOrd="2" destOrd="0" parTransId="{A92D504C-4B3E-4F88-9122-9455DA6D8CF8}" sibTransId="{832199ED-FA14-4A86-B272-D949DEC087B5}"/>
    <dgm:cxn modelId="{C80BF4C8-006E-4B98-90CE-C396FD835041}" srcId="{B68DD09B-B913-404C-95DA-DC84F80141B5}" destId="{E2C7B50E-41E1-417D-A66D-4633783369FE}" srcOrd="0" destOrd="0" parTransId="{FA79926F-1F87-411C-A8D0-1E9A42DE6B13}" sibTransId="{F867676C-C0F7-47DB-A926-755EBF2E1A81}"/>
    <dgm:cxn modelId="{8C5667C4-B4C6-48AD-8F34-86ED8DDE1485}" srcId="{33256D8F-6985-46F7-8459-0A7A52A29D92}" destId="{95E52200-CE2C-48FD-963B-A6CF5CF92925}" srcOrd="0" destOrd="0" parTransId="{B6226AB5-6D8F-42CE-8E51-45499ABBC396}" sibTransId="{5FF278FD-D74F-486C-B95D-0CBA9DD0D59B}"/>
    <dgm:cxn modelId="{89AD0970-1CE5-40B4-8DEA-D15FD1ED4811}" srcId="{B68DD09B-B913-404C-95DA-DC84F80141B5}" destId="{DDDCBAF7-E08B-4D1A-9E0B-9A91F9B6F387}" srcOrd="2" destOrd="0" parTransId="{D3D98440-376A-44B6-9C94-8EC417829E0D}" sibTransId="{7B1322DA-0B3A-4692-9973-66B7EB7C4544}"/>
    <dgm:cxn modelId="{17BEEDAA-C054-4772-874B-35F3C61C9B32}" type="presOf" srcId="{95E52200-CE2C-48FD-963B-A6CF5CF92925}" destId="{D181A7D8-705F-42E0-8E49-F66C0DE08AC2}" srcOrd="0" destOrd="0" presId="urn:microsoft.com/office/officeart/2005/8/layout/hList1"/>
    <dgm:cxn modelId="{7E733E41-CCC7-4BC9-8E71-DBC8403AE220}" srcId="{B68DD09B-B913-404C-95DA-DC84F80141B5}" destId="{3E7B0871-651D-4A3C-A34E-3BC680E9D39E}" srcOrd="3" destOrd="0" parTransId="{A875E42B-76B1-4B77-8C45-EB3689241AF7}" sibTransId="{C2F2532E-2466-4E18-92CF-F0E518040E18}"/>
    <dgm:cxn modelId="{A61FEAA1-B3B9-4A4A-A892-35687FCDBD94}" type="presOf" srcId="{DDDCBAF7-E08B-4D1A-9E0B-9A91F9B6F387}" destId="{18313FAD-3674-4B66-834E-0A82376B7B5A}" srcOrd="0" destOrd="2" presId="urn:microsoft.com/office/officeart/2005/8/layout/hList1"/>
    <dgm:cxn modelId="{44569F89-680D-49F3-A920-5165E67CAB95}" srcId="{B68DD09B-B913-404C-95DA-DC84F80141B5}" destId="{B05ADAD2-8A53-4166-AE64-F2C5A6B0A472}" srcOrd="1" destOrd="0" parTransId="{EC66F0AD-0685-4171-9B92-5A2F80C257DF}" sibTransId="{C7790283-9CB2-4E5E-BF1E-FB67F5D6B2A8}"/>
    <dgm:cxn modelId="{676C2001-C7C3-474F-8C45-FC50DEBD9ADF}" type="presOf" srcId="{3E7B0871-651D-4A3C-A34E-3BC680E9D39E}" destId="{18313FAD-3674-4B66-834E-0A82376B7B5A}" srcOrd="0" destOrd="3" presId="urn:microsoft.com/office/officeart/2005/8/layout/hList1"/>
    <dgm:cxn modelId="{C8F3B3AC-DDA7-48AC-B133-1E68B2467527}" type="presOf" srcId="{B68DD09B-B913-404C-95DA-DC84F80141B5}" destId="{2A8B83FA-C670-4520-A543-E529DEF70FE7}" srcOrd="0" destOrd="0" presId="urn:microsoft.com/office/officeart/2005/8/layout/hList1"/>
    <dgm:cxn modelId="{4AC589CC-1863-432B-8122-A53751D20493}" srcId="{33256D8F-6985-46F7-8459-0A7A52A29D92}" destId="{B68DD09B-B913-404C-95DA-DC84F80141B5}" srcOrd="1" destOrd="0" parTransId="{3AF58470-5386-4A97-9D29-13C49D72706A}" sibTransId="{8E6B60E8-D705-45FC-86BD-B2A1D209AF06}"/>
    <dgm:cxn modelId="{C1077524-B965-4D20-B03D-2DFA771F83FB}" srcId="{95E52200-CE2C-48FD-963B-A6CF5CF92925}" destId="{D1A112D7-6CB0-4A56-B9D2-D65DC08585A5}" srcOrd="0" destOrd="0" parTransId="{AE8E742D-E2D4-4492-9408-B0AE1F291C42}" sibTransId="{A9FE823F-3EBF-4CE0-BFA4-5C8D3E32514A}"/>
    <dgm:cxn modelId="{F4C34BC2-A320-429E-8914-7649FFEEF256}" type="presOf" srcId="{B05ADAD2-8A53-4166-AE64-F2C5A6B0A472}" destId="{18313FAD-3674-4B66-834E-0A82376B7B5A}" srcOrd="0" destOrd="1" presId="urn:microsoft.com/office/officeart/2005/8/layout/hList1"/>
    <dgm:cxn modelId="{102DE69B-EADE-446A-B673-8CF375917102}" srcId="{95E52200-CE2C-48FD-963B-A6CF5CF92925}" destId="{851FC1FE-E0C9-4056-8B5B-9772778BABCB}" srcOrd="1" destOrd="0" parTransId="{956CDAC9-4D29-4A09-99D4-8CAA0E4CC653}" sibTransId="{6748A12F-2A47-424D-AFFC-6A0D1F625921}"/>
    <dgm:cxn modelId="{DA365AFD-E232-48C4-8A06-E70DB9D50C75}" type="presOf" srcId="{B12179EA-0806-4BB1-AF2B-F506585D9868}" destId="{23CF267E-4CD5-4D8F-BCF8-996391C55FA2}" srcOrd="0" destOrd="2" presId="urn:microsoft.com/office/officeart/2005/8/layout/hList1"/>
    <dgm:cxn modelId="{57367E9D-997C-471B-9061-F462B1EB2769}" type="presParOf" srcId="{D2F68363-5CBA-4C07-A962-46EF6A69386E}" destId="{DD85451D-B174-46B1-A14B-F17E487C1457}" srcOrd="0" destOrd="0" presId="urn:microsoft.com/office/officeart/2005/8/layout/hList1"/>
    <dgm:cxn modelId="{1413A677-CEE0-4AA4-B3C5-71D376611748}" type="presParOf" srcId="{DD85451D-B174-46B1-A14B-F17E487C1457}" destId="{D181A7D8-705F-42E0-8E49-F66C0DE08AC2}" srcOrd="0" destOrd="0" presId="urn:microsoft.com/office/officeart/2005/8/layout/hList1"/>
    <dgm:cxn modelId="{FF4E5707-999D-457B-9B03-38996F5AC3AD}" type="presParOf" srcId="{DD85451D-B174-46B1-A14B-F17E487C1457}" destId="{23CF267E-4CD5-4D8F-BCF8-996391C55FA2}" srcOrd="1" destOrd="0" presId="urn:microsoft.com/office/officeart/2005/8/layout/hList1"/>
    <dgm:cxn modelId="{9546231D-F8CF-45D3-87F7-651DCD884FE8}" type="presParOf" srcId="{D2F68363-5CBA-4C07-A962-46EF6A69386E}" destId="{BDC5FC71-ED1A-4CE7-93F7-90CD92FF840F}" srcOrd="1" destOrd="0" presId="urn:microsoft.com/office/officeart/2005/8/layout/hList1"/>
    <dgm:cxn modelId="{75E7A216-B9FF-4FEB-A153-7F8933A38D8B}" type="presParOf" srcId="{D2F68363-5CBA-4C07-A962-46EF6A69386E}" destId="{D9410B77-0BDC-45E5-9BCB-6A7091A49591}" srcOrd="2" destOrd="0" presId="urn:microsoft.com/office/officeart/2005/8/layout/hList1"/>
    <dgm:cxn modelId="{308FBE84-4F74-4CE6-A3DA-25C8C61CEE72}" type="presParOf" srcId="{D9410B77-0BDC-45E5-9BCB-6A7091A49591}" destId="{2A8B83FA-C670-4520-A543-E529DEF70FE7}" srcOrd="0" destOrd="0" presId="urn:microsoft.com/office/officeart/2005/8/layout/hList1"/>
    <dgm:cxn modelId="{CF91E944-39AF-49F7-B54B-B32B5EA4370A}" type="presParOf" srcId="{D9410B77-0BDC-45E5-9BCB-6A7091A49591}" destId="{18313FAD-3674-4B66-834E-0A82376B7B5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56D8F-6985-46F7-8459-0A7A52A29D92}"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US"/>
        </a:p>
      </dgm:t>
    </dgm:pt>
    <dgm:pt modelId="{95E52200-CE2C-48FD-963B-A6CF5CF92925}">
      <dgm:prSet phldrT="[Text]"/>
      <dgm:spPr/>
      <dgm:t>
        <a:bodyPr/>
        <a:lstStyle/>
        <a:p>
          <a:r>
            <a:rPr lang="en-US" dirty="0" smtClean="0"/>
            <a:t>6 CCR for Speaking and Listening</a:t>
          </a:r>
          <a:endParaRPr lang="en-US" dirty="0"/>
        </a:p>
      </dgm:t>
    </dgm:pt>
    <dgm:pt modelId="{B6226AB5-6D8F-42CE-8E51-45499ABBC396}" type="parTrans" cxnId="{8C5667C4-B4C6-48AD-8F34-86ED8DDE1485}">
      <dgm:prSet/>
      <dgm:spPr/>
      <dgm:t>
        <a:bodyPr/>
        <a:lstStyle/>
        <a:p>
          <a:endParaRPr lang="en-US"/>
        </a:p>
      </dgm:t>
    </dgm:pt>
    <dgm:pt modelId="{5FF278FD-D74F-486C-B95D-0CBA9DD0D59B}" type="sibTrans" cxnId="{8C5667C4-B4C6-48AD-8F34-86ED8DDE1485}">
      <dgm:prSet/>
      <dgm:spPr/>
      <dgm:t>
        <a:bodyPr/>
        <a:lstStyle/>
        <a:p>
          <a:endParaRPr lang="en-US"/>
        </a:p>
      </dgm:t>
    </dgm:pt>
    <dgm:pt modelId="{D1A112D7-6CB0-4A56-B9D2-D65DC08585A5}">
      <dgm:prSet phldrT="[Text]" custT="1"/>
      <dgm:spPr/>
      <dgm:t>
        <a:bodyPr/>
        <a:lstStyle/>
        <a:p>
          <a:r>
            <a:rPr lang="en-US" sz="2800" dirty="0" smtClean="0"/>
            <a:t>Comprehension and Collaboration</a:t>
          </a:r>
          <a:endParaRPr lang="en-US" sz="2800" dirty="0"/>
        </a:p>
      </dgm:t>
    </dgm:pt>
    <dgm:pt modelId="{AE8E742D-E2D4-4492-9408-B0AE1F291C42}" type="parTrans" cxnId="{C1077524-B965-4D20-B03D-2DFA771F83FB}">
      <dgm:prSet/>
      <dgm:spPr/>
      <dgm:t>
        <a:bodyPr/>
        <a:lstStyle/>
        <a:p>
          <a:endParaRPr lang="en-US"/>
        </a:p>
      </dgm:t>
    </dgm:pt>
    <dgm:pt modelId="{A9FE823F-3EBF-4CE0-BFA4-5C8D3E32514A}" type="sibTrans" cxnId="{C1077524-B965-4D20-B03D-2DFA771F83FB}">
      <dgm:prSet/>
      <dgm:spPr/>
      <dgm:t>
        <a:bodyPr/>
        <a:lstStyle/>
        <a:p>
          <a:endParaRPr lang="en-US"/>
        </a:p>
      </dgm:t>
    </dgm:pt>
    <dgm:pt modelId="{B68DD09B-B913-404C-95DA-DC84F80141B5}">
      <dgm:prSet phldrT="[Text]"/>
      <dgm:spPr/>
      <dgm:t>
        <a:bodyPr/>
        <a:lstStyle/>
        <a:p>
          <a:r>
            <a:rPr lang="en-US" dirty="0" smtClean="0"/>
            <a:t>6 CCR for Language</a:t>
          </a:r>
          <a:endParaRPr lang="en-US" dirty="0"/>
        </a:p>
      </dgm:t>
    </dgm:pt>
    <dgm:pt modelId="{3AF58470-5386-4A97-9D29-13C49D72706A}" type="parTrans" cxnId="{4AC589CC-1863-432B-8122-A53751D20493}">
      <dgm:prSet/>
      <dgm:spPr/>
      <dgm:t>
        <a:bodyPr/>
        <a:lstStyle/>
        <a:p>
          <a:endParaRPr lang="en-US"/>
        </a:p>
      </dgm:t>
    </dgm:pt>
    <dgm:pt modelId="{8E6B60E8-D705-45FC-86BD-B2A1D209AF06}" type="sibTrans" cxnId="{4AC589CC-1863-432B-8122-A53751D20493}">
      <dgm:prSet/>
      <dgm:spPr/>
      <dgm:t>
        <a:bodyPr/>
        <a:lstStyle/>
        <a:p>
          <a:endParaRPr lang="en-US"/>
        </a:p>
      </dgm:t>
    </dgm:pt>
    <dgm:pt modelId="{E2C7B50E-41E1-417D-A66D-4633783369FE}">
      <dgm:prSet phldrT="[Text]" custT="1"/>
      <dgm:spPr/>
      <dgm:t>
        <a:bodyPr/>
        <a:lstStyle/>
        <a:p>
          <a:r>
            <a:rPr lang="en-US" sz="2800" dirty="0" smtClean="0"/>
            <a:t>Conventions of Standard English</a:t>
          </a:r>
          <a:endParaRPr lang="en-US" sz="2800" dirty="0"/>
        </a:p>
      </dgm:t>
    </dgm:pt>
    <dgm:pt modelId="{FA79926F-1F87-411C-A8D0-1E9A42DE6B13}" type="parTrans" cxnId="{C80BF4C8-006E-4B98-90CE-C396FD835041}">
      <dgm:prSet/>
      <dgm:spPr/>
      <dgm:t>
        <a:bodyPr/>
        <a:lstStyle/>
        <a:p>
          <a:endParaRPr lang="en-US"/>
        </a:p>
      </dgm:t>
    </dgm:pt>
    <dgm:pt modelId="{F867676C-C0F7-47DB-A926-755EBF2E1A81}" type="sibTrans" cxnId="{C80BF4C8-006E-4B98-90CE-C396FD835041}">
      <dgm:prSet/>
      <dgm:spPr/>
      <dgm:t>
        <a:bodyPr/>
        <a:lstStyle/>
        <a:p>
          <a:endParaRPr lang="en-US"/>
        </a:p>
      </dgm:t>
    </dgm:pt>
    <dgm:pt modelId="{85C41144-43B3-4053-9F2C-A1EC9E64AA2F}">
      <dgm:prSet custT="1"/>
      <dgm:spPr/>
      <dgm:t>
        <a:bodyPr/>
        <a:lstStyle/>
        <a:p>
          <a:r>
            <a:rPr lang="en-US" sz="2800" dirty="0" smtClean="0"/>
            <a:t>Presentation of Knowledge and Ideas</a:t>
          </a:r>
        </a:p>
      </dgm:t>
    </dgm:pt>
    <dgm:pt modelId="{E9E571EC-6915-4459-B716-CF98E5D9A3A0}" type="parTrans" cxnId="{06DDB8BF-D369-4B15-8AB2-26AFB46840C6}">
      <dgm:prSet/>
      <dgm:spPr/>
      <dgm:t>
        <a:bodyPr/>
        <a:lstStyle/>
        <a:p>
          <a:endParaRPr lang="en-US"/>
        </a:p>
      </dgm:t>
    </dgm:pt>
    <dgm:pt modelId="{CA20EBF5-1DE8-4771-84B1-9278AEFEE41E}" type="sibTrans" cxnId="{06DDB8BF-D369-4B15-8AB2-26AFB46840C6}">
      <dgm:prSet/>
      <dgm:spPr/>
      <dgm:t>
        <a:bodyPr/>
        <a:lstStyle/>
        <a:p>
          <a:endParaRPr lang="en-US"/>
        </a:p>
      </dgm:t>
    </dgm:pt>
    <dgm:pt modelId="{8D2F0088-82F2-40A8-A1ED-D7BC38408D48}">
      <dgm:prSet custT="1"/>
      <dgm:spPr/>
      <dgm:t>
        <a:bodyPr/>
        <a:lstStyle/>
        <a:p>
          <a:r>
            <a:rPr lang="en-US" sz="2800" dirty="0" smtClean="0"/>
            <a:t>Knowledge of Language</a:t>
          </a:r>
        </a:p>
      </dgm:t>
    </dgm:pt>
    <dgm:pt modelId="{D30CC925-FF9E-4F3E-AE9A-9D2206901FE5}" type="parTrans" cxnId="{482612C2-4C4B-4A1D-A244-FE7148729B74}">
      <dgm:prSet/>
      <dgm:spPr/>
      <dgm:t>
        <a:bodyPr/>
        <a:lstStyle/>
        <a:p>
          <a:endParaRPr lang="en-US"/>
        </a:p>
      </dgm:t>
    </dgm:pt>
    <dgm:pt modelId="{69257FD7-E56F-48A6-82ED-17BDFEFA9A36}" type="sibTrans" cxnId="{482612C2-4C4B-4A1D-A244-FE7148729B74}">
      <dgm:prSet/>
      <dgm:spPr/>
      <dgm:t>
        <a:bodyPr/>
        <a:lstStyle/>
        <a:p>
          <a:endParaRPr lang="en-US"/>
        </a:p>
      </dgm:t>
    </dgm:pt>
    <dgm:pt modelId="{3597DF3E-D92A-4CCB-A923-031A73E56521}">
      <dgm:prSet custT="1"/>
      <dgm:spPr/>
      <dgm:t>
        <a:bodyPr/>
        <a:lstStyle/>
        <a:p>
          <a:r>
            <a:rPr lang="en-US" sz="2800" dirty="0" smtClean="0"/>
            <a:t>Acquisition and Use</a:t>
          </a:r>
        </a:p>
      </dgm:t>
    </dgm:pt>
    <dgm:pt modelId="{DD08295E-E043-4DFE-8A02-A78E2BE49798}" type="parTrans" cxnId="{B1DB7378-022B-4F43-A50C-0EB56B567BAD}">
      <dgm:prSet/>
      <dgm:spPr/>
      <dgm:t>
        <a:bodyPr/>
        <a:lstStyle/>
        <a:p>
          <a:endParaRPr lang="en-US"/>
        </a:p>
      </dgm:t>
    </dgm:pt>
    <dgm:pt modelId="{4B0CDD4E-E029-4738-8F80-FBA522D52B6E}" type="sibTrans" cxnId="{B1DB7378-022B-4F43-A50C-0EB56B567BAD}">
      <dgm:prSet/>
      <dgm:spPr/>
      <dgm:t>
        <a:bodyPr/>
        <a:lstStyle/>
        <a:p>
          <a:endParaRPr lang="en-US"/>
        </a:p>
      </dgm:t>
    </dgm:pt>
    <dgm:pt modelId="{D2F68363-5CBA-4C07-A962-46EF6A69386E}" type="pres">
      <dgm:prSet presAssocID="{33256D8F-6985-46F7-8459-0A7A52A29D92}" presName="Name0" presStyleCnt="0">
        <dgm:presLayoutVars>
          <dgm:dir/>
          <dgm:animLvl val="lvl"/>
          <dgm:resizeHandles val="exact"/>
        </dgm:presLayoutVars>
      </dgm:prSet>
      <dgm:spPr/>
      <dgm:t>
        <a:bodyPr/>
        <a:lstStyle/>
        <a:p>
          <a:endParaRPr lang="en-US"/>
        </a:p>
      </dgm:t>
    </dgm:pt>
    <dgm:pt modelId="{DD85451D-B174-46B1-A14B-F17E487C1457}" type="pres">
      <dgm:prSet presAssocID="{95E52200-CE2C-48FD-963B-A6CF5CF92925}" presName="composite" presStyleCnt="0"/>
      <dgm:spPr/>
      <dgm:t>
        <a:bodyPr/>
        <a:lstStyle/>
        <a:p>
          <a:endParaRPr lang="en-US"/>
        </a:p>
      </dgm:t>
    </dgm:pt>
    <dgm:pt modelId="{D181A7D8-705F-42E0-8E49-F66C0DE08AC2}" type="pres">
      <dgm:prSet presAssocID="{95E52200-CE2C-48FD-963B-A6CF5CF92925}" presName="parTx" presStyleLbl="alignNode1" presStyleIdx="0" presStyleCnt="2">
        <dgm:presLayoutVars>
          <dgm:chMax val="0"/>
          <dgm:chPref val="0"/>
          <dgm:bulletEnabled val="1"/>
        </dgm:presLayoutVars>
      </dgm:prSet>
      <dgm:spPr/>
      <dgm:t>
        <a:bodyPr/>
        <a:lstStyle/>
        <a:p>
          <a:endParaRPr lang="en-US"/>
        </a:p>
      </dgm:t>
    </dgm:pt>
    <dgm:pt modelId="{23CF267E-4CD5-4D8F-BCF8-996391C55FA2}" type="pres">
      <dgm:prSet presAssocID="{95E52200-CE2C-48FD-963B-A6CF5CF92925}" presName="desTx" presStyleLbl="alignAccFollowNode1" presStyleIdx="0" presStyleCnt="2">
        <dgm:presLayoutVars>
          <dgm:bulletEnabled val="1"/>
        </dgm:presLayoutVars>
      </dgm:prSet>
      <dgm:spPr/>
      <dgm:t>
        <a:bodyPr/>
        <a:lstStyle/>
        <a:p>
          <a:endParaRPr lang="en-US"/>
        </a:p>
      </dgm:t>
    </dgm:pt>
    <dgm:pt modelId="{BDC5FC71-ED1A-4CE7-93F7-90CD92FF840F}" type="pres">
      <dgm:prSet presAssocID="{5FF278FD-D74F-486C-B95D-0CBA9DD0D59B}" presName="space" presStyleCnt="0"/>
      <dgm:spPr/>
      <dgm:t>
        <a:bodyPr/>
        <a:lstStyle/>
        <a:p>
          <a:endParaRPr lang="en-US"/>
        </a:p>
      </dgm:t>
    </dgm:pt>
    <dgm:pt modelId="{D9410B77-0BDC-45E5-9BCB-6A7091A49591}" type="pres">
      <dgm:prSet presAssocID="{B68DD09B-B913-404C-95DA-DC84F80141B5}" presName="composite" presStyleCnt="0"/>
      <dgm:spPr/>
      <dgm:t>
        <a:bodyPr/>
        <a:lstStyle/>
        <a:p>
          <a:endParaRPr lang="en-US"/>
        </a:p>
      </dgm:t>
    </dgm:pt>
    <dgm:pt modelId="{2A8B83FA-C670-4520-A543-E529DEF70FE7}" type="pres">
      <dgm:prSet presAssocID="{B68DD09B-B913-404C-95DA-DC84F80141B5}" presName="parTx" presStyleLbl="alignNode1" presStyleIdx="1" presStyleCnt="2">
        <dgm:presLayoutVars>
          <dgm:chMax val="0"/>
          <dgm:chPref val="0"/>
          <dgm:bulletEnabled val="1"/>
        </dgm:presLayoutVars>
      </dgm:prSet>
      <dgm:spPr/>
      <dgm:t>
        <a:bodyPr/>
        <a:lstStyle/>
        <a:p>
          <a:endParaRPr lang="en-US"/>
        </a:p>
      </dgm:t>
    </dgm:pt>
    <dgm:pt modelId="{18313FAD-3674-4B66-834E-0A82376B7B5A}" type="pres">
      <dgm:prSet presAssocID="{B68DD09B-B913-404C-95DA-DC84F80141B5}" presName="desTx" presStyleLbl="alignAccFollowNode1" presStyleIdx="1" presStyleCnt="2">
        <dgm:presLayoutVars>
          <dgm:bulletEnabled val="1"/>
        </dgm:presLayoutVars>
      </dgm:prSet>
      <dgm:spPr/>
      <dgm:t>
        <a:bodyPr/>
        <a:lstStyle/>
        <a:p>
          <a:endParaRPr lang="en-US"/>
        </a:p>
      </dgm:t>
    </dgm:pt>
  </dgm:ptLst>
  <dgm:cxnLst>
    <dgm:cxn modelId="{642E9999-A841-4BAB-8D0B-D022B866A3D2}" type="presOf" srcId="{8D2F0088-82F2-40A8-A1ED-D7BC38408D48}" destId="{18313FAD-3674-4B66-834E-0A82376B7B5A}" srcOrd="0" destOrd="1" presId="urn:microsoft.com/office/officeart/2005/8/layout/hList1"/>
    <dgm:cxn modelId="{C1077524-B965-4D20-B03D-2DFA771F83FB}" srcId="{95E52200-CE2C-48FD-963B-A6CF5CF92925}" destId="{D1A112D7-6CB0-4A56-B9D2-D65DC08585A5}" srcOrd="0" destOrd="0" parTransId="{AE8E742D-E2D4-4492-9408-B0AE1F291C42}" sibTransId="{A9FE823F-3EBF-4CE0-BFA4-5C8D3E32514A}"/>
    <dgm:cxn modelId="{482612C2-4C4B-4A1D-A244-FE7148729B74}" srcId="{B68DD09B-B913-404C-95DA-DC84F80141B5}" destId="{8D2F0088-82F2-40A8-A1ED-D7BC38408D48}" srcOrd="1" destOrd="0" parTransId="{D30CC925-FF9E-4F3E-AE9A-9D2206901FE5}" sibTransId="{69257FD7-E56F-48A6-82ED-17BDFEFA9A36}"/>
    <dgm:cxn modelId="{01E27C97-EE3E-4744-96FE-8D18400BFD58}" type="presOf" srcId="{E2C7B50E-41E1-417D-A66D-4633783369FE}" destId="{18313FAD-3674-4B66-834E-0A82376B7B5A}" srcOrd="0" destOrd="0" presId="urn:microsoft.com/office/officeart/2005/8/layout/hList1"/>
    <dgm:cxn modelId="{E71C1482-4CFB-4545-89B0-BCB3A4118CA1}" type="presOf" srcId="{85C41144-43B3-4053-9F2C-A1EC9E64AA2F}" destId="{23CF267E-4CD5-4D8F-BCF8-996391C55FA2}" srcOrd="0" destOrd="1" presId="urn:microsoft.com/office/officeart/2005/8/layout/hList1"/>
    <dgm:cxn modelId="{5D798FC0-DDC2-45B6-87FC-2F7718B7F02E}" type="presOf" srcId="{33256D8F-6985-46F7-8459-0A7A52A29D92}" destId="{D2F68363-5CBA-4C07-A962-46EF6A69386E}" srcOrd="0" destOrd="0" presId="urn:microsoft.com/office/officeart/2005/8/layout/hList1"/>
    <dgm:cxn modelId="{C80BF4C8-006E-4B98-90CE-C396FD835041}" srcId="{B68DD09B-B913-404C-95DA-DC84F80141B5}" destId="{E2C7B50E-41E1-417D-A66D-4633783369FE}" srcOrd="0" destOrd="0" parTransId="{FA79926F-1F87-411C-A8D0-1E9A42DE6B13}" sibTransId="{F867676C-C0F7-47DB-A926-755EBF2E1A81}"/>
    <dgm:cxn modelId="{4AC589CC-1863-432B-8122-A53751D20493}" srcId="{33256D8F-6985-46F7-8459-0A7A52A29D92}" destId="{B68DD09B-B913-404C-95DA-DC84F80141B5}" srcOrd="1" destOrd="0" parTransId="{3AF58470-5386-4A97-9D29-13C49D72706A}" sibTransId="{8E6B60E8-D705-45FC-86BD-B2A1D209AF06}"/>
    <dgm:cxn modelId="{B1DB7378-022B-4F43-A50C-0EB56B567BAD}" srcId="{B68DD09B-B913-404C-95DA-DC84F80141B5}" destId="{3597DF3E-D92A-4CCB-A923-031A73E56521}" srcOrd="2" destOrd="0" parTransId="{DD08295E-E043-4DFE-8A02-A78E2BE49798}" sibTransId="{4B0CDD4E-E029-4738-8F80-FBA522D52B6E}"/>
    <dgm:cxn modelId="{5E14A363-1823-430E-BE62-3BF7AC7274F0}" type="presOf" srcId="{D1A112D7-6CB0-4A56-B9D2-D65DC08585A5}" destId="{23CF267E-4CD5-4D8F-BCF8-996391C55FA2}" srcOrd="0" destOrd="0" presId="urn:microsoft.com/office/officeart/2005/8/layout/hList1"/>
    <dgm:cxn modelId="{F2699C1D-2539-409D-92ED-2AF9CF206FBF}" type="presOf" srcId="{B68DD09B-B913-404C-95DA-DC84F80141B5}" destId="{2A8B83FA-C670-4520-A543-E529DEF70FE7}" srcOrd="0" destOrd="0" presId="urn:microsoft.com/office/officeart/2005/8/layout/hList1"/>
    <dgm:cxn modelId="{06DDB8BF-D369-4B15-8AB2-26AFB46840C6}" srcId="{95E52200-CE2C-48FD-963B-A6CF5CF92925}" destId="{85C41144-43B3-4053-9F2C-A1EC9E64AA2F}" srcOrd="1" destOrd="0" parTransId="{E9E571EC-6915-4459-B716-CF98E5D9A3A0}" sibTransId="{CA20EBF5-1DE8-4771-84B1-9278AEFEE41E}"/>
    <dgm:cxn modelId="{5BF35850-6AE2-40BD-941F-715287EDD401}" type="presOf" srcId="{95E52200-CE2C-48FD-963B-A6CF5CF92925}" destId="{D181A7D8-705F-42E0-8E49-F66C0DE08AC2}" srcOrd="0" destOrd="0" presId="urn:microsoft.com/office/officeart/2005/8/layout/hList1"/>
    <dgm:cxn modelId="{5B638C19-94CC-43C5-A1DA-C15BD36F119D}" type="presOf" srcId="{3597DF3E-D92A-4CCB-A923-031A73E56521}" destId="{18313FAD-3674-4B66-834E-0A82376B7B5A}" srcOrd="0" destOrd="2" presId="urn:microsoft.com/office/officeart/2005/8/layout/hList1"/>
    <dgm:cxn modelId="{8C5667C4-B4C6-48AD-8F34-86ED8DDE1485}" srcId="{33256D8F-6985-46F7-8459-0A7A52A29D92}" destId="{95E52200-CE2C-48FD-963B-A6CF5CF92925}" srcOrd="0" destOrd="0" parTransId="{B6226AB5-6D8F-42CE-8E51-45499ABBC396}" sibTransId="{5FF278FD-D74F-486C-B95D-0CBA9DD0D59B}"/>
    <dgm:cxn modelId="{D831705F-B897-4E78-A5ED-A06CD662863F}" type="presParOf" srcId="{D2F68363-5CBA-4C07-A962-46EF6A69386E}" destId="{DD85451D-B174-46B1-A14B-F17E487C1457}" srcOrd="0" destOrd="0" presId="urn:microsoft.com/office/officeart/2005/8/layout/hList1"/>
    <dgm:cxn modelId="{A7741A1B-285A-4D49-9979-7D141DC613D4}" type="presParOf" srcId="{DD85451D-B174-46B1-A14B-F17E487C1457}" destId="{D181A7D8-705F-42E0-8E49-F66C0DE08AC2}" srcOrd="0" destOrd="0" presId="urn:microsoft.com/office/officeart/2005/8/layout/hList1"/>
    <dgm:cxn modelId="{9E463419-6174-43AA-AC0D-A42C81D39C9E}" type="presParOf" srcId="{DD85451D-B174-46B1-A14B-F17E487C1457}" destId="{23CF267E-4CD5-4D8F-BCF8-996391C55FA2}" srcOrd="1" destOrd="0" presId="urn:microsoft.com/office/officeart/2005/8/layout/hList1"/>
    <dgm:cxn modelId="{F05F709C-033F-4AB1-83D5-9EC8E5477128}" type="presParOf" srcId="{D2F68363-5CBA-4C07-A962-46EF6A69386E}" destId="{BDC5FC71-ED1A-4CE7-93F7-90CD92FF840F}" srcOrd="1" destOrd="0" presId="urn:microsoft.com/office/officeart/2005/8/layout/hList1"/>
    <dgm:cxn modelId="{0DE94963-8C87-4F08-8591-CA7214D05187}" type="presParOf" srcId="{D2F68363-5CBA-4C07-A962-46EF6A69386E}" destId="{D9410B77-0BDC-45E5-9BCB-6A7091A49591}" srcOrd="2" destOrd="0" presId="urn:microsoft.com/office/officeart/2005/8/layout/hList1"/>
    <dgm:cxn modelId="{11358150-C6B2-4126-A9B3-17B03297A9F9}" type="presParOf" srcId="{D9410B77-0BDC-45E5-9BCB-6A7091A49591}" destId="{2A8B83FA-C670-4520-A543-E529DEF70FE7}" srcOrd="0" destOrd="0" presId="urn:microsoft.com/office/officeart/2005/8/layout/hList1"/>
    <dgm:cxn modelId="{6DB5819E-76F5-4591-A1FD-DE6EBEB3E4D6}" type="presParOf" srcId="{D9410B77-0BDC-45E5-9BCB-6A7091A49591}" destId="{18313FAD-3674-4B66-834E-0A82376B7B5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256D8F-6985-46F7-8459-0A7A52A29D92}" type="doc">
      <dgm:prSet loTypeId="urn:microsoft.com/office/officeart/2005/8/layout/default#2" loCatId="list" qsTypeId="urn:microsoft.com/office/officeart/2005/8/quickstyle/simple4" qsCatId="simple" csTypeId="urn:microsoft.com/office/officeart/2005/8/colors/colorful5" csCatId="colorful" phldr="1"/>
      <dgm:spPr/>
      <dgm:t>
        <a:bodyPr/>
        <a:lstStyle/>
        <a:p>
          <a:endParaRPr lang="en-US"/>
        </a:p>
      </dgm:t>
    </dgm:pt>
    <dgm:pt modelId="{95E52200-CE2C-48FD-963B-A6CF5CF92925}">
      <dgm:prSet phldrT="[Text]"/>
      <dgm:spPr/>
      <dgm:t>
        <a:bodyPr/>
        <a:lstStyle/>
        <a:p>
          <a:r>
            <a:rPr lang="en-US" dirty="0" smtClean="0"/>
            <a:t>Reading Standards History/Social Studies (RH)</a:t>
          </a:r>
          <a:endParaRPr lang="en-US" dirty="0"/>
        </a:p>
      </dgm:t>
    </dgm:pt>
    <dgm:pt modelId="{B6226AB5-6D8F-42CE-8E51-45499ABBC396}" type="parTrans" cxnId="{8C5667C4-B4C6-48AD-8F34-86ED8DDE1485}">
      <dgm:prSet/>
      <dgm:spPr/>
      <dgm:t>
        <a:bodyPr/>
        <a:lstStyle/>
        <a:p>
          <a:endParaRPr lang="en-US"/>
        </a:p>
      </dgm:t>
    </dgm:pt>
    <dgm:pt modelId="{5FF278FD-D74F-486C-B95D-0CBA9DD0D59B}" type="sibTrans" cxnId="{8C5667C4-B4C6-48AD-8F34-86ED8DDE1485}">
      <dgm:prSet/>
      <dgm:spPr/>
      <dgm:t>
        <a:bodyPr/>
        <a:lstStyle/>
        <a:p>
          <a:endParaRPr lang="en-US"/>
        </a:p>
      </dgm:t>
    </dgm:pt>
    <dgm:pt modelId="{B68DD09B-B913-404C-95DA-DC84F80141B5}">
      <dgm:prSet phldrT="[Text]"/>
      <dgm:spPr/>
      <dgm:t>
        <a:bodyPr/>
        <a:lstStyle/>
        <a:p>
          <a:r>
            <a:rPr lang="en-US" dirty="0" smtClean="0"/>
            <a:t>Reading Standards Science and Technical Subjects (RST)</a:t>
          </a:r>
          <a:endParaRPr lang="en-US" dirty="0"/>
        </a:p>
      </dgm:t>
    </dgm:pt>
    <dgm:pt modelId="{3AF58470-5386-4A97-9D29-13C49D72706A}" type="parTrans" cxnId="{4AC589CC-1863-432B-8122-A53751D20493}">
      <dgm:prSet/>
      <dgm:spPr/>
      <dgm:t>
        <a:bodyPr/>
        <a:lstStyle/>
        <a:p>
          <a:endParaRPr lang="en-US"/>
        </a:p>
      </dgm:t>
    </dgm:pt>
    <dgm:pt modelId="{8E6B60E8-D705-45FC-86BD-B2A1D209AF06}" type="sibTrans" cxnId="{4AC589CC-1863-432B-8122-A53751D20493}">
      <dgm:prSet/>
      <dgm:spPr/>
      <dgm:t>
        <a:bodyPr/>
        <a:lstStyle/>
        <a:p>
          <a:endParaRPr lang="en-US"/>
        </a:p>
      </dgm:t>
    </dgm:pt>
    <dgm:pt modelId="{AEE14F8B-796C-4E73-804A-93A4E7D32E50}">
      <dgm:prSet phldrT="[Text]"/>
      <dgm:spPr/>
      <dgm:t>
        <a:bodyPr/>
        <a:lstStyle/>
        <a:p>
          <a:r>
            <a:rPr lang="en-US" dirty="0" smtClean="0"/>
            <a:t>Writing Standards in History/Social Studies, Science, and Technical Subjects</a:t>
          </a:r>
          <a:endParaRPr lang="en-US" dirty="0"/>
        </a:p>
      </dgm:t>
    </dgm:pt>
    <dgm:pt modelId="{E041C0B2-7E31-48F7-8303-56C85E020DB9}" type="parTrans" cxnId="{7922CF08-E76D-41E5-97CA-B6393D7BC6F8}">
      <dgm:prSet/>
      <dgm:spPr/>
      <dgm:t>
        <a:bodyPr/>
        <a:lstStyle/>
        <a:p>
          <a:endParaRPr lang="en-US"/>
        </a:p>
      </dgm:t>
    </dgm:pt>
    <dgm:pt modelId="{8E13865B-63F0-4A95-A3AB-4BC9333BFF5C}" type="sibTrans" cxnId="{7922CF08-E76D-41E5-97CA-B6393D7BC6F8}">
      <dgm:prSet/>
      <dgm:spPr/>
      <dgm:t>
        <a:bodyPr/>
        <a:lstStyle/>
        <a:p>
          <a:endParaRPr lang="en-US"/>
        </a:p>
      </dgm:t>
    </dgm:pt>
    <dgm:pt modelId="{4B801848-E125-4F73-8FD6-259AE238F78C}" type="pres">
      <dgm:prSet presAssocID="{33256D8F-6985-46F7-8459-0A7A52A29D92}" presName="diagram" presStyleCnt="0">
        <dgm:presLayoutVars>
          <dgm:dir/>
          <dgm:resizeHandles val="exact"/>
        </dgm:presLayoutVars>
      </dgm:prSet>
      <dgm:spPr/>
      <dgm:t>
        <a:bodyPr/>
        <a:lstStyle/>
        <a:p>
          <a:endParaRPr lang="en-US"/>
        </a:p>
      </dgm:t>
    </dgm:pt>
    <dgm:pt modelId="{47ECB909-0358-498C-89C3-6FB9C5472B2A}" type="pres">
      <dgm:prSet presAssocID="{95E52200-CE2C-48FD-963B-A6CF5CF92925}" presName="node" presStyleLbl="node1" presStyleIdx="0" presStyleCnt="3">
        <dgm:presLayoutVars>
          <dgm:bulletEnabled val="1"/>
        </dgm:presLayoutVars>
      </dgm:prSet>
      <dgm:spPr/>
      <dgm:t>
        <a:bodyPr/>
        <a:lstStyle/>
        <a:p>
          <a:endParaRPr lang="en-US"/>
        </a:p>
      </dgm:t>
    </dgm:pt>
    <dgm:pt modelId="{719CC17F-AFE3-420E-A414-E45E97A60AAF}" type="pres">
      <dgm:prSet presAssocID="{5FF278FD-D74F-486C-B95D-0CBA9DD0D59B}" presName="sibTrans" presStyleCnt="0"/>
      <dgm:spPr/>
      <dgm:t>
        <a:bodyPr/>
        <a:lstStyle/>
        <a:p>
          <a:endParaRPr lang="en-US"/>
        </a:p>
      </dgm:t>
    </dgm:pt>
    <dgm:pt modelId="{17F585C1-A4A1-4902-9802-797975522F54}" type="pres">
      <dgm:prSet presAssocID="{B68DD09B-B913-404C-95DA-DC84F80141B5}" presName="node" presStyleLbl="node1" presStyleIdx="1" presStyleCnt="3">
        <dgm:presLayoutVars>
          <dgm:bulletEnabled val="1"/>
        </dgm:presLayoutVars>
      </dgm:prSet>
      <dgm:spPr/>
      <dgm:t>
        <a:bodyPr/>
        <a:lstStyle/>
        <a:p>
          <a:endParaRPr lang="en-US"/>
        </a:p>
      </dgm:t>
    </dgm:pt>
    <dgm:pt modelId="{EDA5AAE9-C324-45DD-9626-2548BF531F13}" type="pres">
      <dgm:prSet presAssocID="{8E6B60E8-D705-45FC-86BD-B2A1D209AF06}" presName="sibTrans" presStyleCnt="0"/>
      <dgm:spPr/>
      <dgm:t>
        <a:bodyPr/>
        <a:lstStyle/>
        <a:p>
          <a:endParaRPr lang="en-US"/>
        </a:p>
      </dgm:t>
    </dgm:pt>
    <dgm:pt modelId="{7F27A8D8-F9F2-4E30-9A8C-9CA703859599}" type="pres">
      <dgm:prSet presAssocID="{AEE14F8B-796C-4E73-804A-93A4E7D32E50}" presName="node" presStyleLbl="node1" presStyleIdx="2" presStyleCnt="3">
        <dgm:presLayoutVars>
          <dgm:bulletEnabled val="1"/>
        </dgm:presLayoutVars>
      </dgm:prSet>
      <dgm:spPr/>
      <dgm:t>
        <a:bodyPr/>
        <a:lstStyle/>
        <a:p>
          <a:endParaRPr lang="en-US"/>
        </a:p>
      </dgm:t>
    </dgm:pt>
  </dgm:ptLst>
  <dgm:cxnLst>
    <dgm:cxn modelId="{618E9ADE-40B8-4032-827F-B3CEC374CD63}" type="presOf" srcId="{95E52200-CE2C-48FD-963B-A6CF5CF92925}" destId="{47ECB909-0358-498C-89C3-6FB9C5472B2A}" srcOrd="0" destOrd="0" presId="urn:microsoft.com/office/officeart/2005/8/layout/default#2"/>
    <dgm:cxn modelId="{E6AF428F-78DE-46E1-8807-45D01F32C434}" type="presOf" srcId="{B68DD09B-B913-404C-95DA-DC84F80141B5}" destId="{17F585C1-A4A1-4902-9802-797975522F54}" srcOrd="0" destOrd="0" presId="urn:microsoft.com/office/officeart/2005/8/layout/default#2"/>
    <dgm:cxn modelId="{0F93948B-7E76-4B67-AC83-8CAFF98D1CD2}" type="presOf" srcId="{33256D8F-6985-46F7-8459-0A7A52A29D92}" destId="{4B801848-E125-4F73-8FD6-259AE238F78C}" srcOrd="0" destOrd="0" presId="urn:microsoft.com/office/officeart/2005/8/layout/default#2"/>
    <dgm:cxn modelId="{4AC589CC-1863-432B-8122-A53751D20493}" srcId="{33256D8F-6985-46F7-8459-0A7A52A29D92}" destId="{B68DD09B-B913-404C-95DA-DC84F80141B5}" srcOrd="1" destOrd="0" parTransId="{3AF58470-5386-4A97-9D29-13C49D72706A}" sibTransId="{8E6B60E8-D705-45FC-86BD-B2A1D209AF06}"/>
    <dgm:cxn modelId="{7922CF08-E76D-41E5-97CA-B6393D7BC6F8}" srcId="{33256D8F-6985-46F7-8459-0A7A52A29D92}" destId="{AEE14F8B-796C-4E73-804A-93A4E7D32E50}" srcOrd="2" destOrd="0" parTransId="{E041C0B2-7E31-48F7-8303-56C85E020DB9}" sibTransId="{8E13865B-63F0-4A95-A3AB-4BC9333BFF5C}"/>
    <dgm:cxn modelId="{C0A25B8F-0369-4305-A460-F3903F3D87B3}" type="presOf" srcId="{AEE14F8B-796C-4E73-804A-93A4E7D32E50}" destId="{7F27A8D8-F9F2-4E30-9A8C-9CA703859599}" srcOrd="0" destOrd="0" presId="urn:microsoft.com/office/officeart/2005/8/layout/default#2"/>
    <dgm:cxn modelId="{8C5667C4-B4C6-48AD-8F34-86ED8DDE1485}" srcId="{33256D8F-6985-46F7-8459-0A7A52A29D92}" destId="{95E52200-CE2C-48FD-963B-A6CF5CF92925}" srcOrd="0" destOrd="0" parTransId="{B6226AB5-6D8F-42CE-8E51-45499ABBC396}" sibTransId="{5FF278FD-D74F-486C-B95D-0CBA9DD0D59B}"/>
    <dgm:cxn modelId="{2752A6A1-AD3F-4296-8743-3776A2BB11DE}" type="presParOf" srcId="{4B801848-E125-4F73-8FD6-259AE238F78C}" destId="{47ECB909-0358-498C-89C3-6FB9C5472B2A}" srcOrd="0" destOrd="0" presId="urn:microsoft.com/office/officeart/2005/8/layout/default#2"/>
    <dgm:cxn modelId="{B676CB3A-9BBF-4C18-8EB6-5A2DEEE4621A}" type="presParOf" srcId="{4B801848-E125-4F73-8FD6-259AE238F78C}" destId="{719CC17F-AFE3-420E-A414-E45E97A60AAF}" srcOrd="1" destOrd="0" presId="urn:microsoft.com/office/officeart/2005/8/layout/default#2"/>
    <dgm:cxn modelId="{3C7719B1-73F4-47E1-853F-2C0F193338B2}" type="presParOf" srcId="{4B801848-E125-4F73-8FD6-259AE238F78C}" destId="{17F585C1-A4A1-4902-9802-797975522F54}" srcOrd="2" destOrd="0" presId="urn:microsoft.com/office/officeart/2005/8/layout/default#2"/>
    <dgm:cxn modelId="{6DA97A3E-FA39-4952-BE4E-3EE02EE03FB7}" type="presParOf" srcId="{4B801848-E125-4F73-8FD6-259AE238F78C}" destId="{EDA5AAE9-C324-45DD-9626-2548BF531F13}" srcOrd="3" destOrd="0" presId="urn:microsoft.com/office/officeart/2005/8/layout/default#2"/>
    <dgm:cxn modelId="{6E69B258-5C8B-4DF2-8BFE-186468D95416}" type="presParOf" srcId="{4B801848-E125-4F73-8FD6-259AE238F78C}" destId="{7F27A8D8-F9F2-4E30-9A8C-9CA703859599}" srcOrd="4"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3665BA-43D5-4B39-8374-428185A55A27}" type="doc">
      <dgm:prSet loTypeId="urn:microsoft.com/office/officeart/2005/8/layout/vProcess5" loCatId="process" qsTypeId="urn:microsoft.com/office/officeart/2005/8/quickstyle/simple2" qsCatId="simple" csTypeId="urn:microsoft.com/office/officeart/2005/8/colors/colorful1#2" csCatId="colorful" phldr="1"/>
      <dgm:spPr/>
      <dgm:t>
        <a:bodyPr/>
        <a:lstStyle/>
        <a:p>
          <a:endParaRPr lang="en-US"/>
        </a:p>
      </dgm:t>
    </dgm:pt>
    <dgm:pt modelId="{A97A47A1-FC64-4987-8A8E-CDE8F80AA384}">
      <dgm:prSet phldrT="[Text]" custT="1"/>
      <dgm:spPr/>
      <dgm:t>
        <a:bodyPr rIns="0"/>
        <a:lstStyle/>
        <a:p>
          <a:r>
            <a:rPr lang="en-US" sz="2200" b="0" dirty="0" smtClean="0"/>
            <a:t>Grades 11</a:t>
          </a:r>
          <a:r>
            <a:rPr lang="en-US" sz="2200" b="0" dirty="0" smtClean="0">
              <a:solidFill>
                <a:schemeClr val="bg1"/>
              </a:solidFill>
            </a:rPr>
            <a:t>–</a:t>
          </a:r>
          <a:r>
            <a:rPr lang="en-US" sz="2200" b="0" dirty="0" smtClean="0"/>
            <a:t>12: Cite strong and thorough textual evidence to support analysis of what the text says explicitly as well as inferences drawn from the text, including determining where the text leaves matters uncertain.</a:t>
          </a:r>
          <a:endParaRPr lang="en-US" sz="2200" b="0" dirty="0"/>
        </a:p>
      </dgm:t>
    </dgm:pt>
    <dgm:pt modelId="{A6C0D350-54B5-4374-8E74-4C6D464738CC}" type="parTrans" cxnId="{2C38020B-77F1-4045-BE1B-0011C72C853A}">
      <dgm:prSet/>
      <dgm:spPr/>
      <dgm:t>
        <a:bodyPr/>
        <a:lstStyle/>
        <a:p>
          <a:endParaRPr lang="en-US"/>
        </a:p>
      </dgm:t>
    </dgm:pt>
    <dgm:pt modelId="{43131A38-7920-49AA-BCE4-727A8C9D6800}" type="sibTrans" cxnId="{2C38020B-77F1-4045-BE1B-0011C72C853A}">
      <dgm:prSet/>
      <dgm:spPr/>
      <dgm:t>
        <a:bodyPr/>
        <a:lstStyle/>
        <a:p>
          <a:endParaRPr lang="en-US"/>
        </a:p>
      </dgm:t>
    </dgm:pt>
    <dgm:pt modelId="{8F8DECF8-9D36-40E4-8857-7F291710ABC3}">
      <dgm:prSet phldrT="[Text]" custT="1"/>
      <dgm:spPr/>
      <dgm:t>
        <a:bodyPr/>
        <a:lstStyle/>
        <a:p>
          <a:r>
            <a:rPr lang="en-US" sz="2200" b="0" dirty="0" smtClean="0"/>
            <a:t>Grades 9</a:t>
          </a:r>
          <a:r>
            <a:rPr lang="en-US" sz="2200" b="0" dirty="0" smtClean="0">
              <a:solidFill>
                <a:schemeClr val="bg1"/>
              </a:solidFill>
            </a:rPr>
            <a:t>–10: Cite strong and thorough textual evidence to support analysis of what the text says explicitly as well as inferences drawn from the text. </a:t>
          </a:r>
          <a:endParaRPr lang="en-US" sz="2200" b="0" dirty="0"/>
        </a:p>
      </dgm:t>
    </dgm:pt>
    <dgm:pt modelId="{126A684E-D7F4-4D5A-96D9-BB8DD47D3D44}" type="parTrans" cxnId="{BD6EEEC6-7407-4A4C-B2BC-F3F5EDAEEBAB}">
      <dgm:prSet/>
      <dgm:spPr/>
      <dgm:t>
        <a:bodyPr/>
        <a:lstStyle/>
        <a:p>
          <a:endParaRPr lang="en-US"/>
        </a:p>
      </dgm:t>
    </dgm:pt>
    <dgm:pt modelId="{62353802-72E6-49B6-973A-9718F3A7A2D1}" type="sibTrans" cxnId="{BD6EEEC6-7407-4A4C-B2BC-F3F5EDAEEBAB}">
      <dgm:prSet/>
      <dgm:spPr/>
      <dgm:t>
        <a:bodyPr/>
        <a:lstStyle/>
        <a:p>
          <a:endParaRPr lang="en-US"/>
        </a:p>
      </dgm:t>
    </dgm:pt>
    <dgm:pt modelId="{8FFB72CA-B955-4BB3-BAF6-943AD0F3FA1B}">
      <dgm:prSet phldrT="[Text]" custT="1"/>
      <dgm:spPr/>
      <dgm:t>
        <a:bodyPr/>
        <a:lstStyle/>
        <a:p>
          <a:r>
            <a:rPr lang="en-US" sz="2200" b="0" dirty="0" smtClean="0"/>
            <a:t>Grade 7: Cite several pieces of textual evidence to support analysis of what the text says explicitly as well as what inferences drawn from the text. </a:t>
          </a:r>
          <a:endParaRPr lang="en-US" sz="2200" b="0" dirty="0"/>
        </a:p>
      </dgm:t>
    </dgm:pt>
    <dgm:pt modelId="{1F9321AA-52AF-4C31-865C-F963391AF33D}" type="parTrans" cxnId="{702E46A9-0FC9-4270-A24E-67AB32D72C24}">
      <dgm:prSet/>
      <dgm:spPr/>
      <dgm:t>
        <a:bodyPr/>
        <a:lstStyle/>
        <a:p>
          <a:endParaRPr lang="en-US"/>
        </a:p>
      </dgm:t>
    </dgm:pt>
    <dgm:pt modelId="{72038BC7-CE77-457F-99A3-E50A6397C817}" type="sibTrans" cxnId="{702E46A9-0FC9-4270-A24E-67AB32D72C24}">
      <dgm:prSet/>
      <dgm:spPr/>
      <dgm:t>
        <a:bodyPr/>
        <a:lstStyle/>
        <a:p>
          <a:endParaRPr lang="en-US"/>
        </a:p>
      </dgm:t>
    </dgm:pt>
    <dgm:pt modelId="{2A3058A2-3222-4423-B9D4-8149CE859288}" type="pres">
      <dgm:prSet presAssocID="{3B3665BA-43D5-4B39-8374-428185A55A27}" presName="outerComposite" presStyleCnt="0">
        <dgm:presLayoutVars>
          <dgm:chMax val="5"/>
          <dgm:dir/>
          <dgm:resizeHandles val="exact"/>
        </dgm:presLayoutVars>
      </dgm:prSet>
      <dgm:spPr/>
      <dgm:t>
        <a:bodyPr/>
        <a:lstStyle/>
        <a:p>
          <a:endParaRPr lang="en-US"/>
        </a:p>
      </dgm:t>
    </dgm:pt>
    <dgm:pt modelId="{2CB0B4F5-E85F-4346-ACEE-800235C73200}" type="pres">
      <dgm:prSet presAssocID="{3B3665BA-43D5-4B39-8374-428185A55A27}" presName="dummyMaxCanvas" presStyleCnt="0">
        <dgm:presLayoutVars/>
      </dgm:prSet>
      <dgm:spPr/>
      <dgm:t>
        <a:bodyPr/>
        <a:lstStyle/>
        <a:p>
          <a:endParaRPr lang="en-US"/>
        </a:p>
      </dgm:t>
    </dgm:pt>
    <dgm:pt modelId="{7646F122-A47E-4C9D-8FB5-73A7C80CC9FF}" type="pres">
      <dgm:prSet presAssocID="{3B3665BA-43D5-4B39-8374-428185A55A27}" presName="ThreeNodes_1" presStyleLbl="node1" presStyleIdx="0" presStyleCnt="3" custScaleY="119276" custLinFactNeighborX="-607" custLinFactNeighborY="11839">
        <dgm:presLayoutVars>
          <dgm:bulletEnabled val="1"/>
        </dgm:presLayoutVars>
      </dgm:prSet>
      <dgm:spPr/>
      <dgm:t>
        <a:bodyPr/>
        <a:lstStyle/>
        <a:p>
          <a:endParaRPr lang="en-US"/>
        </a:p>
      </dgm:t>
    </dgm:pt>
    <dgm:pt modelId="{60A93464-0B9F-4720-B37B-B93289DA65B7}" type="pres">
      <dgm:prSet presAssocID="{3B3665BA-43D5-4B39-8374-428185A55A27}" presName="ThreeNodes_2" presStyleLbl="node1" presStyleIdx="1" presStyleCnt="3" custScaleY="86204" custLinFactNeighborY="7893">
        <dgm:presLayoutVars>
          <dgm:bulletEnabled val="1"/>
        </dgm:presLayoutVars>
      </dgm:prSet>
      <dgm:spPr/>
      <dgm:t>
        <a:bodyPr/>
        <a:lstStyle/>
        <a:p>
          <a:endParaRPr lang="en-US"/>
        </a:p>
      </dgm:t>
    </dgm:pt>
    <dgm:pt modelId="{90ABE70C-05FD-42A4-8E76-4EF9CBD52197}" type="pres">
      <dgm:prSet presAssocID="{3B3665BA-43D5-4B39-8374-428185A55A27}" presName="ThreeNodes_3" presStyleLbl="node1" presStyleIdx="2" presStyleCnt="3" custScaleY="78803" custLinFactNeighborX="0" custLinFactNeighborY="-18517">
        <dgm:presLayoutVars>
          <dgm:bulletEnabled val="1"/>
        </dgm:presLayoutVars>
      </dgm:prSet>
      <dgm:spPr/>
      <dgm:t>
        <a:bodyPr/>
        <a:lstStyle/>
        <a:p>
          <a:endParaRPr lang="en-US"/>
        </a:p>
      </dgm:t>
    </dgm:pt>
    <dgm:pt modelId="{0551FC90-8811-46FC-B804-D74917BB9C2F}" type="pres">
      <dgm:prSet presAssocID="{3B3665BA-43D5-4B39-8374-428185A55A27}" presName="ThreeConn_1-2" presStyleLbl="fgAccFollowNode1" presStyleIdx="0" presStyleCnt="2">
        <dgm:presLayoutVars>
          <dgm:bulletEnabled val="1"/>
        </dgm:presLayoutVars>
      </dgm:prSet>
      <dgm:spPr/>
      <dgm:t>
        <a:bodyPr/>
        <a:lstStyle/>
        <a:p>
          <a:endParaRPr lang="en-US"/>
        </a:p>
      </dgm:t>
    </dgm:pt>
    <dgm:pt modelId="{8C04C80B-7C3E-41E8-AA5B-3626D5B55075}" type="pres">
      <dgm:prSet presAssocID="{3B3665BA-43D5-4B39-8374-428185A55A27}" presName="ThreeConn_2-3" presStyleLbl="fgAccFollowNode1" presStyleIdx="1" presStyleCnt="2">
        <dgm:presLayoutVars>
          <dgm:bulletEnabled val="1"/>
        </dgm:presLayoutVars>
      </dgm:prSet>
      <dgm:spPr/>
      <dgm:t>
        <a:bodyPr/>
        <a:lstStyle/>
        <a:p>
          <a:endParaRPr lang="en-US"/>
        </a:p>
      </dgm:t>
    </dgm:pt>
    <dgm:pt modelId="{1AA07EE8-3C5D-4143-A88C-9BA622118338}" type="pres">
      <dgm:prSet presAssocID="{3B3665BA-43D5-4B39-8374-428185A55A27}" presName="ThreeNodes_1_text" presStyleLbl="node1" presStyleIdx="2" presStyleCnt="3">
        <dgm:presLayoutVars>
          <dgm:bulletEnabled val="1"/>
        </dgm:presLayoutVars>
      </dgm:prSet>
      <dgm:spPr/>
      <dgm:t>
        <a:bodyPr/>
        <a:lstStyle/>
        <a:p>
          <a:endParaRPr lang="en-US"/>
        </a:p>
      </dgm:t>
    </dgm:pt>
    <dgm:pt modelId="{80DE44EE-6B75-4C53-AB93-83EE315C22DC}" type="pres">
      <dgm:prSet presAssocID="{3B3665BA-43D5-4B39-8374-428185A55A27}" presName="ThreeNodes_2_text" presStyleLbl="node1" presStyleIdx="2" presStyleCnt="3">
        <dgm:presLayoutVars>
          <dgm:bulletEnabled val="1"/>
        </dgm:presLayoutVars>
      </dgm:prSet>
      <dgm:spPr/>
      <dgm:t>
        <a:bodyPr/>
        <a:lstStyle/>
        <a:p>
          <a:endParaRPr lang="en-US"/>
        </a:p>
      </dgm:t>
    </dgm:pt>
    <dgm:pt modelId="{8EBA7FA0-52B8-4DF4-B839-71CB2F0C738F}" type="pres">
      <dgm:prSet presAssocID="{3B3665BA-43D5-4B39-8374-428185A55A27}" presName="ThreeNodes_3_text" presStyleLbl="node1" presStyleIdx="2" presStyleCnt="3">
        <dgm:presLayoutVars>
          <dgm:bulletEnabled val="1"/>
        </dgm:presLayoutVars>
      </dgm:prSet>
      <dgm:spPr/>
      <dgm:t>
        <a:bodyPr/>
        <a:lstStyle/>
        <a:p>
          <a:endParaRPr lang="en-US"/>
        </a:p>
      </dgm:t>
    </dgm:pt>
  </dgm:ptLst>
  <dgm:cxnLst>
    <dgm:cxn modelId="{8616F531-F3FA-4AAB-BBB8-3F7629EC8E16}" type="presOf" srcId="{8F8DECF8-9D36-40E4-8857-7F291710ABC3}" destId="{60A93464-0B9F-4720-B37B-B93289DA65B7}" srcOrd="0" destOrd="0" presId="urn:microsoft.com/office/officeart/2005/8/layout/vProcess5"/>
    <dgm:cxn modelId="{BDEFE60F-C277-4D5F-B45D-2261B5058EB6}" type="presOf" srcId="{62353802-72E6-49B6-973A-9718F3A7A2D1}" destId="{8C04C80B-7C3E-41E8-AA5B-3626D5B55075}" srcOrd="0" destOrd="0" presId="urn:microsoft.com/office/officeart/2005/8/layout/vProcess5"/>
    <dgm:cxn modelId="{A1CBDBD1-267D-4125-8EC4-A323FD562145}" type="presOf" srcId="{8FFB72CA-B955-4BB3-BAF6-943AD0F3FA1B}" destId="{90ABE70C-05FD-42A4-8E76-4EF9CBD52197}" srcOrd="0" destOrd="0" presId="urn:microsoft.com/office/officeart/2005/8/layout/vProcess5"/>
    <dgm:cxn modelId="{ACD8C447-4488-4D69-8657-ECE0517955AD}" type="presOf" srcId="{43131A38-7920-49AA-BCE4-727A8C9D6800}" destId="{0551FC90-8811-46FC-B804-D74917BB9C2F}" srcOrd="0" destOrd="0" presId="urn:microsoft.com/office/officeart/2005/8/layout/vProcess5"/>
    <dgm:cxn modelId="{D3843586-AD60-4C39-9F68-5F0A0565751B}" type="presOf" srcId="{8FFB72CA-B955-4BB3-BAF6-943AD0F3FA1B}" destId="{8EBA7FA0-52B8-4DF4-B839-71CB2F0C738F}" srcOrd="1" destOrd="0" presId="urn:microsoft.com/office/officeart/2005/8/layout/vProcess5"/>
    <dgm:cxn modelId="{DAD699C4-306B-45DD-95E5-D180FA03E5B7}" type="presOf" srcId="{8F8DECF8-9D36-40E4-8857-7F291710ABC3}" destId="{80DE44EE-6B75-4C53-AB93-83EE315C22DC}" srcOrd="1" destOrd="0" presId="urn:microsoft.com/office/officeart/2005/8/layout/vProcess5"/>
    <dgm:cxn modelId="{2C38020B-77F1-4045-BE1B-0011C72C853A}" srcId="{3B3665BA-43D5-4B39-8374-428185A55A27}" destId="{A97A47A1-FC64-4987-8A8E-CDE8F80AA384}" srcOrd="0" destOrd="0" parTransId="{A6C0D350-54B5-4374-8E74-4C6D464738CC}" sibTransId="{43131A38-7920-49AA-BCE4-727A8C9D6800}"/>
    <dgm:cxn modelId="{6260E3EA-7102-4CAE-B401-91EC8BFB78FE}" type="presOf" srcId="{A97A47A1-FC64-4987-8A8E-CDE8F80AA384}" destId="{7646F122-A47E-4C9D-8FB5-73A7C80CC9FF}" srcOrd="0" destOrd="0" presId="urn:microsoft.com/office/officeart/2005/8/layout/vProcess5"/>
    <dgm:cxn modelId="{BD6EEEC6-7407-4A4C-B2BC-F3F5EDAEEBAB}" srcId="{3B3665BA-43D5-4B39-8374-428185A55A27}" destId="{8F8DECF8-9D36-40E4-8857-7F291710ABC3}" srcOrd="1" destOrd="0" parTransId="{126A684E-D7F4-4D5A-96D9-BB8DD47D3D44}" sibTransId="{62353802-72E6-49B6-973A-9718F3A7A2D1}"/>
    <dgm:cxn modelId="{471E3034-3A6E-4F7B-95DB-69F196DCDC71}" type="presOf" srcId="{A97A47A1-FC64-4987-8A8E-CDE8F80AA384}" destId="{1AA07EE8-3C5D-4143-A88C-9BA622118338}" srcOrd="1" destOrd="0" presId="urn:microsoft.com/office/officeart/2005/8/layout/vProcess5"/>
    <dgm:cxn modelId="{88763B90-83B0-4EE9-A874-D70069954C7F}" type="presOf" srcId="{3B3665BA-43D5-4B39-8374-428185A55A27}" destId="{2A3058A2-3222-4423-B9D4-8149CE859288}" srcOrd="0" destOrd="0" presId="urn:microsoft.com/office/officeart/2005/8/layout/vProcess5"/>
    <dgm:cxn modelId="{702E46A9-0FC9-4270-A24E-67AB32D72C24}" srcId="{3B3665BA-43D5-4B39-8374-428185A55A27}" destId="{8FFB72CA-B955-4BB3-BAF6-943AD0F3FA1B}" srcOrd="2" destOrd="0" parTransId="{1F9321AA-52AF-4C31-865C-F963391AF33D}" sibTransId="{72038BC7-CE77-457F-99A3-E50A6397C817}"/>
    <dgm:cxn modelId="{9FE9BBBB-5C15-4E52-9443-1F1372B20616}" type="presParOf" srcId="{2A3058A2-3222-4423-B9D4-8149CE859288}" destId="{2CB0B4F5-E85F-4346-ACEE-800235C73200}" srcOrd="0" destOrd="0" presId="urn:microsoft.com/office/officeart/2005/8/layout/vProcess5"/>
    <dgm:cxn modelId="{8D62762A-F3E2-4447-A980-BB090181CBF4}" type="presParOf" srcId="{2A3058A2-3222-4423-B9D4-8149CE859288}" destId="{7646F122-A47E-4C9D-8FB5-73A7C80CC9FF}" srcOrd="1" destOrd="0" presId="urn:microsoft.com/office/officeart/2005/8/layout/vProcess5"/>
    <dgm:cxn modelId="{0F84551D-A0C5-4906-BEA4-C0E74B6D2C8C}" type="presParOf" srcId="{2A3058A2-3222-4423-B9D4-8149CE859288}" destId="{60A93464-0B9F-4720-B37B-B93289DA65B7}" srcOrd="2" destOrd="0" presId="urn:microsoft.com/office/officeart/2005/8/layout/vProcess5"/>
    <dgm:cxn modelId="{4330C739-7DAE-4E90-8CE8-D0C9B09F65CE}" type="presParOf" srcId="{2A3058A2-3222-4423-B9D4-8149CE859288}" destId="{90ABE70C-05FD-42A4-8E76-4EF9CBD52197}" srcOrd="3" destOrd="0" presId="urn:microsoft.com/office/officeart/2005/8/layout/vProcess5"/>
    <dgm:cxn modelId="{D504F074-EA7D-44D4-9949-EEB27229C58B}" type="presParOf" srcId="{2A3058A2-3222-4423-B9D4-8149CE859288}" destId="{0551FC90-8811-46FC-B804-D74917BB9C2F}" srcOrd="4" destOrd="0" presId="urn:microsoft.com/office/officeart/2005/8/layout/vProcess5"/>
    <dgm:cxn modelId="{C1E84B59-20E1-4A23-8B3F-6F16144FD9F9}" type="presParOf" srcId="{2A3058A2-3222-4423-B9D4-8149CE859288}" destId="{8C04C80B-7C3E-41E8-AA5B-3626D5B55075}" srcOrd="5" destOrd="0" presId="urn:microsoft.com/office/officeart/2005/8/layout/vProcess5"/>
    <dgm:cxn modelId="{7A6E82B3-29E0-430F-8D85-002BFD07C696}" type="presParOf" srcId="{2A3058A2-3222-4423-B9D4-8149CE859288}" destId="{1AA07EE8-3C5D-4143-A88C-9BA622118338}" srcOrd="6" destOrd="0" presId="urn:microsoft.com/office/officeart/2005/8/layout/vProcess5"/>
    <dgm:cxn modelId="{F9ACC270-4D0F-4765-974C-C3BB38768C21}" type="presParOf" srcId="{2A3058A2-3222-4423-B9D4-8149CE859288}" destId="{80DE44EE-6B75-4C53-AB93-83EE315C22DC}" srcOrd="7" destOrd="0" presId="urn:microsoft.com/office/officeart/2005/8/layout/vProcess5"/>
    <dgm:cxn modelId="{E91F9CAC-BB63-4EF2-83AB-E8C66A4FF395}" type="presParOf" srcId="{2A3058A2-3222-4423-B9D4-8149CE859288}" destId="{8EBA7FA0-52B8-4DF4-B839-71CB2F0C738F}"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C49DE7C9-3CCD-4A68-9AF1-4959318AB8CE}">
      <dgm:prSet phldrT="[Text]" custT="1"/>
      <dgm:spPr/>
      <dgm:t>
        <a:bodyPr/>
        <a:lstStyle/>
        <a:p>
          <a:r>
            <a:rPr lang="en-US" sz="3600" dirty="0" smtClean="0"/>
            <a:t>Common Core ELA &amp; Literacy</a:t>
          </a:r>
          <a:endParaRPr lang="en-US" sz="3600" dirty="0"/>
        </a:p>
      </dgm:t>
    </dgm:pt>
    <dgm:pt modelId="{56D9DDAE-EE37-44E5-B4BB-BEF2BDF040B6}" type="parTrans" cxnId="{1F14077A-DA69-4118-8DCB-C18235300405}">
      <dgm:prSet/>
      <dgm:spPr/>
      <dgm:t>
        <a:bodyPr/>
        <a:lstStyle/>
        <a:p>
          <a:endParaRPr lang="en-US" sz="2000"/>
        </a:p>
      </dgm:t>
    </dgm:pt>
    <dgm:pt modelId="{ED450566-2D8F-4675-ABE7-01F032F94DCF}" type="sibTrans" cxnId="{1F14077A-DA69-4118-8DCB-C18235300405}">
      <dgm:prSet/>
      <dgm:spPr/>
      <dgm:t>
        <a:bodyPr/>
        <a:lstStyle/>
        <a:p>
          <a:endParaRPr lang="en-US" sz="2000"/>
        </a:p>
      </dgm:t>
    </dgm:pt>
    <dgm:pt modelId="{875902B6-D7AA-46D0-A995-D11880EA2FD1}">
      <dgm:prSet phldrT="[Text]" custT="1"/>
      <dgm:spPr>
        <a:noFill/>
      </dgm:spPr>
      <dgm:t>
        <a:bodyPr/>
        <a:lstStyle/>
        <a:p>
          <a:pPr algn="ctr"/>
          <a:r>
            <a:rPr lang="en-US" sz="3200" b="0" dirty="0" smtClean="0"/>
            <a:t>Vertical Progressions</a:t>
          </a:r>
          <a:endParaRPr lang="en-US" sz="3200" b="0" dirty="0"/>
        </a:p>
      </dgm:t>
    </dgm:pt>
    <dgm:pt modelId="{EF8DE587-9847-40DC-9A6D-C684684E3EAA}" type="parTrans" cxnId="{E2DC704D-04E5-4CFB-8A37-BBC5758532E2}">
      <dgm:prSet/>
      <dgm:spPr/>
      <dgm:t>
        <a:bodyPr/>
        <a:lstStyle/>
        <a:p>
          <a:endParaRPr lang="en-US" sz="2000" dirty="0"/>
        </a:p>
      </dgm:t>
    </dgm:pt>
    <dgm:pt modelId="{1E88BEBF-0214-4206-B9B8-1BE17BCBCCD9}" type="sibTrans" cxnId="{E2DC704D-04E5-4CFB-8A37-BBC5758532E2}">
      <dgm:prSet/>
      <dgm:spPr/>
      <dgm:t>
        <a:bodyPr/>
        <a:lstStyle/>
        <a:p>
          <a:endParaRPr lang="en-US" sz="2000"/>
        </a:p>
      </dgm:t>
    </dgm:pt>
    <dgm:pt modelId="{58DCE318-75B7-47FE-8525-3043B002245B}">
      <dgm:prSet phldrT="[Text]" custT="1"/>
      <dgm:spPr>
        <a:solidFill>
          <a:srgbClr val="FFFF85">
            <a:alpha val="90000"/>
          </a:srgbClr>
        </a:solidFill>
      </dgm:spPr>
      <dgm:t>
        <a:bodyPr/>
        <a:lstStyle/>
        <a:p>
          <a:pPr algn="ctr"/>
          <a:r>
            <a:rPr lang="en-US" sz="3200" b="1" dirty="0" smtClean="0">
              <a:effectLst>
                <a:outerShdw blurRad="38100" dist="38100" dir="2700000" algn="tl">
                  <a:srgbClr val="000000">
                    <a:alpha val="43137"/>
                  </a:srgbClr>
                </a:outerShdw>
              </a:effectLst>
            </a:rPr>
            <a:t>Instructional Shifts</a:t>
          </a:r>
          <a:endParaRPr lang="en-US" sz="3200" b="1" dirty="0">
            <a:effectLst>
              <a:outerShdw blurRad="38100" dist="38100" dir="2700000" algn="tl">
                <a:srgbClr val="000000">
                  <a:alpha val="43137"/>
                </a:srgbClr>
              </a:outerShdw>
            </a:effectLst>
          </a:endParaRPr>
        </a:p>
      </dgm:t>
    </dgm:pt>
    <dgm:pt modelId="{BC6540E0-3144-49F0-80D0-9F9B86DC9743}" type="parTrans" cxnId="{0A4D758D-E71A-4461-A7C6-AAEB621DBFD2}">
      <dgm:prSet/>
      <dgm:spPr/>
      <dgm:t>
        <a:bodyPr/>
        <a:lstStyle/>
        <a:p>
          <a:endParaRPr lang="en-US" sz="2000" dirty="0"/>
        </a:p>
      </dgm:t>
    </dgm:pt>
    <dgm:pt modelId="{BF559BCD-F96A-4782-96F3-9CA01DC5FE36}" type="sibTrans" cxnId="{0A4D758D-E71A-4461-A7C6-AAEB621DBFD2}">
      <dgm:prSet/>
      <dgm:spPr/>
      <dgm:t>
        <a:bodyPr/>
        <a:lstStyle/>
        <a:p>
          <a:endParaRPr lang="en-US" sz="2000"/>
        </a:p>
      </dgm:t>
    </dgm:pt>
    <dgm:pt modelId="{E2B7F8FC-10AD-4B06-B4C7-BEB6C56223E7}">
      <dgm:prSet phldrT="[Text]" custT="1"/>
      <dgm:spPr/>
      <dgm:t>
        <a:bodyPr/>
        <a:lstStyle/>
        <a:p>
          <a:pPr algn="ctr"/>
          <a:r>
            <a:rPr lang="en-US" sz="3200" b="0" dirty="0" smtClean="0"/>
            <a:t>Rigor</a:t>
          </a:r>
          <a:endParaRPr lang="en-US" sz="3200" b="0" dirty="0"/>
        </a:p>
      </dgm:t>
    </dgm:pt>
    <dgm:pt modelId="{EF4E6064-2222-4025-843B-774CAA10FB18}" type="parTrans" cxnId="{C1C10D65-1289-4BEA-997F-BD93DEBD38FF}">
      <dgm:prSet/>
      <dgm:spPr/>
      <dgm:t>
        <a:bodyPr/>
        <a:lstStyle/>
        <a:p>
          <a:endParaRPr lang="en-US" sz="2000"/>
        </a:p>
      </dgm:t>
    </dgm:pt>
    <dgm:pt modelId="{9BB11CBE-9A47-48DD-82A9-CC34A552E213}" type="sibTrans" cxnId="{C1C10D65-1289-4BEA-997F-BD93DEBD38FF}">
      <dgm:prSet/>
      <dgm:spPr/>
      <dgm:t>
        <a:bodyPr/>
        <a:lstStyle/>
        <a:p>
          <a:endParaRPr lang="en-US" sz="2000"/>
        </a:p>
      </dgm:t>
    </dgm:pt>
    <dgm:pt modelId="{8691F7BC-3BF2-4274-8C3C-961D302C3E80}">
      <dgm:prSet phldrT="[Text]" custT="1"/>
      <dgm:spPr/>
      <dgm:t>
        <a:bodyPr/>
        <a:lstStyle/>
        <a:p>
          <a:pPr algn="ctr"/>
          <a:r>
            <a:rPr lang="en-US" sz="3200" b="0" dirty="0" smtClean="0"/>
            <a:t>Classroom Practice</a:t>
          </a:r>
          <a:endParaRPr lang="en-US" sz="3200" b="0" dirty="0"/>
        </a:p>
      </dgm:t>
    </dgm:pt>
    <dgm:pt modelId="{40CAD029-3C99-4E8D-98B4-2953D52807B2}" type="parTrans" cxnId="{81C1BAD9-1699-4A62-BD86-579ECF3B180F}">
      <dgm:prSet/>
      <dgm:spPr/>
      <dgm:t>
        <a:bodyPr/>
        <a:lstStyle/>
        <a:p>
          <a:endParaRPr lang="en-US" sz="2000"/>
        </a:p>
      </dgm:t>
    </dgm:pt>
    <dgm:pt modelId="{D629FD8A-4EA6-48BE-92AB-3785C7AE23E0}" type="sibTrans" cxnId="{81C1BAD9-1699-4A62-BD86-579ECF3B180F}">
      <dgm:prSet/>
      <dgm:spPr/>
      <dgm:t>
        <a:bodyPr/>
        <a:lstStyle/>
        <a:p>
          <a:endParaRPr lang="en-US" sz="2000"/>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pt>
    <dgm:pt modelId="{0A884521-68A1-4C12-8831-974241E448AA}" type="pres">
      <dgm:prSet presAssocID="{C49DE7C9-3CCD-4A68-9AF1-4959318AB8CE}" presName="rootComposite" presStyleCnt="0"/>
      <dgm:spPr/>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pt>
    <dgm:pt modelId="{0912B255-822D-42AD-8D51-EAD24CC90B92}" type="pres">
      <dgm:prSet presAssocID="{EF8DE587-9847-40DC-9A6D-C684684E3EAA}" presName="Name13" presStyleLbl="parChTrans1D2" presStyleIdx="0" presStyleCnt="4"/>
      <dgm:spPr/>
      <dgm:t>
        <a:bodyPr/>
        <a:lstStyle/>
        <a:p>
          <a:endParaRPr lang="en-US"/>
        </a:p>
      </dgm:t>
    </dgm:pt>
    <dgm:pt modelId="{30415E90-D52D-48D0-83BA-D69F81D22A24}" type="pres">
      <dgm:prSet presAssocID="{875902B6-D7AA-46D0-A995-D11880EA2FD1}" presName="childText" presStyleLbl="bgAcc1" presStyleIdx="0" presStyleCnt="4" custScaleX="469131">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4"/>
      <dgm:spPr/>
      <dgm:t>
        <a:bodyPr/>
        <a:lstStyle/>
        <a:p>
          <a:endParaRPr lang="en-US"/>
        </a:p>
      </dgm:t>
    </dgm:pt>
    <dgm:pt modelId="{9825A28B-C7C5-4204-94C3-E8D7000EEC4F}" type="pres">
      <dgm:prSet presAssocID="{58DCE318-75B7-47FE-8525-3043B002245B}" presName="childText" presStyleLbl="bgAcc1" presStyleIdx="1" presStyleCnt="4" custScaleX="466745" custLinFactNeighborX="0"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4"/>
      <dgm:spPr/>
      <dgm:t>
        <a:bodyPr/>
        <a:lstStyle/>
        <a:p>
          <a:endParaRPr lang="en-US"/>
        </a:p>
      </dgm:t>
    </dgm:pt>
    <dgm:pt modelId="{ABA4AD6F-2F38-4BDD-9216-4EDB340AA554}" type="pres">
      <dgm:prSet presAssocID="{8691F7BC-3BF2-4274-8C3C-961D302C3E80}" presName="childText" presStyleLbl="bgAcc1" presStyleIdx="2" presStyleCnt="4" custScaleX="467268">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4"/>
      <dgm:spPr/>
      <dgm:t>
        <a:bodyPr/>
        <a:lstStyle/>
        <a:p>
          <a:endParaRPr lang="en-US"/>
        </a:p>
      </dgm:t>
    </dgm:pt>
    <dgm:pt modelId="{885DB2E2-94C8-4BD6-A25B-A6DF9906D3CD}" type="pres">
      <dgm:prSet presAssocID="{E2B7F8FC-10AD-4B06-B4C7-BEB6C56223E7}" presName="childText" presStyleLbl="bgAcc1" presStyleIdx="3" presStyleCnt="4" custScaleX="461261">
        <dgm:presLayoutVars>
          <dgm:bulletEnabled val="1"/>
        </dgm:presLayoutVars>
      </dgm:prSet>
      <dgm:spPr/>
      <dgm:t>
        <a:bodyPr/>
        <a:lstStyle/>
        <a:p>
          <a:endParaRPr lang="en-US"/>
        </a:p>
      </dgm:t>
    </dgm:pt>
  </dgm:ptLst>
  <dgm:cxnLst>
    <dgm:cxn modelId="{7F933580-2D13-46FF-B92F-AE009BE11872}" type="presOf" srcId="{875902B6-D7AA-46D0-A995-D11880EA2FD1}" destId="{30415E90-D52D-48D0-83BA-D69F81D22A24}" srcOrd="0" destOrd="0" presId="urn:microsoft.com/office/officeart/2005/8/layout/hierarchy3"/>
    <dgm:cxn modelId="{E4A5A50A-6C54-4D28-A8DC-E88A4181E0C6}" type="presOf" srcId="{8691F7BC-3BF2-4274-8C3C-961D302C3E80}" destId="{ABA4AD6F-2F38-4BDD-9216-4EDB340AA554}"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BD126789-7B4B-4307-B5E7-6E1255056BA8}" type="presOf" srcId="{EF4E6064-2222-4025-843B-774CAA10FB18}" destId="{0406E04E-E93F-457E-87F7-A76954C0A595}"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6425816B-8246-4C58-8BA9-EEF79B02429F}" type="presOf" srcId="{40CAD029-3C99-4E8D-98B4-2953D52807B2}" destId="{0ECFACD2-E546-4248-9C0E-3A50A1F0895C}"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D7A77E35-FEA2-4E8A-80C9-F6E5F9B5ACCA}" type="presOf" srcId="{C49DE7C9-3CCD-4A68-9AF1-4959318AB8CE}" destId="{18B331A4-2A99-4364-B5B4-8854F2CECE91}" srcOrd="0" destOrd="0" presId="urn:microsoft.com/office/officeart/2005/8/layout/hierarchy3"/>
    <dgm:cxn modelId="{05552313-0308-4D13-A735-48662E908689}" type="presOf" srcId="{EF8DE587-9847-40DC-9A6D-C684684E3EAA}" destId="{0912B255-822D-42AD-8D51-EAD24CC90B92}"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18CCFF7D-856C-407A-B1E9-9582697851E0}" type="presOf" srcId="{BC6540E0-3144-49F0-80D0-9F9B86DC9743}" destId="{19D262A1-4F11-47A2-91BC-C1BB23103FA7}" srcOrd="0" destOrd="0" presId="urn:microsoft.com/office/officeart/2005/8/layout/hierarchy3"/>
    <dgm:cxn modelId="{669DD4E4-944B-4817-9C8D-E0627C8949C8}" type="presOf" srcId="{58DCE318-75B7-47FE-8525-3043B002245B}" destId="{9825A28B-C7C5-4204-94C3-E8D7000EEC4F}" srcOrd="0" destOrd="0" presId="urn:microsoft.com/office/officeart/2005/8/layout/hierarchy3"/>
    <dgm:cxn modelId="{ED8D22B7-F1A2-42BB-8982-191208E68743}" type="presOf" srcId="{C49DE7C9-3CCD-4A68-9AF1-4959318AB8CE}" destId="{01013C70-3796-4887-98D0-B93D667D085C}" srcOrd="1" destOrd="0" presId="urn:microsoft.com/office/officeart/2005/8/layout/hierarchy3"/>
    <dgm:cxn modelId="{CB6E730C-5330-4772-B644-E9C9D37767B0}" type="presOf" srcId="{B217A518-BEE6-4DD9-9286-89D1EA55A1ED}" destId="{96FF3DE8-3675-4CB8-B07C-3DCAFF305E01}" srcOrd="0" destOrd="0" presId="urn:microsoft.com/office/officeart/2005/8/layout/hierarchy3"/>
    <dgm:cxn modelId="{BAB2DEA1-C5D7-4413-BC15-FE9D970B2E18}" type="presOf" srcId="{E2B7F8FC-10AD-4B06-B4C7-BEB6C56223E7}" destId="{885DB2E2-94C8-4BD6-A25B-A6DF9906D3CD}" srcOrd="0" destOrd="0" presId="urn:microsoft.com/office/officeart/2005/8/layout/hierarchy3"/>
    <dgm:cxn modelId="{85293450-7636-45C7-806C-9A150FE99397}" type="presParOf" srcId="{96FF3DE8-3675-4CB8-B07C-3DCAFF305E01}" destId="{9DD75A0C-E450-4BE0-810F-123BF65818C1}" srcOrd="0" destOrd="0" presId="urn:microsoft.com/office/officeart/2005/8/layout/hierarchy3"/>
    <dgm:cxn modelId="{B205DCCE-53FE-45C0-82B1-E481AF541CCA}" type="presParOf" srcId="{9DD75A0C-E450-4BE0-810F-123BF65818C1}" destId="{0A884521-68A1-4C12-8831-974241E448AA}" srcOrd="0" destOrd="0" presId="urn:microsoft.com/office/officeart/2005/8/layout/hierarchy3"/>
    <dgm:cxn modelId="{507333DF-0384-463E-A380-AC100E4B109A}" type="presParOf" srcId="{0A884521-68A1-4C12-8831-974241E448AA}" destId="{18B331A4-2A99-4364-B5B4-8854F2CECE91}" srcOrd="0" destOrd="0" presId="urn:microsoft.com/office/officeart/2005/8/layout/hierarchy3"/>
    <dgm:cxn modelId="{67B533F3-933D-480A-B332-1EDB8A2CCD3D}" type="presParOf" srcId="{0A884521-68A1-4C12-8831-974241E448AA}" destId="{01013C70-3796-4887-98D0-B93D667D085C}" srcOrd="1" destOrd="0" presId="urn:microsoft.com/office/officeart/2005/8/layout/hierarchy3"/>
    <dgm:cxn modelId="{045DF7F8-AD89-4CE1-8060-2282891F1467}" type="presParOf" srcId="{9DD75A0C-E450-4BE0-810F-123BF65818C1}" destId="{7530FBDF-F41C-4729-BAE1-3909AC81C7F2}" srcOrd="1" destOrd="0" presId="urn:microsoft.com/office/officeart/2005/8/layout/hierarchy3"/>
    <dgm:cxn modelId="{A52DF91A-3425-40B8-B4B3-1DB4D7C774E6}" type="presParOf" srcId="{7530FBDF-F41C-4729-BAE1-3909AC81C7F2}" destId="{0912B255-822D-42AD-8D51-EAD24CC90B92}" srcOrd="0" destOrd="0" presId="urn:microsoft.com/office/officeart/2005/8/layout/hierarchy3"/>
    <dgm:cxn modelId="{DBBE2F39-6834-4BA3-8A22-9FFD35C0F156}" type="presParOf" srcId="{7530FBDF-F41C-4729-BAE1-3909AC81C7F2}" destId="{30415E90-D52D-48D0-83BA-D69F81D22A24}" srcOrd="1" destOrd="0" presId="urn:microsoft.com/office/officeart/2005/8/layout/hierarchy3"/>
    <dgm:cxn modelId="{A5254A65-17A7-450B-B0BD-A26F279D7260}" type="presParOf" srcId="{7530FBDF-F41C-4729-BAE1-3909AC81C7F2}" destId="{19D262A1-4F11-47A2-91BC-C1BB23103FA7}" srcOrd="2" destOrd="0" presId="urn:microsoft.com/office/officeart/2005/8/layout/hierarchy3"/>
    <dgm:cxn modelId="{5C557FB4-46B8-4263-A4AB-4C58F3ACE9C5}" type="presParOf" srcId="{7530FBDF-F41C-4729-BAE1-3909AC81C7F2}" destId="{9825A28B-C7C5-4204-94C3-E8D7000EEC4F}" srcOrd="3" destOrd="0" presId="urn:microsoft.com/office/officeart/2005/8/layout/hierarchy3"/>
    <dgm:cxn modelId="{B1DC15C4-4339-4068-A9FE-A9BFDB4A8A64}" type="presParOf" srcId="{7530FBDF-F41C-4729-BAE1-3909AC81C7F2}" destId="{0ECFACD2-E546-4248-9C0E-3A50A1F0895C}" srcOrd="4" destOrd="0" presId="urn:microsoft.com/office/officeart/2005/8/layout/hierarchy3"/>
    <dgm:cxn modelId="{4711CDAD-49BF-4ADA-AF68-0DF3A3B8C9A7}" type="presParOf" srcId="{7530FBDF-F41C-4729-BAE1-3909AC81C7F2}" destId="{ABA4AD6F-2F38-4BDD-9216-4EDB340AA554}" srcOrd="5" destOrd="0" presId="urn:microsoft.com/office/officeart/2005/8/layout/hierarchy3"/>
    <dgm:cxn modelId="{7CDB1AAD-31DD-4CDB-B704-CB8B04298C8A}" type="presParOf" srcId="{7530FBDF-F41C-4729-BAE1-3909AC81C7F2}" destId="{0406E04E-E93F-457E-87F7-A76954C0A595}" srcOrd="6" destOrd="0" presId="urn:microsoft.com/office/officeart/2005/8/layout/hierarchy3"/>
    <dgm:cxn modelId="{736753E7-E71D-49B1-8151-F7CF8F276251}" type="presParOf" srcId="{7530FBDF-F41C-4729-BAE1-3909AC81C7F2}" destId="{885DB2E2-94C8-4BD6-A25B-A6DF9906D3CD}"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C95806-9815-4E36-B8B3-EC9C19D11863}" type="doc">
      <dgm:prSet loTypeId="urn:microsoft.com/office/officeart/2005/8/layout/vList2" loCatId="list" qsTypeId="urn:microsoft.com/office/officeart/2005/8/quickstyle/simple4" qsCatId="simple" csTypeId="urn:microsoft.com/office/officeart/2005/8/colors/colorful1#3" csCatId="colorful" phldr="1"/>
      <dgm:spPr/>
      <dgm:t>
        <a:bodyPr/>
        <a:lstStyle/>
        <a:p>
          <a:endParaRPr lang="en-US"/>
        </a:p>
      </dgm:t>
    </dgm:pt>
    <dgm:pt modelId="{28517FB3-C27C-4F82-BE84-A786D5ADD7A2}">
      <dgm:prSet custT="1"/>
      <dgm:spPr/>
      <dgm:t>
        <a:bodyPr/>
        <a:lstStyle/>
        <a:p>
          <a:pPr algn="l" rtl="0"/>
          <a:r>
            <a:rPr lang="en-US" sz="2800" dirty="0" smtClean="0"/>
            <a:t>1. Building knowledge through content-rich nonfiction</a:t>
          </a:r>
          <a:endParaRPr lang="en-US" sz="2800" dirty="0"/>
        </a:p>
      </dgm:t>
    </dgm:pt>
    <dgm:pt modelId="{907EFAE2-4D71-44F6-A779-C43D7EAA4783}" type="parTrans" cxnId="{05265FF6-EA05-4CFE-BCC4-0B37C2C28CC4}">
      <dgm:prSet/>
      <dgm:spPr/>
      <dgm:t>
        <a:bodyPr/>
        <a:lstStyle/>
        <a:p>
          <a:endParaRPr lang="en-US"/>
        </a:p>
      </dgm:t>
    </dgm:pt>
    <dgm:pt modelId="{F71C1363-C578-4631-A9B5-3F35F0C0A991}" type="sibTrans" cxnId="{05265FF6-EA05-4CFE-BCC4-0B37C2C28CC4}">
      <dgm:prSet/>
      <dgm:spPr/>
      <dgm:t>
        <a:bodyPr/>
        <a:lstStyle/>
        <a:p>
          <a:endParaRPr lang="en-US"/>
        </a:p>
      </dgm:t>
    </dgm:pt>
    <dgm:pt modelId="{B689E6B2-7388-4F17-AC63-709EF9D23248}">
      <dgm:prSet custT="1"/>
      <dgm:spPr/>
      <dgm:t>
        <a:bodyPr/>
        <a:lstStyle/>
        <a:p>
          <a:pPr rtl="0"/>
          <a:r>
            <a:rPr lang="en-US" sz="2800" dirty="0" smtClean="0"/>
            <a:t>2. Reading, writing, and speaking grounded in evidence from text</a:t>
          </a:r>
          <a:endParaRPr lang="en-US" sz="2800" dirty="0"/>
        </a:p>
      </dgm:t>
    </dgm:pt>
    <dgm:pt modelId="{24BEA402-94C2-463D-A3DF-1A5B758014B1}" type="parTrans" cxnId="{8ADDB5B6-9DB8-4FD3-8737-9959D4054AD8}">
      <dgm:prSet/>
      <dgm:spPr/>
      <dgm:t>
        <a:bodyPr/>
        <a:lstStyle/>
        <a:p>
          <a:endParaRPr lang="en-US"/>
        </a:p>
      </dgm:t>
    </dgm:pt>
    <dgm:pt modelId="{67FCF781-2B7F-40B8-9B47-FAEB15A00A9B}" type="sibTrans" cxnId="{8ADDB5B6-9DB8-4FD3-8737-9959D4054AD8}">
      <dgm:prSet/>
      <dgm:spPr/>
      <dgm:t>
        <a:bodyPr/>
        <a:lstStyle/>
        <a:p>
          <a:endParaRPr lang="en-US"/>
        </a:p>
      </dgm:t>
    </dgm:pt>
    <dgm:pt modelId="{675C59E4-68F2-430C-8A91-B46078FE52F9}">
      <dgm:prSet custT="1"/>
      <dgm:spPr/>
      <dgm:t>
        <a:bodyPr/>
        <a:lstStyle/>
        <a:p>
          <a:pPr rtl="0"/>
          <a:r>
            <a:rPr lang="en-US" sz="2800" dirty="0" smtClean="0"/>
            <a:t>3. Regular practice with complex text and its academic language</a:t>
          </a:r>
          <a:endParaRPr lang="en-US" sz="2800" dirty="0"/>
        </a:p>
      </dgm:t>
    </dgm:pt>
    <dgm:pt modelId="{DBEBC068-8C76-4A52-B4AD-1CAF233EDC85}" type="parTrans" cxnId="{2F4CDDA3-C277-4A3A-A631-073F8CB4B610}">
      <dgm:prSet/>
      <dgm:spPr/>
      <dgm:t>
        <a:bodyPr/>
        <a:lstStyle/>
        <a:p>
          <a:endParaRPr lang="en-US"/>
        </a:p>
      </dgm:t>
    </dgm:pt>
    <dgm:pt modelId="{9749C979-193F-4E86-AE98-AF924E06E95D}" type="sibTrans" cxnId="{2F4CDDA3-C277-4A3A-A631-073F8CB4B610}">
      <dgm:prSet/>
      <dgm:spPr/>
      <dgm:t>
        <a:bodyPr/>
        <a:lstStyle/>
        <a:p>
          <a:endParaRPr lang="en-US"/>
        </a:p>
      </dgm:t>
    </dgm:pt>
    <dgm:pt modelId="{EAA7D272-DBA2-42D3-AF3D-B373BC1E84FF}" type="pres">
      <dgm:prSet presAssocID="{79C95806-9815-4E36-B8B3-EC9C19D11863}" presName="linear" presStyleCnt="0">
        <dgm:presLayoutVars>
          <dgm:animLvl val="lvl"/>
          <dgm:resizeHandles val="exact"/>
        </dgm:presLayoutVars>
      </dgm:prSet>
      <dgm:spPr/>
      <dgm:t>
        <a:bodyPr/>
        <a:lstStyle/>
        <a:p>
          <a:endParaRPr lang="en-US"/>
        </a:p>
      </dgm:t>
    </dgm:pt>
    <dgm:pt modelId="{686FBEC4-AD9E-4363-9874-1259AA77450D}" type="pres">
      <dgm:prSet presAssocID="{28517FB3-C27C-4F82-BE84-A786D5ADD7A2}" presName="parentText" presStyleLbl="node1" presStyleIdx="0" presStyleCnt="3" custScaleY="100643">
        <dgm:presLayoutVars>
          <dgm:chMax val="0"/>
          <dgm:bulletEnabled val="1"/>
        </dgm:presLayoutVars>
      </dgm:prSet>
      <dgm:spPr/>
      <dgm:t>
        <a:bodyPr/>
        <a:lstStyle/>
        <a:p>
          <a:endParaRPr lang="en-US"/>
        </a:p>
      </dgm:t>
    </dgm:pt>
    <dgm:pt modelId="{154ED9E7-08F0-41C5-B4AD-F5D5FF0D12C7}" type="pres">
      <dgm:prSet presAssocID="{F71C1363-C578-4631-A9B5-3F35F0C0A991}" presName="spacer" presStyleCnt="0"/>
      <dgm:spPr/>
      <dgm:t>
        <a:bodyPr/>
        <a:lstStyle/>
        <a:p>
          <a:endParaRPr lang="en-US"/>
        </a:p>
      </dgm:t>
    </dgm:pt>
    <dgm:pt modelId="{28636CAC-3B61-4D66-A187-7E239E8EBCD5}" type="pres">
      <dgm:prSet presAssocID="{B689E6B2-7388-4F17-AC63-709EF9D23248}" presName="parentText" presStyleLbl="node1" presStyleIdx="1" presStyleCnt="3" custScaleY="96807">
        <dgm:presLayoutVars>
          <dgm:chMax val="0"/>
          <dgm:bulletEnabled val="1"/>
        </dgm:presLayoutVars>
      </dgm:prSet>
      <dgm:spPr/>
      <dgm:t>
        <a:bodyPr/>
        <a:lstStyle/>
        <a:p>
          <a:endParaRPr lang="en-US"/>
        </a:p>
      </dgm:t>
    </dgm:pt>
    <dgm:pt modelId="{2CE7B63F-382D-4879-AD8A-1A4C351559EC}" type="pres">
      <dgm:prSet presAssocID="{67FCF781-2B7F-40B8-9B47-FAEB15A00A9B}" presName="spacer" presStyleCnt="0"/>
      <dgm:spPr/>
      <dgm:t>
        <a:bodyPr/>
        <a:lstStyle/>
        <a:p>
          <a:endParaRPr lang="en-US"/>
        </a:p>
      </dgm:t>
    </dgm:pt>
    <dgm:pt modelId="{7F182FF5-4AA4-4654-B1E1-BD5A5D7CC585}" type="pres">
      <dgm:prSet presAssocID="{675C59E4-68F2-430C-8A91-B46078FE52F9}" presName="parentText" presStyleLbl="node1" presStyleIdx="2" presStyleCnt="3">
        <dgm:presLayoutVars>
          <dgm:chMax val="0"/>
          <dgm:bulletEnabled val="1"/>
        </dgm:presLayoutVars>
      </dgm:prSet>
      <dgm:spPr/>
      <dgm:t>
        <a:bodyPr/>
        <a:lstStyle/>
        <a:p>
          <a:endParaRPr lang="en-US"/>
        </a:p>
      </dgm:t>
    </dgm:pt>
  </dgm:ptLst>
  <dgm:cxnLst>
    <dgm:cxn modelId="{8ADDB5B6-9DB8-4FD3-8737-9959D4054AD8}" srcId="{79C95806-9815-4E36-B8B3-EC9C19D11863}" destId="{B689E6B2-7388-4F17-AC63-709EF9D23248}" srcOrd="1" destOrd="0" parTransId="{24BEA402-94C2-463D-A3DF-1A5B758014B1}" sibTransId="{67FCF781-2B7F-40B8-9B47-FAEB15A00A9B}"/>
    <dgm:cxn modelId="{C0752BF0-6C7B-47FC-A433-F6AA3F231EEA}" type="presOf" srcId="{B689E6B2-7388-4F17-AC63-709EF9D23248}" destId="{28636CAC-3B61-4D66-A187-7E239E8EBCD5}" srcOrd="0" destOrd="0" presId="urn:microsoft.com/office/officeart/2005/8/layout/vList2"/>
    <dgm:cxn modelId="{035377F9-4A84-4D9A-98F4-1D9523CE05F0}" type="presOf" srcId="{79C95806-9815-4E36-B8B3-EC9C19D11863}" destId="{EAA7D272-DBA2-42D3-AF3D-B373BC1E84FF}" srcOrd="0" destOrd="0" presId="urn:microsoft.com/office/officeart/2005/8/layout/vList2"/>
    <dgm:cxn modelId="{D86F892A-A775-46A6-B6D2-D8965CABBA00}" type="presOf" srcId="{28517FB3-C27C-4F82-BE84-A786D5ADD7A2}" destId="{686FBEC4-AD9E-4363-9874-1259AA77450D}" srcOrd="0" destOrd="0" presId="urn:microsoft.com/office/officeart/2005/8/layout/vList2"/>
    <dgm:cxn modelId="{A8261F6C-8025-4085-975C-B2E5FFB4C68C}" type="presOf" srcId="{675C59E4-68F2-430C-8A91-B46078FE52F9}" destId="{7F182FF5-4AA4-4654-B1E1-BD5A5D7CC585}" srcOrd="0" destOrd="0" presId="urn:microsoft.com/office/officeart/2005/8/layout/vList2"/>
    <dgm:cxn modelId="{05265FF6-EA05-4CFE-BCC4-0B37C2C28CC4}" srcId="{79C95806-9815-4E36-B8B3-EC9C19D11863}" destId="{28517FB3-C27C-4F82-BE84-A786D5ADD7A2}" srcOrd="0" destOrd="0" parTransId="{907EFAE2-4D71-44F6-A779-C43D7EAA4783}" sibTransId="{F71C1363-C578-4631-A9B5-3F35F0C0A991}"/>
    <dgm:cxn modelId="{2F4CDDA3-C277-4A3A-A631-073F8CB4B610}" srcId="{79C95806-9815-4E36-B8B3-EC9C19D11863}" destId="{675C59E4-68F2-430C-8A91-B46078FE52F9}" srcOrd="2" destOrd="0" parTransId="{DBEBC068-8C76-4A52-B4AD-1CAF233EDC85}" sibTransId="{9749C979-193F-4E86-AE98-AF924E06E95D}"/>
    <dgm:cxn modelId="{3E0B4BF1-4D51-41BF-8F77-F6393AEDD9C8}" type="presParOf" srcId="{EAA7D272-DBA2-42D3-AF3D-B373BC1E84FF}" destId="{686FBEC4-AD9E-4363-9874-1259AA77450D}" srcOrd="0" destOrd="0" presId="urn:microsoft.com/office/officeart/2005/8/layout/vList2"/>
    <dgm:cxn modelId="{2ADF08BA-9451-4E6D-B827-5C2C5B2C3FE7}" type="presParOf" srcId="{EAA7D272-DBA2-42D3-AF3D-B373BC1E84FF}" destId="{154ED9E7-08F0-41C5-B4AD-F5D5FF0D12C7}" srcOrd="1" destOrd="0" presId="urn:microsoft.com/office/officeart/2005/8/layout/vList2"/>
    <dgm:cxn modelId="{1341E82B-F10A-43EB-90CD-808DB84B6074}" type="presParOf" srcId="{EAA7D272-DBA2-42D3-AF3D-B373BC1E84FF}" destId="{28636CAC-3B61-4D66-A187-7E239E8EBCD5}" srcOrd="2" destOrd="0" presId="urn:microsoft.com/office/officeart/2005/8/layout/vList2"/>
    <dgm:cxn modelId="{2299BC6D-A7B1-4CE8-B1A8-F85DFC1A73A3}" type="presParOf" srcId="{EAA7D272-DBA2-42D3-AF3D-B373BC1E84FF}" destId="{2CE7B63F-382D-4879-AD8A-1A4C351559EC}" srcOrd="3" destOrd="0" presId="urn:microsoft.com/office/officeart/2005/8/layout/vList2"/>
    <dgm:cxn modelId="{367615C8-4DEB-4293-B5D9-2E36C209F28C}" type="presParOf" srcId="{EAA7D272-DBA2-42D3-AF3D-B373BC1E84FF}" destId="{7F182FF5-4AA4-4654-B1E1-BD5A5D7CC585}"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286160-1573-4980-82EE-6B9202B33E13}" type="doc">
      <dgm:prSet loTypeId="urn:microsoft.com/office/officeart/2005/8/layout/equation2" loCatId="relationship" qsTypeId="urn:microsoft.com/office/officeart/2005/8/quickstyle/simple4" qsCatId="simple" csTypeId="urn:microsoft.com/office/officeart/2005/8/colors/colorful3" csCatId="colorful" phldr="1"/>
      <dgm:spPr/>
    </dgm:pt>
    <dgm:pt modelId="{F0D75A9B-6550-47F9-9D56-535E1E996F53}">
      <dgm:prSet phldrT="[Text]" custT="1"/>
      <dgm:spPr/>
      <dgm:t>
        <a:bodyPr/>
        <a:lstStyle/>
        <a:p>
          <a:r>
            <a:rPr lang="en-US" sz="2000" dirty="0" smtClean="0"/>
            <a:t>Balance of fiction and nonfiction</a:t>
          </a:r>
          <a:endParaRPr lang="en-US" sz="2000" dirty="0"/>
        </a:p>
      </dgm:t>
    </dgm:pt>
    <dgm:pt modelId="{9611DEF1-DD31-428E-8D13-42476028E76E}" type="parTrans" cxnId="{89D3DC42-32FF-42F1-9E6E-B1F89C33E9DB}">
      <dgm:prSet/>
      <dgm:spPr/>
      <dgm:t>
        <a:bodyPr/>
        <a:lstStyle/>
        <a:p>
          <a:endParaRPr lang="en-US"/>
        </a:p>
      </dgm:t>
    </dgm:pt>
    <dgm:pt modelId="{8C6DC53F-0832-4B42-9BFB-AE582B6E7731}" type="sibTrans" cxnId="{89D3DC42-32FF-42F1-9E6E-B1F89C33E9DB}">
      <dgm:prSet/>
      <dgm:spPr/>
      <dgm:t>
        <a:bodyPr/>
        <a:lstStyle/>
        <a:p>
          <a:endParaRPr lang="en-US"/>
        </a:p>
      </dgm:t>
    </dgm:pt>
    <dgm:pt modelId="{7C6259CB-2838-4339-A9EF-B68C7C038BAB}">
      <dgm:prSet phldrT="[Text]" custT="1"/>
      <dgm:spPr/>
      <dgm:t>
        <a:bodyPr/>
        <a:lstStyle/>
        <a:p>
          <a:r>
            <a:rPr lang="en-US" sz="2000" dirty="0" smtClean="0"/>
            <a:t>Building knowledge in the disciplines through text</a:t>
          </a:r>
          <a:endParaRPr lang="en-US" sz="2000" dirty="0"/>
        </a:p>
      </dgm:t>
    </dgm:pt>
    <dgm:pt modelId="{3B860C5E-D03A-4141-83C1-77395221B60B}" type="parTrans" cxnId="{B2EB2493-CD2B-42D1-A76E-F97B3574B872}">
      <dgm:prSet/>
      <dgm:spPr/>
      <dgm:t>
        <a:bodyPr/>
        <a:lstStyle/>
        <a:p>
          <a:endParaRPr lang="en-US"/>
        </a:p>
      </dgm:t>
    </dgm:pt>
    <dgm:pt modelId="{4AC2C8B4-DAF4-4155-9C18-8256526391D1}" type="sibTrans" cxnId="{B2EB2493-CD2B-42D1-A76E-F97B3574B872}">
      <dgm:prSet/>
      <dgm:spPr/>
      <dgm:t>
        <a:bodyPr/>
        <a:lstStyle/>
        <a:p>
          <a:endParaRPr lang="en-US"/>
        </a:p>
      </dgm:t>
    </dgm:pt>
    <dgm:pt modelId="{32D70F56-5D38-4A0D-BB92-6317D7F382D0}">
      <dgm:prSet phldrT="[Text]"/>
      <dgm:spPr/>
      <dgm:t>
        <a:bodyPr/>
        <a:lstStyle/>
        <a:p>
          <a:r>
            <a:rPr lang="en-US" dirty="0" smtClean="0"/>
            <a:t>Building Knowledge through Content-Rich Nonfiction</a:t>
          </a:r>
          <a:endParaRPr lang="en-US" dirty="0"/>
        </a:p>
      </dgm:t>
    </dgm:pt>
    <dgm:pt modelId="{55C3C729-C9F9-440B-BCBC-52504E6756D8}" type="parTrans" cxnId="{008E2B01-95D6-4264-97FE-D0D1730A4916}">
      <dgm:prSet/>
      <dgm:spPr/>
      <dgm:t>
        <a:bodyPr/>
        <a:lstStyle/>
        <a:p>
          <a:endParaRPr lang="en-US"/>
        </a:p>
      </dgm:t>
    </dgm:pt>
    <dgm:pt modelId="{837DFC3F-6355-4BC2-B5BA-91ACFA179B42}" type="sibTrans" cxnId="{008E2B01-95D6-4264-97FE-D0D1730A4916}">
      <dgm:prSet/>
      <dgm:spPr/>
      <dgm:t>
        <a:bodyPr/>
        <a:lstStyle/>
        <a:p>
          <a:endParaRPr lang="en-US"/>
        </a:p>
      </dgm:t>
    </dgm:pt>
    <dgm:pt modelId="{6581E0B6-32C4-44F7-8D1F-F637F3541B15}" type="pres">
      <dgm:prSet presAssocID="{85286160-1573-4980-82EE-6B9202B33E13}" presName="Name0" presStyleCnt="0">
        <dgm:presLayoutVars>
          <dgm:dir/>
          <dgm:resizeHandles val="exact"/>
        </dgm:presLayoutVars>
      </dgm:prSet>
      <dgm:spPr/>
    </dgm:pt>
    <dgm:pt modelId="{125BA744-19DA-4275-BC08-2DC2B59103A8}" type="pres">
      <dgm:prSet presAssocID="{85286160-1573-4980-82EE-6B9202B33E13}" presName="vNodes" presStyleCnt="0"/>
      <dgm:spPr/>
    </dgm:pt>
    <dgm:pt modelId="{A42D7FBA-CAD5-417D-8954-04020176FFEE}" type="pres">
      <dgm:prSet presAssocID="{F0D75A9B-6550-47F9-9D56-535E1E996F53}" presName="node" presStyleLbl="node1" presStyleIdx="0" presStyleCnt="3">
        <dgm:presLayoutVars>
          <dgm:bulletEnabled val="1"/>
        </dgm:presLayoutVars>
      </dgm:prSet>
      <dgm:spPr/>
      <dgm:t>
        <a:bodyPr/>
        <a:lstStyle/>
        <a:p>
          <a:endParaRPr lang="en-US"/>
        </a:p>
      </dgm:t>
    </dgm:pt>
    <dgm:pt modelId="{5E9DB5B0-A906-45B6-96A2-7BFA46D02D60}" type="pres">
      <dgm:prSet presAssocID="{8C6DC53F-0832-4B42-9BFB-AE582B6E7731}" presName="spacerT" presStyleCnt="0"/>
      <dgm:spPr/>
    </dgm:pt>
    <dgm:pt modelId="{8C325A26-0862-403B-827D-038E168829CB}" type="pres">
      <dgm:prSet presAssocID="{8C6DC53F-0832-4B42-9BFB-AE582B6E7731}" presName="sibTrans" presStyleLbl="sibTrans2D1" presStyleIdx="0" presStyleCnt="2"/>
      <dgm:spPr/>
      <dgm:t>
        <a:bodyPr/>
        <a:lstStyle/>
        <a:p>
          <a:endParaRPr lang="en-US"/>
        </a:p>
      </dgm:t>
    </dgm:pt>
    <dgm:pt modelId="{3E8943A8-4E86-4921-BCE3-428B9BC5AD17}" type="pres">
      <dgm:prSet presAssocID="{8C6DC53F-0832-4B42-9BFB-AE582B6E7731}" presName="spacerB" presStyleCnt="0"/>
      <dgm:spPr/>
    </dgm:pt>
    <dgm:pt modelId="{0937FB1E-1150-48F4-8E6A-4E0D3C95F2F2}" type="pres">
      <dgm:prSet presAssocID="{7C6259CB-2838-4339-A9EF-B68C7C038BAB}" presName="node" presStyleLbl="node1" presStyleIdx="1" presStyleCnt="3">
        <dgm:presLayoutVars>
          <dgm:bulletEnabled val="1"/>
        </dgm:presLayoutVars>
      </dgm:prSet>
      <dgm:spPr/>
      <dgm:t>
        <a:bodyPr/>
        <a:lstStyle/>
        <a:p>
          <a:endParaRPr lang="en-US"/>
        </a:p>
      </dgm:t>
    </dgm:pt>
    <dgm:pt modelId="{BB9C2178-F40C-475D-A891-BDFAEE9D4D77}" type="pres">
      <dgm:prSet presAssocID="{85286160-1573-4980-82EE-6B9202B33E13}" presName="sibTransLast" presStyleLbl="sibTrans2D1" presStyleIdx="1" presStyleCnt="2" custScaleX="151058"/>
      <dgm:spPr/>
      <dgm:t>
        <a:bodyPr/>
        <a:lstStyle/>
        <a:p>
          <a:endParaRPr lang="en-US"/>
        </a:p>
      </dgm:t>
    </dgm:pt>
    <dgm:pt modelId="{BF403FEA-6E64-42C8-96A3-C482A705D2F6}" type="pres">
      <dgm:prSet presAssocID="{85286160-1573-4980-82EE-6B9202B33E13}" presName="connectorText" presStyleLbl="sibTrans2D1" presStyleIdx="1" presStyleCnt="2"/>
      <dgm:spPr/>
      <dgm:t>
        <a:bodyPr/>
        <a:lstStyle/>
        <a:p>
          <a:endParaRPr lang="en-US"/>
        </a:p>
      </dgm:t>
    </dgm:pt>
    <dgm:pt modelId="{E94CFDDD-45AC-4E25-9743-4FCA897DB264}" type="pres">
      <dgm:prSet presAssocID="{85286160-1573-4980-82EE-6B9202B33E13}" presName="lastNode" presStyleLbl="node1" presStyleIdx="2" presStyleCnt="3">
        <dgm:presLayoutVars>
          <dgm:bulletEnabled val="1"/>
        </dgm:presLayoutVars>
      </dgm:prSet>
      <dgm:spPr/>
      <dgm:t>
        <a:bodyPr/>
        <a:lstStyle/>
        <a:p>
          <a:endParaRPr lang="en-US"/>
        </a:p>
      </dgm:t>
    </dgm:pt>
  </dgm:ptLst>
  <dgm:cxnLst>
    <dgm:cxn modelId="{308B42DE-E2EF-4453-B48C-D38C9B2345E4}" type="presOf" srcId="{85286160-1573-4980-82EE-6B9202B33E13}" destId="{6581E0B6-32C4-44F7-8D1F-F637F3541B15}" srcOrd="0" destOrd="0" presId="urn:microsoft.com/office/officeart/2005/8/layout/equation2"/>
    <dgm:cxn modelId="{B2EB2493-CD2B-42D1-A76E-F97B3574B872}" srcId="{85286160-1573-4980-82EE-6B9202B33E13}" destId="{7C6259CB-2838-4339-A9EF-B68C7C038BAB}" srcOrd="1" destOrd="0" parTransId="{3B860C5E-D03A-4141-83C1-77395221B60B}" sibTransId="{4AC2C8B4-DAF4-4155-9C18-8256526391D1}"/>
    <dgm:cxn modelId="{24792F4C-42BA-4582-B21E-28DB8010B9CE}" type="presOf" srcId="{7C6259CB-2838-4339-A9EF-B68C7C038BAB}" destId="{0937FB1E-1150-48F4-8E6A-4E0D3C95F2F2}" srcOrd="0" destOrd="0" presId="urn:microsoft.com/office/officeart/2005/8/layout/equation2"/>
    <dgm:cxn modelId="{ADD20C4B-4AF7-4930-BDA2-8982F78ACC19}" type="presOf" srcId="{F0D75A9B-6550-47F9-9D56-535E1E996F53}" destId="{A42D7FBA-CAD5-417D-8954-04020176FFEE}" srcOrd="0" destOrd="0" presId="urn:microsoft.com/office/officeart/2005/8/layout/equation2"/>
    <dgm:cxn modelId="{008E2B01-95D6-4264-97FE-D0D1730A4916}" srcId="{85286160-1573-4980-82EE-6B9202B33E13}" destId="{32D70F56-5D38-4A0D-BB92-6317D7F382D0}" srcOrd="2" destOrd="0" parTransId="{55C3C729-C9F9-440B-BCBC-52504E6756D8}" sibTransId="{837DFC3F-6355-4BC2-B5BA-91ACFA179B42}"/>
    <dgm:cxn modelId="{43C5F790-BF64-4AFF-A325-6D9AF5275BC7}" type="presOf" srcId="{4AC2C8B4-DAF4-4155-9C18-8256526391D1}" destId="{BF403FEA-6E64-42C8-96A3-C482A705D2F6}" srcOrd="1" destOrd="0" presId="urn:microsoft.com/office/officeart/2005/8/layout/equation2"/>
    <dgm:cxn modelId="{4C175784-0E2A-4197-9D50-02AA3401C184}" type="presOf" srcId="{4AC2C8B4-DAF4-4155-9C18-8256526391D1}" destId="{BB9C2178-F40C-475D-A891-BDFAEE9D4D77}" srcOrd="0" destOrd="0" presId="urn:microsoft.com/office/officeart/2005/8/layout/equation2"/>
    <dgm:cxn modelId="{34440591-B252-4D90-B2DC-8D6E5858F4FA}" type="presOf" srcId="{8C6DC53F-0832-4B42-9BFB-AE582B6E7731}" destId="{8C325A26-0862-403B-827D-038E168829CB}" srcOrd="0" destOrd="0" presId="urn:microsoft.com/office/officeart/2005/8/layout/equation2"/>
    <dgm:cxn modelId="{2F8EB732-5B9C-4EB3-B580-0D44A8D6C068}" type="presOf" srcId="{32D70F56-5D38-4A0D-BB92-6317D7F382D0}" destId="{E94CFDDD-45AC-4E25-9743-4FCA897DB264}" srcOrd="0" destOrd="0" presId="urn:microsoft.com/office/officeart/2005/8/layout/equation2"/>
    <dgm:cxn modelId="{89D3DC42-32FF-42F1-9E6E-B1F89C33E9DB}" srcId="{85286160-1573-4980-82EE-6B9202B33E13}" destId="{F0D75A9B-6550-47F9-9D56-535E1E996F53}" srcOrd="0" destOrd="0" parTransId="{9611DEF1-DD31-428E-8D13-42476028E76E}" sibTransId="{8C6DC53F-0832-4B42-9BFB-AE582B6E7731}"/>
    <dgm:cxn modelId="{9C1926EF-4A5A-40DD-8526-A58F727A9E0A}" type="presParOf" srcId="{6581E0B6-32C4-44F7-8D1F-F637F3541B15}" destId="{125BA744-19DA-4275-BC08-2DC2B59103A8}" srcOrd="0" destOrd="0" presId="urn:microsoft.com/office/officeart/2005/8/layout/equation2"/>
    <dgm:cxn modelId="{B1EADC2A-861C-48F2-B8D8-F8521A4B742E}" type="presParOf" srcId="{125BA744-19DA-4275-BC08-2DC2B59103A8}" destId="{A42D7FBA-CAD5-417D-8954-04020176FFEE}" srcOrd="0" destOrd="0" presId="urn:microsoft.com/office/officeart/2005/8/layout/equation2"/>
    <dgm:cxn modelId="{CDE5AFAD-CA67-45BC-9386-3418309B3B84}" type="presParOf" srcId="{125BA744-19DA-4275-BC08-2DC2B59103A8}" destId="{5E9DB5B0-A906-45B6-96A2-7BFA46D02D60}" srcOrd="1" destOrd="0" presId="urn:microsoft.com/office/officeart/2005/8/layout/equation2"/>
    <dgm:cxn modelId="{4D65D517-6532-4F96-90C0-3B3A166C0822}" type="presParOf" srcId="{125BA744-19DA-4275-BC08-2DC2B59103A8}" destId="{8C325A26-0862-403B-827D-038E168829CB}" srcOrd="2" destOrd="0" presId="urn:microsoft.com/office/officeart/2005/8/layout/equation2"/>
    <dgm:cxn modelId="{2C4BEF6C-B409-4C30-84C8-85FBF77E091F}" type="presParOf" srcId="{125BA744-19DA-4275-BC08-2DC2B59103A8}" destId="{3E8943A8-4E86-4921-BCE3-428B9BC5AD17}" srcOrd="3" destOrd="0" presId="urn:microsoft.com/office/officeart/2005/8/layout/equation2"/>
    <dgm:cxn modelId="{C9E051B0-7174-4DC0-901B-ECB56A7C9E25}" type="presParOf" srcId="{125BA744-19DA-4275-BC08-2DC2B59103A8}" destId="{0937FB1E-1150-48F4-8E6A-4E0D3C95F2F2}" srcOrd="4" destOrd="0" presId="urn:microsoft.com/office/officeart/2005/8/layout/equation2"/>
    <dgm:cxn modelId="{1784BE0B-3D5F-4976-8D18-8E892C1769A7}" type="presParOf" srcId="{6581E0B6-32C4-44F7-8D1F-F637F3541B15}" destId="{BB9C2178-F40C-475D-A891-BDFAEE9D4D77}" srcOrd="1" destOrd="0" presId="urn:microsoft.com/office/officeart/2005/8/layout/equation2"/>
    <dgm:cxn modelId="{352D9142-6034-481A-A233-4877977A75AB}" type="presParOf" srcId="{BB9C2178-F40C-475D-A891-BDFAEE9D4D77}" destId="{BF403FEA-6E64-42C8-96A3-C482A705D2F6}" srcOrd="0" destOrd="0" presId="urn:microsoft.com/office/officeart/2005/8/layout/equation2"/>
    <dgm:cxn modelId="{64C50B43-9275-4698-8568-2E9ABD190DD3}" type="presParOf" srcId="{6581E0B6-32C4-44F7-8D1F-F637F3541B15}" destId="{E94CFDDD-45AC-4E25-9743-4FCA897DB264}"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33CF91-693E-4C78-A1BB-6E17F24CA1B9}">
      <dsp:nvSpPr>
        <dsp:cNvPr id="0" name=""/>
        <dsp:cNvSpPr/>
      </dsp:nvSpPr>
      <dsp:spPr>
        <a:xfrm>
          <a:off x="128875" y="86442"/>
          <a:ext cx="6361070" cy="903169"/>
        </a:xfrm>
        <a:prstGeom prst="roundRect">
          <a:avLst>
            <a:gd name="adj" fmla="val 10000"/>
          </a:avLst>
        </a:prstGeom>
        <a:solidFill>
          <a:schemeClr val="accent2">
            <a:hueOff val="0"/>
            <a:satOff val="0"/>
            <a:lumOff val="0"/>
            <a:alphaOff val="0"/>
          </a:schemeClr>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1: Focus on Instructional Shifts</a:t>
          </a:r>
          <a:endParaRPr lang="en-US" sz="2000" kern="1200" dirty="0"/>
        </a:p>
      </dsp:txBody>
      <dsp:txXfrm>
        <a:off x="128875" y="86442"/>
        <a:ext cx="5333716" cy="903169"/>
      </dsp:txXfrm>
    </dsp:sp>
    <dsp:sp modelId="{07305FC6-0FEC-4400-B4A9-60E0B84556D2}">
      <dsp:nvSpPr>
        <dsp:cNvPr id="0" name=""/>
        <dsp:cNvSpPr/>
      </dsp:nvSpPr>
      <dsp:spPr>
        <a:xfrm>
          <a:off x="500650" y="1111592"/>
          <a:ext cx="6361070" cy="9031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2: Supporting all Students in Reading, Vocabulary, and Discussion</a:t>
          </a:r>
          <a:endParaRPr lang="en-US" sz="2000" b="1" kern="1200" dirty="0"/>
        </a:p>
      </dsp:txBody>
      <dsp:txXfrm>
        <a:off x="500650" y="1111592"/>
        <a:ext cx="5298995" cy="903169"/>
      </dsp:txXfrm>
    </dsp:sp>
    <dsp:sp modelId="{BE39A8A1-A5D7-44F7-B68A-10070CCF9086}">
      <dsp:nvSpPr>
        <dsp:cNvPr id="0" name=""/>
        <dsp:cNvSpPr/>
      </dsp:nvSpPr>
      <dsp:spPr>
        <a:xfrm>
          <a:off x="870707" y="2074929"/>
          <a:ext cx="6361070" cy="9031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20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smtClean="0"/>
            <a:t>Module 3: Supporting all Students in Research and Writing</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2000" b="1" kern="1200" dirty="0"/>
        </a:p>
      </dsp:txBody>
      <dsp:txXfrm>
        <a:off x="870707" y="2074929"/>
        <a:ext cx="5298995" cy="903169"/>
      </dsp:txXfrm>
    </dsp:sp>
    <dsp:sp modelId="{BA94DD3F-AE7A-4939-BAFC-D76918A30477}">
      <dsp:nvSpPr>
        <dsp:cNvPr id="0" name=""/>
        <dsp:cNvSpPr/>
      </dsp:nvSpPr>
      <dsp:spPr>
        <a:xfrm>
          <a:off x="1425045" y="3085827"/>
          <a:ext cx="6361070" cy="90316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4: Classroom Instructional Design</a:t>
          </a:r>
          <a:endParaRPr lang="en-US" sz="1400" kern="1200" dirty="0"/>
        </a:p>
      </dsp:txBody>
      <dsp:txXfrm>
        <a:off x="1425045" y="3085827"/>
        <a:ext cx="5298995" cy="903169"/>
      </dsp:txXfrm>
    </dsp:sp>
    <dsp:sp modelId="{EE6C4265-86AA-4F4F-AD52-8990334D1BB0}">
      <dsp:nvSpPr>
        <dsp:cNvPr id="0" name=""/>
        <dsp:cNvSpPr/>
      </dsp:nvSpPr>
      <dsp:spPr>
        <a:xfrm>
          <a:off x="1900060" y="4048026"/>
          <a:ext cx="6361070" cy="9031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Module 5: Collaboration and Planning</a:t>
          </a:r>
          <a:endParaRPr lang="en-US" sz="2000" b="1" kern="1200" dirty="0"/>
        </a:p>
      </dsp:txBody>
      <dsp:txXfrm>
        <a:off x="1900060" y="4048026"/>
        <a:ext cx="5298995" cy="903169"/>
      </dsp:txXfrm>
    </dsp:sp>
    <dsp:sp modelId="{ED7C910B-10BD-4B5A-AAC4-ECC8FCF9D256}">
      <dsp:nvSpPr>
        <dsp:cNvPr id="0" name=""/>
        <dsp:cNvSpPr/>
      </dsp:nvSpPr>
      <dsp:spPr>
        <a:xfrm>
          <a:off x="5774010" y="659815"/>
          <a:ext cx="587059" cy="58705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774010" y="659815"/>
        <a:ext cx="587059" cy="587059"/>
      </dsp:txXfrm>
    </dsp:sp>
    <dsp:sp modelId="{1F87D17F-8399-4642-9527-1C536D686748}">
      <dsp:nvSpPr>
        <dsp:cNvPr id="0" name=""/>
        <dsp:cNvSpPr/>
      </dsp:nvSpPr>
      <dsp:spPr>
        <a:xfrm>
          <a:off x="6249026" y="1688424"/>
          <a:ext cx="587059" cy="58705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249026" y="1688424"/>
        <a:ext cx="587059" cy="587059"/>
      </dsp:txXfrm>
    </dsp:sp>
    <dsp:sp modelId="{5C3A6E57-7055-41F7-9D20-1CF57F5C916A}">
      <dsp:nvSpPr>
        <dsp:cNvPr id="0" name=""/>
        <dsp:cNvSpPr/>
      </dsp:nvSpPr>
      <dsp:spPr>
        <a:xfrm>
          <a:off x="6724041" y="2701980"/>
          <a:ext cx="587059" cy="58705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724041" y="2701980"/>
        <a:ext cx="587059" cy="587059"/>
      </dsp:txXfrm>
    </dsp:sp>
    <dsp:sp modelId="{FA051F21-3401-4AB5-B965-25DF1A8BF6F7}">
      <dsp:nvSpPr>
        <dsp:cNvPr id="0" name=""/>
        <dsp:cNvSpPr/>
      </dsp:nvSpPr>
      <dsp:spPr>
        <a:xfrm>
          <a:off x="7199056" y="3740625"/>
          <a:ext cx="587059" cy="58705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7199056" y="3740625"/>
        <a:ext cx="587059" cy="58705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4C40A8-4E32-4FC4-A460-CFB5B83478B3}">
      <dsp:nvSpPr>
        <dsp:cNvPr id="0" name=""/>
        <dsp:cNvSpPr/>
      </dsp:nvSpPr>
      <dsp:spPr>
        <a:xfrm rot="5400000">
          <a:off x="4730785" y="-1552231"/>
          <a:ext cx="1937949" cy="5364480"/>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Step 1: Identify core content and ideas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2: Identify vocabulary and language structures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3: Identify difficult sections</a:t>
          </a:r>
          <a:endParaRPr lang="en-US" sz="2400" kern="1200" dirty="0"/>
        </a:p>
      </dsp:txBody>
      <dsp:txXfrm rot="5400000">
        <a:off x="4730785" y="-1552231"/>
        <a:ext cx="1937949" cy="5364480"/>
      </dsp:txXfrm>
    </dsp:sp>
    <dsp:sp modelId="{E30A4BC2-E02E-4FA4-BA74-A473A755F8C9}">
      <dsp:nvSpPr>
        <dsp:cNvPr id="0" name=""/>
        <dsp:cNvSpPr/>
      </dsp:nvSpPr>
      <dsp:spPr>
        <a:xfrm>
          <a:off x="0" y="56"/>
          <a:ext cx="3017520" cy="2259904"/>
        </a:xfrm>
        <a:prstGeom prst="roundRect">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Phase 1: Read the text closely before creating text-dependent questions</a:t>
          </a:r>
          <a:endParaRPr lang="en-US" sz="2700" kern="1200" dirty="0"/>
        </a:p>
      </dsp:txBody>
      <dsp:txXfrm>
        <a:off x="0" y="56"/>
        <a:ext cx="3017520" cy="2259904"/>
      </dsp:txXfrm>
    </dsp:sp>
    <dsp:sp modelId="{37FDC5AF-533F-4172-B032-7371F36B9917}">
      <dsp:nvSpPr>
        <dsp:cNvPr id="0" name=""/>
        <dsp:cNvSpPr/>
      </dsp:nvSpPr>
      <dsp:spPr>
        <a:xfrm rot="5400000">
          <a:off x="4633952" y="820668"/>
          <a:ext cx="2131614" cy="5364480"/>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Step 4: Start with easier questions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5: Connect lesson standards and questions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Step 6: Create culminating assessment aligned with standards</a:t>
          </a:r>
          <a:endParaRPr lang="en-US" sz="2400" kern="1200" dirty="0"/>
        </a:p>
      </dsp:txBody>
      <dsp:txXfrm rot="5400000">
        <a:off x="4633952" y="820668"/>
        <a:ext cx="2131614" cy="5364480"/>
      </dsp:txXfrm>
    </dsp:sp>
    <dsp:sp modelId="{F9975305-65FA-4C5D-A891-8799D2CF73F1}">
      <dsp:nvSpPr>
        <dsp:cNvPr id="0" name=""/>
        <dsp:cNvSpPr/>
      </dsp:nvSpPr>
      <dsp:spPr>
        <a:xfrm>
          <a:off x="0" y="2372956"/>
          <a:ext cx="3017520" cy="2259904"/>
        </a:xfrm>
        <a:prstGeom prst="roundRect">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Phase 2: Create coherent sequences of text- dependent questions</a:t>
          </a:r>
          <a:endParaRPr lang="en-US" sz="2700" kern="1200" dirty="0"/>
        </a:p>
      </dsp:txBody>
      <dsp:txXfrm>
        <a:off x="0" y="2372956"/>
        <a:ext cx="3017520" cy="225990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921821-992A-4CCB-8FFC-8667C312DE35}">
      <dsp:nvSpPr>
        <dsp:cNvPr id="0" name=""/>
        <dsp:cNvSpPr/>
      </dsp:nvSpPr>
      <dsp:spPr>
        <a:xfrm>
          <a:off x="472360" y="742027"/>
          <a:ext cx="2449972" cy="129694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Narrative</a:t>
          </a:r>
          <a:endParaRPr lang="en-US" sz="2800" b="1" kern="1200" dirty="0" smtClean="0"/>
        </a:p>
      </dsp:txBody>
      <dsp:txXfrm>
        <a:off x="472360" y="742027"/>
        <a:ext cx="2449972" cy="1296944"/>
      </dsp:txXfrm>
    </dsp:sp>
    <dsp:sp modelId="{32E6E1A8-5F74-41DB-B1DB-D41146596728}">
      <dsp:nvSpPr>
        <dsp:cNvPr id="0" name=""/>
        <dsp:cNvSpPr/>
      </dsp:nvSpPr>
      <dsp:spPr>
        <a:xfrm>
          <a:off x="3111189" y="1186"/>
          <a:ext cx="2516570" cy="12969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Research</a:t>
          </a:r>
          <a:endParaRPr lang="en-US" sz="2800" b="1" kern="1200" dirty="0" smtClean="0"/>
        </a:p>
      </dsp:txBody>
      <dsp:txXfrm>
        <a:off x="3111189" y="1186"/>
        <a:ext cx="2516570" cy="1296944"/>
      </dsp:txXfrm>
    </dsp:sp>
    <dsp:sp modelId="{952CD02E-926F-4A88-996A-325EF9FDF6F3}">
      <dsp:nvSpPr>
        <dsp:cNvPr id="0" name=""/>
        <dsp:cNvSpPr/>
      </dsp:nvSpPr>
      <dsp:spPr>
        <a:xfrm>
          <a:off x="5885051" y="0"/>
          <a:ext cx="2416835" cy="129694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Argumentative/</a:t>
          </a:r>
        </a:p>
        <a:p>
          <a:pPr lvl="0" algn="ctr" defTabSz="889000" rtl="0">
            <a:lnSpc>
              <a:spcPct val="90000"/>
            </a:lnSpc>
            <a:spcBef>
              <a:spcPct val="0"/>
            </a:spcBef>
            <a:spcAft>
              <a:spcPct val="35000"/>
            </a:spcAft>
          </a:pPr>
          <a:r>
            <a:rPr lang="en-US" sz="2000" b="1" kern="1200" dirty="0" smtClean="0"/>
            <a:t>Opinion</a:t>
          </a:r>
        </a:p>
      </dsp:txBody>
      <dsp:txXfrm>
        <a:off x="5885051" y="0"/>
        <a:ext cx="2416835" cy="1296944"/>
      </dsp:txXfrm>
    </dsp:sp>
    <dsp:sp modelId="{34ECFBF8-9806-45A0-8C0F-2D85DA2E27D5}">
      <dsp:nvSpPr>
        <dsp:cNvPr id="0" name=""/>
        <dsp:cNvSpPr/>
      </dsp:nvSpPr>
      <dsp:spPr>
        <a:xfrm>
          <a:off x="3150886" y="1470387"/>
          <a:ext cx="2404038" cy="129694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Explanation</a:t>
          </a:r>
        </a:p>
      </dsp:txBody>
      <dsp:txXfrm>
        <a:off x="3150886" y="1470387"/>
        <a:ext cx="2404038" cy="129694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336636-ADF1-4BF0-A132-464168AAC0F6}">
      <dsp:nvSpPr>
        <dsp:cNvPr id="0" name=""/>
        <dsp:cNvSpPr/>
      </dsp:nvSpPr>
      <dsp:spPr>
        <a:xfrm rot="16200000">
          <a:off x="-230027" y="234250"/>
          <a:ext cx="4530725" cy="4062224"/>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t" anchorCtr="0">
          <a:noAutofit/>
        </a:bodyPr>
        <a:lstStyle/>
        <a:p>
          <a:pPr lvl="0" algn="l" defTabSz="1066800" rtl="0">
            <a:lnSpc>
              <a:spcPct val="90000"/>
            </a:lnSpc>
            <a:spcBef>
              <a:spcPct val="0"/>
            </a:spcBef>
            <a:spcAft>
              <a:spcPts val="600"/>
            </a:spcAft>
          </a:pPr>
          <a:r>
            <a:rPr lang="en-US" sz="2400" kern="1200" dirty="0" smtClean="0"/>
            <a:t>Increase attention to writing that requires use of evidence from texts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Careful analyses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Well-defended claims and counterclaims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Clear information</a:t>
          </a:r>
          <a:endParaRPr lang="en-US" sz="2400" kern="1200" dirty="0"/>
        </a:p>
      </dsp:txBody>
      <dsp:txXfrm rot="16200000">
        <a:off x="-230027" y="234250"/>
        <a:ext cx="4530725" cy="4062224"/>
      </dsp:txXfrm>
    </dsp:sp>
    <dsp:sp modelId="{6D747F12-6679-4E5A-A734-8B54A91C91D4}">
      <dsp:nvSpPr>
        <dsp:cNvPr id="0" name=""/>
        <dsp:cNvSpPr/>
      </dsp:nvSpPr>
      <dsp:spPr>
        <a:xfrm rot="16200000">
          <a:off x="4136864" y="234250"/>
          <a:ext cx="4530725" cy="4062224"/>
        </a:xfrm>
        <a:prstGeom prst="flowChartManualOperation">
          <a:avLst/>
        </a:prstGeom>
        <a:gradFill rotWithShape="0">
          <a:gsLst>
            <a:gs pos="0">
              <a:schemeClr val="accent5">
                <a:hueOff val="4975719"/>
                <a:satOff val="41"/>
                <a:lumOff val="2353"/>
                <a:alphaOff val="0"/>
                <a:shade val="51000"/>
                <a:satMod val="130000"/>
              </a:schemeClr>
            </a:gs>
            <a:gs pos="80000">
              <a:schemeClr val="accent5">
                <a:hueOff val="4975719"/>
                <a:satOff val="41"/>
                <a:lumOff val="2353"/>
                <a:alphaOff val="0"/>
                <a:shade val="93000"/>
                <a:satMod val="130000"/>
              </a:schemeClr>
            </a:gs>
            <a:gs pos="100000">
              <a:schemeClr val="accent5">
                <a:hueOff val="4975719"/>
                <a:satOff val="41"/>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t" anchorCtr="0">
          <a:noAutofit/>
        </a:bodyPr>
        <a:lstStyle/>
        <a:p>
          <a:pPr lvl="0" algn="l" defTabSz="1066800" rtl="0">
            <a:lnSpc>
              <a:spcPct val="100000"/>
            </a:lnSpc>
            <a:spcBef>
              <a:spcPct val="0"/>
            </a:spcBef>
            <a:spcAft>
              <a:spcPts val="600"/>
            </a:spcAft>
          </a:pPr>
          <a:r>
            <a:rPr lang="en-US" sz="2400" kern="1200" dirty="0" smtClean="0"/>
            <a:t>Narrative writing to convey personal experience is still important, but comprises far less of instructional time than does argument and informational writing</a:t>
          </a:r>
          <a:endParaRPr lang="en-US" sz="2400" kern="1200" dirty="0"/>
        </a:p>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endParaRPr lang="en-US" sz="1600" kern="1200" dirty="0"/>
        </a:p>
      </dsp:txBody>
      <dsp:txXfrm rot="16200000">
        <a:off x="4136864" y="234250"/>
        <a:ext cx="4530725" cy="406222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2B9877-19EA-470A-9D54-14A2CFB89B66}">
      <dsp:nvSpPr>
        <dsp:cNvPr id="0" name=""/>
        <dsp:cNvSpPr/>
      </dsp:nvSpPr>
      <dsp:spPr>
        <a:xfrm>
          <a:off x="0" y="4522"/>
          <a:ext cx="8153400" cy="11980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Oral language is the foundation for reading and writing</a:t>
          </a:r>
          <a:endParaRPr lang="en-US" sz="2800" kern="1200" dirty="0"/>
        </a:p>
      </dsp:txBody>
      <dsp:txXfrm>
        <a:off x="0" y="4522"/>
        <a:ext cx="8153400" cy="1198080"/>
      </dsp:txXfrm>
    </dsp:sp>
    <dsp:sp modelId="{A3C2998D-A7C1-433D-BC48-B1D888E0ADB2}">
      <dsp:nvSpPr>
        <dsp:cNvPr id="0" name=""/>
        <dsp:cNvSpPr/>
      </dsp:nvSpPr>
      <dsp:spPr>
        <a:xfrm>
          <a:off x="0" y="1386922"/>
          <a:ext cx="8153400" cy="11980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Integrate spoken and written language to advance communication, collaboration, and cognitive skills</a:t>
          </a:r>
          <a:endParaRPr lang="en-US" sz="2800" kern="1200" dirty="0"/>
        </a:p>
      </dsp:txBody>
      <dsp:txXfrm>
        <a:off x="0" y="1386922"/>
        <a:ext cx="8153400" cy="1198080"/>
      </dsp:txXfrm>
    </dsp:sp>
    <dsp:sp modelId="{1003C725-2144-4DF5-A371-E48784132203}">
      <dsp:nvSpPr>
        <dsp:cNvPr id="0" name=""/>
        <dsp:cNvSpPr/>
      </dsp:nvSpPr>
      <dsp:spPr>
        <a:xfrm>
          <a:off x="0" y="2769322"/>
          <a:ext cx="8153400" cy="11980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Engage students in active discussion in which they use evidence from text</a:t>
          </a:r>
          <a:endParaRPr lang="en-US" sz="2800" kern="1200" dirty="0"/>
        </a:p>
      </dsp:txBody>
      <dsp:txXfrm>
        <a:off x="0" y="2769322"/>
        <a:ext cx="8153400" cy="119808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617492" y="38277"/>
          <a:ext cx="6867479" cy="69304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Common Core ELA &amp; Literacy</a:t>
          </a:r>
          <a:endParaRPr lang="en-US" sz="3200" kern="1200" dirty="0"/>
        </a:p>
      </dsp:txBody>
      <dsp:txXfrm>
        <a:off x="617492" y="38277"/>
        <a:ext cx="6867479" cy="693045"/>
      </dsp:txXfrm>
    </dsp:sp>
    <dsp:sp modelId="{0912B255-822D-42AD-8D51-EAD24CC90B92}">
      <dsp:nvSpPr>
        <dsp:cNvPr id="0" name=""/>
        <dsp:cNvSpPr/>
      </dsp:nvSpPr>
      <dsp:spPr>
        <a:xfrm>
          <a:off x="1304240" y="731322"/>
          <a:ext cx="578865" cy="512120"/>
        </a:xfrm>
        <a:custGeom>
          <a:avLst/>
          <a:gdLst/>
          <a:ahLst/>
          <a:cxnLst/>
          <a:rect l="0" t="0" r="0" b="0"/>
          <a:pathLst>
            <a:path>
              <a:moveTo>
                <a:pt x="0" y="0"/>
              </a:moveTo>
              <a:lnTo>
                <a:pt x="0" y="512120"/>
              </a:lnTo>
              <a:lnTo>
                <a:pt x="578865" y="5121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1883106" y="878086"/>
          <a:ext cx="5484805" cy="730713"/>
        </a:xfrm>
        <a:prstGeom prst="roundRect">
          <a:avLst>
            <a:gd name="adj" fmla="val 10000"/>
          </a:avLst>
        </a:prstGeom>
        <a:solidFill>
          <a:srgbClr val="FFFF85">
            <a:alpha val="89804"/>
          </a:srgb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Vertical Progressions</a:t>
          </a:r>
          <a:endParaRPr lang="en-US" sz="2800" b="1" kern="1200" dirty="0">
            <a:effectLst>
              <a:outerShdw blurRad="38100" dist="38100" dir="2700000" algn="tl">
                <a:srgbClr val="000000">
                  <a:alpha val="43137"/>
                </a:srgbClr>
              </a:outerShdw>
            </a:effectLst>
          </a:endParaRPr>
        </a:p>
      </dsp:txBody>
      <dsp:txXfrm>
        <a:off x="1883106" y="878086"/>
        <a:ext cx="5484805" cy="730713"/>
      </dsp:txXfrm>
    </dsp:sp>
    <dsp:sp modelId="{19D262A1-4F11-47A2-91BC-C1BB23103FA7}">
      <dsp:nvSpPr>
        <dsp:cNvPr id="0" name=""/>
        <dsp:cNvSpPr/>
      </dsp:nvSpPr>
      <dsp:spPr>
        <a:xfrm>
          <a:off x="1304240" y="731322"/>
          <a:ext cx="578865" cy="1398812"/>
        </a:xfrm>
        <a:custGeom>
          <a:avLst/>
          <a:gdLst/>
          <a:ahLst/>
          <a:cxnLst/>
          <a:rect l="0" t="0" r="0" b="0"/>
          <a:pathLst>
            <a:path>
              <a:moveTo>
                <a:pt x="0" y="0"/>
              </a:moveTo>
              <a:lnTo>
                <a:pt x="0" y="1398812"/>
              </a:lnTo>
              <a:lnTo>
                <a:pt x="578865" y="13988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1883106" y="1764777"/>
          <a:ext cx="5456910" cy="73071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658573"/>
              <a:satOff val="14"/>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0" kern="1200" dirty="0" smtClean="0"/>
            <a:t>Instructional Shifts</a:t>
          </a:r>
          <a:endParaRPr lang="en-US" sz="2800" b="0" kern="1200" dirty="0"/>
        </a:p>
      </dsp:txBody>
      <dsp:txXfrm>
        <a:off x="1883106" y="1764777"/>
        <a:ext cx="5456910" cy="730713"/>
      </dsp:txXfrm>
    </dsp:sp>
    <dsp:sp modelId="{0ECFACD2-E546-4248-9C0E-3A50A1F0895C}">
      <dsp:nvSpPr>
        <dsp:cNvPr id="0" name=""/>
        <dsp:cNvSpPr/>
      </dsp:nvSpPr>
      <dsp:spPr>
        <a:xfrm>
          <a:off x="1304240" y="731322"/>
          <a:ext cx="578865" cy="2338904"/>
        </a:xfrm>
        <a:custGeom>
          <a:avLst/>
          <a:gdLst/>
          <a:ahLst/>
          <a:cxnLst/>
          <a:rect l="0" t="0" r="0" b="0"/>
          <a:pathLst>
            <a:path>
              <a:moveTo>
                <a:pt x="0" y="0"/>
              </a:moveTo>
              <a:lnTo>
                <a:pt x="0" y="2338904"/>
              </a:lnTo>
              <a:lnTo>
                <a:pt x="578865" y="233890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1883106" y="2704870"/>
          <a:ext cx="5477358" cy="73071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17146"/>
              <a:satOff val="27"/>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0" kern="1200" dirty="0" smtClean="0"/>
            <a:t>Classroom Practice</a:t>
          </a:r>
          <a:endParaRPr lang="en-US" sz="2800" b="0" kern="1200" dirty="0"/>
        </a:p>
      </dsp:txBody>
      <dsp:txXfrm>
        <a:off x="1883106" y="2704870"/>
        <a:ext cx="5477358" cy="730713"/>
      </dsp:txXfrm>
    </dsp:sp>
    <dsp:sp modelId="{0406E04E-E93F-457E-87F7-A76954C0A595}">
      <dsp:nvSpPr>
        <dsp:cNvPr id="0" name=""/>
        <dsp:cNvSpPr/>
      </dsp:nvSpPr>
      <dsp:spPr>
        <a:xfrm>
          <a:off x="1304240" y="731322"/>
          <a:ext cx="578865" cy="3252296"/>
        </a:xfrm>
        <a:custGeom>
          <a:avLst/>
          <a:gdLst/>
          <a:ahLst/>
          <a:cxnLst/>
          <a:rect l="0" t="0" r="0" b="0"/>
          <a:pathLst>
            <a:path>
              <a:moveTo>
                <a:pt x="0" y="0"/>
              </a:moveTo>
              <a:lnTo>
                <a:pt x="0" y="3252296"/>
              </a:lnTo>
              <a:lnTo>
                <a:pt x="578865" y="325229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1883106" y="3618261"/>
          <a:ext cx="5471395" cy="73071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0" kern="1200" dirty="0" smtClean="0"/>
            <a:t>Rigor</a:t>
          </a:r>
          <a:endParaRPr lang="en-US" sz="2800" b="0" kern="1200" dirty="0"/>
        </a:p>
      </dsp:txBody>
      <dsp:txXfrm>
        <a:off x="1883106" y="3618261"/>
        <a:ext cx="5471395" cy="7307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3/3/2014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a:p>
        </p:txBody>
      </p:sp>
    </p:spTree>
    <p:extLst>
      <p:ext uri="{BB962C8B-B14F-4D97-AF65-F5344CB8AC3E}">
        <p14:creationId xmlns=""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3/3/2014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orestandards.org/ELA-Literacy/RL/6/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orestandards.org/ELA-Literacy/RL/6/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orestandards.org/ELA-Literac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orestandards.org/ELA-Literac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commoncore.americaachieves.or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commoncore.americaachieves.or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(Slides 1-5, including the Pre-assessment, will take about 10 minutes total.)</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a:p>
        </p:txBody>
      </p:sp>
    </p:spTree>
    <p:extLst>
      <p:ext uri="{BB962C8B-B14F-4D97-AF65-F5344CB8AC3E}">
        <p14:creationId xmlns=""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CC puts a renewed emphasis on the importance of speaking, listening, and collaboration as key to success in school and in College and Career. Students learn from each other as they become capable of reading and writing more complex text. </a:t>
            </a:r>
          </a:p>
          <a:p>
            <a:endParaRPr lang="en-US" dirty="0" smtClean="0"/>
          </a:p>
          <a:p>
            <a:r>
              <a:rPr lang="en-US" dirty="0" smtClean="0"/>
              <a:t>CCR for language strongly recognizes that language acquisition is the basis for building knowledge and reading comprehension. There is a renewed  emphasis on building both general and content specific vocabulary, especially as it can be defined in context.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10</a:t>
            </a:fld>
            <a:endParaRPr lang="en-US"/>
          </a:p>
        </p:txBody>
      </p:sp>
    </p:spTree>
    <p:extLst>
      <p:ext uri="{BB962C8B-B14F-4D97-AF65-F5344CB8AC3E}">
        <p14:creationId xmlns="" xmlns:p14="http://schemas.microsoft.com/office/powerpoint/2010/main" val="408828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dirty="0" smtClean="0"/>
              <a:t>The authors of the CC make the general assumption that literacy will be integrated into all subject areas in the elementary grades and will most often be taught by the same teacher who teaches ELA. .</a:t>
            </a:r>
          </a:p>
          <a:p>
            <a:pPr>
              <a:spcBef>
                <a:spcPct val="0"/>
              </a:spcBef>
              <a:defRPr/>
            </a:pPr>
            <a:endParaRPr lang="en-US" dirty="0" smtClean="0"/>
          </a:p>
          <a:p>
            <a:pPr>
              <a:spcBef>
                <a:spcPct val="0"/>
              </a:spcBef>
              <a:defRPr/>
            </a:pPr>
            <a:r>
              <a:rPr lang="en-US" dirty="0" smtClean="0"/>
              <a:t>The CCS Literacy Anchor Standards/Disciplinary Literacy standards for 6-12 are slightly different in a few ways. There are Reading and Writing standards (10 each) for Science, Social Studies and Technical Subjects and only nonfiction  reading and argument and explanatory writing is emphasized  but no separate speaking and listening or language standards. Instead, vocabulary and speaking about text using evidence is integrated throughout the reading and writing standards . Disciplinary literacy standards describe the specific nature of texts and tasks demanded by the texts in those domains, as well as the nature of writing used by </a:t>
            </a:r>
            <a:r>
              <a:rPr lang="en-US" dirty="0" err="1" smtClean="0"/>
              <a:t>practioners</a:t>
            </a:r>
            <a:r>
              <a:rPr lang="en-US" dirty="0" smtClean="0"/>
              <a:t> in the fields.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11</a:t>
            </a:fld>
            <a:endParaRPr lang="en-US"/>
          </a:p>
        </p:txBody>
      </p:sp>
    </p:spTree>
    <p:extLst>
      <p:ext uri="{BB962C8B-B14F-4D97-AF65-F5344CB8AC3E}">
        <p14:creationId xmlns="" xmlns:p14="http://schemas.microsoft.com/office/powerpoint/2010/main" val="315955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xfrm>
            <a:off x="442914" y="4343400"/>
            <a:ext cx="5972175" cy="4114800"/>
          </a:xfrm>
        </p:spPr>
        <p:txBody>
          <a:bodyPr wrap="square" numCol="1" anchor="t" anchorCtr="0" compatLnSpc="1">
            <a:prstTxWarp prst="textNoShape">
              <a:avLst/>
            </a:prstTxWarp>
            <a:normAutofit fontScale="62500" lnSpcReduction="20000"/>
          </a:bodyPr>
          <a:lstStyle/>
          <a:p>
            <a:pPr>
              <a:lnSpc>
                <a:spcPct val="90000"/>
              </a:lnSpc>
              <a:spcBef>
                <a:spcPct val="0"/>
              </a:spcBef>
              <a:defRPr/>
            </a:pPr>
            <a:r>
              <a:rPr lang="en-US" sz="1300" dirty="0" smtClean="0"/>
              <a:t>Here is an example of the vertical alignment structure of the CCS-ELA: </a:t>
            </a:r>
          </a:p>
          <a:p>
            <a:pPr>
              <a:lnSpc>
                <a:spcPct val="90000"/>
              </a:lnSpc>
              <a:spcBef>
                <a:spcPct val="0"/>
              </a:spcBef>
              <a:defRPr/>
            </a:pPr>
            <a:r>
              <a:rPr lang="en-US" sz="1300" dirty="0" smtClean="0"/>
              <a:t>Strand: Reading</a:t>
            </a:r>
          </a:p>
          <a:p>
            <a:pPr>
              <a:lnSpc>
                <a:spcPct val="90000"/>
              </a:lnSpc>
              <a:spcBef>
                <a:spcPct val="0"/>
              </a:spcBef>
              <a:defRPr/>
            </a:pPr>
            <a:r>
              <a:rPr lang="en-US" sz="1300" dirty="0" smtClean="0"/>
              <a:t>Cluster 1: Key Ideas and Details</a:t>
            </a:r>
          </a:p>
          <a:p>
            <a:pPr>
              <a:lnSpc>
                <a:spcPct val="90000"/>
              </a:lnSpc>
              <a:spcBef>
                <a:spcPct val="0"/>
              </a:spcBef>
              <a:defRPr/>
            </a:pPr>
            <a:r>
              <a:rPr lang="en-US" sz="1300" dirty="0" smtClean="0"/>
              <a:t>CCR Anchor Standard for Reading 1 establishes the performance expectations that by the time students graduate from high school, they should be able to engage in close reading, citing specific textual evidence in their text-based written or spoken responses.  Text-based answers support the reader’s careful reading of the text.  Readers use textual evidence to support their interpretation of the author’s intended meaning.</a:t>
            </a:r>
          </a:p>
          <a:p>
            <a:pPr>
              <a:lnSpc>
                <a:spcPct val="90000"/>
              </a:lnSpc>
              <a:spcBef>
                <a:spcPct val="0"/>
              </a:spcBef>
              <a:defRPr/>
            </a:pPr>
            <a:endParaRPr lang="en-US" sz="1300" b="1" dirty="0" smtClean="0"/>
          </a:p>
          <a:p>
            <a:pPr>
              <a:lnSpc>
                <a:spcPct val="90000"/>
              </a:lnSpc>
              <a:spcBef>
                <a:spcPct val="0"/>
              </a:spcBef>
              <a:defRPr/>
            </a:pPr>
            <a:r>
              <a:rPr lang="en-US" sz="1300" dirty="0" smtClean="0"/>
              <a:t>Pay close attention to the verbs because it is the verbs that define the actions – what students should know and be able to do:</a:t>
            </a:r>
          </a:p>
          <a:p>
            <a:pPr>
              <a:lnSpc>
                <a:spcPct val="90000"/>
              </a:lnSpc>
              <a:spcBef>
                <a:spcPct val="0"/>
              </a:spcBef>
              <a:buFontTx/>
              <a:buChar char="•"/>
              <a:defRPr/>
            </a:pPr>
            <a:r>
              <a:rPr lang="en-US" sz="1300" dirty="0" smtClean="0"/>
              <a:t> Read closely -&gt;directly related to all of the instructional shifts, but especially to shift 2 (text-based answers in response to text-based questions)</a:t>
            </a:r>
          </a:p>
          <a:p>
            <a:pPr>
              <a:lnSpc>
                <a:spcPct val="90000"/>
              </a:lnSpc>
              <a:spcBef>
                <a:spcPct val="0"/>
              </a:spcBef>
              <a:buFontTx/>
              <a:buChar char="•"/>
              <a:defRPr/>
            </a:pPr>
            <a:r>
              <a:rPr lang="en-US" sz="1300" dirty="0" smtClean="0"/>
              <a:t> Make logical inferences from text:  Be mindful of Bloom’s taxonomy because the CCS expect that students’ responses will reflect higher levels of thinking – analysis, synthesis, and evaluation rather than recall. </a:t>
            </a:r>
            <a:r>
              <a:rPr lang="en-US" sz="1300" b="1" dirty="0" smtClean="0"/>
              <a:t>(</a:t>
            </a:r>
            <a:r>
              <a:rPr lang="en-US" sz="1200" b="1" kern="1200" dirty="0" smtClean="0">
                <a:solidFill>
                  <a:schemeClr val="tx1"/>
                </a:solidFill>
                <a:latin typeface="+mn-lt"/>
                <a:ea typeface="+mn-ea"/>
                <a:cs typeface="+mn-cs"/>
              </a:rPr>
              <a:t>Point out to participants that in Connecticut, and in alignment with the SBAC Content Specifications, we use Hess’ Cognitive Rigor Matrix which expands on the ideas that Bloom’s taxonomy frames for better questioning.) </a:t>
            </a:r>
            <a:endParaRPr lang="en-US" sz="1300" dirty="0" smtClean="0"/>
          </a:p>
          <a:p>
            <a:pPr>
              <a:lnSpc>
                <a:spcPct val="90000"/>
              </a:lnSpc>
              <a:spcBef>
                <a:spcPct val="0"/>
              </a:spcBef>
              <a:buFontTx/>
              <a:buChar char="•"/>
              <a:defRPr/>
            </a:pPr>
            <a:endParaRPr lang="en-US" sz="1300" dirty="0" smtClean="0"/>
          </a:p>
          <a:p>
            <a:pPr>
              <a:lnSpc>
                <a:spcPct val="90000"/>
              </a:lnSpc>
              <a:spcBef>
                <a:spcPct val="0"/>
              </a:spcBef>
              <a:buFontTx/>
              <a:buAutoNum type="arabicPeriod"/>
              <a:defRPr/>
            </a:pPr>
            <a:r>
              <a:rPr lang="en-US" sz="1300" dirty="0" smtClean="0"/>
              <a:t> Knowledge (e.g.., recall information – identify, locate, select)</a:t>
            </a:r>
          </a:p>
          <a:p>
            <a:pPr>
              <a:lnSpc>
                <a:spcPct val="90000"/>
              </a:lnSpc>
              <a:spcBef>
                <a:spcPct val="0"/>
              </a:spcBef>
              <a:buFontTx/>
              <a:buAutoNum type="arabicPeriod"/>
              <a:defRPr/>
            </a:pPr>
            <a:r>
              <a:rPr lang="en-US" sz="1300" dirty="0" smtClean="0"/>
              <a:t> Comprehension (e.g.., explain, relate, infer)</a:t>
            </a:r>
          </a:p>
          <a:p>
            <a:pPr>
              <a:lnSpc>
                <a:spcPct val="90000"/>
              </a:lnSpc>
              <a:spcBef>
                <a:spcPct val="0"/>
              </a:spcBef>
              <a:buFontTx/>
              <a:buAutoNum type="arabicPeriod"/>
              <a:defRPr/>
            </a:pPr>
            <a:r>
              <a:rPr lang="en-US" sz="1300" dirty="0" smtClean="0"/>
              <a:t> Application (e.g.., apply, produce)</a:t>
            </a:r>
          </a:p>
          <a:p>
            <a:pPr>
              <a:lnSpc>
                <a:spcPct val="90000"/>
              </a:lnSpc>
              <a:spcBef>
                <a:spcPct val="0"/>
              </a:spcBef>
              <a:buFontTx/>
              <a:buAutoNum type="arabicPeriod"/>
              <a:defRPr/>
            </a:pPr>
            <a:r>
              <a:rPr lang="en-US" sz="1300" dirty="0" smtClean="0"/>
              <a:t> Analysis (e.g.., categorize, analyze, compare)</a:t>
            </a:r>
          </a:p>
          <a:p>
            <a:pPr>
              <a:lnSpc>
                <a:spcPct val="90000"/>
              </a:lnSpc>
              <a:spcBef>
                <a:spcPct val="0"/>
              </a:spcBef>
              <a:buFontTx/>
              <a:buAutoNum type="arabicPeriod"/>
              <a:defRPr/>
            </a:pPr>
            <a:r>
              <a:rPr lang="en-US" sz="1300" dirty="0" smtClean="0"/>
              <a:t> Synthesis (e.g.., hypothesize, combine, plan)</a:t>
            </a:r>
          </a:p>
          <a:p>
            <a:pPr>
              <a:lnSpc>
                <a:spcPct val="90000"/>
              </a:lnSpc>
              <a:spcBef>
                <a:spcPct val="0"/>
              </a:spcBef>
              <a:buFontTx/>
              <a:buAutoNum type="arabicPeriod"/>
              <a:defRPr/>
            </a:pPr>
            <a:r>
              <a:rPr lang="en-US" sz="1300" dirty="0" smtClean="0"/>
              <a:t> Evaluation (e.g.., justify, critique, assess)</a:t>
            </a:r>
          </a:p>
          <a:p>
            <a:pPr>
              <a:lnSpc>
                <a:spcPct val="90000"/>
              </a:lnSpc>
              <a:spcBef>
                <a:spcPct val="0"/>
              </a:spcBef>
              <a:buFontTx/>
              <a:buAutoNum type="arabicPeriod"/>
              <a:defRPr/>
            </a:pPr>
            <a:endParaRPr lang="en-US" sz="1300" dirty="0" smtClean="0"/>
          </a:p>
          <a:p>
            <a:pPr>
              <a:lnSpc>
                <a:spcPct val="90000"/>
              </a:lnSpc>
              <a:spcBef>
                <a:spcPct val="0"/>
              </a:spcBef>
              <a:defRPr/>
            </a:pPr>
            <a:r>
              <a:rPr lang="en-US" sz="1300" dirty="0" smtClean="0"/>
              <a:t>Note integration of reading with writing and speaking – that evidence of comprehension is articulated through spoken language and writing.</a:t>
            </a:r>
          </a:p>
          <a:p>
            <a:pPr>
              <a:lnSpc>
                <a:spcPct val="90000"/>
              </a:lnSpc>
              <a:spcBef>
                <a:spcPct val="0"/>
              </a:spcBef>
              <a:defRPr/>
            </a:pPr>
            <a:endParaRPr lang="en-US" sz="1300" dirty="0" smtClean="0"/>
          </a:p>
          <a:p>
            <a:pPr>
              <a:lnSpc>
                <a:spcPct val="90000"/>
              </a:lnSpc>
              <a:spcBef>
                <a:spcPct val="0"/>
              </a:spcBef>
              <a:defRPr/>
            </a:pPr>
            <a:r>
              <a:rPr lang="en-US" sz="1400" b="1" dirty="0" smtClean="0"/>
              <a:t>Turn and talk: If you were the authors of the CC, and you knew this (R.1)  was the CCR goal, what do you think would be the starting point for K students?</a:t>
            </a:r>
            <a:r>
              <a:rPr lang="en-US" sz="1300" dirty="0"/>
              <a:t> Here is an example of the vertical alignment structure of the CCS-ELA: </a:t>
            </a:r>
          </a:p>
          <a:p>
            <a:pPr>
              <a:lnSpc>
                <a:spcPct val="90000"/>
              </a:lnSpc>
              <a:spcBef>
                <a:spcPct val="0"/>
              </a:spcBef>
              <a:defRPr/>
            </a:pPr>
            <a:r>
              <a:rPr lang="en-US" sz="1300" dirty="0"/>
              <a:t>Strand: Reading</a:t>
            </a:r>
          </a:p>
          <a:p>
            <a:pPr>
              <a:lnSpc>
                <a:spcPct val="90000"/>
              </a:lnSpc>
              <a:spcBef>
                <a:spcPct val="0"/>
              </a:spcBef>
              <a:defRPr/>
            </a:pPr>
            <a:r>
              <a:rPr lang="en-US" sz="1300" dirty="0"/>
              <a:t>Cluster 1: Key Ideas and Details</a:t>
            </a:r>
          </a:p>
          <a:p>
            <a:pPr>
              <a:lnSpc>
                <a:spcPct val="90000"/>
              </a:lnSpc>
              <a:spcBef>
                <a:spcPct val="0"/>
              </a:spcBef>
              <a:defRPr/>
            </a:pPr>
            <a:r>
              <a:rPr lang="en-US" sz="1300" dirty="0"/>
              <a:t>CCR Anchor Standard for Reading 1 establishes the expectation that, by the time students graduate from high school, they should be able to engage in close reading, citing specific textual evidence in their text-based written or spoken responses. Readers use textual evidence to support their interpretation of the author’s intended meaning.</a:t>
            </a:r>
          </a:p>
          <a:p>
            <a:pPr marL="285750" indent="-285750">
              <a:lnSpc>
                <a:spcPct val="90000"/>
              </a:lnSpc>
              <a:spcBef>
                <a:spcPct val="0"/>
              </a:spcBef>
              <a:buFont typeface="Arial" panose="020B0604020202020204" pitchFamily="34" charset="0"/>
              <a:buChar char="•"/>
              <a:defRPr/>
            </a:pPr>
            <a:r>
              <a:rPr lang="en-US" sz="1300" dirty="0"/>
              <a:t>Pay close attention to the verbs because it is the verbs that define the actions – what students should be able to do:</a:t>
            </a:r>
          </a:p>
          <a:p>
            <a:pPr lvl="1">
              <a:lnSpc>
                <a:spcPct val="90000"/>
              </a:lnSpc>
              <a:spcBef>
                <a:spcPct val="0"/>
              </a:spcBef>
              <a:buFontTx/>
              <a:buChar char="•"/>
              <a:defRPr/>
            </a:pPr>
            <a:r>
              <a:rPr lang="en-US" sz="1300" dirty="0"/>
              <a:t> Read closely </a:t>
            </a:r>
          </a:p>
          <a:p>
            <a:pPr lvl="1">
              <a:lnSpc>
                <a:spcPct val="90000"/>
              </a:lnSpc>
              <a:spcBef>
                <a:spcPct val="0"/>
              </a:spcBef>
              <a:buFontTx/>
              <a:buChar char="•"/>
              <a:defRPr/>
            </a:pPr>
            <a:r>
              <a:rPr lang="en-US" sz="1300" dirty="0"/>
              <a:t>Make logical inferences from text: CCS expect that students’ responses will reflect higher levels of thinking – analysis, synthesis, and evaluation rather than just recall.</a:t>
            </a:r>
          </a:p>
          <a:p>
            <a:pPr>
              <a:lnSpc>
                <a:spcPct val="90000"/>
              </a:lnSpc>
              <a:spcBef>
                <a:spcPct val="0"/>
              </a:spcBef>
              <a:buFontTx/>
              <a:buChar char="•"/>
              <a:defRPr/>
            </a:pPr>
            <a:r>
              <a:rPr lang="en-US" sz="1300" dirty="0"/>
              <a:t>Note integration of reading with writing and speaking – that evidence of comprehension is articulated through spoken language and writing.</a:t>
            </a:r>
          </a:p>
          <a:p>
            <a:pPr>
              <a:lnSpc>
                <a:spcPct val="90000"/>
              </a:lnSpc>
              <a:spcBef>
                <a:spcPct val="0"/>
              </a:spcBef>
              <a:defRPr/>
            </a:pPr>
            <a:endParaRPr lang="en-US" sz="1400" b="1" dirty="0"/>
          </a:p>
          <a:p>
            <a:pPr>
              <a:lnSpc>
                <a:spcPct val="90000"/>
              </a:lnSpc>
              <a:spcBef>
                <a:spcPct val="0"/>
              </a:spcBef>
              <a:defRPr/>
            </a:pPr>
            <a:r>
              <a:rPr lang="en-US" sz="1400" b="1" dirty="0"/>
              <a:t>Turn-and-talk: If you were the authors of the CC, and you knew this (R.1)  was the CCR goal, what do you think would be the starting point for K students?</a:t>
            </a:r>
            <a:endParaRPr lang="en-US" sz="1300" dirty="0"/>
          </a:p>
          <a:p>
            <a:pPr>
              <a:lnSpc>
                <a:spcPct val="90000"/>
              </a:lnSpc>
              <a:spcBef>
                <a:spcPct val="0"/>
              </a:spcBef>
              <a:defRPr/>
            </a:pPr>
            <a:endParaRPr lang="en-US" sz="1300" dirty="0" smtClean="0"/>
          </a:p>
          <a:p>
            <a:pPr>
              <a:lnSpc>
                <a:spcPct val="90000"/>
              </a:lnSpc>
              <a:spcBef>
                <a:spcPct val="0"/>
              </a:spcBef>
              <a:defRPr/>
            </a:pPr>
            <a:r>
              <a:rPr lang="en-US" sz="1400" b="1" dirty="0" smtClean="0"/>
              <a:t>?</a:t>
            </a:r>
            <a:endParaRPr lang="en-US" sz="1300" dirty="0"/>
          </a:p>
        </p:txBody>
      </p:sp>
      <p:sp>
        <p:nvSpPr>
          <p:cNvPr id="51204" name="Slide Number Placeholder 3"/>
          <p:cNvSpPr>
            <a:spLocks noGrp="1"/>
          </p:cNvSpPr>
          <p:nvPr>
            <p:ph type="sldNum" sz="quarter" idx="5"/>
          </p:nvPr>
        </p:nvSpPr>
        <p:spPr bwMode="auto">
          <a:noFill/>
          <a:ln>
            <a:miter lim="800000"/>
            <a:headEnd/>
            <a:tailEnd/>
          </a:ln>
        </p:spPr>
        <p:txBody>
          <a:bodyPr/>
          <a:lstStyle/>
          <a:p>
            <a:fld id="{7C924F27-3B9A-41C6-9753-038FF364745D}" type="slidenum">
              <a:rPr lang="en-US"/>
              <a:pPr/>
              <a:t>12</a:t>
            </a:fld>
            <a:endParaRPr lang="en-US"/>
          </a:p>
        </p:txBody>
      </p:sp>
    </p:spTree>
    <p:extLst>
      <p:ext uri="{BB962C8B-B14F-4D97-AF65-F5344CB8AC3E}">
        <p14:creationId xmlns="" xmlns:p14="http://schemas.microsoft.com/office/powerpoint/2010/main" val="2564247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hlinkClick r:id="rId3"/>
              </a:rPr>
              <a:t>Here is an example of what participants will do in Activity CCCS.ELA-Literacy.RL.6.1</a:t>
            </a:r>
            <a:r>
              <a:rPr lang="en-US" dirty="0"/>
              <a:t> </a:t>
            </a:r>
          </a:p>
          <a:p>
            <a:endParaRPr lang="en-US" dirty="0"/>
          </a:p>
          <a:p>
            <a:pPr marL="171450" indent="-171450">
              <a:buFont typeface="Arial" panose="020B0604020202020204" pitchFamily="34" charset="0"/>
              <a:buChar char="•"/>
            </a:pPr>
            <a:r>
              <a:rPr lang="en-US" dirty="0"/>
              <a:t>Refer to CCR Anchor Standard</a:t>
            </a:r>
            <a:r>
              <a:rPr lang="en-US" i="1" dirty="0"/>
              <a:t>: Cite textual evidence to support analysis of what the text says explicitly as well as inferences drawn from the text.</a:t>
            </a:r>
          </a:p>
          <a:p>
            <a:pPr marL="171450" indent="-171450">
              <a:buFont typeface="Arial" panose="020B0604020202020204" pitchFamily="34" charset="0"/>
              <a:buChar char="•"/>
            </a:pPr>
            <a:r>
              <a:rPr lang="en-US" dirty="0"/>
              <a:t>Point out to participants how the standard progresses through the grades. </a:t>
            </a:r>
            <a:endParaRPr lang="en-US" dirty="0" smtClean="0"/>
          </a:p>
        </p:txBody>
      </p:sp>
      <p:sp>
        <p:nvSpPr>
          <p:cNvPr id="4" name="Header Placeholder 3"/>
          <p:cNvSpPr>
            <a:spLocks noGrp="1"/>
          </p:cNvSpPr>
          <p:nvPr>
            <p:ph type="hdr" sz="quarter"/>
          </p:nvPr>
        </p:nvSpPr>
        <p:spPr/>
        <p:txBody>
          <a:bodyPr/>
          <a:lstStyle/>
          <a:p>
            <a:pPr>
              <a:defRPr/>
            </a:pPr>
            <a:r>
              <a:rPr lang="en-US" smtClean="0"/>
              <a:t>Public Consulting Group</a:t>
            </a:r>
            <a:endParaRPr lang="en-US"/>
          </a:p>
        </p:txBody>
      </p:sp>
      <p:sp>
        <p:nvSpPr>
          <p:cNvPr id="51205"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defRPr>
            </a:lvl9pPr>
          </a:lstStyle>
          <a:p>
            <a:fld id="{4FF27C7B-45AB-4F3C-B2E5-7190649C91A3}" type="datetime1">
              <a:rPr lang="en-US" smtClean="0">
                <a:solidFill>
                  <a:schemeClr val="tx2"/>
                </a:solidFill>
              </a:rPr>
              <a:pPr/>
              <a:t>3/3/2014</a:t>
            </a:fld>
            <a:endParaRPr lang="en-US" smtClean="0">
              <a:solidFill>
                <a:schemeClr val="tx2"/>
              </a:solidFill>
            </a:endParaRPr>
          </a:p>
        </p:txBody>
      </p:sp>
      <p:sp>
        <p:nvSpPr>
          <p:cNvPr id="6" name="Footer Placeholder 5"/>
          <p:cNvSpPr>
            <a:spLocks noGrp="1"/>
          </p:cNvSpPr>
          <p:nvPr>
            <p:ph type="ftr" sz="quarter" idx="4"/>
          </p:nvPr>
        </p:nvSpPr>
        <p:spPr/>
        <p:txBody>
          <a:bodyPr/>
          <a:lstStyle/>
          <a:p>
            <a:pPr>
              <a:defRPr/>
            </a:pPr>
            <a:r>
              <a:rPr lang="en-US" smtClean="0"/>
              <a:t>www.publicconsultinggroup.com</a:t>
            </a:r>
            <a:endParaRPr lang="en-US"/>
          </a:p>
        </p:txBody>
      </p:sp>
      <p:sp>
        <p:nvSpPr>
          <p:cNvPr id="51207"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defRPr>
            </a:lvl9pPr>
          </a:lstStyle>
          <a:p>
            <a:fld id="{5BB16953-28C9-478E-BE43-AEC69FADFCE9}" type="slidenum">
              <a:rPr lang="en-US" smtClean="0">
                <a:solidFill>
                  <a:schemeClr val="tx2"/>
                </a:solidFill>
              </a:rPr>
              <a:pPr/>
              <a:t>13</a:t>
            </a:fld>
            <a:endParaRPr lang="en-US" smtClean="0">
              <a:solidFill>
                <a:schemeClr val="tx2"/>
              </a:solidFill>
            </a:endParaRPr>
          </a:p>
        </p:txBody>
      </p:sp>
    </p:spTree>
    <p:extLst>
      <p:ext uri="{BB962C8B-B14F-4D97-AF65-F5344CB8AC3E}">
        <p14:creationId xmlns="" xmlns:p14="http://schemas.microsoft.com/office/powerpoint/2010/main" val="3896956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3/3/2014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14</a:t>
            </a:fld>
            <a:endParaRPr lang="en-US"/>
          </a:p>
        </p:txBody>
      </p:sp>
    </p:spTree>
    <p:extLst>
      <p:ext uri="{BB962C8B-B14F-4D97-AF65-F5344CB8AC3E}">
        <p14:creationId xmlns="" xmlns:p14="http://schemas.microsoft.com/office/powerpoint/2010/main" val="3427955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hlinkClick r:id="rId3"/>
              </a:rPr>
              <a:t>Here is an example of what participants will do in Activity CCCS.ELA-Literacy.RL.6.1</a:t>
            </a:r>
            <a:r>
              <a:rPr lang="en-US" dirty="0"/>
              <a:t> </a:t>
            </a:r>
          </a:p>
          <a:p>
            <a:endParaRPr lang="en-US" dirty="0"/>
          </a:p>
          <a:p>
            <a:pPr marL="171450" indent="-171450">
              <a:buFont typeface="Arial" panose="020B0604020202020204" pitchFamily="34" charset="0"/>
              <a:buChar char="•"/>
            </a:pPr>
            <a:r>
              <a:rPr lang="en-US" dirty="0"/>
              <a:t>Refer to CCR Anchor Standard</a:t>
            </a:r>
            <a:r>
              <a:rPr lang="en-US" i="1" dirty="0"/>
              <a:t>: Cite textual evidence to support analysis of what the text says explicitly as well as inferences drawn from the text.</a:t>
            </a:r>
          </a:p>
          <a:p>
            <a:pPr marL="171450" indent="-171450">
              <a:buFont typeface="Arial" panose="020B0604020202020204" pitchFamily="34" charset="0"/>
              <a:buChar char="•"/>
            </a:pPr>
            <a:r>
              <a:rPr lang="en-US" dirty="0"/>
              <a:t>Point out to participants how the standard progresses through the grades. </a:t>
            </a:r>
            <a:r>
              <a:rPr lang="en-US" dirty="0" smtClean="0"/>
              <a:t> </a:t>
            </a:r>
            <a:endParaRPr lang="en-US" dirty="0"/>
          </a:p>
          <a:p>
            <a:pPr eaLnBrk="1" hangingPunct="1">
              <a:spcBef>
                <a:spcPct val="0"/>
              </a:spcBef>
            </a:pPr>
            <a:endParaRPr lang="en-US" dirty="0" smtClean="0"/>
          </a:p>
          <a:p>
            <a:pPr eaLnBrk="1" hangingPunct="1">
              <a:spcBef>
                <a:spcPct val="0"/>
              </a:spcBef>
            </a:pPr>
            <a:r>
              <a:rPr lang="en-US" dirty="0" smtClean="0"/>
              <a:t>Activity Resources:</a:t>
            </a:r>
          </a:p>
          <a:p>
            <a:pPr eaLnBrk="1" hangingPunct="1">
              <a:spcBef>
                <a:spcPct val="0"/>
              </a:spcBef>
              <a:buFontTx/>
              <a:buAutoNum type="arabicPeriod"/>
            </a:pPr>
            <a:r>
              <a:rPr lang="en-US" dirty="0" smtClean="0"/>
              <a:t> CCS-ELA &amp; Literacy, 6-12 or 6-12 regrouped by CCR anchor standard and related grade level standards</a:t>
            </a:r>
          </a:p>
          <a:p>
            <a:pPr eaLnBrk="1" hangingPunct="1">
              <a:spcBef>
                <a:spcPct val="0"/>
              </a:spcBef>
              <a:buFontTx/>
              <a:buAutoNum type="arabicPeriod"/>
            </a:pPr>
            <a:r>
              <a:rPr lang="en-US" dirty="0" smtClean="0"/>
              <a:t> Activity  Packet: directions, discussion prompts, template</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3/3/2014</a:t>
            </a:fld>
            <a:endParaRPr lang="en-US"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15</a:t>
            </a:fld>
            <a:endParaRPr lang="en-US"/>
          </a:p>
        </p:txBody>
      </p:sp>
    </p:spTree>
    <p:extLst>
      <p:ext uri="{BB962C8B-B14F-4D97-AF65-F5344CB8AC3E}">
        <p14:creationId xmlns="" xmlns:p14="http://schemas.microsoft.com/office/powerpoint/2010/main" val="92785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Use this slide to bring closure to the previous discussion. These are reminders. In order to see where the grade level standard is headed, look out at the CCR standard. However, you need to focus on your specific standard; otherwise you risk generalizing and teaching what actually belongs to a different grade level. If you “unpack” a standard,  be certain that you don’t artificially break it into micro standards. The sum of all parts is not necessarily equal to the whole.  Example: Characters + Plot taught separately does not equal the character’s influence on the plot and vice versa.</a:t>
            </a:r>
          </a:p>
        </p:txBody>
      </p:sp>
      <p:sp>
        <p:nvSpPr>
          <p:cNvPr id="4" name="Header Placeholder 3"/>
          <p:cNvSpPr>
            <a:spLocks noGrp="1"/>
          </p:cNvSpPr>
          <p:nvPr>
            <p:ph type="hdr" sz="quarter"/>
          </p:nvPr>
        </p:nvSpPr>
        <p:spPr/>
        <p:txBody>
          <a:bodyPr/>
          <a:lstStyle/>
          <a:p>
            <a:pPr>
              <a:defRPr/>
            </a:pPr>
            <a:r>
              <a:rPr lang="en-US" smtClean="0"/>
              <a:t>Public Consulting Group</a:t>
            </a:r>
            <a:endParaRPr lang="en-US"/>
          </a:p>
        </p:txBody>
      </p:sp>
      <p:sp>
        <p:nvSpPr>
          <p:cNvPr id="57349" name="Date Placeholder 4"/>
          <p:cNvSpPr>
            <a:spLocks noGrp="1"/>
          </p:cNvSpPr>
          <p:nvPr>
            <p:ph type="dt" sz="quarter" idx="1"/>
          </p:nvPr>
        </p:nvSpPr>
        <p:spPr bwMode="auto">
          <a:noFill/>
          <a:ln>
            <a:miter lim="800000"/>
            <a:headEnd/>
            <a:tailEnd/>
          </a:ln>
        </p:spPr>
        <p:txBody>
          <a:bodyPr/>
          <a:lstStyle/>
          <a:p>
            <a:fld id="{9321E4E4-D03C-4739-934A-96607BDFE4E4}" type="datetime1">
              <a:rPr lang="en-US" smtClean="0">
                <a:latin typeface="Arial" pitchFamily="34" charset="0"/>
              </a:rPr>
              <a:pPr/>
              <a:t>3/3/2014</a:t>
            </a:fld>
            <a:endParaRPr lang="en-US" smtClean="0">
              <a:latin typeface="Arial" pitchFamily="34" charset="0"/>
            </a:endParaRPr>
          </a:p>
        </p:txBody>
      </p:sp>
      <p:sp>
        <p:nvSpPr>
          <p:cNvPr id="6" name="Footer Placeholder 5"/>
          <p:cNvSpPr>
            <a:spLocks noGrp="1"/>
          </p:cNvSpPr>
          <p:nvPr>
            <p:ph type="ftr" sz="quarter" idx="4"/>
          </p:nvPr>
        </p:nvSpPr>
        <p:spPr/>
        <p:txBody>
          <a:bodyPr/>
          <a:lstStyle/>
          <a:p>
            <a:pPr>
              <a:defRPr/>
            </a:pPr>
            <a:r>
              <a:rPr lang="en-US" smtClean="0"/>
              <a:t>www.publicconsultinggroup.com</a:t>
            </a:r>
            <a:endParaRPr lang="en-US"/>
          </a:p>
        </p:txBody>
      </p:sp>
      <p:sp>
        <p:nvSpPr>
          <p:cNvPr id="57351" name="Slide Number Placeholder 6"/>
          <p:cNvSpPr>
            <a:spLocks noGrp="1"/>
          </p:cNvSpPr>
          <p:nvPr>
            <p:ph type="sldNum" sz="quarter" idx="5"/>
          </p:nvPr>
        </p:nvSpPr>
        <p:spPr bwMode="auto">
          <a:noFill/>
          <a:ln>
            <a:miter lim="800000"/>
            <a:headEnd/>
            <a:tailEnd/>
          </a:ln>
        </p:spPr>
        <p:txBody>
          <a:bodyPr/>
          <a:lstStyle/>
          <a:p>
            <a:fld id="{30050D45-9748-4F8F-8291-A2B0389E77CF}" type="slidenum">
              <a:rPr lang="en-US"/>
              <a:pPr/>
              <a:t>16</a:t>
            </a:fld>
            <a:endParaRPr lang="en-US"/>
          </a:p>
        </p:txBody>
      </p:sp>
    </p:spTree>
    <p:extLst>
      <p:ext uri="{BB962C8B-B14F-4D97-AF65-F5344CB8AC3E}">
        <p14:creationId xmlns="" xmlns:p14="http://schemas.microsoft.com/office/powerpoint/2010/main" val="3887618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dirty="0" smtClean="0"/>
              <a:t>Explain that now we will look carefully at the three instructional shifts associated with the CCS-ELA and related instructional practices. These shifts represent the primary changes in practice from previous standards in order to achieve the CCR goals.</a:t>
            </a: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17</a:t>
            </a:fld>
            <a:endParaRPr lang="en-US"/>
          </a:p>
        </p:txBody>
      </p:sp>
    </p:spTree>
    <p:extLst>
      <p:ext uri="{BB962C8B-B14F-4D97-AF65-F5344CB8AC3E}">
        <p14:creationId xmlns="" xmlns:p14="http://schemas.microsoft.com/office/powerpoint/2010/main" val="191648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(Slides </a:t>
            </a:r>
            <a:r>
              <a:rPr lang="en-US" dirty="0" smtClean="0"/>
              <a:t>18–29, </a:t>
            </a:r>
            <a:r>
              <a:rPr lang="en-US" dirty="0"/>
              <a:t>introduction to the shifts, should take </a:t>
            </a:r>
            <a:r>
              <a:rPr lang="en-US" dirty="0" smtClean="0"/>
              <a:t>10-15 minutes</a:t>
            </a:r>
            <a:r>
              <a:rPr lang="en-US" dirty="0"/>
              <a:t>.)</a:t>
            </a:r>
          </a:p>
          <a:p>
            <a:pPr>
              <a:buFontTx/>
              <a:buChar char="•"/>
            </a:pPr>
            <a:r>
              <a:rPr lang="en-US" dirty="0"/>
              <a:t>These shifts are a “high level” view of the major instructional changes that are needed to actualize the standards.</a:t>
            </a:r>
          </a:p>
          <a:p>
            <a:pPr>
              <a:buFontTx/>
              <a:buChar char="•"/>
            </a:pPr>
            <a:r>
              <a:rPr lang="en-US" dirty="0"/>
              <a:t>The shifts point the way toward changes in curriculum, instructional practice, and assessment to achieve alignment with the standards. Disseminating information about the shifts and helping all educators implement the standards is fundamental to achieving the goal of CCS-ELA &amp; Literacy aligned curriculum, instruction, and </a:t>
            </a:r>
            <a:r>
              <a:rPr lang="en-US" dirty="0" smtClean="0"/>
              <a:t>assessment.</a:t>
            </a:r>
          </a:p>
          <a:p>
            <a:pPr>
              <a:buFontTx/>
              <a:buChar char="•"/>
            </a:pPr>
            <a:r>
              <a:rPr lang="en-US" dirty="0" smtClean="0"/>
              <a:t>In </a:t>
            </a:r>
            <a:r>
              <a:rPr lang="en-US" dirty="0"/>
              <a:t>this section of today’s workshop, participants will look at aligned instructional practices and examine how a given practices supports the shifts and, in turn, the implementation of the standards.</a:t>
            </a:r>
          </a:p>
        </p:txBody>
      </p:sp>
      <p:sp>
        <p:nvSpPr>
          <p:cNvPr id="61444" name="Slide Number Placeholder 3"/>
          <p:cNvSpPr>
            <a:spLocks noGrp="1"/>
          </p:cNvSpPr>
          <p:nvPr>
            <p:ph type="sldNum" sz="quarter" idx="5"/>
          </p:nvPr>
        </p:nvSpPr>
        <p:spPr bwMode="auto">
          <a:noFill/>
          <a:ln>
            <a:miter lim="800000"/>
            <a:headEnd/>
            <a:tailEnd/>
          </a:ln>
        </p:spPr>
        <p:txBody>
          <a:bodyPr/>
          <a:lstStyle/>
          <a:p>
            <a:fld id="{CF4523AF-0850-4F6A-815F-845EF0DAB2B5}" type="slidenum">
              <a:rPr lang="en-US"/>
              <a:pPr/>
              <a:t>18</a:t>
            </a:fld>
            <a:endParaRPr lang="en-US"/>
          </a:p>
        </p:txBody>
      </p:sp>
    </p:spTree>
    <p:extLst>
      <p:ext uri="{BB962C8B-B14F-4D97-AF65-F5344CB8AC3E}">
        <p14:creationId xmlns="" xmlns:p14="http://schemas.microsoft.com/office/powerpoint/2010/main" val="3136267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anose="020B0604020202020204" pitchFamily="34" charset="0"/>
              <a:buChar char="•"/>
            </a:pPr>
            <a:r>
              <a:rPr lang="en-US" dirty="0"/>
              <a:t>We are starting with Shift 1: Building Knowledge Through Content-Rich Nonfiction. This marks a shift in terms of the types of text emphasized in ELA classes instruction also is expected to have students use texts as a primary vehicle for learning.</a:t>
            </a:r>
          </a:p>
          <a:p>
            <a:pPr marL="171450" indent="-171450">
              <a:buFont typeface="Arial" panose="020B0604020202020204" pitchFamily="34" charset="0"/>
              <a:buChar char="•"/>
            </a:pPr>
            <a:r>
              <a:rPr lang="en-US" dirty="0"/>
              <a:t>Participants may have heard or seen the shifts described as 6 shifts rather than three.</a:t>
            </a:r>
          </a:p>
          <a:p>
            <a:pPr marL="171450" indent="-171450">
              <a:buFont typeface="Arial" panose="020B0604020202020204" pitchFamily="34" charset="0"/>
              <a:buChar char="•"/>
            </a:pPr>
            <a:r>
              <a:rPr lang="en-US" dirty="0"/>
              <a:t>This slide shows the relationship between two of the six shifts and Shift 1. When Shift 1 is articulated as two separate shifts, it emphasizes the difference between elementary and secondary grades. In elementary school the classroom teacher is expected to strike a balance between fiction and nonfiction, using reading in the content areas to build knowledge.</a:t>
            </a:r>
          </a:p>
          <a:p>
            <a:pPr marL="171450" indent="-171450">
              <a:buFont typeface="Arial" panose="020B0604020202020204" pitchFamily="34" charset="0"/>
              <a:buChar char="•"/>
            </a:pPr>
            <a:r>
              <a:rPr lang="en-US" dirty="0"/>
              <a:t> In the secondary grades, literacy is a shared responsibility of content teachers and ELA teachers. While ELA teachers increase their use of nonfiction as it pertains to their disciplines (e.g. essay, biography), each of the other disciplines is responsible for helping students build knowledge in their disciplines through texts rather than teacher  talk.</a:t>
            </a:r>
          </a:p>
          <a:p>
            <a:pPr marL="171450" indent="-171450">
              <a:buFont typeface="Arial" panose="020B0604020202020204" pitchFamily="34" charset="0"/>
              <a:buChar char="•"/>
            </a:pPr>
            <a:r>
              <a:rPr lang="en-US" dirty="0"/>
              <a:t>Teachers can help students understand that text is a source of knowledge and that they can use content knowledge to learn from the past and solve today’s problems around the globe. </a:t>
            </a:r>
          </a:p>
        </p:txBody>
      </p:sp>
      <p:sp>
        <p:nvSpPr>
          <p:cNvPr id="65540" name="Slide Number Placeholder 3"/>
          <p:cNvSpPr>
            <a:spLocks noGrp="1"/>
          </p:cNvSpPr>
          <p:nvPr>
            <p:ph type="sldNum" sz="quarter" idx="5"/>
          </p:nvPr>
        </p:nvSpPr>
        <p:spPr bwMode="auto">
          <a:noFill/>
          <a:ln>
            <a:miter lim="800000"/>
            <a:headEnd/>
            <a:tailEnd/>
          </a:ln>
        </p:spPr>
        <p:txBody>
          <a:bodyPr/>
          <a:lstStyle/>
          <a:p>
            <a:fld id="{3F88ACF8-D3C2-4D2C-B1E1-A708E7DEA1ED}" type="slidenum">
              <a:rPr lang="en-US"/>
              <a:pPr/>
              <a:t>19</a:t>
            </a:fld>
            <a:endParaRPr lang="en-US"/>
          </a:p>
        </p:txBody>
      </p:sp>
    </p:spTree>
    <p:extLst>
      <p:ext uri="{BB962C8B-B14F-4D97-AF65-F5344CB8AC3E}">
        <p14:creationId xmlns="" xmlns:p14="http://schemas.microsoft.com/office/powerpoint/2010/main" val="206516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provides a visual showing how the topics for the professional development modules fit together. </a:t>
            </a:r>
          </a:p>
        </p:txBody>
      </p:sp>
      <p:sp>
        <p:nvSpPr>
          <p:cNvPr id="22532" name="Slide Number Placeholder 3"/>
          <p:cNvSpPr>
            <a:spLocks noGrp="1"/>
          </p:cNvSpPr>
          <p:nvPr>
            <p:ph type="sldNum" sz="quarter" idx="5"/>
          </p:nvPr>
        </p:nvSpPr>
        <p:spPr bwMode="auto">
          <a:noFill/>
          <a:ln>
            <a:miter lim="800000"/>
            <a:headEnd/>
            <a:tailEnd/>
          </a:ln>
        </p:spPr>
        <p:txBody>
          <a:bodyPr/>
          <a:lstStyle/>
          <a:p>
            <a:fld id="{59DCD8BA-F171-4D89-AC7E-ECF6A3269120}" type="slidenum">
              <a:rPr lang="en-US"/>
              <a:pPr/>
              <a:t>2</a:t>
            </a:fld>
            <a:endParaRPr lang="en-US"/>
          </a:p>
        </p:txBody>
      </p:sp>
    </p:spTree>
    <p:extLst>
      <p:ext uri="{BB962C8B-B14F-4D97-AF65-F5344CB8AC3E}">
        <p14:creationId xmlns="" xmlns:p14="http://schemas.microsoft.com/office/powerpoint/2010/main" val="2767732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spcBef>
                <a:spcPct val="0"/>
              </a:spcBef>
              <a:buFontTx/>
              <a:buChar char="•"/>
              <a:defRPr/>
            </a:pPr>
            <a:r>
              <a:rPr lang="en-US" dirty="0" smtClean="0"/>
              <a:t> Recall from Activity 1 that the reading standards specify building knowledge (Reading standards 7-9) , citing evidence using key ideas and details (Reading standards 1-3), and attending to the craft and structure (Reading standards 4-6) of literature and informational text at all grade levels. The content literacy standards for grades 6-12 parallel the reading standards using discipline-specific content.</a:t>
            </a:r>
          </a:p>
          <a:p>
            <a:pPr>
              <a:spcBef>
                <a:spcPct val="0"/>
              </a:spcBef>
              <a:defRPr/>
            </a:pPr>
            <a:endParaRPr lang="en-US" dirty="0" smtClean="0"/>
          </a:p>
          <a:p>
            <a:pPr>
              <a:spcBef>
                <a:spcPct val="0"/>
              </a:spcBef>
              <a:defRPr/>
            </a:pPr>
            <a:r>
              <a:rPr lang="en-US" dirty="0" smtClean="0"/>
              <a:t>1</a:t>
            </a:r>
            <a:r>
              <a:rPr lang="en-US" baseline="30000" dirty="0" smtClean="0"/>
              <a:t>st</a:t>
            </a:r>
            <a:r>
              <a:rPr lang="en-US" dirty="0" smtClean="0"/>
              <a:t> </a:t>
            </a:r>
            <a:r>
              <a:rPr lang="en-US" altLang="en-US" dirty="0" smtClean="0"/>
              <a:t>bullet: Even thought reading informational texts proves to be more difficult for students, it is a skill that must be developed for college and career readiness.</a:t>
            </a:r>
          </a:p>
          <a:p>
            <a:pPr eaLnBrk="1" hangingPunct="1">
              <a:spcBef>
                <a:spcPct val="0"/>
              </a:spcBef>
              <a:buSzPct val="25000"/>
              <a:defRPr/>
            </a:pPr>
            <a:endParaRPr lang="en-US" altLang="en-US" dirty="0" smtClean="0"/>
          </a:p>
          <a:p>
            <a:pPr eaLnBrk="1" hangingPunct="1">
              <a:spcBef>
                <a:spcPct val="0"/>
              </a:spcBef>
              <a:buSzPct val="25000"/>
              <a:defRPr/>
            </a:pPr>
            <a:r>
              <a:rPr lang="en-US" altLang="en-US" dirty="0" smtClean="0"/>
              <a:t>2</a:t>
            </a:r>
            <a:r>
              <a:rPr lang="en-US" altLang="en-US" baseline="30000" dirty="0" smtClean="0"/>
              <a:t>nd</a:t>
            </a:r>
            <a:r>
              <a:rPr lang="en-US" altLang="en-US" dirty="0" smtClean="0"/>
              <a:t>  bullet: The CCS have followed the NAEP (National Assessment of Educational Progress) guidelines in establishing how much informational text students should read in schools. By high school, the standards call for a </a:t>
            </a:r>
            <a:r>
              <a:rPr lang="en-US" altLang="en-US" b="1" dirty="0" smtClean="0"/>
              <a:t>30/70 split between literary texts and informational texts</a:t>
            </a:r>
            <a:r>
              <a:rPr lang="en-US" altLang="en-US" dirty="0" smtClean="0"/>
              <a:t>. The 70/30 split in grades 9-12 does not just refer to ELA/Literacy classes – it means the entire school experience for students, across the day, week, year.  To achieve this distribution, instructors of science, socials studies, arts, technical subjects, etc., must integrate literacy into the content of these courses.</a:t>
            </a:r>
          </a:p>
          <a:p>
            <a:pPr eaLnBrk="1" hangingPunct="1">
              <a:spcBef>
                <a:spcPct val="0"/>
              </a:spcBef>
              <a:buSzPct val="25000"/>
              <a:defRPr/>
            </a:pPr>
            <a:r>
              <a:rPr lang="en-US" altLang="en-US" dirty="0" smtClean="0"/>
              <a:t>This is displayed most prominently in two ways. 1) At every grade level, there are a set of standards for informational text and a set for literary standards.  Each discipline has specific guidelines for the type of text to be read</a:t>
            </a:r>
          </a:p>
          <a:p>
            <a:pPr eaLnBrk="1" hangingPunct="1">
              <a:spcBef>
                <a:spcPct val="0"/>
              </a:spcBef>
              <a:buSzPct val="25000"/>
              <a:defRPr/>
            </a:pPr>
            <a:r>
              <a:rPr lang="en-US" altLang="en-US" dirty="0" smtClean="0"/>
              <a:t>2) Reading Standard 10 calls for students to read a wide range of informational text. It is actually a </a:t>
            </a:r>
            <a:r>
              <a:rPr lang="en-US" altLang="en-US" i="1" dirty="0" smtClean="0"/>
              <a:t>standard </a:t>
            </a:r>
            <a:r>
              <a:rPr lang="en-US" altLang="en-US" dirty="0" smtClean="0"/>
              <a:t> to read informational text.</a:t>
            </a:r>
          </a:p>
          <a:p>
            <a:pPr eaLnBrk="1" hangingPunct="1">
              <a:spcBef>
                <a:spcPct val="0"/>
              </a:spcBef>
              <a:defRPr/>
            </a:pPr>
            <a:endParaRPr lang="en-US" altLang="en-US" dirty="0" smtClean="0"/>
          </a:p>
          <a:p>
            <a:pPr>
              <a:spcBef>
                <a:spcPct val="0"/>
              </a:spcBef>
              <a:buSzPct val="25000"/>
              <a:defRPr/>
            </a:pPr>
            <a:r>
              <a:rPr lang="en-US" altLang="en-US" dirty="0" smtClean="0"/>
              <a:t>3</a:t>
            </a:r>
            <a:r>
              <a:rPr lang="en-US" altLang="en-US" baseline="30000" dirty="0" smtClean="0"/>
              <a:t>rd</a:t>
            </a:r>
            <a:r>
              <a:rPr lang="en-US" altLang="en-US" dirty="0" smtClean="0"/>
              <a:t> bullet: Even thought reading informational texts proves to be more difficult for students, it is a skill that must be developed for college and career readiness.</a:t>
            </a:r>
          </a:p>
          <a:p>
            <a:pPr>
              <a:spcBef>
                <a:spcPct val="0"/>
              </a:spcBef>
              <a:buSzPct val="25000"/>
              <a:defRPr/>
            </a:pPr>
            <a:endParaRPr lang="en-US" altLang="en-US" dirty="0" smtClean="0"/>
          </a:p>
          <a:p>
            <a:pPr eaLnBrk="1" hangingPunct="1">
              <a:spcBef>
                <a:spcPct val="0"/>
              </a:spcBef>
              <a:buSzPct val="25000"/>
              <a:defRPr/>
            </a:pPr>
            <a:r>
              <a:rPr lang="en-US" altLang="en-US" dirty="0" smtClean="0"/>
              <a:t>4</a:t>
            </a:r>
            <a:r>
              <a:rPr lang="en-US" altLang="en-US" baseline="30000" dirty="0" smtClean="0"/>
              <a:t>th</a:t>
            </a:r>
            <a:r>
              <a:rPr lang="en-US" altLang="en-US" dirty="0" smtClean="0"/>
              <a:t>  bullet: Background knowledge has long been connected to comprehension. Reading informational text is essential in building background knowledge.  A skill needed both in college and the workplace.: Reading a coherent sequence of texts designed to develop content knowledge is also the best way to grow academic vocabulary because students have multiple exposures to words.</a:t>
            </a:r>
          </a:p>
        </p:txBody>
      </p:sp>
      <p:sp>
        <p:nvSpPr>
          <p:cNvPr id="1351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PCG Education</a:t>
            </a:r>
          </a:p>
        </p:txBody>
      </p:sp>
      <p:sp>
        <p:nvSpPr>
          <p:cNvPr id="67589" name="Date Placeholder 4"/>
          <p:cNvSpPr>
            <a:spLocks noGrp="1"/>
          </p:cNvSpPr>
          <p:nvPr>
            <p:ph type="dt" sz="quarter" idx="1"/>
          </p:nvPr>
        </p:nvSpPr>
        <p:spPr bwMode="auto">
          <a:noFill/>
          <a:ln>
            <a:miter lim="800000"/>
            <a:headEnd/>
            <a:tailEnd/>
          </a:ln>
        </p:spPr>
        <p:txBody>
          <a:bodyPr anchor="t"/>
          <a:lstStyle/>
          <a:p>
            <a:fld id="{98CB94E6-93E4-4C79-9FD7-AC2B38B1C438}" type="datetime1">
              <a:rPr lang="en-US" smtClean="0">
                <a:latin typeface="Arial" pitchFamily="34" charset="0"/>
              </a:rPr>
              <a:pPr/>
              <a:t>3/3/2014</a:t>
            </a:fld>
            <a:endParaRPr lang="en-US" smtClean="0">
              <a:latin typeface="Arial" pitchFamily="34" charset="0"/>
            </a:endParaRPr>
          </a:p>
        </p:txBody>
      </p:sp>
      <p:sp>
        <p:nvSpPr>
          <p:cNvPr id="13517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www.pcgeducation.com</a:t>
            </a:r>
          </a:p>
        </p:txBody>
      </p:sp>
      <p:sp>
        <p:nvSpPr>
          <p:cNvPr id="67591" name="Slide Number Placeholder 6"/>
          <p:cNvSpPr>
            <a:spLocks noGrp="1"/>
          </p:cNvSpPr>
          <p:nvPr>
            <p:ph type="sldNum" sz="quarter" idx="5"/>
          </p:nvPr>
        </p:nvSpPr>
        <p:spPr bwMode="auto">
          <a:noFill/>
          <a:ln>
            <a:miter lim="800000"/>
            <a:headEnd/>
            <a:tailEnd/>
          </a:ln>
        </p:spPr>
        <p:txBody>
          <a:bodyPr/>
          <a:lstStyle/>
          <a:p>
            <a:fld id="{06C59D2B-C3F5-447F-9372-BCFBCD00C155}" type="slidenum">
              <a:rPr lang="en-US"/>
              <a:pPr/>
              <a:t>20</a:t>
            </a:fld>
            <a:endParaRPr lang="en-US"/>
          </a:p>
        </p:txBody>
      </p:sp>
    </p:spTree>
    <p:extLst>
      <p:ext uri="{BB962C8B-B14F-4D97-AF65-F5344CB8AC3E}">
        <p14:creationId xmlns="" xmlns:p14="http://schemas.microsoft.com/office/powerpoint/2010/main" val="2387674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dirty="0" smtClean="0"/>
              <a:t>This slide addresses “Why ‘content-rich’ matters?” and the reciprocal relationship between deepening language and literacy skills while simultaneously building content knowledge.</a:t>
            </a:r>
          </a:p>
          <a:p>
            <a:pPr>
              <a:buFontTx/>
              <a:buNone/>
              <a:defRPr/>
            </a:pPr>
            <a:r>
              <a:rPr lang="en-US" dirty="0" smtClean="0"/>
              <a:t>Build background knowledge to prepare students for post-secondary reading in college and careers:</a:t>
            </a:r>
          </a:p>
          <a:p>
            <a:pPr marL="685718" lvl="1" indent="-228573">
              <a:buFontTx/>
              <a:buAutoNum type="arabicPeriod"/>
              <a:defRPr/>
            </a:pPr>
            <a:r>
              <a:rPr lang="en-US" dirty="0" smtClean="0">
                <a:ea typeface="ＭＳ Ｐゴシック"/>
                <a:cs typeface="ＭＳ Ｐゴシック"/>
              </a:rPr>
              <a:t>In ELA, blend literature and informational text in multi-modal, multi-genre text sets, so texts inform one the content knowledge that is the focus of instruction.</a:t>
            </a:r>
          </a:p>
          <a:p>
            <a:pPr marL="685718" lvl="1" indent="-228573">
              <a:buFontTx/>
              <a:buAutoNum type="arabicPeriod"/>
              <a:defRPr/>
            </a:pPr>
            <a:r>
              <a:rPr lang="en-US" dirty="0" smtClean="0">
                <a:ea typeface="ＭＳ Ｐゴシック"/>
                <a:cs typeface="ＭＳ Ｐゴシック"/>
              </a:rPr>
              <a:t>In the content disciplines, read textbooks, journals, data including scientific experiments, primary source documents</a:t>
            </a:r>
          </a:p>
          <a:p>
            <a:pPr marL="685718" lvl="1" indent="-228573">
              <a:buFontTx/>
              <a:buAutoNum type="arabicPeriod"/>
              <a:defRPr/>
            </a:pPr>
            <a:r>
              <a:rPr lang="en-US" dirty="0" smtClean="0">
                <a:ea typeface="ＭＳ Ｐゴシック"/>
                <a:cs typeface="ＭＳ Ｐゴシック"/>
              </a:rPr>
              <a:t>In English, blend literature and literary nonfiction – speeches, essays, literary nonfiction, biography</a:t>
            </a:r>
          </a:p>
          <a:p>
            <a:pPr marL="685718" lvl="1" indent="-228573">
              <a:buFontTx/>
              <a:buAutoNum type="arabicPeriod"/>
              <a:defRPr/>
            </a:pPr>
            <a:r>
              <a:rPr lang="en-US" dirty="0" smtClean="0">
                <a:ea typeface="ＭＳ Ｐゴシック"/>
                <a:cs typeface="ＭＳ Ｐゴシック"/>
              </a:rPr>
              <a:t>Use content knowledge  to learn from the past and solve today’s problems around the globe</a:t>
            </a:r>
          </a:p>
          <a:p>
            <a:pPr marL="685718" lvl="1" indent="-228573">
              <a:buFontTx/>
              <a:buAutoNum type="arabicPeriod"/>
              <a:defRPr/>
            </a:pPr>
            <a:r>
              <a:rPr lang="en-US" dirty="0" smtClean="0">
                <a:ea typeface="ＭＳ Ｐゴシック"/>
                <a:cs typeface="ＭＳ Ｐゴシック"/>
              </a:rPr>
              <a:t>Text is a source of knowledge</a:t>
            </a:r>
          </a:p>
          <a:p>
            <a:pPr marL="685718" lvl="1" indent="-228573">
              <a:buFontTx/>
              <a:buAutoNum type="arabicPeriod"/>
              <a:defRPr/>
            </a:pPr>
            <a:r>
              <a:rPr lang="en-US" dirty="0" smtClean="0">
                <a:ea typeface="ＭＳ Ｐゴシック"/>
                <a:cs typeface="ＭＳ Ｐゴシック"/>
              </a:rPr>
              <a:t>The stronger one’s reading skills, the easier it is to learn independently through reading text.</a:t>
            </a: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F6AA2A9D-23E0-4FDD-AFDF-CA9513A93015}" type="slidenum">
              <a:rPr lang="en-US"/>
              <a:pPr/>
              <a:t>21</a:t>
            </a:fld>
            <a:endParaRPr lang="en-US"/>
          </a:p>
        </p:txBody>
      </p:sp>
    </p:spTree>
    <p:extLst>
      <p:ext uri="{BB962C8B-B14F-4D97-AF65-F5344CB8AC3E}">
        <p14:creationId xmlns="" xmlns:p14="http://schemas.microsoft.com/office/powerpoint/2010/main" val="3084394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p:txBody>
          <a:bodyPr wrap="square" numCol="1" anchor="t" anchorCtr="0" compatLnSpc="1">
            <a:prstTxWarp prst="textNoShape">
              <a:avLst/>
            </a:prstTxWarp>
            <a:normAutofit/>
          </a:bodyPr>
          <a:lstStyle/>
          <a:p>
            <a:pPr>
              <a:lnSpc>
                <a:spcPct val="80000"/>
              </a:lnSpc>
              <a:defRPr/>
            </a:pPr>
            <a:r>
              <a:rPr lang="en-US" dirty="0"/>
              <a:t>Instructional practice aligned with Shift 1: Texts Talking to Each Other.</a:t>
            </a:r>
          </a:p>
          <a:p>
            <a:pPr>
              <a:lnSpc>
                <a:spcPct val="80000"/>
              </a:lnSpc>
              <a:defRPr/>
            </a:pPr>
            <a:r>
              <a:rPr lang="en-US" dirty="0"/>
              <a:t>To deepen students’ content knowledge, use an integrated, interdisciplinary approach in which informational and literary nonfiction informs the themes of literature and vice-versa. This slide presents one model of how text sets might be organized. (See </a:t>
            </a:r>
            <a:r>
              <a:rPr lang="en-US" dirty="0" err="1"/>
              <a:t>Cappiello</a:t>
            </a:r>
            <a:r>
              <a:rPr lang="en-US" dirty="0"/>
              <a:t> &amp; Dawes, 2013, p. 22 for examples of </a:t>
            </a:r>
            <a:r>
              <a:rPr lang="en-US" dirty="0" smtClean="0"/>
              <a:t>texts): </a:t>
            </a:r>
            <a:endParaRPr lang="en-US" dirty="0"/>
          </a:p>
          <a:p>
            <a:pPr marL="171450" indent="-171450">
              <a:lnSpc>
                <a:spcPct val="80000"/>
              </a:lnSpc>
              <a:buFont typeface="Arial" panose="020B0604020202020204" pitchFamily="34" charset="0"/>
              <a:buChar char="•"/>
              <a:defRPr/>
            </a:pPr>
            <a:r>
              <a:rPr lang="en-US" dirty="0"/>
              <a:t>Literature: Realistic fiction, fantasy, historical fiction, mystery, science fiction, poetry, traditional literature, drama.</a:t>
            </a:r>
          </a:p>
          <a:p>
            <a:pPr marL="171450" indent="-171450">
              <a:lnSpc>
                <a:spcPct val="80000"/>
              </a:lnSpc>
              <a:buFont typeface="Arial" panose="020B0604020202020204" pitchFamily="34" charset="0"/>
              <a:buChar char="•"/>
              <a:defRPr/>
            </a:pPr>
            <a:r>
              <a:rPr lang="en-US" dirty="0"/>
              <a:t> Literary nonfiction and Informational Text: Biography, literary criticism, essays, textbooks, newspapers, journals and magazines</a:t>
            </a:r>
          </a:p>
          <a:p>
            <a:pPr marL="171450" indent="-171450">
              <a:lnSpc>
                <a:spcPct val="80000"/>
              </a:lnSpc>
              <a:buFont typeface="Arial" panose="020B0604020202020204" pitchFamily="34" charset="0"/>
              <a:buChar char="•"/>
              <a:defRPr/>
            </a:pPr>
            <a:r>
              <a:rPr lang="en-US" dirty="0"/>
              <a:t>Digital Text: webcasts, podcasts, photographs, websites, online government reports, works of art and music, interviews, blogs</a:t>
            </a:r>
          </a:p>
          <a:p>
            <a:pPr marL="171450" indent="-171450">
              <a:lnSpc>
                <a:spcPct val="80000"/>
              </a:lnSpc>
              <a:buFont typeface="Arial" panose="020B0604020202020204" pitchFamily="34" charset="0"/>
              <a:buChar char="•"/>
              <a:defRPr/>
            </a:pPr>
            <a:r>
              <a:rPr lang="en-US" dirty="0"/>
              <a:t>Primary source documents: speeches, documents, photographs, historical artifacts, newspapers </a:t>
            </a:r>
          </a:p>
          <a:p>
            <a:pPr>
              <a:lnSpc>
                <a:spcPct val="80000"/>
              </a:lnSpc>
              <a:defRPr/>
            </a:pPr>
            <a:r>
              <a:rPr lang="en-US" dirty="0"/>
              <a:t>(See </a:t>
            </a:r>
            <a:r>
              <a:rPr lang="en-US" dirty="0" err="1"/>
              <a:t>Cappiello</a:t>
            </a:r>
            <a:r>
              <a:rPr lang="en-US" dirty="0"/>
              <a:t> &amp; Dawes, 2013, pp. 254-257 for examples of text set structures)</a:t>
            </a:r>
            <a:endParaRPr lang="en-US" sz="800" dirty="0"/>
          </a:p>
        </p:txBody>
      </p:sp>
      <p:sp>
        <p:nvSpPr>
          <p:cNvPr id="71684" name="Slide Number Placeholder 3"/>
          <p:cNvSpPr>
            <a:spLocks noGrp="1"/>
          </p:cNvSpPr>
          <p:nvPr>
            <p:ph type="sldNum" sz="quarter" idx="5"/>
          </p:nvPr>
        </p:nvSpPr>
        <p:spPr bwMode="auto">
          <a:noFill/>
          <a:ln>
            <a:miter lim="800000"/>
            <a:headEnd/>
            <a:tailEnd/>
          </a:ln>
        </p:spPr>
        <p:txBody>
          <a:bodyPr/>
          <a:lstStyle/>
          <a:p>
            <a:fld id="{30C8E3EB-1E52-4C2D-936D-5022624D2A64}" type="slidenum">
              <a:rPr lang="en-US"/>
              <a:pPr/>
              <a:t>22</a:t>
            </a:fld>
            <a:endParaRPr lang="en-US"/>
          </a:p>
        </p:txBody>
      </p:sp>
    </p:spTree>
    <p:extLst>
      <p:ext uri="{BB962C8B-B14F-4D97-AF65-F5344CB8AC3E}">
        <p14:creationId xmlns="" xmlns:p14="http://schemas.microsoft.com/office/powerpoint/2010/main" val="2922688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text set. This text</a:t>
            </a:r>
            <a:r>
              <a:rPr lang="en-US" baseline="0" dirty="0" smtClean="0"/>
              <a:t> set is used in Grade 8, Module 1, written by  Expeditionary Learning for </a:t>
            </a:r>
            <a:r>
              <a:rPr lang="en-US" baseline="0" dirty="0" err="1" smtClean="0"/>
              <a:t>EngageNY</a:t>
            </a:r>
            <a:r>
              <a:rPr lang="en-US" baseline="0" dirty="0" smtClean="0"/>
              <a:t>. </a:t>
            </a:r>
            <a:r>
              <a:rPr lang="en-US" sz="1200" b="0" i="0" u="none" strike="noStrike" kern="1200" baseline="0" dirty="0" smtClean="0">
                <a:solidFill>
                  <a:schemeClr val="tx1"/>
                </a:solidFill>
                <a:latin typeface="+mn-lt"/>
                <a:ea typeface="+mn-ea"/>
                <a:cs typeface="+mn-cs"/>
              </a:rPr>
              <a:t>In this module, students will develop their ability to read and understand complex text as they consider the challenges of fictional and real refugees. They read the novel, in long verse, </a:t>
            </a:r>
            <a:r>
              <a:rPr lang="en-US" sz="1200" b="0" i="1" u="none" strike="noStrike" kern="1200" baseline="0" dirty="0" smtClean="0">
                <a:solidFill>
                  <a:schemeClr val="tx1"/>
                </a:solidFill>
                <a:latin typeface="+mn-lt"/>
                <a:ea typeface="+mn-ea"/>
                <a:cs typeface="+mn-cs"/>
              </a:rPr>
              <a:t>Inside Out and Back Again. </a:t>
            </a:r>
            <a:r>
              <a:rPr lang="en-US" sz="1200" b="0" i="0" u="none" strike="noStrike" kern="1200" baseline="0" dirty="0" smtClean="0">
                <a:solidFill>
                  <a:schemeClr val="tx1"/>
                </a:solidFill>
                <a:latin typeface="+mn-lt"/>
                <a:ea typeface="+mn-ea"/>
                <a:cs typeface="+mn-cs"/>
              </a:rPr>
              <a:t> They also read informational</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text to learn more about the history of war in Vietnam, and the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specific historical context of Ha’s family’s struggle during the fall of Saigon. In Unit 3, work in</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research groups to study the experiences of refugees from one of several cultures.</a:t>
            </a:r>
          </a:p>
          <a:p>
            <a:r>
              <a:rPr lang="en-US" sz="1200" b="0" i="0" u="none" strike="noStrike" kern="1200" baseline="0" dirty="0" smtClean="0">
                <a:solidFill>
                  <a:schemeClr val="tx1"/>
                </a:solidFill>
                <a:latin typeface="+mn-lt"/>
                <a:ea typeface="+mn-ea"/>
                <a:cs typeface="+mn-cs"/>
              </a:rPr>
              <a:t>As a performance assessment, students will use this knowledge to write two, free verse narrative poems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 capture the universal refugee experience. </a:t>
            </a:r>
            <a:endParaRPr lang="en-US" dirty="0" smtClean="0"/>
          </a:p>
          <a:p>
            <a:r>
              <a:rPr lang="en-US" dirty="0" smtClean="0"/>
              <a:t>Notes:</a:t>
            </a:r>
          </a:p>
          <a:p>
            <a:pPr marL="279949" indent="-279949">
              <a:buFont typeface="Arial" panose="020B0604020202020204" pitchFamily="34" charset="0"/>
              <a:buChar char="•"/>
              <a:defRPr/>
            </a:pPr>
            <a:r>
              <a:rPr lang="x-none" dirty="0" smtClean="0"/>
              <a:t>Not random reading</a:t>
            </a:r>
            <a:r>
              <a:rPr lang="en-US" dirty="0" smtClean="0"/>
              <a:t> – Text sets should be sequenced to build knowledge</a:t>
            </a:r>
          </a:p>
          <a:p>
            <a:pPr marL="279949" indent="-279949">
              <a:buFont typeface="Arial" panose="020B0604020202020204" pitchFamily="34" charset="0"/>
              <a:buChar char="•"/>
              <a:defRPr/>
            </a:pPr>
            <a:r>
              <a:rPr lang="x-none" dirty="0" smtClean="0">
                <a:latin typeface="Calibri" panose="020F0502020204030204" pitchFamily="34" charset="0"/>
                <a:ea typeface="Calibri" panose="020F0502020204030204" pitchFamily="34" charset="0"/>
                <a:cs typeface="Times New Roman" panose="02020603050405020304" pitchFamily="18" charset="0"/>
              </a:rPr>
              <a:t>Students learning to read should exercise their ability to comprehend complex text through read-aloud texts</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a:defRPr/>
            </a:pP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a:p>
        </p:txBody>
      </p:sp>
    </p:spTree>
    <p:extLst>
      <p:ext uri="{BB962C8B-B14F-4D97-AF65-F5344CB8AC3E}">
        <p14:creationId xmlns="" xmlns:p14="http://schemas.microsoft.com/office/powerpoint/2010/main" val="3708493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good</a:t>
            </a:r>
            <a:r>
              <a:rPr lang="en-US" baseline="0" dirty="0" smtClean="0"/>
              <a:t> source of multi-genre text exemplars (and related performance tasks) is Appendix B of the CCS-ELA &amp; Literacy.</a:t>
            </a:r>
            <a:r>
              <a:rPr lang="en-US" sz="1200" kern="1200" dirty="0" smtClean="0">
                <a:solidFill>
                  <a:schemeClr val="tx1"/>
                </a:solidFill>
                <a:latin typeface="+mn-lt"/>
                <a:ea typeface="+mn-ea"/>
                <a:cs typeface="+mn-cs"/>
              </a:rPr>
              <a:t> Note: We use Appendix B excerpts in Activity 2a,b,c.</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Reference:</a:t>
            </a:r>
          </a:p>
          <a:p>
            <a:r>
              <a:rPr lang="en-US" dirty="0" smtClean="0"/>
              <a:t>National Governors Association Center for Best Practices &amp; Council of Chief State School Officers (2010). </a:t>
            </a:r>
            <a:r>
              <a:rPr lang="en-US" i="1" dirty="0" smtClean="0"/>
              <a:t>Common Core State Standard for English Language Arts and Literacy in History/Social Studies, Science, and Technical Subjects</a:t>
            </a:r>
            <a:r>
              <a:rPr lang="en-US" dirty="0" smtClean="0"/>
              <a:t>. Washington, D.C.: Authors. Retrieved from </a:t>
            </a:r>
            <a:r>
              <a:rPr lang="en-US" dirty="0" smtClean="0">
                <a:hlinkClick r:id="rId3"/>
              </a:rPr>
              <a:t>http://www.corestandards.org/ELA-Literacy/</a:t>
            </a:r>
            <a:r>
              <a:rPr lang="en-US" dirty="0" smtClean="0"/>
              <a:t>; National Governors Association Center for Best Practices &amp; Council of Chief State School Officers (2012). See Appendix B: Text Exemplars and Sample Performance Tasks. http://www.corestandards.org/assets/Appendix_B.pdf.   </a:t>
            </a:r>
          </a:p>
          <a:p>
            <a:endParaRPr lang="en-US" baseline="0"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CBBD078C-6E95-4A6E-BDF4-9DB65A22E9B1}" type="slidenum">
              <a:rPr lang="en-US"/>
              <a:pPr/>
              <a:t>24</a:t>
            </a:fld>
            <a:endParaRPr lang="en-US"/>
          </a:p>
        </p:txBody>
      </p:sp>
    </p:spTree>
    <p:extLst>
      <p:ext uri="{BB962C8B-B14F-4D97-AF65-F5344CB8AC3E}">
        <p14:creationId xmlns="" xmlns:p14="http://schemas.microsoft.com/office/powerpoint/2010/main" val="2404259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One good</a:t>
            </a:r>
            <a:r>
              <a:rPr lang="en-US" baseline="0" dirty="0" smtClean="0"/>
              <a:t> source of multi-genre text exemplars (and related performance tasks) is Appendix B of the CCS-ELA &amp; Literacy</a:t>
            </a:r>
            <a:r>
              <a:rPr lang="en-US" dirty="0" smtClean="0"/>
              <a:t>. Note:  We will use excerpts from Appendix B in Activity 2a,b,c.</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Reference:</a:t>
            </a:r>
          </a:p>
          <a:p>
            <a:r>
              <a:rPr lang="en-US" dirty="0" smtClean="0"/>
              <a:t>National Governors Association Center for Best Practices &amp; Council of Chief State School Officers (2010). </a:t>
            </a:r>
            <a:r>
              <a:rPr lang="en-US" i="1" dirty="0" smtClean="0"/>
              <a:t>Common Core State Standard for English Language Arts and Literacy in History/Social Studies, Science, and Technical Subjects</a:t>
            </a:r>
            <a:r>
              <a:rPr lang="en-US" dirty="0" smtClean="0"/>
              <a:t>. Washington, D.C.: Authors. Retrieved from </a:t>
            </a:r>
            <a:r>
              <a:rPr lang="en-US" dirty="0" smtClean="0">
                <a:hlinkClick r:id="rId3"/>
              </a:rPr>
              <a:t>http://www.corestandards.org/ELA-Literacy/</a:t>
            </a:r>
            <a:r>
              <a:rPr lang="en-US" dirty="0" smtClean="0"/>
              <a:t>; National Governors Association Center for Best Practices &amp; Council of Chief State School Officers (2012). See Appendix B: Text Exemplars and Sample Performance Tasks. http://www.corestandards.org/assets/Appendix_B.pdf.  </a:t>
            </a:r>
          </a:p>
          <a:p>
            <a:r>
              <a:rPr lang="en-US" dirty="0" smtClean="0"/>
              <a:t> </a:t>
            </a:r>
          </a:p>
        </p:txBody>
      </p:sp>
      <p:sp>
        <p:nvSpPr>
          <p:cNvPr id="75780" name="Slide Number Placeholder 3"/>
          <p:cNvSpPr>
            <a:spLocks noGrp="1"/>
          </p:cNvSpPr>
          <p:nvPr>
            <p:ph type="sldNum" sz="quarter" idx="5"/>
          </p:nvPr>
        </p:nvSpPr>
        <p:spPr bwMode="auto">
          <a:noFill/>
          <a:ln>
            <a:miter lim="800000"/>
            <a:headEnd/>
            <a:tailEnd/>
          </a:ln>
        </p:spPr>
        <p:txBody>
          <a:bodyPr/>
          <a:lstStyle/>
          <a:p>
            <a:fld id="{CBBD078C-6E95-4A6E-BDF4-9DB65A22E9B1}" type="slidenum">
              <a:rPr lang="en-US"/>
              <a:pPr/>
              <a:t>25</a:t>
            </a:fld>
            <a:endParaRPr lang="en-US"/>
          </a:p>
        </p:txBody>
      </p:sp>
    </p:spTree>
    <p:extLst>
      <p:ext uri="{BB962C8B-B14F-4D97-AF65-F5344CB8AC3E}">
        <p14:creationId xmlns="" xmlns:p14="http://schemas.microsoft.com/office/powerpoint/2010/main" val="2077722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Anthology Alignment</a:t>
            </a:r>
            <a:r>
              <a:rPr lang="en-US" baseline="0" dirty="0" smtClean="0"/>
              <a:t> Project is posting  current anthology lessons that are aligned to the CCS-ELA for grades 6-12.  All major literature series including Houghton Mifflin Harcourt, McGraw Hill, and Holt are included in the emerging set of aligned lessons.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26</a:t>
            </a:fld>
            <a:endParaRPr lang="en-US"/>
          </a:p>
        </p:txBody>
      </p:sp>
    </p:spTree>
    <p:extLst>
      <p:ext uri="{BB962C8B-B14F-4D97-AF65-F5344CB8AC3E}">
        <p14:creationId xmlns="" xmlns:p14="http://schemas.microsoft.com/office/powerpoint/2010/main" val="1525780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a:t>
            </a:r>
            <a:r>
              <a:rPr lang="en-US" baseline="0" dirty="0" smtClean="0"/>
              <a:t> participants to examine the texts on their table and discuss the questions.  Ask for a few examples of what was discussed at the tables. </a:t>
            </a:r>
            <a:r>
              <a:rPr lang="en-US" dirty="0" smtClean="0"/>
              <a:t>(</a:t>
            </a:r>
            <a:r>
              <a:rPr lang="en-US" dirty="0"/>
              <a:t>Allow 15 minutes to examine the texts and talk about them</a:t>
            </a:r>
            <a:r>
              <a:rPr lang="en-US" dirty="0" smtClean="0"/>
              <a: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a:p>
        </p:txBody>
      </p:sp>
    </p:spTree>
    <p:extLst>
      <p:ext uri="{BB962C8B-B14F-4D97-AF65-F5344CB8AC3E}">
        <p14:creationId xmlns="" xmlns:p14="http://schemas.microsoft.com/office/powerpoint/2010/main" val="3635465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xfrm>
            <a:off x="573102" y="4460126"/>
            <a:ext cx="5618480" cy="3665458"/>
          </a:xfrm>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3/3/2014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28</a:t>
            </a:fld>
            <a:endParaRPr lang="en-US"/>
          </a:p>
        </p:txBody>
      </p:sp>
    </p:spTree>
    <p:extLst>
      <p:ext uri="{BB962C8B-B14F-4D97-AF65-F5344CB8AC3E}">
        <p14:creationId xmlns="" xmlns:p14="http://schemas.microsoft.com/office/powerpoint/2010/main" val="2680916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dirty="0" smtClean="0">
                <a:effectLst/>
              </a:rPr>
              <a:t>The</a:t>
            </a:r>
            <a:r>
              <a:rPr lang="en-US" baseline="0" dirty="0" smtClean="0">
                <a:effectLst/>
              </a:rPr>
              <a:t> </a:t>
            </a:r>
            <a:r>
              <a:rPr lang="en-US" dirty="0" smtClean="0"/>
              <a:t>purpose</a:t>
            </a:r>
            <a:r>
              <a:rPr lang="en-US" dirty="0" smtClean="0">
                <a:effectLst/>
              </a:rPr>
              <a:t> of an anchor chart is to anchor the teaching and learning that is happening in the classroom and to keep it visible for reference.</a:t>
            </a:r>
            <a:r>
              <a:rPr lang="en-US" baseline="0" dirty="0" smtClean="0">
                <a:effectLst/>
              </a:rPr>
              <a:t> </a:t>
            </a:r>
          </a:p>
          <a:p>
            <a:pPr eaLnBrk="1" hangingPunct="1">
              <a:lnSpc>
                <a:spcPct val="80000"/>
              </a:lnSpc>
              <a:spcBef>
                <a:spcPct val="0"/>
              </a:spcBef>
            </a:pPr>
            <a:endParaRPr lang="en-US" dirty="0" smtClean="0"/>
          </a:p>
          <a:p>
            <a:pPr eaLnBrk="1" hangingPunct="1">
              <a:lnSpc>
                <a:spcPct val="80000"/>
              </a:lnSpc>
              <a:spcBef>
                <a:spcPct val="0"/>
              </a:spcBef>
            </a:pPr>
            <a:r>
              <a:rPr lang="en-US" baseline="0" dirty="0" smtClean="0">
                <a:effectLst/>
              </a:rPr>
              <a:t>We will create anchor charts to note the key points or “take-</a:t>
            </a:r>
            <a:r>
              <a:rPr lang="en-US" baseline="0" dirty="0" err="1" smtClean="0">
                <a:effectLst/>
              </a:rPr>
              <a:t>aways</a:t>
            </a:r>
            <a:r>
              <a:rPr lang="en-US" baseline="0" dirty="0" smtClean="0">
                <a:effectLst/>
              </a:rPr>
              <a:t>” from our work with each of the three shifts today.  Later on you’ll have the opportunity to see and comment upon what others have written.</a:t>
            </a:r>
            <a:endParaRPr lang="en-US" dirty="0" smtClean="0"/>
          </a:p>
        </p:txBody>
      </p:sp>
      <p:sp>
        <p:nvSpPr>
          <p:cNvPr id="1454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78853" name="Date Placeholder 4"/>
          <p:cNvSpPr>
            <a:spLocks noGrp="1"/>
          </p:cNvSpPr>
          <p:nvPr>
            <p:ph type="dt" sz="quarter" idx="1"/>
          </p:nvPr>
        </p:nvSpPr>
        <p:spPr bwMode="auto">
          <a:noFill/>
          <a:ln>
            <a:miter lim="800000"/>
            <a:headEnd/>
            <a:tailEnd/>
          </a:ln>
        </p:spPr>
        <p:txBody>
          <a:bodyPr anchor="t"/>
          <a:lstStyle/>
          <a:p>
            <a:fld id="{FC926989-28BF-4224-94E5-66F0EF87248F}" type="datetime1">
              <a:rPr lang="en-US" smtClean="0">
                <a:latin typeface="Arial" pitchFamily="34" charset="0"/>
              </a:rPr>
              <a:pPr/>
              <a:t>3/3/2014</a:t>
            </a:fld>
            <a:endParaRPr lang="en-US" smtClean="0">
              <a:latin typeface="Arial" pitchFamily="34" charset="0"/>
            </a:endParaRPr>
          </a:p>
        </p:txBody>
      </p:sp>
      <p:sp>
        <p:nvSpPr>
          <p:cNvPr id="14541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78855" name="Slide Number Placeholder 6"/>
          <p:cNvSpPr>
            <a:spLocks noGrp="1"/>
          </p:cNvSpPr>
          <p:nvPr>
            <p:ph type="sldNum" sz="quarter" idx="5"/>
          </p:nvPr>
        </p:nvSpPr>
        <p:spPr bwMode="auto">
          <a:noFill/>
          <a:ln>
            <a:miter lim="800000"/>
            <a:headEnd/>
            <a:tailEnd/>
          </a:ln>
        </p:spPr>
        <p:txBody>
          <a:bodyPr/>
          <a:lstStyle/>
          <a:p>
            <a:fld id="{946FF4C0-7F24-4E9A-AD87-0A23F7F39FE1}" type="slidenum">
              <a:rPr lang="en-US"/>
              <a:pPr/>
              <a:t>29</a:t>
            </a:fld>
            <a:endParaRPr lang="en-US"/>
          </a:p>
        </p:txBody>
      </p:sp>
    </p:spTree>
    <p:extLst>
      <p:ext uri="{BB962C8B-B14F-4D97-AF65-F5344CB8AC3E}">
        <p14:creationId xmlns="" xmlns:p14="http://schemas.microsoft.com/office/powerpoint/2010/main" val="83672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noting there will be a 45 minute break for lunch as well as a short morning and afternoon break. You may want to add the importance of coming back from breaks on time to ensure enough time to complete all the work of the day. </a:t>
            </a:r>
          </a:p>
        </p:txBody>
      </p:sp>
      <p:sp>
        <p:nvSpPr>
          <p:cNvPr id="819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Public Consulting Group</a:t>
            </a:r>
          </a:p>
        </p:txBody>
      </p:sp>
      <p:sp>
        <p:nvSpPr>
          <p:cNvPr id="26629" name="Date Placeholder 4"/>
          <p:cNvSpPr>
            <a:spLocks noGrp="1"/>
          </p:cNvSpPr>
          <p:nvPr>
            <p:ph type="dt" sz="quarter" idx="1"/>
          </p:nvPr>
        </p:nvSpPr>
        <p:spPr bwMode="auto">
          <a:noFill/>
          <a:ln>
            <a:miter lim="800000"/>
            <a:headEnd/>
            <a:tailEnd/>
          </a:ln>
        </p:spPr>
        <p:txBody>
          <a:bodyPr anchor="t"/>
          <a:lstStyle/>
          <a:p>
            <a:fld id="{F1355096-E25B-469F-AC59-102C1ABDA6C6}" type="datetime1">
              <a:rPr lang="en-US" smtClean="0">
                <a:latin typeface="Arial" pitchFamily="34" charset="0"/>
              </a:rPr>
              <a:pPr/>
              <a:t>3/3/2014</a:t>
            </a:fld>
            <a:endParaRPr lang="en-US" smtClean="0">
              <a:latin typeface="Arial" pitchFamily="34" charset="0"/>
            </a:endParaRPr>
          </a:p>
        </p:txBody>
      </p:sp>
      <p:sp>
        <p:nvSpPr>
          <p:cNvPr id="819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www.publicconsultinggroup.com</a:t>
            </a:r>
          </a:p>
        </p:txBody>
      </p:sp>
      <p:sp>
        <p:nvSpPr>
          <p:cNvPr id="26631" name="Slide Number Placeholder 6"/>
          <p:cNvSpPr>
            <a:spLocks noGrp="1"/>
          </p:cNvSpPr>
          <p:nvPr>
            <p:ph type="sldNum" sz="quarter" idx="5"/>
          </p:nvPr>
        </p:nvSpPr>
        <p:spPr bwMode="auto">
          <a:noFill/>
          <a:ln>
            <a:miter lim="800000"/>
            <a:headEnd/>
            <a:tailEnd/>
          </a:ln>
        </p:spPr>
        <p:txBody>
          <a:bodyPr/>
          <a:lstStyle/>
          <a:p>
            <a:fld id="{D115B20F-5266-4D9C-9293-ED325C5B0D33}" type="slidenum">
              <a:rPr lang="en-US"/>
              <a:pPr/>
              <a:t>3</a:t>
            </a:fld>
            <a:endParaRPr lang="en-US"/>
          </a:p>
        </p:txBody>
      </p:sp>
    </p:spTree>
    <p:extLst>
      <p:ext uri="{BB962C8B-B14F-4D97-AF65-F5344CB8AC3E}">
        <p14:creationId xmlns="" xmlns:p14="http://schemas.microsoft.com/office/powerpoint/2010/main" val="1978343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p:spPr>
      </p:sp>
      <p:sp>
        <p:nvSpPr>
          <p:cNvPr id="80899" name="Notes Placeholder 2"/>
          <p:cNvSpPr>
            <a:spLocks noGrp="1"/>
          </p:cNvSpPr>
          <p:nvPr>
            <p:ph type="body" idx="1"/>
          </p:nvPr>
        </p:nvSpPr>
        <p:spPr bwMode="auto">
          <a:xfrm>
            <a:off x="712249" y="4692650"/>
            <a:ext cx="5618480" cy="3665458"/>
          </a:xfrm>
          <a:noFill/>
        </p:spPr>
        <p:txBody>
          <a:bodyPr wrap="square" numCol="1" anchor="t" anchorCtr="0" compatLnSpc="1">
            <a:prstTxWarp prst="textNoShape">
              <a:avLst/>
            </a:prstTxWarp>
          </a:bodyPr>
          <a:lstStyle/>
          <a:p>
            <a:pPr eaLnBrk="1" hangingPunct="1">
              <a:spcBef>
                <a:spcPct val="0"/>
              </a:spcBef>
            </a:pPr>
            <a:r>
              <a:rPr lang="en-US" dirty="0" smtClean="0"/>
              <a:t>The break should be 10 minutes.  Remind the participants to try to be timely in their return.  When participants return, we will look at Instructional Shifts 2 and 3. </a:t>
            </a:r>
          </a:p>
        </p:txBody>
      </p:sp>
      <p:sp>
        <p:nvSpPr>
          <p:cNvPr id="1321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80901" name="Date Placeholder 4"/>
          <p:cNvSpPr>
            <a:spLocks noGrp="1"/>
          </p:cNvSpPr>
          <p:nvPr>
            <p:ph type="dt" sz="quarter" idx="1"/>
          </p:nvPr>
        </p:nvSpPr>
        <p:spPr bwMode="auto">
          <a:noFill/>
          <a:ln>
            <a:miter lim="800000"/>
            <a:headEnd/>
            <a:tailEnd/>
          </a:ln>
        </p:spPr>
        <p:txBody>
          <a:bodyPr anchor="t"/>
          <a:lstStyle/>
          <a:p>
            <a:fld id="{B2A9FBA6-6B01-4CA3-A0D9-EE7D90FC28D8}" type="datetime1">
              <a:rPr lang="en-US" smtClean="0">
                <a:latin typeface="Arial" pitchFamily="34" charset="0"/>
              </a:rPr>
              <a:pPr/>
              <a:t>3/3/2014</a:t>
            </a:fld>
            <a:endParaRPr lang="en-US" smtClean="0">
              <a:latin typeface="Arial" pitchFamily="34" charset="0"/>
            </a:endParaRPr>
          </a:p>
        </p:txBody>
      </p:sp>
      <p:sp>
        <p:nvSpPr>
          <p:cNvPr id="1321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80903" name="Slide Number Placeholder 6"/>
          <p:cNvSpPr>
            <a:spLocks noGrp="1"/>
          </p:cNvSpPr>
          <p:nvPr>
            <p:ph type="sldNum" sz="quarter" idx="5"/>
          </p:nvPr>
        </p:nvSpPr>
        <p:spPr bwMode="auto">
          <a:noFill/>
          <a:ln>
            <a:miter lim="800000"/>
            <a:headEnd/>
            <a:tailEnd/>
          </a:ln>
        </p:spPr>
        <p:txBody>
          <a:bodyPr/>
          <a:lstStyle/>
          <a:p>
            <a:fld id="{97303154-0DE2-4FCD-9524-3B8CD64C3B34}" type="slidenum">
              <a:rPr lang="en-US"/>
              <a:pPr/>
              <a:t>30</a:t>
            </a:fld>
            <a:endParaRPr lang="en-US"/>
          </a:p>
        </p:txBody>
      </p:sp>
    </p:spTree>
    <p:extLst>
      <p:ext uri="{BB962C8B-B14F-4D97-AF65-F5344CB8AC3E}">
        <p14:creationId xmlns="" xmlns:p14="http://schemas.microsoft.com/office/powerpoint/2010/main" val="1012353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are now ready to explore the second of the instructional shifts: reading, writing and speaking grounded in evidence. This shift is also embedded into the Literacy Anchor Standards for Science, Social Studies and Technical Subjects. </a:t>
            </a:r>
            <a:endParaRPr lang="en-US" b="1"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3/3/2014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31</a:t>
            </a:fld>
            <a:endParaRPr lang="en-US"/>
          </a:p>
        </p:txBody>
      </p:sp>
    </p:spTree>
    <p:extLst>
      <p:ext uri="{BB962C8B-B14F-4D97-AF65-F5344CB8AC3E}">
        <p14:creationId xmlns="" xmlns:p14="http://schemas.microsoft.com/office/powerpoint/2010/main" val="2680916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Participants may have heard or seen the shifts described as 6 shifts rather than three. This slide shows the relationship between two of the six shifts and Shift 2.  When this shift is articulated as two shifts, it emphasizes the “text-dependent” nature of questions and answers. However, it leaves out the very important aspect of speaking. Speaking provides both a means of collaborating with others, learning from others, and rehearsing for writing with evidence. </a:t>
            </a:r>
          </a:p>
        </p:txBody>
      </p:sp>
      <p:sp>
        <p:nvSpPr>
          <p:cNvPr id="84996" name="Slide Number Placeholder 3"/>
          <p:cNvSpPr>
            <a:spLocks noGrp="1"/>
          </p:cNvSpPr>
          <p:nvPr>
            <p:ph type="sldNum" sz="quarter" idx="5"/>
          </p:nvPr>
        </p:nvSpPr>
        <p:spPr bwMode="auto">
          <a:noFill/>
          <a:ln>
            <a:miter lim="800000"/>
            <a:headEnd/>
            <a:tailEnd/>
          </a:ln>
        </p:spPr>
        <p:txBody>
          <a:bodyPr/>
          <a:lstStyle/>
          <a:p>
            <a:fld id="{3BDB4ABC-EEE3-4AF2-96C3-787CA8BFEEC0}" type="slidenum">
              <a:rPr lang="en-US"/>
              <a:pPr/>
              <a:t>32</a:t>
            </a:fld>
            <a:endParaRPr lang="en-US"/>
          </a:p>
        </p:txBody>
      </p:sp>
    </p:spTree>
    <p:extLst>
      <p:ext uri="{BB962C8B-B14F-4D97-AF65-F5344CB8AC3E}">
        <p14:creationId xmlns="" xmlns:p14="http://schemas.microsoft.com/office/powerpoint/2010/main" val="693881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hangingPunct="1">
              <a:spcBef>
                <a:spcPct val="0"/>
              </a:spcBef>
              <a:buSzPct val="25000"/>
              <a:defRPr/>
            </a:pPr>
            <a:r>
              <a:rPr lang="en-US" altLang="en-US" dirty="0" smtClean="0"/>
              <a:t>1</a:t>
            </a:r>
            <a:r>
              <a:rPr lang="en-US" altLang="en-US" baseline="30000" dirty="0" smtClean="0"/>
              <a:t>st</a:t>
            </a:r>
            <a:r>
              <a:rPr lang="en-US" altLang="en-US" dirty="0" smtClean="0"/>
              <a:t> bullet:  These standards are standards for college and career readiness, and most college and career writing requires students to take a position or inform others while citing evidence from text, not to provide a personal opinion. This is a sharp departure from much common, current practice where students are asked to relate the text to themselves in narrative expressive pieces, to share their views on various topics.</a:t>
            </a:r>
          </a:p>
          <a:p>
            <a:pPr eaLnBrk="1" hangingPunct="1">
              <a:spcBef>
                <a:spcPct val="0"/>
              </a:spcBef>
              <a:buSzPct val="25000"/>
              <a:defRPr/>
            </a:pPr>
            <a:endParaRPr lang="en-US" altLang="en-US" dirty="0" smtClean="0"/>
          </a:p>
          <a:p>
            <a:pPr eaLnBrk="1" hangingPunct="1">
              <a:spcBef>
                <a:spcPct val="0"/>
              </a:spcBef>
              <a:defRPr/>
            </a:pPr>
            <a:r>
              <a:rPr lang="en-US" altLang="en-US" dirty="0" smtClean="0"/>
              <a:t>2</a:t>
            </a:r>
            <a:r>
              <a:rPr lang="en-US" altLang="en-US" baseline="30000" dirty="0" smtClean="0"/>
              <a:t>nd</a:t>
            </a:r>
            <a:r>
              <a:rPr lang="en-US" altLang="en-US" dirty="0" smtClean="0"/>
              <a:t> bullet:  Across the grades, and even across the content areas, students need to develop the skill of grounding their responses in evidence from the text.  Requiring students to use evidence can and should occur during oral discussions with read aloud in the youngest grades and continue across all grades and content areas. </a:t>
            </a:r>
          </a:p>
          <a:p>
            <a:pPr eaLnBrk="1" hangingPunct="1">
              <a:spcBef>
                <a:spcPct val="0"/>
              </a:spcBef>
              <a:defRPr/>
            </a:pPr>
            <a:endParaRPr lang="en-US" altLang="en-US" dirty="0" smtClean="0"/>
          </a:p>
          <a:p>
            <a:pPr eaLnBrk="1" hangingPunct="1">
              <a:spcBef>
                <a:spcPct val="0"/>
              </a:spcBef>
              <a:defRPr/>
            </a:pPr>
            <a:r>
              <a:rPr lang="en-US" altLang="en-US" dirty="0" smtClean="0"/>
              <a:t>3</a:t>
            </a:r>
            <a:r>
              <a:rPr lang="en-US" altLang="en-US" baseline="30000" dirty="0" smtClean="0"/>
              <a:t>rd</a:t>
            </a:r>
            <a:r>
              <a:rPr lang="en-US" altLang="en-US" dirty="0" smtClean="0"/>
              <a:t> bullet:  Even when students are reading grade-level texts, they are too often being encouraged to write or discuss without using evidence from these texts. It is easier to talk about personal responses than to analyze what the text has to say, hence students - and teachers - are likely to engage in this type of dialogue before a text is fully analyzed. The unintended consequence of all of this? Less time in the text, more outside the text; this is problematic in any case but far more so with the complex text the Standards require.</a:t>
            </a:r>
          </a:p>
          <a:p>
            <a:pPr eaLnBrk="1" hangingPunct="1">
              <a:spcBef>
                <a:spcPct val="0"/>
              </a:spcBef>
              <a:defRPr/>
            </a:pPr>
            <a:r>
              <a:rPr lang="en-US" altLang="en-US" dirty="0" smtClean="0">
                <a:sym typeface="Arial" panose="020B0604020202020204" pitchFamily="34" charset="0"/>
              </a:rPr>
              <a:t>Ability to cite evidence differentiates strong from weak student performance on NAEP.</a:t>
            </a:r>
          </a:p>
          <a:p>
            <a:pPr eaLnBrk="1" hangingPunct="1">
              <a:spcBef>
                <a:spcPct val="0"/>
              </a:spcBef>
              <a:buSzPct val="25000"/>
              <a:defRPr/>
            </a:pPr>
            <a:endParaRPr lang="en-US" altLang="en-US" dirty="0" smtClean="0"/>
          </a:p>
          <a:p>
            <a:pPr eaLnBrk="1" hangingPunct="1">
              <a:spcBef>
                <a:spcPct val="0"/>
              </a:spcBef>
              <a:buSzPct val="25000"/>
              <a:defRPr/>
            </a:pPr>
            <a:r>
              <a:rPr lang="en-US" altLang="en-US" b="1" dirty="0" smtClean="0"/>
              <a:t>This is does not mean banishing personal responses to text. Though not called for in the standards, there are times these responses and discussion are essential. They are best done, however, AFTER the text is fully analyzed. At this point students' personal responses will be enhanced by what the text has to offer. </a:t>
            </a:r>
            <a:endParaRPr lang="en-US" altLang="en-US" dirty="0" smtClean="0"/>
          </a:p>
        </p:txBody>
      </p:sp>
      <p:sp>
        <p:nvSpPr>
          <p:cNvPr id="1351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PCG Education</a:t>
            </a:r>
          </a:p>
        </p:txBody>
      </p:sp>
      <p:sp>
        <p:nvSpPr>
          <p:cNvPr id="87045" name="Date Placeholder 4"/>
          <p:cNvSpPr>
            <a:spLocks noGrp="1"/>
          </p:cNvSpPr>
          <p:nvPr>
            <p:ph type="dt" sz="quarter" idx="1"/>
          </p:nvPr>
        </p:nvSpPr>
        <p:spPr bwMode="auto">
          <a:noFill/>
          <a:ln>
            <a:miter lim="800000"/>
            <a:headEnd/>
            <a:tailEnd/>
          </a:ln>
        </p:spPr>
        <p:txBody>
          <a:bodyPr anchor="t"/>
          <a:lstStyle/>
          <a:p>
            <a:fld id="{B259041A-B205-49A5-B792-1FCA2DA2E6C4}" type="datetime1">
              <a:rPr lang="en-US" smtClean="0">
                <a:latin typeface="Arial" pitchFamily="34" charset="0"/>
              </a:rPr>
              <a:pPr/>
              <a:t>3/3/2014</a:t>
            </a:fld>
            <a:endParaRPr lang="en-US" smtClean="0">
              <a:latin typeface="Arial" pitchFamily="34" charset="0"/>
            </a:endParaRPr>
          </a:p>
        </p:txBody>
      </p:sp>
      <p:sp>
        <p:nvSpPr>
          <p:cNvPr id="13517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www.pcgeducation.com</a:t>
            </a:r>
          </a:p>
        </p:txBody>
      </p:sp>
      <p:sp>
        <p:nvSpPr>
          <p:cNvPr id="87047" name="Slide Number Placeholder 6"/>
          <p:cNvSpPr>
            <a:spLocks noGrp="1"/>
          </p:cNvSpPr>
          <p:nvPr>
            <p:ph type="sldNum" sz="quarter" idx="5"/>
          </p:nvPr>
        </p:nvSpPr>
        <p:spPr bwMode="auto">
          <a:noFill/>
          <a:ln>
            <a:miter lim="800000"/>
            <a:headEnd/>
            <a:tailEnd/>
          </a:ln>
        </p:spPr>
        <p:txBody>
          <a:bodyPr/>
          <a:lstStyle/>
          <a:p>
            <a:fld id="{2BCF59DC-88F2-4B22-A720-FD815069A387}" type="slidenum">
              <a:rPr lang="en-US"/>
              <a:pPr/>
              <a:t>33</a:t>
            </a:fld>
            <a:endParaRPr lang="en-US"/>
          </a:p>
        </p:txBody>
      </p:sp>
    </p:spTree>
    <p:extLst>
      <p:ext uri="{BB962C8B-B14F-4D97-AF65-F5344CB8AC3E}">
        <p14:creationId xmlns="" xmlns:p14="http://schemas.microsoft.com/office/powerpoint/2010/main" val="1158215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Ask a volunteer to read the quote. The standards require that students read carefully to grasp information, arguments, ideas, and details based on textual evidence. Students should be able to answer a range of text-dependent questions in which answers require inference based upon careful attention to the content of texts as well as to language choices (see Shift 3 for more about text complexity and language choices).</a:t>
            </a:r>
          </a:p>
          <a:p>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a:lstStyle/>
          <a:p>
            <a:fld id="{84456AA2-A488-41A3-9B20-15346511A7AE}" type="slidenum">
              <a:rPr lang="en-US"/>
              <a:pPr/>
              <a:t>34</a:t>
            </a:fld>
            <a:endParaRPr lang="en-US"/>
          </a:p>
        </p:txBody>
      </p:sp>
    </p:spTree>
    <p:extLst>
      <p:ext uri="{BB962C8B-B14F-4D97-AF65-F5344CB8AC3E}">
        <p14:creationId xmlns="" xmlns:p14="http://schemas.microsoft.com/office/powerpoint/2010/main" val="3633781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Shape 145"/>
          <p:cNvSpPr>
            <a:spLocks noGrp="1" noRot="1" noChangeAspect="1" noTextEdit="1"/>
          </p:cNvSpPr>
          <p:nvPr>
            <p:ph type="sldImg" idx="2"/>
          </p:nvPr>
        </p:nvSpPr>
        <p:spPr bwMode="auto">
          <a:noFill/>
          <a:ln>
            <a:solidFill>
              <a:srgbClr val="000000"/>
            </a:solidFill>
            <a:miter lim="800000"/>
            <a:headEnd/>
            <a:tailEnd/>
          </a:ln>
        </p:spPr>
      </p:sp>
      <p:sp>
        <p:nvSpPr>
          <p:cNvPr id="91139" name="Shape 146"/>
          <p:cNvSpPr>
            <a:spLocks noGrp="1"/>
          </p:cNvSpPr>
          <p:nvPr>
            <p:ph type="body" idx="1"/>
          </p:nvPr>
        </p:nvSpPr>
        <p:spPr bwMode="auto">
          <a:xfrm>
            <a:off x="701675" y="4421188"/>
            <a:ext cx="5619750" cy="1386842"/>
          </a:xfrm>
          <a:noFill/>
        </p:spPr>
        <p:txBody>
          <a:bodyPr wrap="square" tIns="46635" bIns="46635" numCol="1" anchor="t" anchorCtr="0" compatLnSpc="1">
            <a:prstTxWarp prst="textNoShape">
              <a:avLst/>
            </a:prstTxWarp>
            <a:spAutoFit/>
          </a:bodyPr>
          <a:lstStyle/>
          <a:p>
            <a:pPr eaLnBrk="1" hangingPunct="1">
              <a:spcBef>
                <a:spcPct val="0"/>
              </a:spcBef>
            </a:pPr>
            <a:r>
              <a:rPr lang="en-US" dirty="0" smtClean="0"/>
              <a:t>Ask participants in their table groups to discuss the difference between each pair of questions. Note that good text-dependent questions focus students’ attention  on textual evidence to support their text-based answers. Ask volunteers for any insights gained through the conversation at their table. If the point is that “text-dependent” means that the reader needs to return to the text but also that responding to the question adds insight into the meaning of the text or the author’s use of language, then make this point. </a:t>
            </a:r>
            <a:r>
              <a:rPr lang="en-US" b="1" dirty="0" smtClean="0"/>
              <a:t>5 min</a:t>
            </a:r>
            <a:endParaRPr lang="en-US" dirty="0" smtClean="0"/>
          </a:p>
        </p:txBody>
      </p:sp>
      <p:sp>
        <p:nvSpPr>
          <p:cNvPr id="153604" name="Shape 147"/>
          <p:cNvSpPr>
            <a:spLocks noGrp="1"/>
          </p:cNvSpPr>
          <p:nvPr>
            <p:ph type="sldNum" sz="quarter" idx="5"/>
          </p:nvPr>
        </p:nvSpPr>
        <p:spPr bwMode="auto">
          <a:xfrm>
            <a:off x="3978275" y="9026525"/>
            <a:ext cx="3043238" cy="280988"/>
          </a:xfrm>
          <a:ln>
            <a:miter lim="800000"/>
            <a:headEnd/>
            <a:tailEnd/>
          </a:ln>
        </p:spPr>
        <p:txBody>
          <a:bodyPr tIns="46635" bIns="46635" rtlCol="0">
            <a:spAutoFit/>
          </a:bodyPr>
          <a:lstStyle/>
          <a:p>
            <a:pPr>
              <a:buSzPct val="25000"/>
              <a:defRPr/>
            </a:pPr>
            <a:r>
              <a:rPr lang="en-US" dirty="0">
                <a:latin typeface="+mn-lt"/>
              </a:rPr>
              <a:t> </a:t>
            </a:r>
          </a:p>
        </p:txBody>
      </p:sp>
    </p:spTree>
    <p:extLst>
      <p:ext uri="{BB962C8B-B14F-4D97-AF65-F5344CB8AC3E}">
        <p14:creationId xmlns="" xmlns:p14="http://schemas.microsoft.com/office/powerpoint/2010/main" val="4160323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Creating text-dependent questions is a backward design process. </a:t>
            </a:r>
            <a:r>
              <a:rPr lang="en-US" baseline="0" dirty="0" smtClean="0"/>
              <a:t>See </a:t>
            </a:r>
            <a:r>
              <a:rPr lang="en-US" b="0" baseline="0" dirty="0" smtClean="0"/>
              <a:t>pages 21 of the Participant Guide for the handout, “Guide to Creating Text-Dependent Questions.” This is a resource to provide background knowledge for participants, but it will not be read during Activity 3.</a:t>
            </a:r>
            <a:endParaRPr lang="en-US" b="0" dirty="0" smtClean="0"/>
          </a:p>
          <a:p>
            <a:pPr>
              <a:defRPr/>
            </a:pPr>
            <a:endParaRPr lang="en-US" b="0" dirty="0" smtClean="0"/>
          </a:p>
          <a:p>
            <a:pPr>
              <a:defRPr/>
            </a:pPr>
            <a:r>
              <a:rPr lang="en-US" b="0" dirty="0" smtClean="0"/>
              <a:t>Phase 1 </a:t>
            </a:r>
          </a:p>
          <a:p>
            <a:pPr marL="228600" indent="-228600">
              <a:defRPr/>
            </a:pPr>
            <a:endParaRPr lang="en-US" b="0" dirty="0" smtClean="0"/>
          </a:p>
          <a:p>
            <a:pPr marL="228600" indent="-228600">
              <a:buFontTx/>
              <a:buAutoNum type="arabicPeriod"/>
              <a:defRPr/>
            </a:pPr>
            <a:r>
              <a:rPr lang="en-US" b="0" dirty="0" smtClean="0"/>
              <a:t>Read the text closely, taking careful notes as to the important content, concepts, and academic language.   Identify the key concepts that students need to understand.</a:t>
            </a:r>
          </a:p>
          <a:p>
            <a:pPr marL="228600" indent="-228600">
              <a:buFontTx/>
              <a:buAutoNum type="arabicPeriod"/>
              <a:defRPr/>
            </a:pPr>
            <a:r>
              <a:rPr lang="en-US" b="0" dirty="0" smtClean="0"/>
              <a:t>Specify the content vocabulary and academic vocabulary that will be examined in the lesson.  These are words and grammatical choices that are connected to content and ideas.  They are primarily tier 2 academic vocabulary, but may also be content-specific words.  The teacher defines key words and phrases as part of questioning, but students should also be able to define many words in context.</a:t>
            </a:r>
          </a:p>
          <a:p>
            <a:pPr marL="228600" indent="-228600">
              <a:buFontTx/>
              <a:buAutoNum type="arabicPeriod"/>
              <a:defRPr/>
            </a:pPr>
            <a:r>
              <a:rPr lang="en-US" b="0" dirty="0" smtClean="0"/>
              <a:t>Identify segments of the text that are most challenging to focus questioning.</a:t>
            </a:r>
          </a:p>
          <a:p>
            <a:pPr marL="228600" indent="-228600"/>
            <a:endParaRPr lang="en-US" b="0" dirty="0" smtClean="0"/>
          </a:p>
          <a:p>
            <a:pPr marL="228600" indent="-228600"/>
            <a:r>
              <a:rPr lang="en-US" b="0" dirty="0" smtClean="0"/>
              <a:t>Phase 2:</a:t>
            </a:r>
          </a:p>
          <a:p>
            <a:pPr marL="228600" indent="-228600">
              <a:buFontTx/>
              <a:buAutoNum type="arabicPeriod" startAt="4"/>
            </a:pPr>
            <a:r>
              <a:rPr lang="en-US" b="0" dirty="0" smtClean="0"/>
              <a:t>Create logical sequence of text-dependent questions for each lesson, starting small with easier questions to build confidence.</a:t>
            </a:r>
          </a:p>
          <a:p>
            <a:pPr marL="228600" indent="-228600">
              <a:buFontTx/>
              <a:buAutoNum type="arabicPeriod" startAt="4"/>
            </a:pPr>
            <a:r>
              <a:rPr lang="en-US" b="0" dirty="0" smtClean="0"/>
              <a:t>Associate standards with the questions, m</a:t>
            </a:r>
            <a:r>
              <a:rPr lang="en-US" dirty="0" smtClean="0"/>
              <a:t>aking sure that the standards to be addressed in the lesson are addressed in the questions.</a:t>
            </a:r>
          </a:p>
          <a:p>
            <a:pPr marL="228600" indent="-228600">
              <a:buFontTx/>
              <a:buAutoNum type="arabicPeriod" startAt="6"/>
            </a:pPr>
            <a:r>
              <a:rPr lang="en-US" dirty="0" smtClean="0"/>
              <a:t>Create the culminating activity</a:t>
            </a:r>
            <a:r>
              <a:rPr lang="en-US" baseline="0" dirty="0" smtClean="0"/>
              <a:t> </a:t>
            </a:r>
            <a:r>
              <a:rPr lang="en-US" dirty="0" smtClean="0"/>
              <a:t>for the lesson, aligned to the standards.  Note: Not all lessons need to have culminating activities.  Culminating activities include a performance task and a method for assessing development proficiency (i.e., rubrics aligned to standards).</a:t>
            </a:r>
            <a:r>
              <a:rPr lang="en-US" baseline="0" dirty="0" smtClean="0"/>
              <a:t> </a:t>
            </a:r>
            <a:r>
              <a:rPr lang="en-US" dirty="0" smtClean="0"/>
              <a:t>Decide how you will assess the student work samples including use of standards-aligned rubrics.  Culminating activities for lessons</a:t>
            </a:r>
            <a:r>
              <a:rPr lang="en-US" baseline="0" dirty="0" smtClean="0"/>
              <a:t> are typically formative.  End of unit assessments are typically summative.</a:t>
            </a:r>
            <a:endParaRPr lang="en-US" dirty="0" smtClean="0"/>
          </a:p>
          <a:p>
            <a:pPr marL="228600" indent="-228600"/>
            <a:endParaRPr lang="en-US" dirty="0" smtClean="0"/>
          </a:p>
          <a:p>
            <a:pPr marL="228600" indent="-228600"/>
            <a:endParaRPr lang="en-US" dirty="0" smtClean="0"/>
          </a:p>
          <a:p>
            <a:pPr marL="228600" indent="-228600">
              <a:defRPr/>
            </a:pP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a:p>
        </p:txBody>
      </p:sp>
    </p:spTree>
    <p:extLst>
      <p:ext uri="{BB962C8B-B14F-4D97-AF65-F5344CB8AC3E}">
        <p14:creationId xmlns="" xmlns:p14="http://schemas.microsoft.com/office/powerpoint/2010/main" val="2606050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is a quick, informal activity  using sticky notes to craft  a short series of TDQ’s. Allow 10-15 minutes.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a:p>
        </p:txBody>
      </p:sp>
    </p:spTree>
    <p:extLst>
      <p:ext uri="{BB962C8B-B14F-4D97-AF65-F5344CB8AC3E}">
        <p14:creationId xmlns="" xmlns:p14="http://schemas.microsoft.com/office/powerpoint/2010/main" val="1504768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Ask a participant to read the quote aloud. Point out that the research is clear that reinforcing the reading-writing connection is imperative if we are going to develop proficient independent readers and writers of complex text across content areas.</a:t>
            </a:r>
          </a:p>
        </p:txBody>
      </p:sp>
      <p:sp>
        <p:nvSpPr>
          <p:cNvPr id="96260" name="Slide Number Placeholder 3"/>
          <p:cNvSpPr>
            <a:spLocks noGrp="1"/>
          </p:cNvSpPr>
          <p:nvPr>
            <p:ph type="sldNum" sz="quarter" idx="5"/>
          </p:nvPr>
        </p:nvSpPr>
        <p:spPr bwMode="auto">
          <a:noFill/>
          <a:ln>
            <a:miter lim="800000"/>
            <a:headEnd/>
            <a:tailEnd/>
          </a:ln>
        </p:spPr>
        <p:txBody>
          <a:bodyPr/>
          <a:lstStyle/>
          <a:p>
            <a:fld id="{7F50227B-1252-43BD-8970-A0C53FBDA7B3}" type="slidenum">
              <a:rPr lang="en-US"/>
              <a:pPr/>
              <a:t>38</a:t>
            </a:fld>
            <a:endParaRPr lang="en-US"/>
          </a:p>
        </p:txBody>
      </p:sp>
    </p:spTree>
    <p:extLst>
      <p:ext uri="{BB962C8B-B14F-4D97-AF65-F5344CB8AC3E}">
        <p14:creationId xmlns="" xmlns:p14="http://schemas.microsoft.com/office/powerpoint/2010/main" val="1930920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Have participants discuss at their tables which of these they routinely see in classroom ELA/Literacy instruction – and in science and social studies and technical classes.</a:t>
            </a:r>
            <a:r>
              <a:rPr lang="en-US" b="1" dirty="0" smtClean="0"/>
              <a:t> </a:t>
            </a:r>
            <a:r>
              <a:rPr lang="en-US" dirty="0" smtClean="0"/>
              <a:t>Ask participants Which of these types of</a:t>
            </a:r>
            <a:r>
              <a:rPr lang="en-US" baseline="0" dirty="0" smtClean="0"/>
              <a:t> writing can be grounded in evidence? What does that look like?</a:t>
            </a:r>
            <a:endParaRPr lang="en-US" b="1" dirty="0" smtClean="0"/>
          </a:p>
        </p:txBody>
      </p:sp>
      <p:sp>
        <p:nvSpPr>
          <p:cNvPr id="100356" name="Slide Number Placeholder 3"/>
          <p:cNvSpPr>
            <a:spLocks noGrp="1"/>
          </p:cNvSpPr>
          <p:nvPr>
            <p:ph type="sldNum" sz="quarter" idx="5"/>
          </p:nvPr>
        </p:nvSpPr>
        <p:spPr bwMode="auto">
          <a:noFill/>
          <a:ln>
            <a:miter lim="800000"/>
            <a:headEnd/>
            <a:tailEnd/>
          </a:ln>
        </p:spPr>
        <p:txBody>
          <a:bodyPr/>
          <a:lstStyle/>
          <a:p>
            <a:fld id="{5C4A5E79-7564-43EB-8781-4E285CF3138E}" type="slidenum">
              <a:rPr lang="en-US"/>
              <a:pPr/>
              <a:t>39</a:t>
            </a:fld>
            <a:endParaRPr lang="en-US"/>
          </a:p>
        </p:txBody>
      </p:sp>
    </p:spTree>
    <p:extLst>
      <p:ext uri="{BB962C8B-B14F-4D97-AF65-F5344CB8AC3E}">
        <p14:creationId xmlns="" xmlns:p14="http://schemas.microsoft.com/office/powerpoint/2010/main" val="264837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Review the expected outcomes. Explain that the work we do today will be a baseline for future modules where we dig more deeply into Common Core curriculum, instruction, and assessment.</a:t>
            </a:r>
          </a:p>
          <a:p>
            <a:pPr eaLnBrk="1" hangingPunct="1">
              <a:spcBef>
                <a:spcPct val="0"/>
              </a:spcBef>
            </a:pPr>
            <a:endParaRPr lang="en-US" dirty="0" smtClean="0"/>
          </a:p>
          <a:p>
            <a:pPr eaLnBrk="1" hangingPunct="1">
              <a:spcBef>
                <a:spcPct val="0"/>
              </a:spcBef>
            </a:pPr>
            <a:r>
              <a:rPr lang="en-US" sz="1200" kern="1200" dirty="0" smtClean="0">
                <a:solidFill>
                  <a:schemeClr val="tx1"/>
                </a:solidFill>
                <a:effectLst/>
                <a:latin typeface="+mn-lt"/>
                <a:ea typeface="+mn-ea"/>
                <a:cs typeface="+mn-cs"/>
              </a:rPr>
              <a:t>This module will establish the foundation for </a:t>
            </a:r>
            <a:r>
              <a:rPr lang="en-US" dirty="0" smtClean="0"/>
              <a:t>your (</a:t>
            </a:r>
            <a:r>
              <a:rPr lang="en-US" sz="1200" kern="1200" dirty="0" smtClean="0">
                <a:solidFill>
                  <a:schemeClr val="tx1"/>
                </a:solidFill>
                <a:effectLst/>
                <a:latin typeface="+mn-lt"/>
                <a:ea typeface="+mn-ea"/>
                <a:cs typeface="+mn-cs"/>
              </a:rPr>
              <a:t>coaches’) work and will focus on key outcomes such as understanding the CT Core Standards, ELA and Literacy Standards, and the instructional shifts that will support them; exploring grade level expectations of the standards leading to the CCR Anchor Standards, and examining instructional practices through video exemplars consistent with the CT Core Standards’ instructional shifts. The tools and lessons provided throughout this module will set the groundwork for your continued collaboration with other members of your school as well as increased instructional and curricular alignment to the Ct Core Standards. </a:t>
            </a:r>
            <a:r>
              <a:rPr lang="en-US" dirty="0" smtClean="0"/>
              <a:t>The work we do today will be a baseline for future modules where we dig more deeply into Common Core curriculum, instruction, and assessment.</a:t>
            </a:r>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3/3/2014</a:t>
            </a:fld>
            <a:endParaRPr lang="en-US"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4</a:t>
            </a:fld>
            <a:endParaRPr lang="en-US"/>
          </a:p>
        </p:txBody>
      </p:sp>
    </p:spTree>
    <p:extLst>
      <p:ext uri="{BB962C8B-B14F-4D97-AF65-F5344CB8AC3E}">
        <p14:creationId xmlns="" xmlns:p14="http://schemas.microsoft.com/office/powerpoint/2010/main" val="2606028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12138" y="4421823"/>
            <a:ext cx="6320790" cy="4189095"/>
          </a:xfrm>
        </p:spPr>
        <p:txBody>
          <a:bodyPr>
            <a:normAutofit/>
          </a:bodyPr>
          <a:lstStyle/>
          <a:p>
            <a:pPr>
              <a:defRPr/>
            </a:pPr>
            <a:r>
              <a:rPr lang="en-US" dirty="0" smtClean="0"/>
              <a:t>Purposeful writing with evidence:</a:t>
            </a:r>
          </a:p>
          <a:p>
            <a:pPr marL="228600" indent="-228600">
              <a:buAutoNum type="arabicPeriod"/>
              <a:defRPr/>
            </a:pPr>
            <a:r>
              <a:rPr lang="en-US" dirty="0" smtClean="0"/>
              <a:t>Writing to narrate is important,</a:t>
            </a:r>
            <a:r>
              <a:rPr lang="en-US" baseline="0" dirty="0" smtClean="0"/>
              <a:t> but decreases in emphasis as students advance through the grades.</a:t>
            </a:r>
          </a:p>
          <a:p>
            <a:pPr marL="228600" indent="-228600">
              <a:buAutoNum type="arabicPeriod"/>
              <a:defRPr/>
            </a:pPr>
            <a:r>
              <a:rPr lang="en-US" baseline="0" dirty="0" smtClean="0"/>
              <a:t>Writing to inform and to defend a point of view or creating claims and counterclaims  increases in emphasis through the grades. </a:t>
            </a:r>
            <a:r>
              <a:rPr lang="en-US" dirty="0" smtClean="0"/>
              <a:t>Writing with sources means that students are expected to support</a:t>
            </a:r>
            <a:r>
              <a:rPr lang="en-US" baseline="0" dirty="0" smtClean="0"/>
              <a:t> their written arguments with sources.</a:t>
            </a:r>
            <a:endParaRPr lang="en-US" dirty="0"/>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6A44E2-B15E-4BD7-B4E4-30E95FF34293}" type="slidenum">
              <a:rPr lang="en-US" smtClean="0"/>
              <a:pPr>
                <a:defRPr/>
              </a:pPr>
              <a:t>40</a:t>
            </a:fld>
            <a:endParaRPr lang="en-US" dirty="0" smtClean="0"/>
          </a:p>
        </p:txBody>
      </p:sp>
    </p:spTree>
    <p:extLst>
      <p:ext uri="{BB962C8B-B14F-4D97-AF65-F5344CB8AC3E}">
        <p14:creationId xmlns="" xmlns:p14="http://schemas.microsoft.com/office/powerpoint/2010/main" val="1267635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big idea is that there is a reciprocal relationship between language and literacy. Strong language skills support literacy development, and strong literacy development enhances language skills.</a:t>
            </a:r>
          </a:p>
        </p:txBody>
      </p:sp>
      <p:sp>
        <p:nvSpPr>
          <p:cNvPr id="163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1E49428-CE77-478F-B93B-3DA2A919E210}" type="slidenum">
              <a:rPr lang="en-US" smtClean="0"/>
              <a:pPr>
                <a:defRPr/>
              </a:pPr>
              <a:t>41</a:t>
            </a:fld>
            <a:endParaRPr lang="en-US" dirty="0" smtClean="0"/>
          </a:p>
        </p:txBody>
      </p:sp>
    </p:spTree>
    <p:extLst>
      <p:ext uri="{BB962C8B-B14F-4D97-AF65-F5344CB8AC3E}">
        <p14:creationId xmlns="" xmlns:p14="http://schemas.microsoft.com/office/powerpoint/2010/main" val="3319791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dirty="0" smtClean="0"/>
              <a:t>This slide introduces Activity 3.  Before participants begin, make sure everyone knows where the directions are located in the participant packet for watching and discussing the video exemplar. This time the focus is on reading, writing and talking about the text. </a:t>
            </a:r>
          </a:p>
          <a:p>
            <a:pPr>
              <a:lnSpc>
                <a:spcPct val="80000"/>
              </a:lnSpc>
            </a:pPr>
            <a:endParaRPr lang="en-US" sz="1000" b="1" dirty="0" smtClean="0"/>
          </a:p>
          <a:p>
            <a:pPr>
              <a:lnSpc>
                <a:spcPct val="80000"/>
              </a:lnSpc>
            </a:pPr>
            <a:r>
              <a:rPr lang="en-US" sz="1000" b="1" dirty="0" smtClean="0"/>
              <a:t>View a video of instruction related to Shift 2 and discuss your observations (20 minutes total). </a:t>
            </a:r>
            <a:r>
              <a:rPr lang="en-US" sz="1000" dirty="0" smtClean="0"/>
              <a:t>Tell participants that they are going to view a video lesson that shows an eighth   grade class reading closely, the</a:t>
            </a:r>
            <a:r>
              <a:rPr lang="en-US" sz="1000" baseline="0" dirty="0" smtClean="0"/>
              <a:t> Declaration of Independence </a:t>
            </a:r>
            <a:r>
              <a:rPr lang="en-US" sz="1000" dirty="0" smtClean="0"/>
              <a:t>. The lesson plan and text dependent questions for the video lesson are included in the resources for this activity. We are focusing on the text-dependent questions that the teachers asks and the student’s text-based answers focused on content-rich text. </a:t>
            </a:r>
          </a:p>
          <a:p>
            <a:pPr eaLnBrk="1" hangingPunct="1">
              <a:lnSpc>
                <a:spcPct val="80000"/>
              </a:lnSpc>
              <a:spcBef>
                <a:spcPct val="0"/>
              </a:spcBef>
            </a:pPr>
            <a:r>
              <a:rPr lang="en-US" sz="1000" dirty="0" smtClean="0"/>
              <a:t>Activity Resources:</a:t>
            </a:r>
          </a:p>
          <a:p>
            <a:pPr eaLnBrk="1" hangingPunct="1">
              <a:lnSpc>
                <a:spcPct val="80000"/>
              </a:lnSpc>
              <a:spcBef>
                <a:spcPct val="0"/>
              </a:spcBef>
            </a:pPr>
            <a:r>
              <a:rPr lang="en-US" sz="1000" dirty="0" smtClean="0"/>
              <a:t>Participant packet of directions</a:t>
            </a:r>
          </a:p>
          <a:p>
            <a:pPr eaLnBrk="1" hangingPunct="1">
              <a:lnSpc>
                <a:spcPct val="80000"/>
              </a:lnSpc>
              <a:spcBef>
                <a:spcPct val="0"/>
              </a:spcBef>
            </a:pPr>
            <a:r>
              <a:rPr lang="en-US" sz="1000" dirty="0" smtClean="0"/>
              <a:t>Video exemplar lesson plans</a:t>
            </a:r>
          </a:p>
          <a:p>
            <a:pPr eaLnBrk="1" hangingPunct="1">
              <a:lnSpc>
                <a:spcPct val="80000"/>
              </a:lnSpc>
              <a:spcBef>
                <a:spcPct val="0"/>
              </a:spcBef>
            </a:pPr>
            <a:r>
              <a:rPr lang="en-US" sz="1000" dirty="0" smtClean="0"/>
              <a:t>Video: Grade, English Language Arts/History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rPr>
              <a:t>Video:  </a:t>
            </a:r>
            <a:r>
              <a:rPr lang="en-US" sz="1000" u="none" strike="noStrike" kern="1200" dirty="0" smtClean="0">
                <a:solidFill>
                  <a:schemeClr val="tx1"/>
                </a:solidFill>
                <a:hlinkClick r:id="rId3"/>
              </a:rPr>
              <a:t>http://commoncore.americaachieves.org</a:t>
            </a:r>
            <a:r>
              <a:rPr lang="en-US" sz="1000" kern="1200" dirty="0" smtClean="0">
                <a:solidFill>
                  <a:schemeClr val="tx1"/>
                </a:solidFill>
              </a:rPr>
              <a:t> </a:t>
            </a:r>
          </a:p>
          <a:p>
            <a:r>
              <a:rPr lang="en-US" sz="1000" kern="1200" dirty="0" smtClean="0">
                <a:solidFill>
                  <a:schemeClr val="tx1"/>
                </a:solidFill>
              </a:rPr>
              <a:t> Grade 8, History – The Declaration of Independence</a:t>
            </a:r>
          </a:p>
          <a:p>
            <a:r>
              <a:rPr lang="en-US" sz="1000" kern="1200" dirty="0" smtClean="0">
                <a:solidFill>
                  <a:schemeClr val="tx1"/>
                </a:solidFill>
              </a:rPr>
              <a:t> Segment 2: 02:09-05:15, Segment 4: 06:50-07:24, Segment 7:  08:50-9:29 (approx.4.5 minutes total on text evidence)</a:t>
            </a:r>
          </a:p>
          <a:p>
            <a:pPr eaLnBrk="1" hangingPunct="1">
              <a:lnSpc>
                <a:spcPct val="80000"/>
              </a:lnSpc>
            </a:pPr>
            <a:endParaRPr lang="en-US" sz="1000" dirty="0" smtClean="0"/>
          </a:p>
          <a:p>
            <a:pPr>
              <a:lnSpc>
                <a:spcPct val="80000"/>
              </a:lnSpc>
              <a:buFontTx/>
              <a:buAutoNum type="arabicPeriod"/>
            </a:pPr>
            <a:r>
              <a:rPr lang="en-US" sz="1000" dirty="0" smtClean="0"/>
              <a:t>Tell participants that as they watch the video, they should take careful notes on the text-dependent questions that the teacher poses and the students’ responses to the questions. Do the questions specifically address content-rich material in the text? What types of questions does the teacher ask?  Are students successful in responding to the questions with textual evidence?  Ask participants to pay special attention to the way that the teacher helps students become close readers as they build content knowledge related to the CCS-ELA reading standards for the lesson as identified on the lesson plan.  </a:t>
            </a:r>
            <a:r>
              <a:rPr lang="en-US" sz="1000" b="1" dirty="0" smtClean="0"/>
              <a:t>(5</a:t>
            </a:r>
            <a:r>
              <a:rPr lang="en-US" sz="1000" b="1" baseline="0" dirty="0" smtClean="0"/>
              <a:t> </a:t>
            </a:r>
            <a:r>
              <a:rPr lang="en-US" sz="1000" b="1" dirty="0" smtClean="0"/>
              <a:t>minutes to watch the video)</a:t>
            </a:r>
            <a:endParaRPr lang="en-US" sz="1000" dirty="0" smtClean="0"/>
          </a:p>
          <a:p>
            <a:pPr>
              <a:lnSpc>
                <a:spcPct val="80000"/>
              </a:lnSpc>
            </a:pPr>
            <a:r>
              <a:rPr lang="en-US" sz="1000" dirty="0" smtClean="0"/>
              <a:t>2.   After watching the video, ask participants to “turn and talk” to their neighbor to discuss what they observed in the video that exemplifies the value of text-dependent questioning in close reading of meaningful content.  Peer pairs then share their ideas with others at the table.  </a:t>
            </a:r>
            <a:r>
              <a:rPr lang="en-US" sz="1000" b="1" dirty="0" smtClean="0"/>
              <a:t>(10 minutes to discuss)</a:t>
            </a:r>
            <a:endParaRPr lang="en-US" sz="1000" dirty="0" smtClean="0"/>
          </a:p>
          <a:p>
            <a:pPr>
              <a:lnSpc>
                <a:spcPct val="80000"/>
              </a:lnSpc>
            </a:pPr>
            <a:r>
              <a:rPr lang="en-US" sz="1000" dirty="0" smtClean="0"/>
              <a:t>3.  One volunteer will share an idea from the table with all participants.  </a:t>
            </a:r>
            <a:r>
              <a:rPr lang="en-US" sz="1000" b="1" dirty="0" smtClean="0"/>
              <a:t>(2 minutes to share)</a:t>
            </a:r>
            <a:endParaRPr lang="en-US" sz="700" dirty="0" smtClean="0"/>
          </a:p>
        </p:txBody>
      </p:sp>
      <p:sp>
        <p:nvSpPr>
          <p:cNvPr id="1679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102405"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a:spcBef>
                <a:spcPct val="30000"/>
              </a:spcBef>
              <a:defRPr sz="1200">
                <a:solidFill>
                  <a:schemeClr val="tx1"/>
                </a:solidFill>
                <a:latin typeface="Arial" panose="020B0604020202020204" pitchFamily="34" charset="0"/>
              </a:defRPr>
            </a:lvl1pPr>
            <a:lvl2pPr marL="772837" indent="-29649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89229" indent="-2365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5568" indent="-2365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1908" indent="-2365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8526"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75144"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41763"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08381"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5AE6163-7E0C-46BD-B5D8-EF99E5E28EF2}" type="datetime1">
              <a:rPr lang="en-US" smtClean="0">
                <a:solidFill>
                  <a:schemeClr val="tx2"/>
                </a:solidFill>
              </a:rPr>
              <a:pPr>
                <a:spcBef>
                  <a:spcPct val="0"/>
                </a:spcBef>
              </a:pPr>
              <a:t>3/3/2014</a:t>
            </a:fld>
            <a:endParaRPr lang="en-US" smtClean="0">
              <a:solidFill>
                <a:schemeClr val="tx2"/>
              </a:solidFill>
            </a:endParaRPr>
          </a:p>
        </p:txBody>
      </p:sp>
      <p:sp>
        <p:nvSpPr>
          <p:cNvPr id="1679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102407"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2837" indent="-29649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89229" indent="-2365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5568" indent="-2365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1908" indent="-2365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8526"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75144"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41763"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08381"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BEAB553-8BBA-4D8B-A450-B2937F409E32}" type="slidenum">
              <a:rPr lang="en-US" smtClean="0">
                <a:solidFill>
                  <a:schemeClr val="tx2"/>
                </a:solidFill>
              </a:rPr>
              <a:pPr>
                <a:spcBef>
                  <a:spcPct val="0"/>
                </a:spcBef>
              </a:pPr>
              <a:t>42</a:t>
            </a:fld>
            <a:endParaRPr lang="en-US" smtClean="0">
              <a:solidFill>
                <a:schemeClr val="tx2"/>
              </a:solidFill>
            </a:endParaRPr>
          </a:p>
        </p:txBody>
      </p:sp>
    </p:spTree>
    <p:extLst>
      <p:ext uri="{BB962C8B-B14F-4D97-AF65-F5344CB8AC3E}">
        <p14:creationId xmlns="" xmlns:p14="http://schemas.microsoft.com/office/powerpoint/2010/main" val="1794687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000" dirty="0" smtClean="0">
                <a:effectLst/>
              </a:rPr>
              <a:t>The</a:t>
            </a:r>
            <a:r>
              <a:rPr lang="en-US" sz="1000" baseline="0" dirty="0" smtClean="0">
                <a:effectLst/>
              </a:rPr>
              <a:t> </a:t>
            </a:r>
            <a:r>
              <a:rPr lang="en-US" sz="1000" dirty="0" smtClean="0">
                <a:effectLst/>
              </a:rPr>
              <a:t>point of an anchor chart is to anchor the teaching and learning that is happening in the classroom.</a:t>
            </a:r>
            <a:r>
              <a:rPr lang="en-US" sz="1000" baseline="0" dirty="0" smtClean="0">
                <a:effectLst/>
              </a:rPr>
              <a:t> We will create anchor charts to note the key points or “take-</a:t>
            </a:r>
            <a:r>
              <a:rPr lang="en-US" sz="1000" baseline="0" dirty="0" err="1" smtClean="0">
                <a:effectLst/>
              </a:rPr>
              <a:t>aways</a:t>
            </a:r>
            <a:r>
              <a:rPr lang="en-US" sz="1000" baseline="0" dirty="0" smtClean="0">
                <a:effectLst/>
              </a:rPr>
              <a:t>” from our work with each of the three shifts today.  Later on you’ll have the opportunity to see and comment upon what others have written.</a:t>
            </a:r>
            <a:endParaRPr lang="en-US" sz="1000" dirty="0" smtClean="0"/>
          </a:p>
        </p:txBody>
      </p:sp>
      <p:sp>
        <p:nvSpPr>
          <p:cNvPr id="1454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78853" name="Date Placeholder 4"/>
          <p:cNvSpPr>
            <a:spLocks noGrp="1"/>
          </p:cNvSpPr>
          <p:nvPr>
            <p:ph type="dt" sz="quarter" idx="1"/>
          </p:nvPr>
        </p:nvSpPr>
        <p:spPr bwMode="auto">
          <a:noFill/>
          <a:ln>
            <a:miter lim="800000"/>
            <a:headEnd/>
            <a:tailEnd/>
          </a:ln>
        </p:spPr>
        <p:txBody>
          <a:bodyPr anchor="t"/>
          <a:lstStyle/>
          <a:p>
            <a:fld id="{FC926989-28BF-4224-94E5-66F0EF87248F}" type="datetime1">
              <a:rPr lang="en-US" smtClean="0">
                <a:latin typeface="Arial" pitchFamily="34" charset="0"/>
              </a:rPr>
              <a:pPr/>
              <a:t>3/3/2014</a:t>
            </a:fld>
            <a:endParaRPr lang="en-US" smtClean="0">
              <a:latin typeface="Arial" pitchFamily="34" charset="0"/>
            </a:endParaRPr>
          </a:p>
        </p:txBody>
      </p:sp>
      <p:sp>
        <p:nvSpPr>
          <p:cNvPr id="14541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78855" name="Slide Number Placeholder 6"/>
          <p:cNvSpPr>
            <a:spLocks noGrp="1"/>
          </p:cNvSpPr>
          <p:nvPr>
            <p:ph type="sldNum" sz="quarter" idx="5"/>
          </p:nvPr>
        </p:nvSpPr>
        <p:spPr bwMode="auto">
          <a:noFill/>
          <a:ln>
            <a:miter lim="800000"/>
            <a:headEnd/>
            <a:tailEnd/>
          </a:ln>
        </p:spPr>
        <p:txBody>
          <a:bodyPr/>
          <a:lstStyle/>
          <a:p>
            <a:fld id="{946FF4C0-7F24-4E9A-AD87-0A23F7F39FE1}" type="slidenum">
              <a:rPr lang="en-US"/>
              <a:pPr/>
              <a:t>43</a:t>
            </a:fld>
            <a:endParaRPr lang="en-US"/>
          </a:p>
        </p:txBody>
      </p:sp>
    </p:spTree>
    <p:extLst>
      <p:ext uri="{BB962C8B-B14F-4D97-AF65-F5344CB8AC3E}">
        <p14:creationId xmlns="" xmlns:p14="http://schemas.microsoft.com/office/powerpoint/2010/main" val="1033461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slide introduces Shift 3: Regular practice with complex text and its academic language. There are two key interrelated ideas here – text complexity and development of academic vocabulary. The latter refers to both academic language (e.g.., analyze, synthesize, evidence, proclamation) and knowledge and use of domain-specific terms (e.g.., terms and words you need to understand to read, write and talk about specific topics in different content areas such as science, social studies and technical subjects). </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3/3/2014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44</a:t>
            </a:fld>
            <a:endParaRPr lang="en-US"/>
          </a:p>
        </p:txBody>
      </p:sp>
    </p:spTree>
    <p:extLst>
      <p:ext uri="{BB962C8B-B14F-4D97-AF65-F5344CB8AC3E}">
        <p14:creationId xmlns="" xmlns:p14="http://schemas.microsoft.com/office/powerpoint/2010/main" val="2680916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this shift is shown as two shifts, the concept “Staircase of Complexity” is used to describe using increasingly complex texts with increasingly</a:t>
            </a:r>
            <a:r>
              <a:rPr lang="en-US" baseline="0" dirty="0" smtClean="0"/>
              <a:t> complex tasks. </a:t>
            </a:r>
            <a:r>
              <a:rPr lang="en-US" dirty="0" smtClean="0"/>
              <a:t>Staircase of complexity is about rigor – more complex tasks with more complex texts. Experts agree that academic</a:t>
            </a:r>
            <a:r>
              <a:rPr lang="en-US" baseline="0" dirty="0" smtClean="0"/>
              <a:t> language is a key factor in text complexity.</a:t>
            </a:r>
            <a:endParaRPr lang="en-US" dirty="0" smtClean="0"/>
          </a:p>
        </p:txBody>
      </p:sp>
      <p:sp>
        <p:nvSpPr>
          <p:cNvPr id="112644" name="Slide Number Placeholder 3"/>
          <p:cNvSpPr>
            <a:spLocks noGrp="1"/>
          </p:cNvSpPr>
          <p:nvPr>
            <p:ph type="sldNum" sz="quarter" idx="5"/>
          </p:nvPr>
        </p:nvSpPr>
        <p:spPr bwMode="auto">
          <a:noFill/>
          <a:ln>
            <a:miter lim="800000"/>
            <a:headEnd/>
            <a:tailEnd/>
          </a:ln>
        </p:spPr>
        <p:txBody>
          <a:bodyPr/>
          <a:lstStyle/>
          <a:p>
            <a:fld id="{BD883415-4904-4E19-B058-C9D3DAB0852D}" type="slidenum">
              <a:rPr lang="en-US"/>
              <a:pPr/>
              <a:t>45</a:t>
            </a:fld>
            <a:endParaRPr lang="en-US"/>
          </a:p>
        </p:txBody>
      </p:sp>
    </p:spTree>
    <p:extLst>
      <p:ext uri="{BB962C8B-B14F-4D97-AF65-F5344CB8AC3E}">
        <p14:creationId xmlns="" xmlns:p14="http://schemas.microsoft.com/office/powerpoint/2010/main" val="2136063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p:txBody>
          <a:bodyPr wrap="square" numCol="1" anchor="t" anchorCtr="0" compatLnSpc="1">
            <a:prstTxWarp prst="textNoShape">
              <a:avLst/>
            </a:prstTxWarp>
            <a:normAutofit/>
          </a:bodyPr>
          <a:lstStyle/>
          <a:p>
            <a:pPr>
              <a:spcBef>
                <a:spcPct val="0"/>
              </a:spcBef>
            </a:pPr>
            <a:r>
              <a:rPr lang="en-US" dirty="0" smtClean="0"/>
              <a:t>Just as evidence appears throughout the CCS-ELA &amp; Literacy, so does complexity. Academic vocabulary and language including text structure and syntax are primary sources of text complexity.</a:t>
            </a:r>
          </a:p>
          <a:p>
            <a:pPr>
              <a:spcBef>
                <a:spcPct val="0"/>
              </a:spcBef>
              <a:buFontTx/>
              <a:buChar char="•"/>
            </a:pPr>
            <a:endParaRPr lang="en-US" dirty="0" smtClean="0"/>
          </a:p>
          <a:p>
            <a:pPr>
              <a:spcBef>
                <a:spcPct val="0"/>
              </a:spcBef>
              <a:buFontTx/>
              <a:buChar char="•"/>
            </a:pPr>
            <a:r>
              <a:rPr lang="en-US" dirty="0" smtClean="0"/>
              <a:t> It very important that students develop deep understanding of vocabulary and language structure if they are to become proficient readers and writers.</a:t>
            </a:r>
          </a:p>
          <a:p>
            <a:pPr>
              <a:spcBef>
                <a:spcPct val="0"/>
              </a:spcBef>
              <a:buFontTx/>
              <a:buChar char="•"/>
            </a:pPr>
            <a:endParaRPr lang="en-US" dirty="0" smtClean="0"/>
          </a:p>
          <a:p>
            <a:pPr>
              <a:spcBef>
                <a:spcPct val="0"/>
              </a:spcBef>
              <a:buFontTx/>
              <a:buChar char="•"/>
            </a:pPr>
            <a:r>
              <a:rPr lang="en-US" dirty="0" smtClean="0"/>
              <a:t>Hence, the third shift in instruction is to devote much more instructional time to vocabulary acquisition and language structure, primarily in the context of reading grade appropriate text.</a:t>
            </a:r>
            <a:endParaRPr lang="en-US" altLang="en-US" dirty="0" smtClean="0"/>
          </a:p>
        </p:txBody>
      </p:sp>
      <p:sp>
        <p:nvSpPr>
          <p:cNvPr id="1351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PCG Education</a:t>
            </a:r>
          </a:p>
        </p:txBody>
      </p:sp>
      <p:sp>
        <p:nvSpPr>
          <p:cNvPr id="114693" name="Date Placeholder 4"/>
          <p:cNvSpPr>
            <a:spLocks noGrp="1"/>
          </p:cNvSpPr>
          <p:nvPr>
            <p:ph type="dt" sz="quarter" idx="1"/>
          </p:nvPr>
        </p:nvSpPr>
        <p:spPr bwMode="auto">
          <a:noFill/>
          <a:ln>
            <a:miter lim="800000"/>
            <a:headEnd/>
            <a:tailEnd/>
          </a:ln>
        </p:spPr>
        <p:txBody>
          <a:bodyPr anchor="t"/>
          <a:lstStyle/>
          <a:p>
            <a:fld id="{F1189554-1C88-4CC4-994D-60882129C9A6}" type="datetime1">
              <a:rPr lang="en-US" smtClean="0">
                <a:latin typeface="Arial" pitchFamily="34" charset="0"/>
              </a:rPr>
              <a:pPr/>
              <a:t>3/3/2014</a:t>
            </a:fld>
            <a:endParaRPr lang="en-US" smtClean="0">
              <a:latin typeface="Arial" pitchFamily="34" charset="0"/>
            </a:endParaRPr>
          </a:p>
        </p:txBody>
      </p:sp>
      <p:sp>
        <p:nvSpPr>
          <p:cNvPr id="13517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www.pcgeducation.com</a:t>
            </a:r>
          </a:p>
        </p:txBody>
      </p:sp>
      <p:sp>
        <p:nvSpPr>
          <p:cNvPr id="114695" name="Slide Number Placeholder 6"/>
          <p:cNvSpPr>
            <a:spLocks noGrp="1"/>
          </p:cNvSpPr>
          <p:nvPr>
            <p:ph type="sldNum" sz="quarter" idx="5"/>
          </p:nvPr>
        </p:nvSpPr>
        <p:spPr bwMode="auto">
          <a:noFill/>
          <a:ln>
            <a:miter lim="800000"/>
            <a:headEnd/>
            <a:tailEnd/>
          </a:ln>
        </p:spPr>
        <p:txBody>
          <a:bodyPr/>
          <a:lstStyle/>
          <a:p>
            <a:fld id="{01D194F4-68D1-4A90-A8E5-98217CEA4715}" type="slidenum">
              <a:rPr lang="en-US"/>
              <a:pPr/>
              <a:t>46</a:t>
            </a:fld>
            <a:endParaRPr lang="en-US"/>
          </a:p>
        </p:txBody>
      </p:sp>
    </p:spTree>
    <p:extLst>
      <p:ext uri="{BB962C8B-B14F-4D97-AF65-F5344CB8AC3E}">
        <p14:creationId xmlns="" xmlns:p14="http://schemas.microsoft.com/office/powerpoint/2010/main" val="4081266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tendency to focus on quantitative measures of text complexity; however there are numerous examples of texts that are seemingly simple in structure but complex in nuance and meaning. Students’ background knowledge can greatly influence the complexity of text for that particular student. </a:t>
            </a:r>
          </a:p>
          <a:p>
            <a:endParaRPr lang="en-US" dirty="0" smtClean="0"/>
          </a:p>
          <a:p>
            <a:r>
              <a:rPr lang="en-US" dirty="0" smtClean="0"/>
              <a:t>Note: We will go more deeply into the implications of text complexity in Module 2.</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47</a:t>
            </a:fld>
            <a:endParaRPr lang="en-US"/>
          </a:p>
        </p:txBody>
      </p:sp>
    </p:spTree>
    <p:extLst>
      <p:ext uri="{BB962C8B-B14F-4D97-AF65-F5344CB8AC3E}">
        <p14:creationId xmlns="" xmlns:p14="http://schemas.microsoft.com/office/powerpoint/2010/main" val="1069917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CCSS Appendix A: </a:t>
            </a:r>
          </a:p>
          <a:p>
            <a:r>
              <a:rPr lang="en-US" dirty="0" smtClean="0"/>
              <a:t>Research indicates that the demands that college, careers, and citizenship place on readers have either held steady or increased over roughly the last fifty years. Furthermore, students in college are expected to read complex texts with substantially greater independence (i.e., much less scaffolding) than are students in typical K–12 programs. Despite steady or growing reading demands from various sources, K–12 reading texts have actually trended downward in difficulty in the last half century.  </a:t>
            </a:r>
            <a:r>
              <a:rPr lang="en-US" dirty="0" err="1" smtClean="0"/>
              <a:t>Lexile</a:t>
            </a:r>
            <a:r>
              <a:rPr lang="en-US" dirty="0" smtClean="0"/>
              <a:t> is one quantitative measure. The stretch </a:t>
            </a:r>
            <a:r>
              <a:rPr lang="en-US" dirty="0" err="1" smtClean="0"/>
              <a:t>Lexile</a:t>
            </a:r>
            <a:r>
              <a:rPr lang="en-US" dirty="0" smtClean="0"/>
              <a:t> band was intended to close the complexity gap between high school texts and college texts.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a:p>
        </p:txBody>
      </p:sp>
    </p:spTree>
    <p:extLst>
      <p:ext uri="{BB962C8B-B14F-4D97-AF65-F5344CB8AC3E}">
        <p14:creationId xmlns="" xmlns:p14="http://schemas.microsoft.com/office/powerpoint/2010/main" val="3320792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09836">
              <a:spcBef>
                <a:spcPct val="0"/>
              </a:spcBef>
              <a:defRPr/>
            </a:pPr>
            <a:r>
              <a:rPr lang="en-US" dirty="0" smtClean="0">
                <a:ea typeface="ＭＳ Ｐゴシック" panose="020B0600070205080204" pitchFamily="34" charset="-128"/>
              </a:rPr>
              <a:t>This slide provides a sample of complex and simple text based on the same social studies passage. The top of the screen represents John F. Kennedy’s actual words. On the bottom, the vocabulary and sentence structure have been simplified. Again, ask for a few observations about the texts from participants. </a:t>
            </a:r>
            <a:r>
              <a:rPr lang="en-US" b="1" dirty="0" smtClean="0">
                <a:ea typeface="ＭＳ Ｐゴシック" panose="020B0600070205080204" pitchFamily="34" charset="-128"/>
              </a:rPr>
              <a:t>Allow 2-3 minutes for discussion.</a:t>
            </a:r>
          </a:p>
          <a:p>
            <a:pPr>
              <a:defRPr/>
            </a:pPr>
            <a:r>
              <a:rPr lang="en-US" dirty="0" smtClean="0">
                <a:ea typeface="ＭＳ Ｐゴシック" panose="020B0600070205080204" pitchFamily="34" charset="-128"/>
              </a:rPr>
              <a:t>More complex texts and at every grade level</a:t>
            </a:r>
          </a:p>
          <a:p>
            <a:pPr>
              <a:defRPr/>
            </a:pPr>
            <a:r>
              <a:rPr lang="en-US" dirty="0" smtClean="0">
                <a:ea typeface="ＭＳ Ｐゴシック" panose="020B0600070205080204" pitchFamily="34" charset="-128"/>
              </a:rPr>
              <a:t>More rigorous conversations </a:t>
            </a:r>
          </a:p>
          <a:p>
            <a:pPr>
              <a:defRPr/>
            </a:pPr>
            <a:r>
              <a:rPr lang="en-US" dirty="0" smtClean="0">
                <a:ea typeface="ＭＳ Ｐゴシック" panose="020B0600070205080204" pitchFamily="34" charset="-128"/>
              </a:rPr>
              <a:t>More time and multiple reads on complex texts </a:t>
            </a:r>
          </a:p>
          <a:p>
            <a:pPr>
              <a:defRPr/>
            </a:pPr>
            <a:r>
              <a:rPr lang="en-US" dirty="0" smtClean="0">
                <a:ea typeface="ＭＳ Ｐゴシック" panose="020B0600070205080204" pitchFamily="34" charset="-128"/>
              </a:rPr>
              <a:t>Provide scaffolding; i.e., reading/thinking aloud, digital media to build background knowledge, routines for re-organizing  text and collaborative activities such as reciprocal teaching. </a:t>
            </a:r>
          </a:p>
          <a:p>
            <a:pPr>
              <a:defRPr/>
            </a:pPr>
            <a:r>
              <a:rPr lang="en-US" dirty="0" smtClean="0">
                <a:ea typeface="ＭＳ Ｐゴシック" panose="020B0600070205080204" pitchFamily="34" charset="-128"/>
              </a:rPr>
              <a:t>Teach  annotation techniques.</a:t>
            </a:r>
          </a:p>
          <a:p>
            <a:pPr>
              <a:defRPr/>
            </a:pPr>
            <a:r>
              <a:rPr lang="en-US" dirty="0" smtClean="0">
                <a:ea typeface="ＭＳ Ｐゴシック" panose="020B0600070205080204" pitchFamily="34" charset="-128"/>
              </a:rPr>
              <a:t>Use leveled texts carefully to build independence; </a:t>
            </a:r>
            <a:r>
              <a:rPr lang="en-US" b="1" dirty="0" smtClean="0">
                <a:ea typeface="ＭＳ Ｐゴシック" panose="020B0600070205080204" pitchFamily="34" charset="-128"/>
              </a:rPr>
              <a:t>do not supplant opportunities for engagement with grade level  complex  text.</a:t>
            </a:r>
          </a:p>
          <a:p>
            <a:pPr>
              <a:spcBef>
                <a:spcPct val="0"/>
              </a:spcBef>
              <a:defRPr/>
            </a:pPr>
            <a:r>
              <a:rPr lang="en-US" b="1" dirty="0" smtClean="0">
                <a:ea typeface="ＭＳ Ｐゴシック" panose="020B0600070205080204" pitchFamily="34" charset="-128"/>
              </a:rPr>
              <a:t>Use TDQs – both teacher and student generated.</a:t>
            </a:r>
          </a:p>
          <a:p>
            <a:pPr defTabSz="909836">
              <a:spcBef>
                <a:spcPct val="0"/>
              </a:spcBef>
              <a:defRPr/>
            </a:pPr>
            <a:endParaRPr lang="en-US" dirty="0" smtClean="0">
              <a:ea typeface="ＭＳ Ｐゴシック" panose="020B0600070205080204" pitchFamily="34" charset="-128"/>
            </a:endParaRPr>
          </a:p>
        </p:txBody>
      </p:sp>
      <p:sp>
        <p:nvSpPr>
          <p:cNvPr id="123908" name="Slide Number Placeholder 3"/>
          <p:cNvSpPr>
            <a:spLocks noGrp="1"/>
          </p:cNvSpPr>
          <p:nvPr>
            <p:ph type="sldNum" sz="quarter" idx="5"/>
          </p:nvPr>
        </p:nvSpPr>
        <p:spPr bwMode="auto">
          <a:noFill/>
          <a:ln>
            <a:miter lim="800000"/>
            <a:headEnd/>
            <a:tailEnd/>
          </a:ln>
        </p:spPr>
        <p:txBody>
          <a:bodyPr/>
          <a:lstStyle/>
          <a:p>
            <a:fld id="{A7AC9E18-2580-4652-BE5F-1A026BC84B2F}" type="slidenum">
              <a:rPr lang="en-US"/>
              <a:pPr/>
              <a:t>49</a:t>
            </a:fld>
            <a:endParaRPr lang="en-US"/>
          </a:p>
        </p:txBody>
      </p:sp>
    </p:spTree>
    <p:extLst>
      <p:ext uri="{BB962C8B-B14F-4D97-AF65-F5344CB8AC3E}">
        <p14:creationId xmlns="" xmlns:p14="http://schemas.microsoft.com/office/powerpoint/2010/main" val="281716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Direct participants: </a:t>
            </a:r>
          </a:p>
          <a:p>
            <a:r>
              <a:rPr lang="en-US" dirty="0" smtClean="0"/>
              <a:t>Before </a:t>
            </a:r>
            <a:r>
              <a:rPr lang="en-US" dirty="0"/>
              <a:t>we begin, please take a few minutes to complete this short </a:t>
            </a:r>
            <a:r>
              <a:rPr lang="en-US" dirty="0" smtClean="0"/>
              <a:t>Pre-Assessment</a:t>
            </a:r>
            <a:r>
              <a:rPr lang="en-US" dirty="0"/>
              <a:t>. This will gauge your beliefs about the </a:t>
            </a:r>
            <a:r>
              <a:rPr lang="en-US" dirty="0" smtClean="0"/>
              <a:t>CT Core </a:t>
            </a:r>
            <a:r>
              <a:rPr lang="en-US" dirty="0"/>
              <a:t>S</a:t>
            </a:r>
            <a:r>
              <a:rPr lang="en-US" dirty="0" smtClean="0"/>
              <a:t>tandards </a:t>
            </a:r>
            <a:r>
              <a:rPr lang="en-US" dirty="0"/>
              <a:t>and related instructional shifts and practices for </a:t>
            </a:r>
            <a:r>
              <a:rPr lang="en-US" dirty="0" smtClean="0"/>
              <a:t>ELA &amp; Literacy. </a:t>
            </a:r>
            <a:r>
              <a:rPr lang="en-US" dirty="0"/>
              <a:t>Note that you will complete the same assessment again at the end of the session as a way to compare your thinking before and after the course</a:t>
            </a:r>
            <a:r>
              <a:rPr lang="en-US" dirty="0" smtClean="0"/>
              <a:t>.</a:t>
            </a:r>
          </a:p>
          <a:p>
            <a:r>
              <a:rPr lang="en-US" dirty="0" smtClean="0"/>
              <a:t>(This will be a short Self-Assessment, which will be found in the Participant Guide.  It will assess where they are now in their understanding the CCS-ELA &amp; Literacy and related instructional shifts and practices. They will complete the same assessment at the end of the morning session.  </a:t>
            </a:r>
            <a:r>
              <a:rPr lang="en-US" b="1" dirty="0" smtClean="0"/>
              <a:t>Allow 3-4 minutes to complete.) </a:t>
            </a:r>
            <a:endParaRPr lang="en-US" dirty="0" smtClean="0"/>
          </a:p>
        </p:txBody>
      </p:sp>
      <p:sp>
        <p:nvSpPr>
          <p:cNvPr id="1146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28677" name="Date Placeholder 4"/>
          <p:cNvSpPr>
            <a:spLocks noGrp="1"/>
          </p:cNvSpPr>
          <p:nvPr>
            <p:ph type="dt" sz="quarter" idx="1"/>
          </p:nvPr>
        </p:nvSpPr>
        <p:spPr bwMode="auto">
          <a:noFill/>
          <a:ln>
            <a:miter lim="800000"/>
            <a:headEnd/>
            <a:tailEnd/>
          </a:ln>
        </p:spPr>
        <p:txBody>
          <a:bodyPr anchor="t"/>
          <a:lstStyle/>
          <a:p>
            <a:fld id="{F0F47313-53C7-45BA-8A0F-78467BAFD1E4}" type="datetime1">
              <a:rPr lang="en-US" smtClean="0">
                <a:latin typeface="Arial" pitchFamily="34" charset="0"/>
              </a:rPr>
              <a:pPr/>
              <a:t>3/3/2014</a:t>
            </a:fld>
            <a:endParaRPr lang="en-US" smtClean="0">
              <a:latin typeface="Arial" pitchFamily="34" charset="0"/>
            </a:endParaRPr>
          </a:p>
        </p:txBody>
      </p:sp>
      <p:sp>
        <p:nvSpPr>
          <p:cNvPr id="11469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28679" name="Slide Number Placeholder 6"/>
          <p:cNvSpPr>
            <a:spLocks noGrp="1"/>
          </p:cNvSpPr>
          <p:nvPr>
            <p:ph type="sldNum" sz="quarter" idx="5"/>
          </p:nvPr>
        </p:nvSpPr>
        <p:spPr bwMode="auto">
          <a:noFill/>
          <a:ln>
            <a:miter lim="800000"/>
            <a:headEnd/>
            <a:tailEnd/>
          </a:ln>
        </p:spPr>
        <p:txBody>
          <a:bodyPr/>
          <a:lstStyle/>
          <a:p>
            <a:fld id="{C806D3E4-B9D8-424E-AFD6-FADAB7328CC1}" type="slidenum">
              <a:rPr lang="en-US"/>
              <a:pPr/>
              <a:t>5</a:t>
            </a:fld>
            <a:endParaRPr lang="en-US"/>
          </a:p>
        </p:txBody>
      </p:sp>
    </p:spTree>
    <p:extLst>
      <p:ext uri="{BB962C8B-B14F-4D97-AF65-F5344CB8AC3E}">
        <p14:creationId xmlns="" xmlns:p14="http://schemas.microsoft.com/office/powerpoint/2010/main" val="2186469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introduces the next topic. Ask someone to read the slide.  Invite participants to discuss. What does Adams mean when she says, “Words are not just words”?</a:t>
            </a:r>
          </a:p>
        </p:txBody>
      </p:sp>
      <p:sp>
        <p:nvSpPr>
          <p:cNvPr id="120836" name="Slide Number Placeholder 3"/>
          <p:cNvSpPr>
            <a:spLocks noGrp="1"/>
          </p:cNvSpPr>
          <p:nvPr>
            <p:ph type="sldNum" sz="quarter" idx="5"/>
          </p:nvPr>
        </p:nvSpPr>
        <p:spPr bwMode="auto">
          <a:noFill/>
          <a:ln>
            <a:miter lim="800000"/>
            <a:headEnd/>
            <a:tailEnd/>
          </a:ln>
        </p:spPr>
        <p:txBody>
          <a:bodyPr/>
          <a:lstStyle/>
          <a:p>
            <a:fld id="{4DCD4F9A-4C03-461B-BD3A-6BFC3249560C}" type="slidenum">
              <a:rPr lang="en-US"/>
              <a:pPr/>
              <a:t>50</a:t>
            </a:fld>
            <a:endParaRPr lang="en-US"/>
          </a:p>
        </p:txBody>
      </p:sp>
    </p:spTree>
    <p:extLst>
      <p:ext uri="{BB962C8B-B14F-4D97-AF65-F5344CB8AC3E}">
        <p14:creationId xmlns="" xmlns:p14="http://schemas.microsoft.com/office/powerpoint/2010/main" val="2909581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Found in Appendix A. Tiers are credited to Beck, I. L., </a:t>
            </a:r>
            <a:r>
              <a:rPr lang="en-US" sz="1200" b="0" i="0" u="none" strike="noStrike" kern="1200" baseline="0" dirty="0" err="1" smtClean="0">
                <a:solidFill>
                  <a:schemeClr val="tx1"/>
                </a:solidFill>
                <a:latin typeface="+mn-lt"/>
                <a:ea typeface="+mn-ea"/>
                <a:cs typeface="+mn-cs"/>
              </a:rPr>
              <a:t>McKeown</a:t>
            </a:r>
            <a:r>
              <a:rPr lang="en-US" sz="1200" b="0" i="0" u="none" strike="noStrike" kern="1200" baseline="0" dirty="0" smtClean="0">
                <a:solidFill>
                  <a:schemeClr val="tx1"/>
                </a:solidFill>
                <a:latin typeface="+mn-lt"/>
                <a:ea typeface="+mn-ea"/>
                <a:cs typeface="+mn-cs"/>
              </a:rPr>
              <a:t>, M. G., &amp; </a:t>
            </a:r>
            <a:r>
              <a:rPr lang="en-US" sz="1200" b="0" i="0" u="none" strike="noStrike" kern="1200" baseline="0" dirty="0" err="1" smtClean="0">
                <a:solidFill>
                  <a:schemeClr val="tx1"/>
                </a:solidFill>
                <a:latin typeface="+mn-lt"/>
                <a:ea typeface="+mn-ea"/>
                <a:cs typeface="+mn-cs"/>
              </a:rPr>
              <a:t>Kucan</a:t>
            </a:r>
            <a:r>
              <a:rPr lang="en-US" sz="1200" b="0" i="0" u="none" strike="noStrike" kern="1200" baseline="0" dirty="0" smtClean="0">
                <a:solidFill>
                  <a:schemeClr val="tx1"/>
                </a:solidFill>
                <a:latin typeface="+mn-lt"/>
                <a:ea typeface="+mn-ea"/>
                <a:cs typeface="+mn-cs"/>
              </a:rPr>
              <a:t>, L. (2008). </a:t>
            </a:r>
            <a:r>
              <a:rPr lang="en-US" sz="1200" b="0" i="1" u="none" strike="noStrike" kern="1200" baseline="0" dirty="0" smtClean="0">
                <a:solidFill>
                  <a:schemeClr val="tx1"/>
                </a:solidFill>
                <a:latin typeface="+mn-lt"/>
                <a:ea typeface="+mn-ea"/>
                <a:cs typeface="+mn-cs"/>
              </a:rPr>
              <a:t>Creating robust vocabulary: Frequently asked questions and extended</a:t>
            </a:r>
          </a:p>
          <a:p>
            <a:r>
              <a:rPr lang="en-US" sz="1200" b="0" i="1" u="none" strike="noStrike" kern="1200" baseline="0" dirty="0" smtClean="0">
                <a:solidFill>
                  <a:schemeClr val="tx1"/>
                </a:solidFill>
                <a:latin typeface="+mn-lt"/>
                <a:ea typeface="+mn-ea"/>
                <a:cs typeface="+mn-cs"/>
              </a:rPr>
              <a:t>examples. </a:t>
            </a:r>
            <a:r>
              <a:rPr lang="en-US" sz="1200" b="0" i="0" u="none" strike="noStrike" kern="1200" baseline="0" dirty="0" smtClean="0">
                <a:solidFill>
                  <a:schemeClr val="tx1"/>
                </a:solidFill>
                <a:latin typeface="+mn-lt"/>
                <a:ea typeface="+mn-ea"/>
                <a:cs typeface="+mn-cs"/>
              </a:rPr>
              <a:t>New York, NY: Guilford.</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a:p>
        </p:txBody>
      </p:sp>
    </p:spTree>
    <p:extLst>
      <p:ext uri="{BB962C8B-B14F-4D97-AF65-F5344CB8AC3E}">
        <p14:creationId xmlns="" xmlns:p14="http://schemas.microsoft.com/office/powerpoint/2010/main" val="18611227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Background for Presenter </a:t>
            </a:r>
            <a:r>
              <a:rPr lang="en-US" dirty="0" smtClean="0"/>
              <a:t>: </a:t>
            </a:r>
          </a:p>
          <a:p>
            <a:r>
              <a:rPr lang="en-US" b="1" dirty="0" smtClean="0"/>
              <a:t>Tier 2 and Tier 3 words are considered academic vocabulary. Both are important to understanding content and ideas. </a:t>
            </a:r>
          </a:p>
          <a:p>
            <a:r>
              <a:rPr lang="en-US" dirty="0" smtClean="0"/>
              <a:t>Tier Three words are obviously unfamiliar to most students, contain the ideas necessary to a new topic, and are recognized as both important and specific to the subject area. </a:t>
            </a:r>
            <a:r>
              <a:rPr lang="en-US" b="1" dirty="0" smtClean="0"/>
              <a:t>Teachers often define Tier Three words prior to students encountering them in a text and then reinforce their acquisition throughout a lesson.</a:t>
            </a:r>
            <a:r>
              <a:rPr lang="en-US" dirty="0" smtClean="0"/>
              <a:t>  </a:t>
            </a:r>
            <a:r>
              <a:rPr lang="en-US" b="1" dirty="0" smtClean="0"/>
              <a:t>Tier Three words are often defined in context by the author of a text, or are in bold and in a glossary. </a:t>
            </a:r>
            <a:r>
              <a:rPr lang="en-US" dirty="0" smtClean="0"/>
              <a:t>Vocabulary development for these words occurs most effectively through a coherent course of studying which subject matters are integrated and coordinated across the curriculum and domains become familiar to the student over several days or weeks</a:t>
            </a:r>
          </a:p>
          <a:p>
            <a:endParaRPr lang="en-US" dirty="0" smtClean="0"/>
          </a:p>
          <a:p>
            <a:r>
              <a:rPr lang="en-US" b="1" dirty="0" smtClean="0"/>
              <a:t>Tier Two words are not unique to a particular discipline and are far less well defined by contextual clues in the texts in which they appear</a:t>
            </a:r>
            <a:r>
              <a:rPr lang="en-US" dirty="0" smtClean="0"/>
              <a:t> .</a:t>
            </a:r>
            <a:r>
              <a:rPr lang="en-US" b="1" dirty="0" smtClean="0"/>
              <a:t>They are frequently encountered in complex written texts and are particularly powerful because of their wide applicability to many sorts of reading. Teachers need to be alert to the presence of Tier Two words and determine which ones need careful attention.</a:t>
            </a:r>
          </a:p>
          <a:p>
            <a:endParaRPr lang="en-US" b="1" dirty="0" smtClean="0"/>
          </a:p>
          <a:p>
            <a:r>
              <a:rPr lang="en-US" b="1" dirty="0" smtClean="0"/>
              <a:t>Information from Common Core State Standards, Appendix</a:t>
            </a:r>
            <a:r>
              <a:rPr lang="en-US" b="1" baseline="0" dirty="0" smtClean="0"/>
              <a:t> A</a:t>
            </a:r>
          </a:p>
          <a:p>
            <a:r>
              <a:rPr lang="en-US" b="1" dirty="0" smtClean="0"/>
              <a:t>http://www.corestandards.org/ELA-Literacy</a:t>
            </a:r>
            <a:endParaRPr lang="en-US" b="1" dirty="0"/>
          </a:p>
        </p:txBody>
      </p:sp>
      <p:sp>
        <p:nvSpPr>
          <p:cNvPr id="125956" name="Slide Number Placeholder 3"/>
          <p:cNvSpPr>
            <a:spLocks noGrp="1"/>
          </p:cNvSpPr>
          <p:nvPr>
            <p:ph type="sldNum" sz="quarter" idx="5"/>
          </p:nvPr>
        </p:nvSpPr>
        <p:spPr bwMode="auto">
          <a:noFill/>
          <a:ln>
            <a:miter lim="800000"/>
            <a:headEnd/>
            <a:tailEnd/>
          </a:ln>
        </p:spPr>
        <p:txBody>
          <a:bodyPr/>
          <a:lstStyle/>
          <a:p>
            <a:fld id="{DB26A553-8F12-4DD2-AA72-12C60F771CAC}" type="slidenum">
              <a:rPr lang="en-US"/>
              <a:pPr/>
              <a:t>52</a:t>
            </a:fld>
            <a:endParaRPr lang="en-US"/>
          </a:p>
        </p:txBody>
      </p:sp>
    </p:spTree>
    <p:extLst>
      <p:ext uri="{BB962C8B-B14F-4D97-AF65-F5344CB8AC3E}">
        <p14:creationId xmlns="" xmlns:p14="http://schemas.microsoft.com/office/powerpoint/2010/main" val="30280677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466618">
              <a:defRPr/>
            </a:pPr>
            <a:r>
              <a:rPr lang="en-US" dirty="0"/>
              <a:t>(Allow 10 minutes for this Turn and Talk.)</a:t>
            </a:r>
          </a:p>
          <a:p>
            <a:pPr marL="0" lvl="1" defTabSz="466618">
              <a:defRPr/>
            </a:pPr>
            <a:r>
              <a:rPr lang="en-US" dirty="0"/>
              <a:t>Direct participants talk in pairs to identify Tier 2 and 3 words in this excerpt. Ask for examples.</a:t>
            </a:r>
          </a:p>
        </p:txBody>
      </p:sp>
      <p:sp>
        <p:nvSpPr>
          <p:cNvPr id="4" name="Slide Number Placeholder 3"/>
          <p:cNvSpPr>
            <a:spLocks noGrp="1"/>
          </p:cNvSpPr>
          <p:nvPr>
            <p:ph type="sldNum" sz="quarter" idx="10"/>
          </p:nvPr>
        </p:nvSpPr>
        <p:spPr/>
        <p:txBody>
          <a:bodyPr/>
          <a:lstStyle/>
          <a:p>
            <a:fld id="{36DA9359-50EA-E740-B416-7AEE2877C37B}" type="slidenum">
              <a:rPr lang="en-US" smtClean="0"/>
              <a:pPr/>
              <a:t>53</a:t>
            </a:fld>
            <a:endParaRPr lang="en-US"/>
          </a:p>
        </p:txBody>
      </p:sp>
    </p:spTree>
    <p:extLst>
      <p:ext uri="{BB962C8B-B14F-4D97-AF65-F5344CB8AC3E}">
        <p14:creationId xmlns="" xmlns:p14="http://schemas.microsoft.com/office/powerpoint/2010/main" val="26260788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Many of the words like “layers,” “surface,” “pours forth” can appear in academic texts in both literal and figurative contexts (this would seem plausible on the surface;</a:t>
            </a:r>
          </a:p>
          <a:p>
            <a:r>
              <a:rPr lang="en-US" dirty="0" smtClean="0"/>
              <a:t>Tier 2 – layers, crust, pours forth, surface, eruption – Tier 3 word,</a:t>
            </a:r>
            <a:r>
              <a:rPr lang="en-US" baseline="0" dirty="0" smtClean="0"/>
              <a:t> spouted, molten, mantle, magma, lava</a:t>
            </a:r>
          </a:p>
          <a:p>
            <a:endParaRPr lang="en-US" baseline="0" dirty="0" smtClean="0"/>
          </a:p>
          <a:p>
            <a:r>
              <a:rPr lang="en-US" baseline="0" dirty="0" smtClean="0"/>
              <a:t>Which words are critical to understanding the text?  If there are too many, which can you ignore.  Which words can be defined in context?  (Remind teachers that when you are teaching kids to define words in context through TDQ’s, you are teaching them to read complex text independently)</a:t>
            </a:r>
          </a:p>
          <a:p>
            <a:r>
              <a:rPr lang="en-US" baseline="0" dirty="0" smtClean="0"/>
              <a:t>Which words could be the basis for further word study?</a:t>
            </a:r>
            <a:endParaRPr lang="en-US" dirty="0"/>
          </a:p>
        </p:txBody>
      </p:sp>
      <p:sp>
        <p:nvSpPr>
          <p:cNvPr id="4" name="Slide Number Placeholder 3"/>
          <p:cNvSpPr>
            <a:spLocks noGrp="1"/>
          </p:cNvSpPr>
          <p:nvPr>
            <p:ph type="sldNum" sz="quarter" idx="10"/>
          </p:nvPr>
        </p:nvSpPr>
        <p:spPr/>
        <p:txBody>
          <a:bodyPr/>
          <a:lstStyle/>
          <a:p>
            <a:fld id="{36DA9359-50EA-E740-B416-7AEE2877C37B}" type="slidenum">
              <a:rPr lang="en-US" smtClean="0"/>
              <a:pPr/>
              <a:t>54</a:t>
            </a:fld>
            <a:endParaRPr lang="en-US"/>
          </a:p>
        </p:txBody>
      </p:sp>
    </p:spTree>
    <p:extLst>
      <p:ext uri="{BB962C8B-B14F-4D97-AF65-F5344CB8AC3E}">
        <p14:creationId xmlns="" xmlns:p14="http://schemas.microsoft.com/office/powerpoint/2010/main" val="4188584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000" dirty="0" smtClean="0"/>
              <a:t>This slide introduces Activity 4.  Before participants begin, make sure everyone knows where the directions are located in the participant packet for watching and discussing the video exemplar. This time the focus is on reading, writing and talking about the text. </a:t>
            </a:r>
          </a:p>
          <a:p>
            <a:pPr>
              <a:lnSpc>
                <a:spcPct val="80000"/>
              </a:lnSpc>
            </a:pPr>
            <a:endParaRPr lang="en-US" sz="1000" dirty="0" smtClean="0"/>
          </a:p>
          <a:p>
            <a:pPr>
              <a:lnSpc>
                <a:spcPct val="80000"/>
              </a:lnSpc>
            </a:pPr>
            <a:r>
              <a:rPr lang="en-US" sz="1000" b="1" dirty="0" smtClean="0"/>
              <a:t>View a video of instruction related to Shift 3 and discuss your observations (20 minutes total). </a:t>
            </a:r>
            <a:r>
              <a:rPr lang="en-US" sz="1000" dirty="0" smtClean="0"/>
              <a:t>Tell participants that they are going to view a segment of a video lesson that show an</a:t>
            </a:r>
            <a:r>
              <a:rPr lang="en-US" sz="1000" baseline="0" dirty="0" smtClean="0"/>
              <a:t> eighth </a:t>
            </a:r>
            <a:r>
              <a:rPr lang="en-US" sz="1000" dirty="0" smtClean="0"/>
              <a:t>grade class reading closely,</a:t>
            </a:r>
            <a:r>
              <a:rPr lang="en-US" sz="1000" baseline="0" dirty="0" smtClean="0"/>
              <a:t> the Declaration of Independence</a:t>
            </a:r>
            <a:r>
              <a:rPr lang="en-US" sz="1000" dirty="0" smtClean="0"/>
              <a:t>. The lesson plan for the video lesson is included in the resources for this activity. We are focusing on the text-dependent questions focused on academic language the teacher asks and the student responses.</a:t>
            </a:r>
          </a:p>
          <a:p>
            <a:pPr eaLnBrk="1" hangingPunct="1">
              <a:lnSpc>
                <a:spcPct val="80000"/>
              </a:lnSpc>
              <a:spcBef>
                <a:spcPct val="0"/>
              </a:spcBef>
            </a:pPr>
            <a:r>
              <a:rPr lang="en-US" sz="1000" dirty="0" smtClean="0"/>
              <a:t>Activity Resources:</a:t>
            </a:r>
          </a:p>
          <a:p>
            <a:pPr eaLnBrk="1" hangingPunct="1">
              <a:lnSpc>
                <a:spcPct val="80000"/>
              </a:lnSpc>
              <a:spcBef>
                <a:spcPct val="0"/>
              </a:spcBef>
              <a:buFontTx/>
              <a:buAutoNum type="arabicPeriod"/>
            </a:pPr>
            <a:r>
              <a:rPr lang="en-US" sz="1000" dirty="0" smtClean="0"/>
              <a:t> Activity </a:t>
            </a:r>
          </a:p>
          <a:p>
            <a:pPr eaLnBrk="1" hangingPunct="1">
              <a:lnSpc>
                <a:spcPct val="80000"/>
              </a:lnSpc>
              <a:spcBef>
                <a:spcPct val="0"/>
              </a:spcBef>
            </a:pPr>
            <a:r>
              <a:rPr lang="en-US" sz="1000" dirty="0" smtClean="0"/>
              <a:t>Participant packet of directions</a:t>
            </a:r>
          </a:p>
          <a:p>
            <a:pPr eaLnBrk="1" hangingPunct="1">
              <a:lnSpc>
                <a:spcPct val="80000"/>
              </a:lnSpc>
              <a:spcBef>
                <a:spcPct val="0"/>
              </a:spcBef>
            </a:pPr>
            <a:r>
              <a:rPr lang="en-US" sz="1000" dirty="0" smtClean="0"/>
              <a:t>Video exemplar, lesson plan and  discussion prompts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rPr>
              <a:t>Video:  </a:t>
            </a:r>
            <a:r>
              <a:rPr lang="en-US" sz="1000" u="none" strike="noStrike" kern="1200" dirty="0" smtClean="0">
                <a:solidFill>
                  <a:schemeClr val="tx1"/>
                </a:solidFill>
                <a:hlinkClick r:id="rId3"/>
              </a:rPr>
              <a:t>http://commoncore.americaachieves.org</a:t>
            </a:r>
            <a:r>
              <a:rPr lang="en-US" sz="1000" kern="1200" dirty="0" smtClean="0">
                <a:solidFill>
                  <a:schemeClr val="tx1"/>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rPr>
              <a:t>Grade 8, History/ English Language Arts</a:t>
            </a:r>
          </a:p>
          <a:p>
            <a:r>
              <a:rPr lang="en-US" sz="1000" kern="1200" dirty="0" smtClean="0">
                <a:solidFill>
                  <a:schemeClr val="tx1"/>
                </a:solidFill>
              </a:rPr>
              <a:t>Segment 5: 00:07:25, Segment 6: 00:7:40,</a:t>
            </a:r>
            <a:r>
              <a:rPr lang="en-US" sz="1000" kern="1200" baseline="0" dirty="0" smtClean="0">
                <a:solidFill>
                  <a:schemeClr val="tx1"/>
                </a:solidFill>
              </a:rPr>
              <a:t> Segment 8: 00:09:30 to end </a:t>
            </a:r>
            <a:r>
              <a:rPr lang="en-US" sz="1000" kern="1200" dirty="0" smtClean="0">
                <a:solidFill>
                  <a:schemeClr val="tx1"/>
                </a:solidFill>
              </a:rPr>
              <a:t>(approximately 5 minutes total)</a:t>
            </a:r>
          </a:p>
          <a:p>
            <a:pPr>
              <a:lnSpc>
                <a:spcPct val="80000"/>
              </a:lnSpc>
            </a:pPr>
            <a:r>
              <a:rPr lang="en-US" sz="1000" dirty="0" smtClean="0"/>
              <a:t> </a:t>
            </a:r>
          </a:p>
          <a:p>
            <a:pPr>
              <a:lnSpc>
                <a:spcPct val="80000"/>
              </a:lnSpc>
              <a:buFontTx/>
              <a:buAutoNum type="arabicPeriod"/>
            </a:pPr>
            <a:r>
              <a:rPr lang="en-US" sz="1000" dirty="0" smtClean="0"/>
              <a:t>Tell participants that as they watch the video, they should take careful notes on the text-dependent questions that the teacher poses about academic language and the students’ responses to the questions. Do the questions specifically address content-rich material in the text? What types of questions does the teacher ask?  Are students successful in responding to the questions?  Ask participants to pay special attention to the way that the teacher helps students become close readers as they build content knowledge related to the CCS-ELA reading standards for the lesson as identified on the lesson plan.  </a:t>
            </a:r>
            <a:r>
              <a:rPr lang="en-US" sz="1000" b="1" dirty="0" smtClean="0"/>
              <a:t>(4 minutes to watch the video)</a:t>
            </a:r>
            <a:endParaRPr lang="en-US" sz="1000" dirty="0" smtClean="0"/>
          </a:p>
          <a:p>
            <a:pPr>
              <a:lnSpc>
                <a:spcPct val="80000"/>
              </a:lnSpc>
            </a:pPr>
            <a:r>
              <a:rPr lang="en-US" sz="1000" dirty="0" smtClean="0"/>
              <a:t>2.   After watching the video, ask participants to “turn and talk” to their neighbor to discuss what they observed in the video that exemplifies the value of text-dependent questioning in close reading to unlock academic language. Peer pairs then share their ideas with others at the table.  </a:t>
            </a:r>
            <a:r>
              <a:rPr lang="en-US" sz="1000" b="1" dirty="0" smtClean="0"/>
              <a:t>(10 minutes to discuss)</a:t>
            </a:r>
            <a:endParaRPr lang="en-US" sz="1000" dirty="0" smtClean="0"/>
          </a:p>
          <a:p>
            <a:pPr>
              <a:lnSpc>
                <a:spcPct val="80000"/>
              </a:lnSpc>
            </a:pPr>
            <a:r>
              <a:rPr lang="en-US" sz="1000" dirty="0" smtClean="0"/>
              <a:t>3.  One volunteer will share an idea from the table with all participants.  </a:t>
            </a:r>
            <a:r>
              <a:rPr lang="en-US" sz="1000" b="1" dirty="0" smtClean="0"/>
              <a:t>(2 minutes to share)</a:t>
            </a:r>
            <a:endParaRPr lang="en-US" sz="1000" dirty="0" smtClean="0"/>
          </a:p>
        </p:txBody>
      </p:sp>
      <p:sp>
        <p:nvSpPr>
          <p:cNvPr id="1679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132101"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a:spcBef>
                <a:spcPct val="30000"/>
              </a:spcBef>
              <a:defRPr sz="1200">
                <a:solidFill>
                  <a:schemeClr val="tx1"/>
                </a:solidFill>
                <a:latin typeface="Arial" panose="020B0604020202020204" pitchFamily="34" charset="0"/>
              </a:defRPr>
            </a:lvl1pPr>
            <a:lvl2pPr marL="772837" indent="-29649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89229" indent="-2365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5568" indent="-2365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1908" indent="-2365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8526"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75144"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41763"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08381"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862E877-7884-4623-9451-30C2D6B81E65}" type="datetime1">
              <a:rPr lang="en-US" smtClean="0">
                <a:solidFill>
                  <a:schemeClr val="tx2"/>
                </a:solidFill>
              </a:rPr>
              <a:pPr>
                <a:spcBef>
                  <a:spcPct val="0"/>
                </a:spcBef>
              </a:pPr>
              <a:t>3/3/2014</a:t>
            </a:fld>
            <a:endParaRPr lang="en-US" smtClean="0">
              <a:solidFill>
                <a:schemeClr val="tx2"/>
              </a:solidFill>
            </a:endParaRPr>
          </a:p>
        </p:txBody>
      </p:sp>
      <p:sp>
        <p:nvSpPr>
          <p:cNvPr id="1679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132103"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2837" indent="-29649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89229" indent="-2365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5568" indent="-2365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1908" indent="-2365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8526"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75144"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41763"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08381"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CE5751E-04DC-4E0B-A36F-66FD5E2C4883}" type="slidenum">
              <a:rPr lang="en-US" smtClean="0">
                <a:solidFill>
                  <a:schemeClr val="tx2"/>
                </a:solidFill>
              </a:rPr>
              <a:pPr>
                <a:spcBef>
                  <a:spcPct val="0"/>
                </a:spcBef>
              </a:pPr>
              <a:t>55</a:t>
            </a:fld>
            <a:endParaRPr lang="en-US" smtClean="0">
              <a:solidFill>
                <a:schemeClr val="tx2"/>
              </a:solidFill>
            </a:endParaRPr>
          </a:p>
        </p:txBody>
      </p:sp>
    </p:spTree>
    <p:extLst>
      <p:ext uri="{BB962C8B-B14F-4D97-AF65-F5344CB8AC3E}">
        <p14:creationId xmlns="" xmlns:p14="http://schemas.microsoft.com/office/powerpoint/2010/main" val="16536385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800" dirty="0" smtClean="0">
                <a:effectLst/>
              </a:rPr>
              <a:t>The</a:t>
            </a:r>
            <a:r>
              <a:rPr lang="en-US" sz="800" baseline="0" dirty="0" smtClean="0">
                <a:effectLst/>
              </a:rPr>
              <a:t> </a:t>
            </a:r>
            <a:r>
              <a:rPr lang="en-US" sz="800" dirty="0" smtClean="0">
                <a:effectLst/>
              </a:rPr>
              <a:t>point of an anchor chart is to anchor the teaching and learning that is happening in the classroom.</a:t>
            </a:r>
            <a:r>
              <a:rPr lang="en-US" sz="800" baseline="0" dirty="0" smtClean="0">
                <a:effectLst/>
              </a:rPr>
              <a:t> We will create anchor charts to note the key points or “take-</a:t>
            </a:r>
            <a:r>
              <a:rPr lang="en-US" sz="800" baseline="0" dirty="0" err="1" smtClean="0">
                <a:effectLst/>
              </a:rPr>
              <a:t>aways</a:t>
            </a:r>
            <a:r>
              <a:rPr lang="en-US" sz="800" baseline="0" dirty="0" smtClean="0">
                <a:effectLst/>
              </a:rPr>
              <a:t>” from our work with each of the three shifts today.  Later on you’ll have the opportunity to see and comment upon what others have written.</a:t>
            </a:r>
            <a:endParaRPr lang="en-US" sz="800" dirty="0" smtClean="0"/>
          </a:p>
        </p:txBody>
      </p:sp>
      <p:sp>
        <p:nvSpPr>
          <p:cNvPr id="1454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78853" name="Date Placeholder 4"/>
          <p:cNvSpPr>
            <a:spLocks noGrp="1"/>
          </p:cNvSpPr>
          <p:nvPr>
            <p:ph type="dt" sz="quarter" idx="1"/>
          </p:nvPr>
        </p:nvSpPr>
        <p:spPr bwMode="auto">
          <a:noFill/>
          <a:ln>
            <a:miter lim="800000"/>
            <a:headEnd/>
            <a:tailEnd/>
          </a:ln>
        </p:spPr>
        <p:txBody>
          <a:bodyPr anchor="t"/>
          <a:lstStyle/>
          <a:p>
            <a:fld id="{FC926989-28BF-4224-94E5-66F0EF87248F}" type="datetime1">
              <a:rPr lang="en-US" smtClean="0">
                <a:latin typeface="Arial" pitchFamily="34" charset="0"/>
              </a:rPr>
              <a:pPr/>
              <a:t>3/3/2014</a:t>
            </a:fld>
            <a:endParaRPr lang="en-US" smtClean="0">
              <a:latin typeface="Arial" pitchFamily="34" charset="0"/>
            </a:endParaRPr>
          </a:p>
        </p:txBody>
      </p:sp>
      <p:sp>
        <p:nvSpPr>
          <p:cNvPr id="14541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78855" name="Slide Number Placeholder 6"/>
          <p:cNvSpPr>
            <a:spLocks noGrp="1"/>
          </p:cNvSpPr>
          <p:nvPr>
            <p:ph type="sldNum" sz="quarter" idx="5"/>
          </p:nvPr>
        </p:nvSpPr>
        <p:spPr bwMode="auto">
          <a:noFill/>
          <a:ln>
            <a:miter lim="800000"/>
            <a:headEnd/>
            <a:tailEnd/>
          </a:ln>
        </p:spPr>
        <p:txBody>
          <a:bodyPr/>
          <a:lstStyle/>
          <a:p>
            <a:fld id="{946FF4C0-7F24-4E9A-AD87-0A23F7F39FE1}" type="slidenum">
              <a:rPr lang="en-US"/>
              <a:pPr/>
              <a:t>56</a:t>
            </a:fld>
            <a:endParaRPr lang="en-US"/>
          </a:p>
        </p:txBody>
      </p:sp>
    </p:spTree>
    <p:extLst>
      <p:ext uri="{BB962C8B-B14F-4D97-AF65-F5344CB8AC3E}">
        <p14:creationId xmlns="" xmlns:p14="http://schemas.microsoft.com/office/powerpoint/2010/main" val="34001619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Lunch will be 45 minutes.  Remind participants of the need to be timely</a:t>
            </a:r>
            <a:r>
              <a:rPr lang="en-US" dirty="0"/>
              <a:t>. Before taking a break, R</a:t>
            </a:r>
            <a:r>
              <a:rPr lang="en-US" dirty="0" smtClean="0"/>
              <a:t>eview </a:t>
            </a:r>
            <a:r>
              <a:rPr lang="en-US" dirty="0"/>
              <a:t>with participants that after </a:t>
            </a:r>
            <a:r>
              <a:rPr lang="en-US" dirty="0" smtClean="0"/>
              <a:t>lunch, </a:t>
            </a:r>
            <a:r>
              <a:rPr lang="en-US" dirty="0"/>
              <a:t>they’ll be given an opportunity to walk around and view all the anchor charts. They should be alert to the slide directing them what to do as they return. </a:t>
            </a:r>
          </a:p>
          <a:p>
            <a:pPr eaLnBrk="1" hangingPunct="1"/>
            <a:endParaRPr lang="en-US" dirty="0" smtClean="0"/>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3/3/2014</a:t>
            </a:fld>
            <a:endParaRPr lang="en-US"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57</a:t>
            </a:fld>
            <a:endParaRPr lang="en-US"/>
          </a:p>
        </p:txBody>
      </p:sp>
    </p:spTree>
    <p:extLst>
      <p:ext uri="{BB962C8B-B14F-4D97-AF65-F5344CB8AC3E}">
        <p14:creationId xmlns="" xmlns:p14="http://schemas.microsoft.com/office/powerpoint/2010/main" val="26226082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like groups participants will review the Shifts</a:t>
            </a:r>
            <a:r>
              <a:rPr lang="en-US" baseline="0" dirty="0" smtClean="0"/>
              <a:t> anchor charts.  Allow 10 minutes after break.  Ask them to make notes charts using sticky notes. After time has been allowed to view all charts, ask those nearest the charts to share comments on the charts.</a:t>
            </a:r>
            <a:endParaRPr lang="en-US" dirty="0" smtClean="0"/>
          </a:p>
        </p:txBody>
      </p:sp>
      <p:sp>
        <p:nvSpPr>
          <p:cNvPr id="4" name="Header Placeholder 3"/>
          <p:cNvSpPr>
            <a:spLocks noGrp="1"/>
          </p:cNvSpPr>
          <p:nvPr>
            <p:ph type="hdr" sz="quarter"/>
          </p:nvPr>
        </p:nvSpPr>
        <p:spPr/>
        <p:txBody>
          <a:bodyPr/>
          <a:lstStyle/>
          <a:p>
            <a:pPr>
              <a:defRPr/>
            </a:pPr>
            <a:r>
              <a:rPr lang="en-US" smtClean="0"/>
              <a:t>Public Consulting Group</a:t>
            </a:r>
            <a:endParaRPr lang="en-US"/>
          </a:p>
        </p:txBody>
      </p:sp>
      <p:sp>
        <p:nvSpPr>
          <p:cNvPr id="141317" name="Date Placeholder 4"/>
          <p:cNvSpPr>
            <a:spLocks noGrp="1"/>
          </p:cNvSpPr>
          <p:nvPr>
            <p:ph type="dt" sz="quarter" idx="1"/>
          </p:nvPr>
        </p:nvSpPr>
        <p:spPr bwMode="auto">
          <a:noFill/>
          <a:ln>
            <a:miter lim="800000"/>
            <a:headEnd/>
            <a:tailEnd/>
          </a:ln>
        </p:spPr>
        <p:txBody>
          <a:bodyPr/>
          <a:lstStyle/>
          <a:p>
            <a:fld id="{7AD1AE93-432A-4E2A-8880-BF188EF96D1E}" type="datetime1">
              <a:rPr lang="en-US" smtClean="0">
                <a:latin typeface="Arial" pitchFamily="34" charset="0"/>
              </a:rPr>
              <a:pPr/>
              <a:t>3/3/2014</a:t>
            </a:fld>
            <a:endParaRPr lang="en-US" smtClean="0">
              <a:latin typeface="Arial" pitchFamily="34" charset="0"/>
            </a:endParaRPr>
          </a:p>
        </p:txBody>
      </p:sp>
      <p:sp>
        <p:nvSpPr>
          <p:cNvPr id="6" name="Footer Placeholder 5"/>
          <p:cNvSpPr>
            <a:spLocks noGrp="1"/>
          </p:cNvSpPr>
          <p:nvPr>
            <p:ph type="ftr" sz="quarter" idx="4"/>
          </p:nvPr>
        </p:nvSpPr>
        <p:spPr/>
        <p:txBody>
          <a:bodyPr/>
          <a:lstStyle/>
          <a:p>
            <a:pPr>
              <a:defRPr/>
            </a:pPr>
            <a:r>
              <a:rPr lang="en-US" smtClean="0"/>
              <a:t>www.publicconsultinggroup.com</a:t>
            </a:r>
            <a:endParaRPr lang="en-US"/>
          </a:p>
        </p:txBody>
      </p:sp>
      <p:sp>
        <p:nvSpPr>
          <p:cNvPr id="141319" name="Slide Number Placeholder 6"/>
          <p:cNvSpPr>
            <a:spLocks noGrp="1"/>
          </p:cNvSpPr>
          <p:nvPr>
            <p:ph type="sldNum" sz="quarter" idx="5"/>
          </p:nvPr>
        </p:nvSpPr>
        <p:spPr bwMode="auto">
          <a:noFill/>
          <a:ln>
            <a:miter lim="800000"/>
            <a:headEnd/>
            <a:tailEnd/>
          </a:ln>
        </p:spPr>
        <p:txBody>
          <a:bodyPr/>
          <a:lstStyle/>
          <a:p>
            <a:fld id="{EB8AA9FD-9E9B-4E30-A49C-3374AB53F2A9}" type="slidenum">
              <a:rPr lang="en-US"/>
              <a:pPr/>
              <a:t>58</a:t>
            </a:fld>
            <a:endParaRPr lang="en-US"/>
          </a:p>
        </p:txBody>
      </p:sp>
    </p:spTree>
    <p:extLst>
      <p:ext uri="{BB962C8B-B14F-4D97-AF65-F5344CB8AC3E}">
        <p14:creationId xmlns="" xmlns:p14="http://schemas.microsoft.com/office/powerpoint/2010/main" val="4178528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slide introduces Activity 5.  Before participants begin make sure everyone knows where the Activity directions are located for using the Instructional Practice Guide.</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3/3/2014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59</a:t>
            </a:fld>
            <a:endParaRPr lang="en-US"/>
          </a:p>
        </p:txBody>
      </p:sp>
    </p:spTree>
    <p:extLst>
      <p:ext uri="{BB962C8B-B14F-4D97-AF65-F5344CB8AC3E}">
        <p14:creationId xmlns="" xmlns:p14="http://schemas.microsoft.com/office/powerpoint/2010/main" val="268091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dirty="0" smtClean="0"/>
              <a:t>(</a:t>
            </a:r>
            <a:r>
              <a:rPr lang="en-US" dirty="0"/>
              <a:t>Activity 1, Slides 6-17, will take about 50 minutes.)</a:t>
            </a:r>
          </a:p>
          <a:p>
            <a:pPr>
              <a:lnSpc>
                <a:spcPct val="90000"/>
              </a:lnSpc>
            </a:pPr>
            <a:endParaRPr lang="en-US" dirty="0"/>
          </a:p>
          <a:p>
            <a:pPr marL="171450" indent="-171450">
              <a:lnSpc>
                <a:spcPct val="90000"/>
              </a:lnSpc>
              <a:buFont typeface="Arial" panose="020B0604020202020204" pitchFamily="34" charset="0"/>
              <a:buChar char="•"/>
            </a:pPr>
            <a:r>
              <a:rPr lang="en-US" dirty="0"/>
              <a:t>The purpose of the morning is to look closely at the CCS-ELA and Literacy to understand the specific skills and knowledge that students are expected to acquire in order to achieve proficiency on assessments aligned to the standards. </a:t>
            </a:r>
          </a:p>
          <a:p>
            <a:pPr marL="171450" indent="-171450">
              <a:lnSpc>
                <a:spcPct val="90000"/>
              </a:lnSpc>
              <a:buFont typeface="Arial" panose="020B0604020202020204" pitchFamily="34" charset="0"/>
              <a:buChar char="•"/>
            </a:pPr>
            <a:r>
              <a:rPr lang="en-US" dirty="0"/>
              <a:t>Central to achieving proficiency is the nature of aligned curriculum and instructional practices. </a:t>
            </a:r>
          </a:p>
          <a:p>
            <a:pPr marL="171450" indent="-171450">
              <a:lnSpc>
                <a:spcPct val="90000"/>
              </a:lnSpc>
              <a:buFont typeface="Arial" panose="020B0604020202020204" pitchFamily="34" charset="0"/>
              <a:buChar char="•"/>
            </a:pPr>
            <a:r>
              <a:rPr lang="en-US" dirty="0"/>
              <a:t> It is important that as coaches you understand the standards and their implications for curriculum and instruction.</a:t>
            </a:r>
          </a:p>
          <a:p>
            <a:pPr marL="171450" indent="-171450">
              <a:lnSpc>
                <a:spcPct val="90000"/>
              </a:lnSpc>
              <a:buFont typeface="Arial" panose="020B0604020202020204" pitchFamily="34" charset="0"/>
              <a:buChar char="•"/>
            </a:pPr>
            <a:r>
              <a:rPr lang="en-US" dirty="0"/>
              <a:t>First – we will look carefully at the vertical structure of the CCS-ELA &amp; Literacy to understand the connection between the College and Career Readiness Anchor Standards and the grade level standards.  </a:t>
            </a:r>
          </a:p>
          <a:p>
            <a:pPr marL="171450" indent="-171450">
              <a:lnSpc>
                <a:spcPct val="90000"/>
              </a:lnSpc>
              <a:buFont typeface="Arial" panose="020B0604020202020204" pitchFamily="34" charset="0"/>
              <a:buChar char="•"/>
            </a:pPr>
            <a:r>
              <a:rPr lang="en-US" dirty="0"/>
              <a:t>We will then look at the three instructional shifts associated with the CCS-ELA and related instructional practices.</a:t>
            </a:r>
          </a:p>
          <a:p>
            <a:pPr>
              <a:lnSpc>
                <a:spcPct val="90000"/>
              </a:lnSpc>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6</a:t>
            </a:fld>
            <a:endParaRPr lang="en-US"/>
          </a:p>
        </p:txBody>
      </p:sp>
    </p:spTree>
    <p:extLst>
      <p:ext uri="{BB962C8B-B14F-4D97-AF65-F5344CB8AC3E}">
        <p14:creationId xmlns="" xmlns:p14="http://schemas.microsoft.com/office/powerpoint/2010/main" val="30181788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dirty="0"/>
              <a:t>Participants will become familiar with the EQuIP Rubric to determine if a lesson is aligned to the CCS-ELA &amp; Literacy. Read the information below and allow participants </a:t>
            </a:r>
            <a:r>
              <a:rPr lang="en-US" b="1" dirty="0"/>
              <a:t>10 minutes </a:t>
            </a:r>
            <a:r>
              <a:rPr lang="en-US" dirty="0"/>
              <a:t>to review the rubric and become familiar with its components.</a:t>
            </a:r>
          </a:p>
          <a:p>
            <a:pPr>
              <a:lnSpc>
                <a:spcPct val="90000"/>
              </a:lnSpc>
            </a:pPr>
            <a:endParaRPr lang="en-US" dirty="0"/>
          </a:p>
          <a:p>
            <a:pPr marL="233309" indent="-233309">
              <a:lnSpc>
                <a:spcPct val="90000"/>
              </a:lnSpc>
              <a:buFont typeface="Arial" pitchFamily="34" charset="0"/>
              <a:buChar char="•"/>
            </a:pPr>
            <a:r>
              <a:rPr lang="en-US" dirty="0"/>
              <a:t>Educators Evaluating Quality Instructional Products (EQuIP) is a collaborative of states working to increase the supply of quality instructional materials that align with the CCSS for use in elementary, middle, and high schools. This rubric was developed by Massachusetts, Rhode Island, and New York as the Tri-State Rubric, with the assistance of Achieve. The rubric is now available for use by all states. </a:t>
            </a:r>
          </a:p>
          <a:p>
            <a:pPr marL="233309" indent="-233309">
              <a:lnSpc>
                <a:spcPct val="90000"/>
              </a:lnSpc>
              <a:buFont typeface="Arial" pitchFamily="34" charset="0"/>
              <a:buChar char="•"/>
            </a:pPr>
            <a:r>
              <a:rPr lang="en-US" dirty="0"/>
              <a:t>The rubric helps educators examine the following dimensions:</a:t>
            </a:r>
          </a:p>
          <a:p>
            <a:pPr marL="699927" lvl="1" indent="-233309">
              <a:lnSpc>
                <a:spcPct val="90000"/>
              </a:lnSpc>
              <a:buFontTx/>
              <a:buAutoNum type="arabicPeriod"/>
            </a:pPr>
            <a:r>
              <a:rPr lang="en-US" dirty="0"/>
              <a:t>Alignment to the rigor of CCCS-ELA &amp; Literacy: For example, are the standards identified and addressed? Is the purpose of instruction clear? Are appropriately complex texts used? </a:t>
            </a:r>
          </a:p>
          <a:p>
            <a:pPr marL="699927" lvl="1" indent="-233309">
              <a:lnSpc>
                <a:spcPct val="90000"/>
              </a:lnSpc>
              <a:buFontTx/>
              <a:buAutoNum type="arabicPeriod"/>
            </a:pPr>
            <a:r>
              <a:rPr lang="en-US" dirty="0"/>
              <a:t>Key areas of focus: 1) content-rich text; 2) reading closely; 3) purposeful writing; 4) academic language</a:t>
            </a:r>
          </a:p>
          <a:p>
            <a:pPr marL="699927" lvl="1" indent="-233309">
              <a:lnSpc>
                <a:spcPct val="90000"/>
              </a:lnSpc>
              <a:buFontTx/>
              <a:buAutoNum type="arabicPeriod"/>
            </a:pPr>
            <a:r>
              <a:rPr lang="en-US" dirty="0"/>
              <a:t>Instructional supports: engagement; variety of opportunities to engage with challenging text; scaffolding for all learners</a:t>
            </a:r>
          </a:p>
          <a:p>
            <a:pPr marL="699927" lvl="1" indent="-233309">
              <a:lnSpc>
                <a:spcPct val="90000"/>
              </a:lnSpc>
              <a:buFontTx/>
              <a:buAutoNum type="arabicPeriod"/>
            </a:pPr>
            <a:r>
              <a:rPr lang="en-US" dirty="0"/>
              <a:t>Assessment: observable evidence that students are working towards proficiency on specified standards; use of aligned rubrics to assess writing</a:t>
            </a:r>
          </a:p>
          <a:p>
            <a:pPr marL="466618" lvl="1">
              <a:lnSpc>
                <a:spcPct val="90000"/>
              </a:lnSpc>
            </a:pPr>
            <a:r>
              <a:rPr lang="en-US" dirty="0"/>
              <a:t>Note that we will mostly focus on 1 and 2 today.</a:t>
            </a:r>
          </a:p>
        </p:txBody>
      </p:sp>
      <p:sp>
        <p:nvSpPr>
          <p:cNvPr id="4" name="Slide Number Placeholder 3"/>
          <p:cNvSpPr>
            <a:spLocks noGrp="1"/>
          </p:cNvSpPr>
          <p:nvPr>
            <p:ph type="sldNum" sz="quarter" idx="5"/>
          </p:nvPr>
        </p:nvSpPr>
        <p:spPr/>
        <p:txBody>
          <a:bodyPr/>
          <a:lstStyle/>
          <a:p>
            <a:fld id="{A82E78CF-523D-7841-BD12-8E9912BF1948}" type="slidenum">
              <a:rPr lang="en-US"/>
              <a:pPr/>
              <a:t>60</a:t>
            </a:fld>
            <a:endParaRPr lang="en-US" dirty="0"/>
          </a:p>
        </p:txBody>
      </p:sp>
    </p:spTree>
    <p:extLst>
      <p:ext uri="{BB962C8B-B14F-4D97-AF65-F5344CB8AC3E}">
        <p14:creationId xmlns="" xmlns:p14="http://schemas.microsoft.com/office/powerpoint/2010/main" val="27024947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minutes) Participants will be provided with a copy of the lesson plan for the lesson for </a:t>
            </a:r>
            <a:r>
              <a:rPr lang="en-US" i="1" dirty="0" smtClean="0"/>
              <a:t>- I Hear the Wail of Millions </a:t>
            </a:r>
            <a:r>
              <a:rPr lang="en-US" dirty="0" smtClean="0"/>
              <a:t>(</a:t>
            </a:r>
            <a:r>
              <a:rPr lang="en-US" dirty="0" err="1" smtClean="0"/>
              <a:t>Feeser</a:t>
            </a:r>
            <a:r>
              <a:rPr lang="en-US" dirty="0" smtClean="0"/>
              <a:t>), they will see conducted in the video. They view the video, and use the lesson plan to make decisions about the alignment of the lesson. This activity culminates with volunteers offering observations or asking questions of the entire group.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61</a:t>
            </a:fld>
            <a:endParaRPr lang="en-US"/>
          </a:p>
        </p:txBody>
      </p:sp>
    </p:spTree>
    <p:extLst>
      <p:ext uri="{BB962C8B-B14F-4D97-AF65-F5344CB8AC3E}">
        <p14:creationId xmlns="" xmlns:p14="http://schemas.microsoft.com/office/powerpoint/2010/main" val="29557521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a:p>
        </p:txBody>
      </p:sp>
    </p:spTree>
    <p:extLst>
      <p:ext uri="{BB962C8B-B14F-4D97-AF65-F5344CB8AC3E}">
        <p14:creationId xmlns="" xmlns:p14="http://schemas.microsoft.com/office/powerpoint/2010/main" val="38382028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dirty="0" smtClean="0"/>
              <a:t>Explain that the CCS are often referred to as “rigorous” new standards. What does rigor mean?  How does it manifest in the standards?</a:t>
            </a: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63</a:t>
            </a:fld>
            <a:endParaRPr lang="en-US"/>
          </a:p>
        </p:txBody>
      </p:sp>
    </p:spTree>
    <p:extLst>
      <p:ext uri="{BB962C8B-B14F-4D97-AF65-F5344CB8AC3E}">
        <p14:creationId xmlns="" xmlns:p14="http://schemas.microsoft.com/office/powerpoint/2010/main" val="15527481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3/3/2014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64</a:t>
            </a:fld>
            <a:endParaRPr lang="en-US"/>
          </a:p>
        </p:txBody>
      </p:sp>
    </p:spTree>
    <p:extLst>
      <p:ext uri="{BB962C8B-B14F-4D97-AF65-F5344CB8AC3E}">
        <p14:creationId xmlns="" xmlns:p14="http://schemas.microsoft.com/office/powerpoint/2010/main" val="26809165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US" sz="1200" kern="1200" dirty="0" smtClean="0">
                <a:solidFill>
                  <a:schemeClr val="dk1"/>
                </a:solidFill>
                <a:latin typeface="+mn-lt"/>
                <a:ea typeface="+mn-ea"/>
                <a:cs typeface="+mn-cs"/>
              </a:rPr>
              <a:t>Complete instruction</a:t>
            </a:r>
            <a:r>
              <a:rPr lang="en-US" sz="1200" kern="1200" baseline="0" dirty="0" smtClean="0">
                <a:solidFill>
                  <a:schemeClr val="dk1"/>
                </a:solidFill>
                <a:latin typeface="+mn-lt"/>
                <a:ea typeface="+mn-ea"/>
                <a:cs typeface="+mn-cs"/>
              </a:rPr>
              <a:t>s and article are provided in the participant guide</a:t>
            </a:r>
            <a:r>
              <a:rPr lang="en-US" sz="1200" kern="1200" dirty="0" smtClean="0">
                <a:solidFill>
                  <a:schemeClr val="dk1"/>
                </a:solidFill>
                <a:latin typeface="+mn-lt"/>
                <a:ea typeface="+mn-ea"/>
                <a:cs typeface="+mn-cs"/>
              </a:rPr>
              <a:t>.</a:t>
            </a:r>
            <a:endParaRPr lang="en-US" b="1" dirty="0" smtClean="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153605" name="Date Placeholder 4"/>
          <p:cNvSpPr>
            <a:spLocks noGrp="1"/>
          </p:cNvSpPr>
          <p:nvPr>
            <p:ph type="dt" sz="quarter" idx="1"/>
          </p:nvPr>
        </p:nvSpPr>
        <p:spPr bwMode="auto">
          <a:noFill/>
          <a:ln>
            <a:miter lim="800000"/>
            <a:headEnd/>
            <a:tailEnd/>
          </a:ln>
        </p:spPr>
        <p:txBody>
          <a:bodyPr anchor="t"/>
          <a:lstStyle/>
          <a:p>
            <a:fld id="{DEA119F8-B6B3-4777-846D-33F488C07EC1}" type="datetime1">
              <a:rPr lang="en-US" smtClean="0">
                <a:latin typeface="Arial" pitchFamily="34" charset="0"/>
              </a:rPr>
              <a:pPr/>
              <a:t>3/3/2014</a:t>
            </a:fld>
            <a:endParaRPr lang="en-US"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153607" name="Slide Number Placeholder 6"/>
          <p:cNvSpPr>
            <a:spLocks noGrp="1"/>
          </p:cNvSpPr>
          <p:nvPr>
            <p:ph type="sldNum" sz="quarter" idx="5"/>
          </p:nvPr>
        </p:nvSpPr>
        <p:spPr bwMode="auto">
          <a:noFill/>
          <a:ln>
            <a:miter lim="800000"/>
            <a:headEnd/>
            <a:tailEnd/>
          </a:ln>
        </p:spPr>
        <p:txBody>
          <a:bodyPr/>
          <a:lstStyle/>
          <a:p>
            <a:fld id="{DC03CC46-E5BB-49EE-9A99-096B8E7EE1D2}" type="slidenum">
              <a:rPr lang="en-US"/>
              <a:pPr/>
              <a:t>65</a:t>
            </a:fld>
            <a:endParaRPr lang="en-US"/>
          </a:p>
        </p:txBody>
      </p:sp>
    </p:spTree>
    <p:extLst>
      <p:ext uri="{BB962C8B-B14F-4D97-AF65-F5344CB8AC3E}">
        <p14:creationId xmlns="" xmlns:p14="http://schemas.microsoft.com/office/powerpoint/2010/main" val="40916521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3/3/2014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66</a:t>
            </a:fld>
            <a:endParaRPr lang="en-US"/>
          </a:p>
        </p:txBody>
      </p:sp>
    </p:spTree>
    <p:extLst>
      <p:ext uri="{BB962C8B-B14F-4D97-AF65-F5344CB8AC3E}">
        <p14:creationId xmlns="" xmlns:p14="http://schemas.microsoft.com/office/powerpoint/2010/main" val="26809165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(Allow 20 minutes for this activity. </a:t>
            </a:r>
          </a:p>
          <a:p>
            <a:r>
              <a:rPr lang="en-US" dirty="0"/>
              <a:t>5 minutes for individual work, 5 minutes with partner, 5 minutes with table, 5 minutes for share out.  Adjust time as needed</a:t>
            </a:r>
            <a:r>
              <a:rPr lang="en-US" b="1" dirty="0"/>
              <a:t>.)</a:t>
            </a:r>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159749" name="Date Placeholder 4"/>
          <p:cNvSpPr>
            <a:spLocks noGrp="1"/>
          </p:cNvSpPr>
          <p:nvPr>
            <p:ph type="dt" sz="quarter" idx="1"/>
          </p:nvPr>
        </p:nvSpPr>
        <p:spPr bwMode="auto">
          <a:noFill/>
          <a:ln>
            <a:miter lim="800000"/>
            <a:headEnd/>
            <a:tailEnd/>
          </a:ln>
        </p:spPr>
        <p:txBody>
          <a:bodyPr anchor="t"/>
          <a:lstStyle/>
          <a:p>
            <a:fld id="{8302B3E3-0554-48B9-A3CE-245D4ED4BAA3}" type="datetime1">
              <a:rPr lang="en-US" smtClean="0">
                <a:latin typeface="Arial" pitchFamily="34" charset="0"/>
              </a:rPr>
              <a:pPr/>
              <a:t>3/3/2014</a:t>
            </a:fld>
            <a:endParaRPr lang="en-US"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159751" name="Slide Number Placeholder 6"/>
          <p:cNvSpPr>
            <a:spLocks noGrp="1"/>
          </p:cNvSpPr>
          <p:nvPr>
            <p:ph type="sldNum" sz="quarter" idx="5"/>
          </p:nvPr>
        </p:nvSpPr>
        <p:spPr bwMode="auto">
          <a:noFill/>
          <a:ln>
            <a:miter lim="800000"/>
            <a:headEnd/>
            <a:tailEnd/>
          </a:ln>
        </p:spPr>
        <p:txBody>
          <a:bodyPr/>
          <a:lstStyle/>
          <a:p>
            <a:fld id="{CC527A99-4119-44DA-A721-DEF9CDD05B23}" type="slidenum">
              <a:rPr lang="en-US"/>
              <a:pPr/>
              <a:t>67</a:t>
            </a:fld>
            <a:endParaRPr lang="en-US"/>
          </a:p>
        </p:txBody>
      </p:sp>
    </p:spTree>
    <p:extLst>
      <p:ext uri="{BB962C8B-B14F-4D97-AF65-F5344CB8AC3E}">
        <p14:creationId xmlns="" xmlns:p14="http://schemas.microsoft.com/office/powerpoint/2010/main" val="21797698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3/3/2014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68</a:t>
            </a:fld>
            <a:endParaRPr lang="en-US"/>
          </a:p>
        </p:txBody>
      </p:sp>
    </p:spTree>
    <p:extLst>
      <p:ext uri="{BB962C8B-B14F-4D97-AF65-F5344CB8AC3E}">
        <p14:creationId xmlns="" xmlns:p14="http://schemas.microsoft.com/office/powerpoint/2010/main" val="26809165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(Allow 15 minutes for this activity; adjust time as needed.)</a:t>
            </a:r>
          </a:p>
          <a:p>
            <a:endParaRPr lang="en-US" b="1" dirty="0" smtClean="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3/3/2014</a:t>
            </a:fld>
            <a:endParaRPr lang="en-US"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69</a:t>
            </a:fld>
            <a:endParaRPr lang="en-US"/>
          </a:p>
        </p:txBody>
      </p:sp>
    </p:spTree>
    <p:extLst>
      <p:ext uri="{BB962C8B-B14F-4D97-AF65-F5344CB8AC3E}">
        <p14:creationId xmlns="" xmlns:p14="http://schemas.microsoft.com/office/powerpoint/2010/main" val="298773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Say: The overriding goals of the CCS are to: </a:t>
            </a:r>
          </a:p>
          <a:p>
            <a:pPr>
              <a:spcBef>
                <a:spcPct val="0"/>
              </a:spcBef>
              <a:buFontTx/>
              <a:buAutoNum type="arabicParenR"/>
            </a:pPr>
            <a:r>
              <a:rPr lang="en-US" dirty="0" smtClean="0"/>
              <a:t> Increase the rigor in the academic program for core and intervention instruction. While we are focusing on core instruction, the standards also have applicability for intervention as all students work toward proficiency on the CCS-ELA &amp; Literacy. If many more students need support given the increased rigor of the standards, and intervention resources are limited, core instruction itself will need to change to support more students to meet the standards. Intervention programs will also need to be aligned.</a:t>
            </a:r>
          </a:p>
          <a:p>
            <a:pPr>
              <a:spcBef>
                <a:spcPct val="0"/>
              </a:spcBef>
              <a:buFontTx/>
              <a:buAutoNum type="arabicParenR"/>
            </a:pPr>
            <a:r>
              <a:rPr lang="en-US" dirty="0" smtClean="0"/>
              <a:t> The goal of increasing the rigor and alignment of core instruction and intervention supports is to help all students gain proficiency on grade level and course content standards, so they will graduate from high school with the skills they need for college and careers.</a:t>
            </a:r>
          </a:p>
        </p:txBody>
      </p:sp>
      <p:sp>
        <p:nvSpPr>
          <p:cNvPr id="36868" name="Slide Number Placeholder 3"/>
          <p:cNvSpPr>
            <a:spLocks noGrp="1"/>
          </p:cNvSpPr>
          <p:nvPr>
            <p:ph type="sldNum" sz="quarter" idx="5"/>
          </p:nvPr>
        </p:nvSpPr>
        <p:spPr bwMode="auto">
          <a:noFill/>
          <a:ln>
            <a:miter lim="800000"/>
            <a:headEnd/>
            <a:tailEnd/>
          </a:ln>
        </p:spPr>
        <p:txBody>
          <a:bodyPr/>
          <a:lstStyle/>
          <a:p>
            <a:fld id="{351982CE-2539-4910-87AB-EA5205E24DD1}" type="slidenum">
              <a:rPr lang="en-US"/>
              <a:pPr/>
              <a:t>7</a:t>
            </a:fld>
            <a:endParaRPr lang="en-US"/>
          </a:p>
        </p:txBody>
      </p:sp>
    </p:spTree>
    <p:extLst>
      <p:ext uri="{BB962C8B-B14F-4D97-AF65-F5344CB8AC3E}">
        <p14:creationId xmlns="" xmlns:p14="http://schemas.microsoft.com/office/powerpoint/2010/main" val="11958314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Remind participants</a:t>
            </a:r>
            <a:r>
              <a:rPr lang="en-US" baseline="0" dirty="0" smtClean="0"/>
              <a:t> that they will have an opportunity at the beginning of Module 2 to share successful PD activities or challenges related to Module 1 at their schools.</a:t>
            </a:r>
          </a:p>
          <a:p>
            <a:endParaRPr lang="en-US" baseline="0" dirty="0" smtClean="0"/>
          </a:p>
          <a:p>
            <a:r>
              <a:rPr lang="en-US" dirty="0" smtClean="0"/>
              <a:t>Post-Assessment</a:t>
            </a:r>
          </a:p>
          <a:p>
            <a:endParaRPr lang="en-US" dirty="0" smtClean="0"/>
          </a:p>
          <a:p>
            <a:r>
              <a:rPr lang="en-US" dirty="0" smtClean="0"/>
              <a:t>Session Evaluation</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3/3/2014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70</a:t>
            </a:fld>
            <a:endParaRPr lang="en-US"/>
          </a:p>
        </p:txBody>
      </p:sp>
    </p:spTree>
    <p:extLst>
      <p:ext uri="{BB962C8B-B14F-4D97-AF65-F5344CB8AC3E}">
        <p14:creationId xmlns="" xmlns:p14="http://schemas.microsoft.com/office/powerpoint/2010/main" val="26809165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post-assessment will be the same as the pre-assessment they took in the beginning of the session.  This assessment is to gauge their learning based on the activities of the morning. They will find the post-assessment on </a:t>
            </a:r>
            <a:r>
              <a:rPr lang="en-US" b="1" dirty="0" smtClean="0"/>
              <a:t>page </a:t>
            </a:r>
            <a:r>
              <a:rPr lang="en-US" dirty="0" smtClean="0"/>
              <a:t> of the participant guide.  </a:t>
            </a:r>
            <a:r>
              <a:rPr lang="en-US" b="1" dirty="0" smtClean="0"/>
              <a:t>3-4 min </a:t>
            </a:r>
            <a:r>
              <a:rPr lang="en-US" dirty="0" smtClean="0"/>
              <a:t> Ask volunteers to share out any insights about the CCS- ELA &amp; Literacy that they gained from this morning’s session. </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3/3/2014</a:t>
            </a:fld>
            <a:endParaRPr lang="en-US"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71</a:t>
            </a:fld>
            <a:endParaRPr lang="en-US"/>
          </a:p>
        </p:txBody>
      </p:sp>
    </p:spTree>
    <p:extLst>
      <p:ext uri="{BB962C8B-B14F-4D97-AF65-F5344CB8AC3E}">
        <p14:creationId xmlns="" xmlns:p14="http://schemas.microsoft.com/office/powerpoint/2010/main" val="4007556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Remind participants</a:t>
            </a:r>
            <a:r>
              <a:rPr lang="en-US" baseline="0" dirty="0" smtClean="0"/>
              <a:t> to complete an online Session Evaluation. </a:t>
            </a:r>
            <a:r>
              <a:rPr lang="en-US" b="1" baseline="0" dirty="0" smtClean="0"/>
              <a:t>(10 minutes)</a:t>
            </a:r>
            <a:endParaRPr lang="en-US" b="1" dirty="0" smtClean="0"/>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3/3/2014</a:t>
            </a:fld>
            <a:endParaRPr lang="en-US"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72</a:t>
            </a:fld>
            <a:endParaRPr lang="en-US"/>
          </a:p>
        </p:txBody>
      </p:sp>
    </p:spTree>
    <p:extLst>
      <p:ext uri="{BB962C8B-B14F-4D97-AF65-F5344CB8AC3E}">
        <p14:creationId xmlns="" xmlns:p14="http://schemas.microsoft.com/office/powerpoint/2010/main" val="400755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xfrm>
            <a:off x="352425" y="4421189"/>
            <a:ext cx="6318250" cy="4189412"/>
          </a:xfrm>
        </p:spPr>
        <p:txBody>
          <a:bodyPr wrap="square" numCol="1" anchor="t" anchorCtr="0" compatLnSpc="1">
            <a:prstTxWarp prst="textNoShape">
              <a:avLst/>
            </a:prstTxWarp>
            <a:normAutofit/>
          </a:bodyPr>
          <a:lstStyle/>
          <a:p>
            <a:pPr>
              <a:spcBef>
                <a:spcPct val="0"/>
              </a:spcBef>
              <a:defRPr/>
            </a:pPr>
            <a:r>
              <a:rPr lang="en-US" sz="1400" dirty="0"/>
              <a:t>Let’s start by taking a closer look at the vertical progressions of the CT Core Standards for English Language Arts &amp; Literacy. </a:t>
            </a:r>
            <a:endParaRPr lang="en-US" sz="1300" dirty="0"/>
          </a:p>
          <a:p>
            <a:pPr marL="285750" indent="-285750">
              <a:spcBef>
                <a:spcPct val="0"/>
              </a:spcBef>
              <a:buFont typeface="Arial" panose="020B0604020202020204" pitchFamily="34" charset="0"/>
              <a:buChar char="•"/>
              <a:defRPr/>
            </a:pPr>
            <a:r>
              <a:rPr lang="en-US" sz="1300" dirty="0"/>
              <a:t>CCR means ‘College and Career Ready.’ A core organizing principle of the Common Core State Standards is to begin with the end; that is, a small set of critical standards for success in college and careers. CCS identifies College and Career Ready (CCR) Standards for reading and writing in ELA, History/Social Studies, Science and Technical subjects, and in ELA for speaking and listening and language. </a:t>
            </a:r>
          </a:p>
          <a:p>
            <a:pPr marL="285750" indent="-285750">
              <a:spcBef>
                <a:spcPct val="0"/>
              </a:spcBef>
              <a:buFont typeface="Arial" panose="020B0604020202020204" pitchFamily="34" charset="0"/>
              <a:buChar char="•"/>
              <a:defRPr/>
            </a:pPr>
            <a:r>
              <a:rPr lang="en-US" sz="1300" dirty="0"/>
              <a:t>The CCR anchor standards identify skills necessary for success in College and Career.</a:t>
            </a:r>
          </a:p>
          <a:p>
            <a:pPr marL="285750" indent="-285750">
              <a:spcBef>
                <a:spcPct val="0"/>
              </a:spcBef>
              <a:buFont typeface="Arial" panose="020B0604020202020204" pitchFamily="34" charset="0"/>
              <a:buChar char="•"/>
              <a:defRPr/>
            </a:pPr>
            <a:r>
              <a:rPr lang="en-US" sz="1300" dirty="0"/>
              <a:t>Mapping backward from the CCR, the authors of the CC identified the steps necessary to get to CCR beginning in K. </a:t>
            </a:r>
          </a:p>
          <a:p>
            <a:pPr marL="285750" indent="-285750">
              <a:spcBef>
                <a:spcPct val="0"/>
              </a:spcBef>
              <a:buFont typeface="Arial" panose="020B0604020202020204" pitchFamily="34" charset="0"/>
              <a:buChar char="•"/>
              <a:defRPr/>
            </a:pPr>
            <a:r>
              <a:rPr lang="en-US" sz="1300" dirty="0"/>
              <a:t>The Common Core ELA &amp; Literacy is a set of integrated standards, so as you become familiar with standards in one strand, e.g. reading, you will see how the same skills are cross-referenced in writing, speaking and listening, and language.</a:t>
            </a: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78545A74-C350-43A4-A85D-7814E1334DBA}" type="slidenum">
              <a:rPr lang="en-US"/>
              <a:pPr/>
              <a:t>8</a:t>
            </a:fld>
            <a:endParaRPr lang="en-US" dirty="0"/>
          </a:p>
        </p:txBody>
      </p:sp>
    </p:spTree>
    <p:extLst>
      <p:ext uri="{BB962C8B-B14F-4D97-AF65-F5344CB8AC3E}">
        <p14:creationId xmlns="" xmlns:p14="http://schemas.microsoft.com/office/powerpoint/2010/main" val="200379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 typeface="Arial" panose="020B0604020202020204" pitchFamily="34" charset="0"/>
              <a:buChar char="•"/>
              <a:defRPr/>
            </a:pPr>
            <a:r>
              <a:rPr lang="en-US" dirty="0"/>
              <a:t>CCR standards are organized by domains or strands: Reading Informational Text, Literature, Writing, Speaking and Listening, Language.</a:t>
            </a:r>
          </a:p>
          <a:p>
            <a:pPr marL="171450" indent="-171450">
              <a:spcBef>
                <a:spcPct val="0"/>
              </a:spcBef>
              <a:buFont typeface="Arial" panose="020B0604020202020204" pitchFamily="34" charset="0"/>
              <a:buChar char="•"/>
              <a:defRPr/>
            </a:pPr>
            <a:r>
              <a:rPr lang="en-US" dirty="0"/>
              <a:t>Within domains/strands, standards are organized by clusters. For example, the reading standards are divided into four categories: 1) </a:t>
            </a:r>
            <a:r>
              <a:rPr lang="en-US" i="1" dirty="0"/>
              <a:t>key ideas and details</a:t>
            </a:r>
            <a:r>
              <a:rPr lang="en-US" dirty="0"/>
              <a:t> emphasizes close reading to determine meaning, drawing inferences, analyzing themes, and summarizing supporting details; 2) </a:t>
            </a:r>
            <a:r>
              <a:rPr lang="en-US" i="1" dirty="0"/>
              <a:t>craft and structure</a:t>
            </a:r>
            <a:r>
              <a:rPr lang="en-US" dirty="0"/>
              <a:t> emphasizes the author’s  word choice, grammatical structures, and point of view as they impact text content and structure; 3) </a:t>
            </a:r>
            <a:r>
              <a:rPr lang="en-US" i="1" dirty="0"/>
              <a:t>integration of knowledge and ideas</a:t>
            </a:r>
            <a:r>
              <a:rPr lang="en-US" dirty="0"/>
              <a:t> emphasizes analysis of textual themes and arguments across varied media and formats; and 4) </a:t>
            </a:r>
            <a:r>
              <a:rPr lang="en-US" i="1" dirty="0"/>
              <a:t>range of reading and level of text complexity </a:t>
            </a:r>
            <a:r>
              <a:rPr lang="en-US" dirty="0"/>
              <a:t>emphasizes the importance of independent and proficient reading of complex text (CCS, p. 10). </a:t>
            </a:r>
          </a:p>
          <a:p>
            <a:pPr marL="171450" indent="-171450">
              <a:spcBef>
                <a:spcPct val="0"/>
              </a:spcBef>
              <a:buFont typeface="Arial" panose="020B0604020202020204" pitchFamily="34" charset="0"/>
              <a:buChar char="•"/>
              <a:defRPr/>
            </a:pPr>
            <a:r>
              <a:rPr lang="en-US" dirty="0"/>
              <a:t>Standard R.10 can be considered the goal of the reading standards, to INDEPENDENTLY read and comprehend </a:t>
            </a:r>
            <a:r>
              <a:rPr lang="en-US" b="1" dirty="0"/>
              <a:t>increasingly</a:t>
            </a:r>
            <a:r>
              <a:rPr lang="en-US" dirty="0"/>
              <a:t> complex texts.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9</a:t>
            </a:fld>
            <a:endParaRPr lang="en-US"/>
          </a:p>
        </p:txBody>
      </p:sp>
    </p:spTree>
    <p:extLst>
      <p:ext uri="{BB962C8B-B14F-4D97-AF65-F5344CB8AC3E}">
        <p14:creationId xmlns="" xmlns:p14="http://schemas.microsoft.com/office/powerpoint/2010/main" val="389773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a:p>
        </p:txBody>
      </p:sp>
      <p:pic>
        <p:nvPicPr>
          <p:cNvPr id="5" name="Picture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7906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32283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131620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34147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303795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330354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201202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126032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112226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241993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28610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corestandards.org/"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ngageny.org/sites/default/files/resource/attachments/3m2a.module.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hyperlink" Target="http://www.goodreads.com/book/photo/8537327-inside-out-back-again" TargetMode="External"/><Relationship Id="rId4" Type="http://schemas.openxmlformats.org/officeDocument/2006/relationships/hyperlink" Target="http://www.engageny.org/sites/default/files/resource/attachments/8m1.1.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orestandards.org/assets/Appendix_B.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corestandards.org/assets/Appendix_B.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edmodo.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commoncore.americaachieves.org/module/5" TargetMode="Externa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renlearn.com/textcomplexity/usingatos.aspx"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hyperlink" Target="http://www.arbookfind.com/"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corestandards.org/assets/Appendix_A.pdf"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www.corestandards.org/ELA-Literacy"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www.corestandards.org/ELA-Literacy"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hyperlink" Target="http://www.corestandards.org/ELA-Literacy"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hyperlink" Target="http://commoncore.americaachieves.org/module/5" TargetMode="Externa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microsoft.com/office/2007/relationships/hdphoto" Target="../media/hdphoto3.wdp"/></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commoncore.americaachieves.org/module/14" TargetMode="Externa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hyperlink" Target="http://www.middleweb.com/12318/five-myths-rigor-common-core"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tinyurl.com/612Mod1ELA"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www.americaachieves.org/" TargetMode="External"/><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hyperlink" Target="http://ctcorestandards.org/" TargetMode="External"/><Relationship Id="rId1" Type="http://schemas.openxmlformats.org/officeDocument/2006/relationships/slideLayout" Target="../slideLayouts/slideLayout5.xml"/><Relationship Id="rId6" Type="http://schemas.openxmlformats.org/officeDocument/2006/relationships/hyperlink" Target="http://www.achievethecore.org/" TargetMode="External"/><Relationship Id="rId11" Type="http://schemas.openxmlformats.org/officeDocument/2006/relationships/image" Target="../media/image5.png"/><Relationship Id="rId5" Type="http://schemas.openxmlformats.org/officeDocument/2006/relationships/image" Target="../media/image25.png"/><Relationship Id="rId10" Type="http://schemas.openxmlformats.org/officeDocument/2006/relationships/image" Target="../media/image4.png"/><Relationship Id="rId4" Type="http://schemas.openxmlformats.org/officeDocument/2006/relationships/hyperlink" Target="http://www.engageny.org/" TargetMode="External"/><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1 Grades 6–12: </a:t>
            </a:r>
          </a:p>
          <a:p>
            <a:r>
              <a:rPr lang="en-US" i="0" dirty="0" smtClean="0">
                <a:solidFill>
                  <a:schemeClr val="tx2"/>
                </a:solidFill>
              </a:rPr>
              <a:t>Focus on Instructional Shifts</a:t>
            </a:r>
            <a:endParaRPr lang="en-US" dirty="0"/>
          </a:p>
        </p:txBody>
      </p:sp>
      <p:pic>
        <p:nvPicPr>
          <p:cNvPr id="18" name="Picture 17"/>
          <p:cNvPicPr>
            <a:picLocks noChangeAspect="1"/>
          </p:cNvPicPr>
          <p:nvPr/>
        </p:nvPicPr>
        <p:blipFill>
          <a:blip r:embed="rId3" cstate="print">
            <a:extLst>
              <a:ext uri="{BEBA8EAE-BF5A-486C-A8C5-ECC9F3942E4B}">
                <a14:imgProps xmlns="" xmlns:a14="http://schemas.microsoft.com/office/drawing/2010/main">
                  <a14:imgLayer r:embed="rId4">
                    <a14:imgEffect>
                      <a14:backgroundRemoval t="0" b="100000" l="0" r="99306"/>
                    </a14:imgEffect>
                  </a14:imgLayer>
                </a14:imgProps>
              </a:ext>
              <a:ext uri="{28A0092B-C50C-407E-A947-70E740481C1C}">
                <a14:useLocalDpi xmlns=""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CCR Anchor Standards for ELA &amp; Literacy</a:t>
            </a:r>
            <a:endParaRPr lang="en-US" dirty="0"/>
          </a:p>
        </p:txBody>
      </p:sp>
      <p:graphicFrame>
        <p:nvGraphicFramePr>
          <p:cNvPr id="6" name="Content Placeholder 5"/>
          <p:cNvGraphicFramePr>
            <a:graphicFrameLocks noGrp="1"/>
          </p:cNvGraphicFramePr>
          <p:nvPr>
            <p:ph idx="4294967295"/>
            <p:extLst>
              <p:ext uri="{D42A27DB-BD31-4B8C-83A1-F6EECF244321}">
                <p14:modId xmlns="" xmlns:p14="http://schemas.microsoft.com/office/powerpoint/2010/main" val="2494378125"/>
              </p:ext>
            </p:extLst>
          </p:nvPr>
        </p:nvGraphicFramePr>
        <p:xfrm>
          <a:off x="635000" y="1280160"/>
          <a:ext cx="7680960" cy="416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10</a:t>
            </a:fld>
            <a:endParaRPr lang="en-US" dirty="0"/>
          </a:p>
        </p:txBody>
      </p:sp>
    </p:spTree>
    <p:extLst>
      <p:ext uri="{BB962C8B-B14F-4D97-AF65-F5344CB8AC3E}">
        <p14:creationId xmlns="" xmlns:p14="http://schemas.microsoft.com/office/powerpoint/2010/main" val="42430198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Literacy 6–12</a:t>
            </a:r>
            <a:endParaRPr lang="en-US" dirty="0"/>
          </a:p>
        </p:txBody>
      </p:sp>
      <p:graphicFrame>
        <p:nvGraphicFramePr>
          <p:cNvPr id="6" name="Content Placeholder 5"/>
          <p:cNvGraphicFramePr>
            <a:graphicFrameLocks noGrp="1"/>
          </p:cNvGraphicFramePr>
          <p:nvPr>
            <p:ph idx="4294967295"/>
            <p:extLst>
              <p:ext uri="{D42A27DB-BD31-4B8C-83A1-F6EECF244321}">
                <p14:modId xmlns="" xmlns:p14="http://schemas.microsoft.com/office/powerpoint/2010/main" val="101143086"/>
              </p:ext>
            </p:extLst>
          </p:nvPr>
        </p:nvGraphicFramePr>
        <p:xfrm>
          <a:off x="615950" y="1280160"/>
          <a:ext cx="8147050" cy="439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11</a:t>
            </a:fld>
            <a:endParaRPr lang="en-US" dirty="0"/>
          </a:p>
        </p:txBody>
      </p:sp>
    </p:spTree>
    <p:extLst>
      <p:ext uri="{BB962C8B-B14F-4D97-AF65-F5344CB8AC3E}">
        <p14:creationId xmlns="" xmlns:p14="http://schemas.microsoft.com/office/powerpoint/2010/main" val="29578236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CCR Anchor Standards</a:t>
            </a:r>
          </a:p>
        </p:txBody>
      </p:sp>
      <p:graphicFrame>
        <p:nvGraphicFramePr>
          <p:cNvPr id="8" name="Table 7"/>
          <p:cNvGraphicFramePr>
            <a:graphicFrameLocks noGrp="1"/>
          </p:cNvGraphicFramePr>
          <p:nvPr>
            <p:extLst>
              <p:ext uri="{D42A27DB-BD31-4B8C-83A1-F6EECF244321}">
                <p14:modId xmlns="" xmlns:p14="http://schemas.microsoft.com/office/powerpoint/2010/main" val="2927848256"/>
              </p:ext>
            </p:extLst>
          </p:nvPr>
        </p:nvGraphicFramePr>
        <p:xfrm>
          <a:off x="381000" y="929364"/>
          <a:ext cx="8267055" cy="4895025"/>
        </p:xfrm>
        <a:graphic>
          <a:graphicData uri="http://schemas.openxmlformats.org/drawingml/2006/table">
            <a:tbl>
              <a:tblPr/>
              <a:tblGrid>
                <a:gridCol w="8267055"/>
              </a:tblGrid>
              <a:tr h="1731963">
                <a:tc>
                  <a:txBody>
                    <a:bodyPr/>
                    <a:lstStyle/>
                    <a:p>
                      <a:pPr marL="0" marR="0" lvl="0" indent="0" algn="l" defTabSz="1595438" rtl="0" eaLnBrk="1" fontAlgn="base" latinLnBrk="0" hangingPunct="1">
                        <a:lnSpc>
                          <a:spcPct val="90000"/>
                        </a:lnSpc>
                        <a:spcBef>
                          <a:spcPct val="0"/>
                        </a:spcBef>
                        <a:spcAft>
                          <a:spcPct val="35000"/>
                        </a:spcAft>
                        <a:buClrTx/>
                        <a:buSzTx/>
                        <a:buFontTx/>
                        <a:buNone/>
                        <a:tabLst/>
                      </a:pPr>
                      <a:r>
                        <a:rPr kumimoji="0" lang="en-US" sz="3200" b="0" i="1" u="none" strike="noStrike" cap="none" normalizeH="0" baseline="0" dirty="0">
                          <a:ln>
                            <a:noFill/>
                          </a:ln>
                          <a:solidFill>
                            <a:schemeClr val="bg1">
                              <a:lumMod val="95000"/>
                            </a:schemeClr>
                          </a:solidFill>
                          <a:effectLst/>
                          <a:latin typeface="Calibri" charset="0"/>
                        </a:rPr>
                        <a:t>Strand</a:t>
                      </a:r>
                      <a:r>
                        <a:rPr kumimoji="0" lang="en-US" sz="3200" b="0" i="0" u="none" strike="noStrike" cap="none" normalizeH="0" baseline="0" dirty="0">
                          <a:ln>
                            <a:noFill/>
                          </a:ln>
                          <a:solidFill>
                            <a:schemeClr val="bg1">
                              <a:lumMod val="95000"/>
                            </a:schemeClr>
                          </a:solidFill>
                          <a:effectLst/>
                          <a:latin typeface="Calibri" charset="0"/>
                        </a:rPr>
                        <a:t>: Reading</a:t>
                      </a:r>
                    </a:p>
                    <a:p>
                      <a:pPr marL="0" marR="0" lvl="0" indent="0" algn="l" defTabSz="1595438" rtl="0" eaLnBrk="1" fontAlgn="base" latinLnBrk="0" hangingPunct="1">
                        <a:lnSpc>
                          <a:spcPct val="90000"/>
                        </a:lnSpc>
                        <a:spcBef>
                          <a:spcPct val="0"/>
                        </a:spcBef>
                        <a:spcAft>
                          <a:spcPct val="35000"/>
                        </a:spcAft>
                        <a:buClrTx/>
                        <a:buSzTx/>
                        <a:buFontTx/>
                        <a:buNone/>
                        <a:tabLst/>
                      </a:pPr>
                      <a:r>
                        <a:rPr kumimoji="0" lang="en-US" sz="3200" b="0" i="1" u="none" strike="noStrike" cap="none" normalizeH="0" baseline="0" dirty="0">
                          <a:ln>
                            <a:noFill/>
                          </a:ln>
                          <a:solidFill>
                            <a:schemeClr val="bg1">
                              <a:lumMod val="95000"/>
                            </a:schemeClr>
                          </a:solidFill>
                          <a:effectLst/>
                          <a:latin typeface="Calibri" charset="0"/>
                        </a:rPr>
                        <a:t>Cluster</a:t>
                      </a:r>
                      <a:r>
                        <a:rPr kumimoji="0" lang="en-US" sz="3200" b="0" i="0" u="none" strike="noStrike" cap="none" normalizeH="0" baseline="0" dirty="0">
                          <a:ln>
                            <a:noFill/>
                          </a:ln>
                          <a:solidFill>
                            <a:schemeClr val="bg1">
                              <a:lumMod val="95000"/>
                            </a:schemeClr>
                          </a:solidFill>
                          <a:effectLst/>
                          <a:latin typeface="Calibri" charset="0"/>
                        </a:rPr>
                        <a:t>: Key Ideas &amp; Details</a:t>
                      </a:r>
                    </a:p>
                    <a:p>
                      <a:pPr marL="0" marR="0" lvl="0" indent="0" algn="l" defTabSz="1595438" rtl="0" eaLnBrk="1" fontAlgn="base" latinLnBrk="0" hangingPunct="1">
                        <a:lnSpc>
                          <a:spcPct val="90000"/>
                        </a:lnSpc>
                        <a:spcBef>
                          <a:spcPct val="0"/>
                        </a:spcBef>
                        <a:spcAft>
                          <a:spcPct val="35000"/>
                        </a:spcAft>
                        <a:buClrTx/>
                        <a:buSzTx/>
                        <a:buFontTx/>
                        <a:buNone/>
                        <a:tabLst/>
                      </a:pPr>
                      <a:r>
                        <a:rPr kumimoji="0" lang="en-US" sz="3200" b="0" i="0" u="none" strike="noStrike" cap="none" normalizeH="0" baseline="0" dirty="0">
                          <a:ln>
                            <a:noFill/>
                          </a:ln>
                          <a:solidFill>
                            <a:schemeClr val="bg1">
                              <a:lumMod val="95000"/>
                            </a:schemeClr>
                          </a:solidFill>
                          <a:effectLst/>
                          <a:latin typeface="Calibri" charset="0"/>
                        </a:rPr>
                        <a:t>College &amp; Career Readiness Anchor Standard  #1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2835488">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Calibri" charset="0"/>
                        </a:rPr>
                        <a:t>Read closely </a:t>
                      </a:r>
                      <a:r>
                        <a:rPr kumimoji="0" lang="en-US" sz="3200" b="0" i="0" u="none" strike="noStrike" cap="none" normalizeH="0" baseline="0" dirty="0">
                          <a:ln>
                            <a:noFill/>
                          </a:ln>
                          <a:solidFill>
                            <a:srgbClr val="000000"/>
                          </a:solidFill>
                          <a:effectLst/>
                          <a:latin typeface="Calibri" charset="0"/>
                        </a:rPr>
                        <a:t>to determine what the text says explicitly</a:t>
                      </a:r>
                      <a:r>
                        <a:rPr kumimoji="0" lang="en-US" sz="3200" b="1" i="0" u="none" strike="noStrike" cap="none" normalizeH="0" baseline="0" dirty="0">
                          <a:ln>
                            <a:noFill/>
                          </a:ln>
                          <a:solidFill>
                            <a:srgbClr val="000000"/>
                          </a:solidFill>
                          <a:effectLst/>
                          <a:latin typeface="Calibri" charset="0"/>
                        </a:rPr>
                        <a:t> </a:t>
                      </a:r>
                      <a:r>
                        <a:rPr kumimoji="0" lang="en-US" sz="3200" b="0" i="0" u="none" strike="noStrike" cap="none" normalizeH="0" baseline="0" dirty="0">
                          <a:ln>
                            <a:noFill/>
                          </a:ln>
                          <a:solidFill>
                            <a:srgbClr val="000000"/>
                          </a:solidFill>
                          <a:effectLst/>
                          <a:latin typeface="Calibri" charset="0"/>
                        </a:rPr>
                        <a:t>and to make logical</a:t>
                      </a:r>
                      <a:r>
                        <a:rPr kumimoji="0" lang="en-US" sz="3200" b="1" i="0" u="none" strike="noStrike" cap="none" normalizeH="0" baseline="0" dirty="0">
                          <a:ln>
                            <a:noFill/>
                          </a:ln>
                          <a:solidFill>
                            <a:srgbClr val="000000"/>
                          </a:solidFill>
                          <a:effectLst/>
                          <a:latin typeface="Calibri" charset="0"/>
                        </a:rPr>
                        <a:t> </a:t>
                      </a:r>
                      <a:r>
                        <a:rPr kumimoji="0" lang="en-US" sz="3200" b="0" i="0" u="none" strike="noStrike" cap="none" normalizeH="0" baseline="0" dirty="0">
                          <a:ln>
                            <a:noFill/>
                          </a:ln>
                          <a:solidFill>
                            <a:srgbClr val="000000"/>
                          </a:solidFill>
                          <a:effectLst/>
                          <a:latin typeface="Calibri" charset="0"/>
                        </a:rPr>
                        <a:t>inferences</a:t>
                      </a:r>
                      <a:r>
                        <a:rPr kumimoji="0" lang="en-US" sz="3200" b="1" i="0" u="none" strike="noStrike" cap="none" normalizeH="0" baseline="0" dirty="0">
                          <a:ln>
                            <a:noFill/>
                          </a:ln>
                          <a:solidFill>
                            <a:srgbClr val="000000"/>
                          </a:solidFill>
                          <a:effectLst/>
                          <a:latin typeface="Calibri" charset="0"/>
                        </a:rPr>
                        <a:t> </a:t>
                      </a:r>
                      <a:r>
                        <a:rPr kumimoji="0" lang="en-US" sz="3200" b="0" i="0" u="none" strike="noStrike" cap="none" normalizeH="0" baseline="0" dirty="0">
                          <a:ln>
                            <a:noFill/>
                          </a:ln>
                          <a:solidFill>
                            <a:srgbClr val="000000"/>
                          </a:solidFill>
                          <a:effectLst/>
                          <a:latin typeface="Calibri" charset="0"/>
                        </a:rPr>
                        <a:t>from it; </a:t>
                      </a:r>
                      <a:r>
                        <a:rPr kumimoji="0" lang="en-US" sz="3200" b="1" i="0" u="none" strike="noStrike" cap="none" normalizeH="0" baseline="0" dirty="0">
                          <a:ln>
                            <a:noFill/>
                          </a:ln>
                          <a:solidFill>
                            <a:srgbClr val="000000"/>
                          </a:solidFill>
                          <a:effectLst/>
                          <a:latin typeface="Calibri" charset="0"/>
                        </a:rPr>
                        <a:t>cite specific textual evidence</a:t>
                      </a:r>
                      <a:r>
                        <a:rPr kumimoji="0" lang="en-US" sz="3200" b="0" i="0" u="none" strike="noStrike" cap="none" normalizeH="0" baseline="0" dirty="0">
                          <a:ln>
                            <a:noFill/>
                          </a:ln>
                          <a:solidFill>
                            <a:srgbClr val="000000"/>
                          </a:solidFill>
                          <a:effectLst/>
                          <a:latin typeface="Calibri" charset="0"/>
                        </a:rPr>
                        <a:t> when writing or speaking to support conclusions drawn </a:t>
                      </a:r>
                      <a:r>
                        <a:rPr kumimoji="0" lang="en-US" sz="3200" b="0" i="0" u="none" strike="noStrike" cap="none" normalizeH="0" baseline="0" dirty="0" smtClean="0">
                          <a:ln>
                            <a:noFill/>
                          </a:ln>
                          <a:solidFill>
                            <a:srgbClr val="000000"/>
                          </a:solidFill>
                          <a:effectLst/>
                          <a:latin typeface="Calibri" charset="0"/>
                        </a:rPr>
                        <a:t/>
                      </a:r>
                      <a:br>
                        <a:rPr kumimoji="0" lang="en-US" sz="3200" b="0" i="0" u="none" strike="noStrike" cap="none" normalizeH="0" baseline="0" dirty="0" smtClean="0">
                          <a:ln>
                            <a:noFill/>
                          </a:ln>
                          <a:solidFill>
                            <a:srgbClr val="000000"/>
                          </a:solidFill>
                          <a:effectLst/>
                          <a:latin typeface="Calibri" charset="0"/>
                        </a:rPr>
                      </a:br>
                      <a:r>
                        <a:rPr kumimoji="0" lang="en-US" sz="3200" b="0" i="0" u="none" strike="noStrike" cap="none" normalizeH="0" baseline="0" dirty="0" smtClean="0">
                          <a:ln>
                            <a:noFill/>
                          </a:ln>
                          <a:solidFill>
                            <a:srgbClr val="000000"/>
                          </a:solidFill>
                          <a:effectLst/>
                          <a:latin typeface="Calibri" charset="0"/>
                        </a:rPr>
                        <a:t>from </a:t>
                      </a:r>
                      <a:r>
                        <a:rPr kumimoji="0" lang="en-US" sz="3200" b="0" i="0" u="none" strike="noStrike" cap="none" normalizeH="0" baseline="0" dirty="0">
                          <a:ln>
                            <a:noFill/>
                          </a:ln>
                          <a:solidFill>
                            <a:srgbClr val="000000"/>
                          </a:solidFill>
                          <a:effectLst/>
                          <a:latin typeface="Calibri" charset="0"/>
                        </a:rPr>
                        <a:t>the text.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3CB"/>
                    </a:solidFill>
                  </a:tcPr>
                </a:tc>
              </a:tr>
            </a:tbl>
          </a:graphicData>
        </a:graphic>
      </p:graphicFrame>
      <p:pic>
        <p:nvPicPr>
          <p:cNvPr id="50189" name="Picture 4" descr="discussion 2.png"/>
          <p:cNvPicPr>
            <a:picLocks noChangeAspect="1"/>
          </p:cNvPicPr>
          <p:nvPr/>
        </p:nvPicPr>
        <p:blipFill>
          <a:blip r:embed="rId3" cstate="print"/>
          <a:srcRect/>
          <a:stretch>
            <a:fillRect/>
          </a:stretch>
        </p:blipFill>
        <p:spPr bwMode="auto">
          <a:xfrm>
            <a:off x="7397677" y="4512312"/>
            <a:ext cx="1447800" cy="1447800"/>
          </a:xfrm>
          <a:prstGeom prst="rect">
            <a:avLst/>
          </a:prstGeom>
          <a:noFill/>
          <a:ln w="9525">
            <a:noFill/>
            <a:miter lim="800000"/>
            <a:headEnd/>
            <a:tailEnd/>
          </a:ln>
        </p:spPr>
      </p:pic>
      <p:sp>
        <p:nvSpPr>
          <p:cNvPr id="32773" name="TextBox 5">
            <a:hlinkClick r:id="rId4"/>
          </p:cNvPr>
          <p:cNvSpPr txBox="1">
            <a:spLocks noChangeArrowheads="1"/>
          </p:cNvSpPr>
          <p:nvPr/>
        </p:nvSpPr>
        <p:spPr bwMode="auto">
          <a:xfrm>
            <a:off x="4602998" y="5382771"/>
            <a:ext cx="2794680" cy="367099"/>
          </a:xfrm>
          <a:prstGeom prst="rect">
            <a:avLst/>
          </a:prstGeom>
          <a:noFill/>
          <a:ln w="9525">
            <a:noFill/>
            <a:miter lim="800000"/>
            <a:headEnd/>
            <a:tailEnd/>
          </a:ln>
        </p:spPr>
        <p:txBody>
          <a:bodyPr wrap="square" lIns="82058" tIns="41029" rIns="82058" bIns="41029">
            <a:spAutoFit/>
          </a:bodyPr>
          <a:lstStyle/>
          <a:p>
            <a:pPr eaLnBrk="1" hangingPunct="1">
              <a:defRPr/>
            </a:pPr>
            <a:r>
              <a:rPr lang="en-US" dirty="0" smtClean="0">
                <a:solidFill>
                  <a:srgbClr val="0000FF"/>
                </a:solidFill>
              </a:rPr>
              <a:t>Source: Corestandards.org</a:t>
            </a:r>
            <a:endParaRPr lang="en-US" dirty="0">
              <a:solidFill>
                <a:srgbClr val="0000FF"/>
              </a:solidFill>
            </a:endParaRP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12</a:t>
            </a:fld>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81000" y="161176"/>
            <a:ext cx="8382000" cy="664797"/>
          </a:xfrm>
        </p:spPr>
        <p:txBody>
          <a:bodyPr/>
          <a:lstStyle/>
          <a:p>
            <a:r>
              <a:rPr lang="en-US" dirty="0" smtClean="0"/>
              <a:t>Vertical Progression of RL.1</a:t>
            </a:r>
          </a:p>
        </p:txBody>
      </p:sp>
      <p:sp>
        <p:nvSpPr>
          <p:cNvPr id="2" name="Footer Placeholder 1"/>
          <p:cNvSpPr>
            <a:spLocks noGrp="1"/>
          </p:cNvSpPr>
          <p:nvPr>
            <p:ph type="ftr" sz="quarter" idx="3"/>
          </p:nvPr>
        </p:nvSpPr>
        <p:spPr/>
        <p:txBody>
          <a:bodyPr/>
          <a:lstStyle/>
          <a:p>
            <a:r>
              <a:rPr lang="en-US" smtClean="0"/>
              <a:t> </a:t>
            </a:r>
            <a:endParaRPr lang="en-US" dirty="0"/>
          </a:p>
        </p:txBody>
      </p:sp>
      <p:sp>
        <p:nvSpPr>
          <p:cNvPr id="3" name="Slide Number Placeholder 2"/>
          <p:cNvSpPr>
            <a:spLocks noGrp="1"/>
          </p:cNvSpPr>
          <p:nvPr>
            <p:ph type="sldNum" sz="quarter" idx="4"/>
          </p:nvPr>
        </p:nvSpPr>
        <p:spPr/>
        <p:txBody>
          <a:bodyPr/>
          <a:lstStyle/>
          <a:p>
            <a:fld id="{EE3D4692-A625-460F-A072-DE10EEAA5719}" type="slidenum">
              <a:rPr lang="en-US" smtClean="0"/>
              <a:pPr/>
              <a:t>13</a:t>
            </a:fld>
            <a:endParaRPr lang="en-US" dirty="0"/>
          </a:p>
        </p:txBody>
      </p:sp>
      <p:graphicFrame>
        <p:nvGraphicFramePr>
          <p:cNvPr id="5" name="Diagram 4"/>
          <p:cNvGraphicFramePr/>
          <p:nvPr>
            <p:extLst>
              <p:ext uri="{D42A27DB-BD31-4B8C-83A1-F6EECF244321}">
                <p14:modId xmlns="" xmlns:p14="http://schemas.microsoft.com/office/powerpoint/2010/main" val="2542545544"/>
              </p:ext>
            </p:extLst>
          </p:nvPr>
        </p:nvGraphicFramePr>
        <p:xfrm>
          <a:off x="512366" y="825973"/>
          <a:ext cx="8250634" cy="582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Activity 1</a:t>
            </a:r>
          </a:p>
        </p:txBody>
      </p:sp>
      <p:sp>
        <p:nvSpPr>
          <p:cNvPr id="4" name="Text Placeholder 3"/>
          <p:cNvSpPr>
            <a:spLocks noGrp="1"/>
          </p:cNvSpPr>
          <p:nvPr>
            <p:ph type="body" idx="1"/>
          </p:nvPr>
        </p:nvSpPr>
        <p:spPr>
          <a:xfrm>
            <a:off x="623888" y="4257858"/>
            <a:ext cx="7886700" cy="1815882"/>
          </a:xfrm>
        </p:spPr>
        <p:txBody>
          <a:bodyPr/>
          <a:lstStyle/>
          <a:p>
            <a:r>
              <a:rPr lang="en-US" dirty="0" smtClean="0"/>
              <a:t>Examining the Vertical Progressions of the CCS-ELA &amp; Literacy</a:t>
            </a: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14</a:t>
            </a:fld>
            <a:endParaRPr lang="en-US"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756234" y="2049807"/>
            <a:ext cx="1262044" cy="2143125"/>
          </a:xfrm>
          <a:prstGeom prst="rect">
            <a:avLst/>
          </a:prstGeom>
        </p:spPr>
      </p:pic>
      <p:pic>
        <p:nvPicPr>
          <p:cNvPr id="8" name="Picture 5" descr="Picture10.png"/>
          <p:cNvPicPr>
            <a:picLocks noChangeAspect="1"/>
          </p:cNvPicPr>
          <p:nvPr/>
        </p:nvPicPr>
        <p:blipFill>
          <a:blip r:embed="rId4" cstate="print"/>
          <a:srcRect/>
          <a:stretch>
            <a:fillRect/>
          </a:stretch>
        </p:blipFill>
        <p:spPr bwMode="auto">
          <a:xfrm>
            <a:off x="623888" y="5699551"/>
            <a:ext cx="947738" cy="1033463"/>
          </a:xfrm>
          <a:prstGeom prst="rect">
            <a:avLst/>
          </a:prstGeom>
          <a:noFill/>
          <a:ln w="9525">
            <a:noFill/>
            <a:miter lim="800000"/>
            <a:headEnd/>
            <a:tailEnd/>
          </a:ln>
        </p:spPr>
      </p:pic>
      <p:sp>
        <p:nvSpPr>
          <p:cNvPr id="9" name="TextBox 5"/>
          <p:cNvSpPr txBox="1">
            <a:spLocks noChangeArrowheads="1"/>
          </p:cNvSpPr>
          <p:nvPr/>
        </p:nvSpPr>
        <p:spPr bwMode="auto">
          <a:xfrm>
            <a:off x="450057" y="5878225"/>
            <a:ext cx="1295400" cy="369888"/>
          </a:xfrm>
          <a:prstGeom prst="rect">
            <a:avLst/>
          </a:prstGeom>
          <a:noFill/>
          <a:ln w="9525">
            <a:noFill/>
            <a:miter lim="800000"/>
            <a:headEnd/>
            <a:tailEnd/>
          </a:ln>
        </p:spPr>
        <p:txBody>
          <a:bodyPr>
            <a:spAutoFit/>
          </a:bodyPr>
          <a:lstStyle/>
          <a:p>
            <a:pPr algn="ctr" eaLnBrk="1" hangingPunct="1"/>
            <a:r>
              <a:rPr lang="en-US" dirty="0" smtClean="0"/>
              <a:t>Page 6</a:t>
            </a:r>
            <a:endParaRPr lang="en-US" dirty="0"/>
          </a:p>
        </p:txBody>
      </p:sp>
    </p:spTree>
    <p:extLst>
      <p:ext uri="{BB962C8B-B14F-4D97-AF65-F5344CB8AC3E}">
        <p14:creationId xmlns="" xmlns:p14="http://schemas.microsoft.com/office/powerpoint/2010/main" val="315316531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rmAutofit fontScale="90000"/>
          </a:bodyPr>
          <a:lstStyle/>
          <a:p>
            <a:r>
              <a:rPr lang="en-US" dirty="0" smtClean="0"/>
              <a:t>Activity 1: Examining the Vertical Progressions of the CCS-ELA &amp; Literacy</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15</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462187066"/>
              </p:ext>
            </p:extLst>
          </p:nvPr>
        </p:nvGraphicFramePr>
        <p:xfrm>
          <a:off x="991543" y="1457341"/>
          <a:ext cx="7200040" cy="4096766"/>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200040"/>
              </a:tblGrid>
              <a:tr h="878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Examining </a:t>
                      </a:r>
                      <a:r>
                        <a:rPr kumimoji="0" lang="en-US" sz="2400" u="none" strike="noStrike" cap="none" normalizeH="0" baseline="0" dirty="0">
                          <a:ln>
                            <a:noFill/>
                          </a:ln>
                          <a:effectLst/>
                        </a:rPr>
                        <a:t>the Vertical Progressions of the </a:t>
                      </a:r>
                      <a:r>
                        <a:rPr kumimoji="0" lang="en-US" sz="2400" u="none" strike="noStrike" cap="none" normalizeH="0" baseline="0" dirty="0" smtClean="0">
                          <a:ln>
                            <a:noFill/>
                          </a:ln>
                          <a:effectLst/>
                        </a:rPr>
                        <a:t/>
                      </a:r>
                      <a:br>
                        <a:rPr kumimoji="0" lang="en-US" sz="2400" u="none" strike="noStrike" cap="none" normalizeH="0" baseline="0" dirty="0" smtClean="0">
                          <a:ln>
                            <a:noFill/>
                          </a:ln>
                          <a:effectLst/>
                        </a:rPr>
                      </a:br>
                      <a:r>
                        <a:rPr kumimoji="0" lang="en-US" sz="2400" u="none" strike="noStrike" cap="none" normalizeH="0" baseline="0" dirty="0" smtClean="0">
                          <a:ln>
                            <a:noFill/>
                          </a:ln>
                          <a:effectLst/>
                        </a:rPr>
                        <a:t>CCS-ELA </a:t>
                      </a:r>
                      <a:r>
                        <a:rPr kumimoji="0" lang="en-US" sz="2400" u="none" strike="noStrike" cap="none" normalizeH="0" baseline="0" dirty="0">
                          <a:ln>
                            <a:noFill/>
                          </a:ln>
                          <a:effectLst/>
                        </a:rPr>
                        <a:t>&amp; Literacy </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218284">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800" u="none" strike="noStrike" cap="none" normalizeH="0" baseline="0" dirty="0" smtClean="0">
                          <a:ln>
                            <a:noFill/>
                          </a:ln>
                          <a:effectLst/>
                        </a:rPr>
                        <a:t>Pairs select </a:t>
                      </a:r>
                      <a:r>
                        <a:rPr kumimoji="0" lang="en-US" sz="2800" u="none" strike="noStrike" cap="none" normalizeH="0" baseline="0" dirty="0">
                          <a:ln>
                            <a:noFill/>
                          </a:ln>
                          <a:effectLst/>
                        </a:rPr>
                        <a:t>a </a:t>
                      </a:r>
                      <a:r>
                        <a:rPr kumimoji="0" lang="en-US" sz="2800" u="none" strike="noStrike" cap="none" normalizeH="0" baseline="0" dirty="0" smtClean="0">
                          <a:ln>
                            <a:noFill/>
                          </a:ln>
                          <a:effectLst/>
                        </a:rPr>
                        <a:t>standard </a:t>
                      </a:r>
                      <a:r>
                        <a:rPr kumimoji="0" lang="en-US" sz="2800" u="none" strike="noStrike" cap="none" normalizeH="0" baseline="0" dirty="0">
                          <a:ln>
                            <a:noFill/>
                          </a:ln>
                          <a:effectLst/>
                        </a:rPr>
                        <a:t>to </a:t>
                      </a:r>
                      <a:r>
                        <a:rPr kumimoji="0" lang="en-US" sz="2800" u="none" strike="noStrike" cap="none" normalizeH="0" baseline="0" dirty="0" smtClean="0">
                          <a:ln>
                            <a:noFill/>
                          </a:ln>
                          <a:effectLst/>
                        </a:rPr>
                        <a:t>explore (from those provided)</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800" u="none" strike="noStrike" cap="none" normalizeH="0" baseline="0" dirty="0" smtClean="0">
                          <a:ln>
                            <a:noFill/>
                          </a:ln>
                          <a:effectLst/>
                        </a:rPr>
                        <a:t>Trace </a:t>
                      </a:r>
                      <a:r>
                        <a:rPr kumimoji="0" lang="en-US" sz="2800" u="none" strike="noStrike" cap="none" normalizeH="0" baseline="0" dirty="0">
                          <a:ln>
                            <a:noFill/>
                          </a:ln>
                          <a:effectLst/>
                        </a:rPr>
                        <a:t>the standard from </a:t>
                      </a:r>
                      <a:r>
                        <a:rPr kumimoji="0" lang="en-US" sz="2800" u="none" strike="noStrike" cap="none" normalizeH="0" baseline="0" dirty="0" smtClean="0">
                          <a:ln>
                            <a:noFill/>
                          </a:ln>
                          <a:effectLst/>
                        </a:rPr>
                        <a:t>grade-to-grade</a:t>
                      </a:r>
                      <a:r>
                        <a:rPr kumimoji="0" lang="en-US" sz="2800" u="none" strike="noStrike" cap="none" normalizeH="0" baseline="0" dirty="0">
                          <a:ln>
                            <a:noFill/>
                          </a:ln>
                          <a:effectLst/>
                        </a:rPr>
                        <a:t>, </a:t>
                      </a:r>
                      <a:r>
                        <a:rPr kumimoji="0" lang="en-US" sz="2800" u="none" strike="noStrike" cap="none" normalizeH="0" baseline="0" dirty="0" smtClean="0">
                          <a:ln>
                            <a:noFill/>
                          </a:ln>
                          <a:effectLst/>
                        </a:rPr>
                        <a:t>leading </a:t>
                      </a:r>
                      <a:r>
                        <a:rPr kumimoji="0" lang="en-US" sz="2800" u="none" strike="noStrike" cap="none" normalizeH="0" baseline="0" dirty="0">
                          <a:ln>
                            <a:noFill/>
                          </a:ln>
                          <a:effectLst/>
                        </a:rPr>
                        <a:t>to </a:t>
                      </a:r>
                      <a:r>
                        <a:rPr kumimoji="0" lang="en-US" sz="2800" u="none" strike="noStrike" cap="none" normalizeH="0" baseline="0" dirty="0" smtClean="0">
                          <a:ln>
                            <a:noFill/>
                          </a:ln>
                          <a:effectLst/>
                        </a:rPr>
                        <a:t>CCR Anchor Standard</a:t>
                      </a:r>
                      <a:endParaRPr kumimoji="0" lang="en-US" sz="2800" u="none" strike="noStrike" cap="none" normalizeH="0" baseline="0" dirty="0">
                        <a:ln>
                          <a:noFill/>
                        </a:ln>
                        <a:effectLst/>
                      </a:endParaRP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800" u="none" strike="noStrike" cap="none" normalizeH="0" baseline="0" dirty="0" smtClean="0">
                          <a:ln>
                            <a:noFill/>
                          </a:ln>
                          <a:effectLst/>
                        </a:rPr>
                        <a:t>Share at your table</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800" u="none" strike="noStrike" cap="none" normalizeH="0" baseline="0" dirty="0" smtClean="0">
                          <a:ln>
                            <a:noFill/>
                          </a:ln>
                          <a:effectLst/>
                        </a:rPr>
                        <a:t>Share with the whole group</a:t>
                      </a:r>
                      <a:endParaRPr kumimoji="0" lang="en-US" sz="2800" b="0" i="0" u="none" strike="noStrike" cap="none" normalizeH="0" baseline="0" dirty="0">
                        <a:ln>
                          <a:noFill/>
                        </a:ln>
                        <a:solidFill>
                          <a:srgbClr val="000000"/>
                        </a:solidFill>
                        <a:effectLst/>
                        <a:latin typeface="Calibri" charset="0"/>
                      </a:endParaRPr>
                    </a:p>
                  </a:txBody>
                  <a:tcPr marT="45712" marB="45712" horzOverflow="overflow"/>
                </a:tc>
              </a:tr>
            </a:tbl>
          </a:graphicData>
        </a:graphic>
      </p:graphicFrame>
      <p:pic>
        <p:nvPicPr>
          <p:cNvPr id="54286" name="Picture 6" descr="discussion 2.png"/>
          <p:cNvPicPr>
            <a:picLocks noChangeAspect="1"/>
          </p:cNvPicPr>
          <p:nvPr/>
        </p:nvPicPr>
        <p:blipFill>
          <a:blip r:embed="rId3" cstate="print"/>
          <a:srcRect/>
          <a:stretch>
            <a:fillRect/>
          </a:stretch>
        </p:blipFill>
        <p:spPr bwMode="auto">
          <a:xfrm>
            <a:off x="7413042" y="4421070"/>
            <a:ext cx="1454150" cy="1477963"/>
          </a:xfrm>
          <a:prstGeom prst="rect">
            <a:avLst/>
          </a:prstGeom>
          <a:noFill/>
          <a:ln w="9525">
            <a:noFill/>
            <a:miter lim="800000"/>
            <a:headEnd/>
            <a:tailEnd/>
          </a:ln>
        </p:spPr>
      </p:pic>
      <p:pic>
        <p:nvPicPr>
          <p:cNvPr id="25" name="Picture 24"/>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normAutofit/>
          </a:bodyPr>
          <a:lstStyle/>
          <a:p>
            <a:r>
              <a:rPr lang="en-US" sz="4000" dirty="0" smtClean="0"/>
              <a:t>Final Thoughts about Vertical Progressions</a:t>
            </a:r>
          </a:p>
        </p:txBody>
      </p:sp>
      <p:sp>
        <p:nvSpPr>
          <p:cNvPr id="56322" name="Content Placeholder 4"/>
          <p:cNvSpPr>
            <a:spLocks noGrp="1"/>
          </p:cNvSpPr>
          <p:nvPr>
            <p:ph type="body" sz="quarter" idx="10"/>
          </p:nvPr>
        </p:nvSpPr>
        <p:spPr>
          <a:xfrm>
            <a:off x="381000" y="1131216"/>
            <a:ext cx="8236058" cy="3841052"/>
          </a:xfrm>
        </p:spPr>
        <p:txBody>
          <a:bodyPr/>
          <a:lstStyle/>
          <a:p>
            <a:r>
              <a:rPr lang="en-US" dirty="0" smtClean="0"/>
              <a:t>Refer to the CCR Anchor Standard to know the goal</a:t>
            </a:r>
          </a:p>
          <a:p>
            <a:r>
              <a:rPr lang="en-US" dirty="0" smtClean="0"/>
              <a:t>Attend to what is unique about your grade level standard</a:t>
            </a:r>
          </a:p>
          <a:p>
            <a:r>
              <a:rPr lang="en-US" dirty="0" smtClean="0"/>
              <a:t>Refer to the grades above and below to understand your grade level’s unique place in the progression</a:t>
            </a:r>
          </a:p>
          <a:p>
            <a:r>
              <a:rPr lang="en-US" dirty="0" smtClean="0"/>
              <a:t>Teach the whole standard</a:t>
            </a: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16</a:t>
            </a:fld>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 xmlns:p14="http://schemas.microsoft.com/office/powerpoint/2010/main" val="3820733749"/>
              </p:ext>
            </p:extLst>
          </p:nvPr>
        </p:nvGraphicFramePr>
        <p:xfrm>
          <a:off x="384175" y="1417638"/>
          <a:ext cx="8153400" cy="397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6" name="Title 2"/>
          <p:cNvSpPr>
            <a:spLocks noGrp="1"/>
          </p:cNvSpPr>
          <p:nvPr>
            <p:ph type="title"/>
          </p:nvPr>
        </p:nvSpPr>
        <p:spPr/>
        <p:txBody>
          <a:bodyPr>
            <a:normAutofit/>
          </a:bodyPr>
          <a:lstStyle/>
          <a:p>
            <a:r>
              <a:rPr lang="en-US" dirty="0" smtClean="0"/>
              <a:t>Today’s Session</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17</a:t>
            </a:fld>
            <a:endParaRPr lang="en-US" dirty="0"/>
          </a:p>
        </p:txBody>
      </p:sp>
    </p:spTree>
    <p:extLst>
      <p:ext uri="{BB962C8B-B14F-4D97-AF65-F5344CB8AC3E}">
        <p14:creationId xmlns="" xmlns:p14="http://schemas.microsoft.com/office/powerpoint/2010/main" val="321460276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 xmlns:p14="http://schemas.microsoft.com/office/powerpoint/2010/main" val="772613795"/>
              </p:ext>
            </p:extLst>
          </p:nvPr>
        </p:nvGraphicFramePr>
        <p:xfrm>
          <a:off x="381000" y="1789597"/>
          <a:ext cx="8153400" cy="397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18" name="Title 2"/>
          <p:cNvSpPr>
            <a:spLocks noGrp="1"/>
          </p:cNvSpPr>
          <p:nvPr>
            <p:ph type="title"/>
          </p:nvPr>
        </p:nvSpPr>
        <p:spPr/>
        <p:txBody>
          <a:bodyPr>
            <a:normAutofit fontScale="90000"/>
          </a:bodyPr>
          <a:lstStyle/>
          <a:p>
            <a:r>
              <a:rPr lang="en-US" dirty="0" smtClean="0"/>
              <a:t>Three Instructional Shifts for </a:t>
            </a:r>
            <a:br>
              <a:rPr lang="en-US" dirty="0" smtClean="0"/>
            </a:br>
            <a:r>
              <a:rPr lang="en-US" dirty="0" smtClean="0"/>
              <a:t>CCS-ELA &amp; Literacy</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18</a:t>
            </a:fld>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a:bodyPr>
          <a:lstStyle/>
          <a:p>
            <a:r>
              <a:rPr dirty="0" smtClean="0"/>
              <a:t>#1 Shift in the Balance of Texts</a:t>
            </a:r>
          </a:p>
        </p:txBody>
      </p:sp>
      <p:graphicFrame>
        <p:nvGraphicFramePr>
          <p:cNvPr id="3" name="Diagram 2"/>
          <p:cNvGraphicFramePr/>
          <p:nvPr>
            <p:extLst>
              <p:ext uri="{D42A27DB-BD31-4B8C-83A1-F6EECF244321}">
                <p14:modId xmlns="" xmlns:p14="http://schemas.microsoft.com/office/powerpoint/2010/main" val="2626399863"/>
              </p:ext>
            </p:extLst>
          </p:nvPr>
        </p:nvGraphicFramePr>
        <p:xfrm>
          <a:off x="706465" y="911729"/>
          <a:ext cx="7585129" cy="4915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TextBox 12"/>
          <p:cNvSpPr txBox="1">
            <a:spLocks noChangeArrowheads="1"/>
          </p:cNvSpPr>
          <p:nvPr/>
        </p:nvSpPr>
        <p:spPr bwMode="auto">
          <a:xfrm>
            <a:off x="2111375" y="2749550"/>
            <a:ext cx="1943100" cy="1077218"/>
          </a:xfrm>
          <a:prstGeom prst="rect">
            <a:avLst/>
          </a:prstGeom>
          <a:noFill/>
          <a:ln w="9525">
            <a:noFill/>
            <a:miter lim="800000"/>
            <a:headEnd/>
            <a:tailEnd/>
          </a:ln>
        </p:spPr>
        <p:txBody>
          <a:bodyPr>
            <a:spAutoFit/>
          </a:bodyPr>
          <a:lstStyle/>
          <a:p>
            <a:pPr algn="ctr" eaLnBrk="1" hangingPunct="1"/>
            <a:r>
              <a:rPr lang="en-US" sz="1600" b="1" dirty="0">
                <a:solidFill>
                  <a:schemeClr val="bg1"/>
                </a:solidFill>
              </a:rPr>
              <a:t>Module 2</a:t>
            </a:r>
          </a:p>
          <a:p>
            <a:pPr algn="ctr" eaLnBrk="1" hangingPunct="1"/>
            <a:r>
              <a:rPr lang="en-US" sz="1600" b="1" dirty="0">
                <a:solidFill>
                  <a:schemeClr val="bg1"/>
                </a:solidFill>
              </a:rPr>
              <a:t>Classroom </a:t>
            </a:r>
            <a:r>
              <a:rPr lang="en-US" sz="1600" b="1" dirty="0" smtClean="0">
                <a:solidFill>
                  <a:schemeClr val="bg1"/>
                </a:solidFill>
              </a:rPr>
              <a:t>Instructional</a:t>
            </a:r>
            <a:br>
              <a:rPr lang="en-US" sz="1600" b="1" dirty="0" smtClean="0">
                <a:solidFill>
                  <a:schemeClr val="bg1"/>
                </a:solidFill>
              </a:rPr>
            </a:br>
            <a:r>
              <a:rPr lang="en-US" sz="1600" b="1" dirty="0" smtClean="0">
                <a:solidFill>
                  <a:schemeClr val="bg1"/>
                </a:solidFill>
              </a:rPr>
              <a:t>Cycle</a:t>
            </a:r>
            <a:endParaRPr lang="en-US" sz="1600" b="1" dirty="0">
              <a:solidFill>
                <a:schemeClr val="bg1"/>
              </a:solidFill>
            </a:endParaRPr>
          </a:p>
        </p:txBody>
      </p:sp>
      <p:sp>
        <p:nvSpPr>
          <p:cNvPr id="21518" name="TextBox 14"/>
          <p:cNvSpPr txBox="1">
            <a:spLocks noChangeArrowheads="1"/>
          </p:cNvSpPr>
          <p:nvPr/>
        </p:nvSpPr>
        <p:spPr bwMode="auto">
          <a:xfrm>
            <a:off x="3919538" y="2767013"/>
            <a:ext cx="1522412" cy="1077912"/>
          </a:xfrm>
          <a:prstGeom prst="rect">
            <a:avLst/>
          </a:prstGeom>
          <a:noFill/>
          <a:ln w="9525">
            <a:noFill/>
            <a:miter lim="800000"/>
            <a:headEnd/>
            <a:tailEnd/>
          </a:ln>
        </p:spPr>
        <p:txBody>
          <a:bodyPr>
            <a:spAutoFit/>
          </a:bodyPr>
          <a:lstStyle/>
          <a:p>
            <a:pPr algn="ctr" eaLnBrk="1" hangingPunct="1"/>
            <a:r>
              <a:rPr lang="en-US" sz="1600" b="1">
                <a:solidFill>
                  <a:schemeClr val="bg1"/>
                </a:solidFill>
              </a:rPr>
              <a:t>Module 3</a:t>
            </a:r>
          </a:p>
          <a:p>
            <a:pPr algn="ctr" eaLnBrk="1" hangingPunct="1"/>
            <a:r>
              <a:rPr lang="en-US" sz="1600" b="1">
                <a:solidFill>
                  <a:schemeClr val="bg1"/>
                </a:solidFill>
              </a:rPr>
              <a:t> Reading, Vocabulary, </a:t>
            </a:r>
          </a:p>
          <a:p>
            <a:pPr algn="ctr" eaLnBrk="1" hangingPunct="1"/>
            <a:r>
              <a:rPr lang="en-US" sz="1600" b="1">
                <a:solidFill>
                  <a:schemeClr val="bg1"/>
                </a:solidFill>
              </a:rPr>
              <a:t>&amp; Discussion</a:t>
            </a:r>
          </a:p>
        </p:txBody>
      </p:sp>
      <p:sp>
        <p:nvSpPr>
          <p:cNvPr id="21519" name="TextBox 16"/>
          <p:cNvSpPr txBox="1">
            <a:spLocks noChangeArrowheads="1"/>
          </p:cNvSpPr>
          <p:nvPr/>
        </p:nvSpPr>
        <p:spPr bwMode="auto">
          <a:xfrm>
            <a:off x="5765800" y="2767013"/>
            <a:ext cx="1295400" cy="1077912"/>
          </a:xfrm>
          <a:prstGeom prst="rect">
            <a:avLst/>
          </a:prstGeom>
          <a:noFill/>
          <a:ln w="9525">
            <a:noFill/>
            <a:miter lim="800000"/>
            <a:headEnd/>
            <a:tailEnd/>
          </a:ln>
        </p:spPr>
        <p:txBody>
          <a:bodyPr>
            <a:spAutoFit/>
          </a:bodyPr>
          <a:lstStyle/>
          <a:p>
            <a:pPr eaLnBrk="1" hangingPunct="1"/>
            <a:r>
              <a:rPr lang="en-US" sz="1600" b="1">
                <a:solidFill>
                  <a:schemeClr val="bg1"/>
                </a:solidFill>
              </a:rPr>
              <a:t>  Module 4</a:t>
            </a:r>
          </a:p>
          <a:p>
            <a:pPr algn="ctr" eaLnBrk="1" hangingPunct="1"/>
            <a:r>
              <a:rPr lang="en-US" sz="1600" b="1">
                <a:solidFill>
                  <a:schemeClr val="bg1"/>
                </a:solidFill>
              </a:rPr>
              <a:t>Research and  Writing </a:t>
            </a:r>
          </a:p>
        </p:txBody>
      </p:sp>
      <p:sp>
        <p:nvSpPr>
          <p:cNvPr id="3" name="Content Placeholder 2"/>
          <p:cNvSpPr>
            <a:spLocks noGrp="1"/>
          </p:cNvSpPr>
          <p:nvPr>
            <p:ph idx="1"/>
          </p:nvPr>
        </p:nvSpPr>
        <p:spPr/>
        <p:txBody>
          <a:bodyPr/>
          <a:lstStyle/>
          <a:p>
            <a:endParaRPr lang="en-US"/>
          </a:p>
        </p:txBody>
      </p:sp>
      <p:sp>
        <p:nvSpPr>
          <p:cNvPr id="14" name="Title 13"/>
          <p:cNvSpPr>
            <a:spLocks noGrp="1"/>
          </p:cNvSpPr>
          <p:nvPr>
            <p:ph type="title"/>
          </p:nvPr>
        </p:nvSpPr>
        <p:spPr/>
        <p:txBody>
          <a:bodyPr/>
          <a:lstStyle/>
          <a:p>
            <a:r>
              <a:rPr lang="en-US" dirty="0" smtClean="0"/>
              <a:t>  You Are Here</a:t>
            </a:r>
            <a:endParaRPr lang="en-US" dirty="0"/>
          </a:p>
        </p:txBody>
      </p:sp>
      <p:sp>
        <p:nvSpPr>
          <p:cNvPr id="8" name="Footer Placeholder 7"/>
          <p:cNvSpPr>
            <a:spLocks noGrp="1"/>
          </p:cNvSpPr>
          <p:nvPr>
            <p:ph type="ftr" sz="quarter" idx="10"/>
          </p:nvPr>
        </p:nvSpPr>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pPr algn="r"/>
            <a:fld id="{8D79BE21-F712-4A53-802B-F850200F0AA7}" type="slidenum">
              <a:rPr lang="en-US" smtClean="0"/>
              <a:pPr algn="r"/>
              <a:t>2</a:t>
            </a:fld>
            <a:endParaRPr lang="en-US" dirty="0"/>
          </a:p>
        </p:txBody>
      </p:sp>
      <p:graphicFrame>
        <p:nvGraphicFramePr>
          <p:cNvPr id="2" name="Diagram 1"/>
          <p:cNvGraphicFramePr/>
          <p:nvPr>
            <p:extLst>
              <p:ext uri="{D42A27DB-BD31-4B8C-83A1-F6EECF244321}">
                <p14:modId xmlns="" xmlns:p14="http://schemas.microsoft.com/office/powerpoint/2010/main" val="3092098009"/>
              </p:ext>
            </p:extLst>
          </p:nvPr>
        </p:nvGraphicFramePr>
        <p:xfrm>
          <a:off x="501869" y="895033"/>
          <a:ext cx="8261131" cy="501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Arrow 9"/>
          <p:cNvSpPr/>
          <p:nvPr/>
        </p:nvSpPr>
        <p:spPr bwMode="auto">
          <a:xfrm>
            <a:off x="7194884" y="866273"/>
            <a:ext cx="1323473" cy="818148"/>
          </a:xfrm>
          <a:prstGeom prst="lef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 xmlns:p14="http://schemas.microsoft.com/office/powerpoint/2010/main" val="27100978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384175" y="1417638"/>
          <a:ext cx="8153400" cy="397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563" name="Title 1"/>
          <p:cNvSpPr>
            <a:spLocks noGrp="1"/>
          </p:cNvSpPr>
          <p:nvPr>
            <p:ph type="title"/>
          </p:nvPr>
        </p:nvSpPr>
        <p:spPr/>
        <p:txBody>
          <a:bodyPr>
            <a:normAutofit fontScale="90000"/>
          </a:bodyPr>
          <a:lstStyle/>
          <a:p>
            <a:r>
              <a:rPr lang="en-US" dirty="0" smtClean="0"/>
              <a:t>Building Knowledge through Content-Rich Nonfiction – Why? </a:t>
            </a:r>
          </a:p>
        </p:txBody>
      </p:sp>
      <p:sp>
        <p:nvSpPr>
          <p:cNvPr id="66565" name="Rectangle 2"/>
          <p:cNvSpPr>
            <a:spLocks noChangeArrowheads="1"/>
          </p:cNvSpPr>
          <p:nvPr/>
        </p:nvSpPr>
        <p:spPr bwMode="auto">
          <a:xfrm>
            <a:off x="2811517" y="1527458"/>
            <a:ext cx="6146503" cy="4524315"/>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altLang="en-US" sz="3200" dirty="0">
                <a:solidFill>
                  <a:schemeClr val="tx2">
                    <a:lumMod val="75000"/>
                  </a:schemeClr>
                </a:solidFill>
                <a:sym typeface="Arial" pitchFamily="34" charset="0"/>
              </a:rPr>
              <a:t>Mostly informational reading in college/workplace </a:t>
            </a:r>
          </a:p>
          <a:p>
            <a:pPr marL="285750" indent="-285750">
              <a:buFont typeface="Arial" pitchFamily="34" charset="0"/>
              <a:buChar char="•"/>
            </a:pPr>
            <a:r>
              <a:rPr lang="en-US" altLang="en-US" sz="3200" dirty="0" smtClean="0">
                <a:solidFill>
                  <a:schemeClr val="tx2">
                    <a:lumMod val="75000"/>
                  </a:schemeClr>
                </a:solidFill>
                <a:sym typeface="Arial" pitchFamily="34" charset="0"/>
              </a:rPr>
              <a:t>Minimal </a:t>
            </a:r>
            <a:r>
              <a:rPr lang="en-US" altLang="en-US" sz="3200" dirty="0">
                <a:solidFill>
                  <a:schemeClr val="tx2">
                    <a:lumMod val="75000"/>
                  </a:schemeClr>
                </a:solidFill>
                <a:sym typeface="Arial" pitchFamily="34" charset="0"/>
              </a:rPr>
              <a:t>reading of informational text in elementary and middle school</a:t>
            </a:r>
          </a:p>
          <a:p>
            <a:pPr marL="285750" indent="-285750">
              <a:buFont typeface="Arial" pitchFamily="34" charset="0"/>
              <a:buChar char="•"/>
            </a:pPr>
            <a:r>
              <a:rPr lang="en-US" altLang="en-US" sz="3200" dirty="0" smtClean="0">
                <a:solidFill>
                  <a:schemeClr val="tx2">
                    <a:lumMod val="75000"/>
                  </a:schemeClr>
                </a:solidFill>
                <a:sym typeface="Arial" pitchFamily="34" charset="0"/>
              </a:rPr>
              <a:t>Provides </a:t>
            </a:r>
            <a:r>
              <a:rPr lang="en-US" altLang="en-US" sz="3200" dirty="0">
                <a:solidFill>
                  <a:schemeClr val="tx2">
                    <a:lumMod val="75000"/>
                  </a:schemeClr>
                </a:solidFill>
                <a:sym typeface="Arial" pitchFamily="34" charset="0"/>
              </a:rPr>
              <a:t>experience with informational text structure</a:t>
            </a:r>
          </a:p>
          <a:p>
            <a:pPr marL="285750" indent="-285750">
              <a:buFont typeface="Arial" pitchFamily="34" charset="0"/>
              <a:buChar char="•"/>
            </a:pPr>
            <a:r>
              <a:rPr lang="en-US" altLang="en-US" sz="3200" dirty="0">
                <a:solidFill>
                  <a:schemeClr val="tx2">
                    <a:lumMod val="75000"/>
                  </a:schemeClr>
                </a:solidFill>
                <a:sym typeface="Arial" pitchFamily="34" charset="0"/>
              </a:rPr>
              <a:t>Building knowledge through text, not teacher talk</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20</a:t>
            </a:fld>
            <a:endParaRPr lang="en-US" dirty="0"/>
          </a:p>
        </p:txBody>
      </p:sp>
      <p:pic>
        <p:nvPicPr>
          <p:cNvPr id="9" name="Picture 8" descr="Students%20working%20together%20260_tcm4-630772.jpg"/>
          <p:cNvPicPr>
            <a:picLocks noChangeAspect="1"/>
          </p:cNvPicPr>
          <p:nvPr/>
        </p:nvPicPr>
        <p:blipFill>
          <a:blip r:embed="rId8" cstate="print"/>
          <a:stretch>
            <a:fillRect/>
          </a:stretch>
        </p:blipFill>
        <p:spPr bwMode="auto">
          <a:xfrm>
            <a:off x="381000" y="2334653"/>
            <a:ext cx="2410460" cy="1946910"/>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title"/>
          </p:nvPr>
        </p:nvSpPr>
        <p:spPr/>
        <p:txBody>
          <a:bodyPr>
            <a:normAutofit fontScale="90000"/>
          </a:bodyPr>
          <a:lstStyle/>
          <a:p>
            <a:r>
              <a:rPr dirty="0" smtClean="0"/>
              <a:t>Why Does Content-</a:t>
            </a:r>
            <a:r>
              <a:rPr lang="en-US" dirty="0" smtClean="0"/>
              <a:t>R</a:t>
            </a:r>
            <a:r>
              <a:rPr dirty="0" smtClean="0"/>
              <a:t>ich</a:t>
            </a:r>
            <a:r>
              <a:rPr lang="en-US" dirty="0" smtClean="0"/>
              <a:t> </a:t>
            </a:r>
            <a:br>
              <a:rPr lang="en-US" dirty="0" smtClean="0"/>
            </a:br>
            <a:r>
              <a:rPr lang="en-US" dirty="0" smtClean="0"/>
              <a:t>Nonfiction</a:t>
            </a:r>
            <a:r>
              <a:rPr dirty="0" smtClean="0"/>
              <a:t> Matter?</a:t>
            </a:r>
          </a:p>
        </p:txBody>
      </p:sp>
      <p:graphicFrame>
        <p:nvGraphicFramePr>
          <p:cNvPr id="4" name="Table 3"/>
          <p:cNvGraphicFramePr>
            <a:graphicFrameLocks noGrp="1"/>
          </p:cNvGraphicFramePr>
          <p:nvPr>
            <p:extLst>
              <p:ext uri="{D42A27DB-BD31-4B8C-83A1-F6EECF244321}">
                <p14:modId xmlns="" xmlns:p14="http://schemas.microsoft.com/office/powerpoint/2010/main" val="2113136895"/>
              </p:ext>
            </p:extLst>
          </p:nvPr>
        </p:nvGraphicFramePr>
        <p:xfrm>
          <a:off x="656124" y="1573463"/>
          <a:ext cx="7609248" cy="3768558"/>
        </p:xfrm>
        <a:graphic>
          <a:graphicData uri="http://schemas.openxmlformats.org/drawingml/2006/table">
            <a:tbl>
              <a:tblPr firstRow="1" bandRow="1">
                <a:tableStyleId>{21E4AEA4-8DFA-4A89-87EB-49C32662AFE0}</a:tableStyleId>
              </a:tblPr>
              <a:tblGrid>
                <a:gridCol w="3804624"/>
                <a:gridCol w="3804624"/>
              </a:tblGrid>
              <a:tr h="762063">
                <a:tc gridSpan="2">
                  <a:txBody>
                    <a:bodyPr/>
                    <a:lstStyle/>
                    <a:p>
                      <a:pPr algn="ctr"/>
                      <a:r>
                        <a:rPr lang="en-US" sz="2800" dirty="0" smtClean="0"/>
                        <a:t>Reciprocal Relationship</a:t>
                      </a:r>
                      <a:endParaRPr lang="en-US" sz="2800" dirty="0"/>
                    </a:p>
                  </a:txBody>
                  <a:tcPr anchor="ctr"/>
                </a:tc>
                <a:tc hMerge="1">
                  <a:txBody>
                    <a:bodyPr/>
                    <a:lstStyle/>
                    <a:p>
                      <a:endParaRPr lang="en-US" dirty="0"/>
                    </a:p>
                  </a:txBody>
                  <a:tcPr/>
                </a:tc>
              </a:tr>
              <a:tr h="3006495">
                <a:tc>
                  <a:txBody>
                    <a:bodyPr/>
                    <a:lstStyle/>
                    <a:p>
                      <a:r>
                        <a:rPr lang="en-US" sz="2800" dirty="0" smtClean="0"/>
                        <a:t>Deepen language and literacy skills  by  reading, writing </a:t>
                      </a:r>
                      <a:br>
                        <a:rPr lang="en-US" sz="2800" dirty="0" smtClean="0"/>
                      </a:br>
                      <a:r>
                        <a:rPr lang="en-US" sz="2800" dirty="0" smtClean="0"/>
                        <a:t>about, and discussing meaningful content</a:t>
                      </a:r>
                    </a:p>
                    <a:p>
                      <a:endParaRPr lang="en-US" sz="2800" dirty="0"/>
                    </a:p>
                  </a:txBody>
                  <a:tcPr/>
                </a:tc>
                <a:tc>
                  <a:txBody>
                    <a:bodyPr/>
                    <a:lstStyle/>
                    <a:p>
                      <a:pPr marL="635000" indent="0"/>
                      <a:r>
                        <a:rPr lang="en-US" sz="2800" dirty="0" smtClean="0"/>
                        <a:t>Deepen  content knowledge using language and literacy skills</a:t>
                      </a:r>
                    </a:p>
                    <a:p>
                      <a:endParaRPr lang="en-US" sz="2800" dirty="0"/>
                    </a:p>
                  </a:txBody>
                  <a:tcPr/>
                </a:tc>
              </a:tr>
            </a:tbl>
          </a:graphicData>
        </a:graphic>
      </p:graphicFrame>
      <p:sp>
        <p:nvSpPr>
          <p:cNvPr id="6" name="Left-Right Arrow 5"/>
          <p:cNvSpPr/>
          <p:nvPr/>
        </p:nvSpPr>
        <p:spPr>
          <a:xfrm>
            <a:off x="3774948" y="2966656"/>
            <a:ext cx="1371600" cy="548640"/>
          </a:xfrm>
          <a:prstGeom prst="leftRightArrow">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dirty="0">
              <a:solidFill>
                <a:srgbClr val="33CC33"/>
              </a:solidFill>
            </a:endParaRP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21</a:t>
            </a:fld>
            <a:endParaRPr lang="en-US"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H="1">
            <a:off x="2723200" y="3665097"/>
            <a:ext cx="3670105" cy="1366"/>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flipV="1">
            <a:off x="4522785" y="2133159"/>
            <a:ext cx="3621" cy="3181925"/>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flipH="1">
            <a:off x="5719846" y="3898513"/>
            <a:ext cx="1678899" cy="1416571"/>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1573967" y="3898513"/>
            <a:ext cx="1678899" cy="1416571"/>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flipH="1" flipV="1">
            <a:off x="5719846" y="1986197"/>
            <a:ext cx="1678899" cy="1416571"/>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flipV="1">
            <a:off x="1573967" y="1986197"/>
            <a:ext cx="1678899" cy="1416571"/>
          </a:xfrm>
          <a:prstGeom prst="line">
            <a:avLst/>
          </a:prstGeom>
        </p:spPr>
        <p:style>
          <a:lnRef idx="3">
            <a:schemeClr val="accent6"/>
          </a:lnRef>
          <a:fillRef idx="0">
            <a:schemeClr val="accent6"/>
          </a:fillRef>
          <a:effectRef idx="2">
            <a:schemeClr val="accent6"/>
          </a:effectRef>
          <a:fontRef idx="minor">
            <a:schemeClr val="tx1"/>
          </a:fontRef>
        </p:style>
      </p:cxnSp>
      <p:sp>
        <p:nvSpPr>
          <p:cNvPr id="70659" name="Title 2"/>
          <p:cNvSpPr>
            <a:spLocks noGrp="1"/>
          </p:cNvSpPr>
          <p:nvPr>
            <p:ph type="title"/>
          </p:nvPr>
        </p:nvSpPr>
        <p:spPr/>
        <p:txBody>
          <a:bodyPr>
            <a:normAutofit fontScale="90000"/>
          </a:bodyPr>
          <a:lstStyle/>
          <a:p>
            <a:r>
              <a:rPr lang="en-US" dirty="0" smtClean="0"/>
              <a:t>Instructional Practice Aligned with </a:t>
            </a:r>
            <a:br>
              <a:rPr lang="en-US" dirty="0" smtClean="0"/>
            </a:br>
            <a:r>
              <a:rPr lang="en-US" dirty="0" smtClean="0"/>
              <a:t>Shift 1: Connected Text Sets</a:t>
            </a:r>
          </a:p>
        </p:txBody>
      </p:sp>
      <p:sp>
        <p:nvSpPr>
          <p:cNvPr id="70662" name="TextBox 7"/>
          <p:cNvSpPr txBox="1">
            <a:spLocks noChangeArrowheads="1"/>
          </p:cNvSpPr>
          <p:nvPr/>
        </p:nvSpPr>
        <p:spPr bwMode="auto">
          <a:xfrm>
            <a:off x="6172073" y="5530227"/>
            <a:ext cx="2754951" cy="276999"/>
          </a:xfrm>
          <a:prstGeom prst="rect">
            <a:avLst/>
          </a:prstGeom>
          <a:noFill/>
          <a:ln w="9525">
            <a:noFill/>
            <a:miter lim="800000"/>
            <a:headEnd/>
            <a:tailEnd/>
          </a:ln>
        </p:spPr>
        <p:txBody>
          <a:bodyPr wrap="square">
            <a:spAutoFit/>
          </a:bodyPr>
          <a:lstStyle/>
          <a:p>
            <a:pPr eaLnBrk="1" hangingPunct="1"/>
            <a:r>
              <a:rPr lang="en-US" sz="1200" dirty="0">
                <a:solidFill>
                  <a:srgbClr val="0000FF"/>
                </a:solidFill>
              </a:rPr>
              <a:t>Based on </a:t>
            </a:r>
            <a:r>
              <a:rPr lang="en-US" sz="1200" dirty="0" err="1">
                <a:solidFill>
                  <a:srgbClr val="0000FF"/>
                </a:solidFill>
              </a:rPr>
              <a:t>Cappiello</a:t>
            </a:r>
            <a:r>
              <a:rPr lang="en-US" sz="1200" dirty="0">
                <a:solidFill>
                  <a:srgbClr val="0000FF"/>
                </a:solidFill>
              </a:rPr>
              <a:t> &amp; Dawes, 2013, p</a:t>
            </a:r>
            <a:r>
              <a:rPr lang="en-US" sz="1200" dirty="0" smtClean="0">
                <a:solidFill>
                  <a:srgbClr val="0000FF"/>
                </a:solidFill>
              </a:rPr>
              <a:t>. 22.</a:t>
            </a:r>
            <a:endParaRPr lang="en-US" sz="1200" dirty="0">
              <a:solidFill>
                <a:srgbClr val="0000FF"/>
              </a:solidFill>
            </a:endParaRPr>
          </a:p>
        </p:txBody>
      </p:sp>
      <p:sp>
        <p:nvSpPr>
          <p:cNvPr id="9" name="Oval 8"/>
          <p:cNvSpPr/>
          <p:nvPr/>
        </p:nvSpPr>
        <p:spPr bwMode="auto">
          <a:xfrm>
            <a:off x="2819024" y="1414697"/>
            <a:ext cx="3429000" cy="1143000"/>
          </a:xfrm>
          <a:prstGeom prst="ellips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latin typeface="Segoe" pitchFamily="34" charset="0"/>
              </a:rPr>
              <a:t>Literature</a:t>
            </a:r>
          </a:p>
        </p:txBody>
      </p:sp>
      <p:sp>
        <p:nvSpPr>
          <p:cNvPr id="17" name="Oval 16"/>
          <p:cNvSpPr/>
          <p:nvPr/>
        </p:nvSpPr>
        <p:spPr bwMode="auto">
          <a:xfrm>
            <a:off x="2819024" y="4772497"/>
            <a:ext cx="3429000" cy="1143000"/>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latin typeface="Segoe" pitchFamily="34" charset="0"/>
              </a:rPr>
              <a:t>Digital Text</a:t>
            </a:r>
          </a:p>
        </p:txBody>
      </p:sp>
      <p:sp>
        <p:nvSpPr>
          <p:cNvPr id="18" name="Oval 17"/>
          <p:cNvSpPr/>
          <p:nvPr/>
        </p:nvSpPr>
        <p:spPr bwMode="auto">
          <a:xfrm>
            <a:off x="6049780" y="2750697"/>
            <a:ext cx="2743200" cy="1828800"/>
          </a:xfrm>
          <a:prstGeom prst="ellipse">
            <a:avLst/>
          </a:prstGeom>
          <a:solidFill>
            <a:srgbClr val="32C658"/>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latin typeface="Segoe" pitchFamily="34" charset="0"/>
              </a:rPr>
              <a:t>Literary nonfiction and informational text</a:t>
            </a:r>
          </a:p>
        </p:txBody>
      </p:sp>
      <p:sp>
        <p:nvSpPr>
          <p:cNvPr id="19" name="Oval 18"/>
          <p:cNvSpPr/>
          <p:nvPr/>
        </p:nvSpPr>
        <p:spPr bwMode="auto">
          <a:xfrm>
            <a:off x="3161924" y="2750697"/>
            <a:ext cx="2743200" cy="1828800"/>
          </a:xfrm>
          <a:prstGeom prst="ellipse">
            <a:avLst/>
          </a:prstGeom>
          <a:solidFill>
            <a:srgbClr val="FFC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latin typeface="Segoe" pitchFamily="34" charset="0"/>
              </a:rPr>
              <a:t>Multimodal, multi-genre text sets</a:t>
            </a:r>
          </a:p>
        </p:txBody>
      </p:sp>
      <p:sp>
        <p:nvSpPr>
          <p:cNvPr id="20" name="Oval 19"/>
          <p:cNvSpPr/>
          <p:nvPr/>
        </p:nvSpPr>
        <p:spPr bwMode="auto">
          <a:xfrm>
            <a:off x="274068" y="2750697"/>
            <a:ext cx="2743200" cy="1828800"/>
          </a:xfrm>
          <a:prstGeom prst="ellipse">
            <a:avLst/>
          </a:prstGeom>
          <a:solidFill>
            <a:srgbClr val="DF8045"/>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latin typeface="Segoe" pitchFamily="34" charset="0"/>
              </a:rPr>
              <a:t>Primary source documents</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22</a:t>
            </a:fld>
            <a:endParaRPr 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199192"/>
            <a:ext cx="8382000" cy="1049972"/>
          </a:xfrm>
        </p:spPr>
        <p:txBody>
          <a:bodyPr>
            <a:normAutofit/>
          </a:bodyPr>
          <a:lstStyle/>
          <a:p>
            <a:r>
              <a:rPr lang="en-US" dirty="0" smtClean="0"/>
              <a:t>Using Text Sets to Build Knowledge</a:t>
            </a:r>
            <a:endParaRPr lang="en-US" dirty="0"/>
          </a:p>
        </p:txBody>
      </p:sp>
      <p:sp>
        <p:nvSpPr>
          <p:cNvPr id="14" name="Content Placeholder 13"/>
          <p:cNvSpPr>
            <a:spLocks noGrp="1"/>
          </p:cNvSpPr>
          <p:nvPr>
            <p:ph type="body" sz="quarter" idx="10"/>
          </p:nvPr>
        </p:nvSpPr>
        <p:spPr>
          <a:xfrm>
            <a:off x="380999" y="1249164"/>
            <a:ext cx="5233417" cy="4413126"/>
          </a:xfrm>
        </p:spPr>
        <p:txBody>
          <a:bodyPr>
            <a:normAutofit/>
          </a:bodyPr>
          <a:lstStyle/>
          <a:p>
            <a:r>
              <a:rPr lang="en-US" dirty="0" err="1" smtClean="0"/>
              <a:t>Thanhha</a:t>
            </a:r>
            <a:r>
              <a:rPr lang="en-US" dirty="0" smtClean="0"/>
              <a:t> Lai, </a:t>
            </a:r>
            <a:r>
              <a:rPr lang="en-US" i="1" dirty="0" smtClean="0"/>
              <a:t>Inside Out &amp; Back Again</a:t>
            </a:r>
          </a:p>
          <a:p>
            <a:r>
              <a:rPr lang="en-US" dirty="0" err="1" smtClean="0"/>
              <a:t>Tod</a:t>
            </a:r>
            <a:r>
              <a:rPr lang="en-US" dirty="0" smtClean="0"/>
              <a:t> Olson, “The Vietnam Wars,” </a:t>
            </a:r>
            <a:r>
              <a:rPr lang="en-US" i="1" dirty="0" smtClean="0"/>
              <a:t>Scholastic</a:t>
            </a:r>
            <a:r>
              <a:rPr lang="en-US" dirty="0" smtClean="0"/>
              <a:t>, February 24, 1995, 16-20. </a:t>
            </a:r>
          </a:p>
          <a:p>
            <a:r>
              <a:rPr lang="en-US" dirty="0" smtClean="0"/>
              <a:t>Joseph Shapiro and Sandra Bartlett, “Forgotten Ship: A Daring Rescue as Vietnam Fell”</a:t>
            </a:r>
            <a:endParaRPr lang="en-US" dirty="0"/>
          </a:p>
        </p:txBody>
      </p:sp>
      <p:sp>
        <p:nvSpPr>
          <p:cNvPr id="15" name="Rectangle 14">
            <a:hlinkClick r:id="rId3"/>
          </p:cNvPr>
          <p:cNvSpPr/>
          <p:nvPr/>
        </p:nvSpPr>
        <p:spPr>
          <a:xfrm>
            <a:off x="141010" y="5559184"/>
            <a:ext cx="8786013" cy="338554"/>
          </a:xfrm>
          <a:prstGeom prst="rect">
            <a:avLst/>
          </a:prstGeom>
        </p:spPr>
        <p:txBody>
          <a:bodyPr wrap="square">
            <a:spAutoFit/>
          </a:bodyPr>
          <a:lstStyle/>
          <a:p>
            <a:r>
              <a:rPr lang="en-US" sz="1600" dirty="0" smtClean="0">
                <a:solidFill>
                  <a:srgbClr val="0000FF"/>
                </a:solidFill>
              </a:rPr>
              <a:t>Source: </a:t>
            </a:r>
            <a:r>
              <a:rPr lang="en-US" sz="1600" dirty="0" smtClean="0">
                <a:solidFill>
                  <a:srgbClr val="0000FF"/>
                </a:solidFill>
                <a:hlinkClick r:id="rId4"/>
              </a:rPr>
              <a:t>http://www.engageny.org/sites/default/files/resource/attachments/8m1.1.pdf</a:t>
            </a:r>
            <a:r>
              <a:rPr lang="en-US" sz="1600" dirty="0" smtClean="0">
                <a:solidFill>
                  <a:srgbClr val="0000FF"/>
                </a:solidFill>
              </a:rPr>
              <a:t> </a:t>
            </a:r>
            <a:endParaRPr lang="en-US" sz="1600" dirty="0">
              <a:solidFill>
                <a:srgbClr val="0000FF"/>
              </a:solidFill>
            </a:endParaRP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23</a:t>
            </a:fld>
            <a:endParaRPr lang="en-US" dirty="0"/>
          </a:p>
        </p:txBody>
      </p:sp>
      <p:pic>
        <p:nvPicPr>
          <p:cNvPr id="8" name="Picture 10" descr="Inside Out &amp; Back Again">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08271" y="1249164"/>
            <a:ext cx="2960873" cy="42217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92566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a:xfrm>
            <a:off x="381000" y="230188"/>
            <a:ext cx="8382000" cy="885646"/>
          </a:xfrm>
        </p:spPr>
        <p:txBody>
          <a:bodyPr>
            <a:normAutofit/>
          </a:bodyPr>
          <a:lstStyle/>
          <a:p>
            <a:r>
              <a:rPr lang="en-US" dirty="0" smtClean="0"/>
              <a:t>Examples of Content-Rich Text, </a:t>
            </a:r>
            <a:r>
              <a:rPr lang="en-US" dirty="0"/>
              <a:t>6</a:t>
            </a:r>
            <a:r>
              <a:rPr lang="en-US" dirty="0" smtClean="0"/>
              <a:t>–8</a:t>
            </a:r>
          </a:p>
        </p:txBody>
      </p:sp>
      <p:sp>
        <p:nvSpPr>
          <p:cNvPr id="74756" name="Content Placeholder 1"/>
          <p:cNvSpPr>
            <a:spLocks noGrp="1"/>
          </p:cNvSpPr>
          <p:nvPr>
            <p:ph type="body" sz="quarter" idx="10"/>
          </p:nvPr>
        </p:nvSpPr>
        <p:spPr>
          <a:xfrm>
            <a:off x="381000" y="976350"/>
            <a:ext cx="8382000" cy="4618539"/>
          </a:xfrm>
        </p:spPr>
        <p:txBody>
          <a:bodyPr>
            <a:normAutofit fontScale="92500" lnSpcReduction="20000"/>
          </a:bodyPr>
          <a:lstStyle/>
          <a:p>
            <a:pPr marL="0">
              <a:buNone/>
            </a:pPr>
            <a:r>
              <a:rPr lang="en-US" sz="3500" dirty="0" smtClean="0"/>
              <a:t>See Appendix B: Text Exemplars for exemplars of content-rich, grade appropriate texts. </a:t>
            </a:r>
          </a:p>
          <a:p>
            <a:pPr marL="0"/>
            <a:r>
              <a:rPr lang="en-US" sz="3000" dirty="0" smtClean="0"/>
              <a:t>Grades 6-8</a:t>
            </a:r>
          </a:p>
          <a:p>
            <a:pPr lvl="1"/>
            <a:r>
              <a:rPr lang="en-US" dirty="0" smtClean="0"/>
              <a:t>Stories: Alcott, Louisa May. </a:t>
            </a:r>
            <a:r>
              <a:rPr lang="en-US" i="1" dirty="0" smtClean="0"/>
              <a:t>Little Women. </a:t>
            </a:r>
          </a:p>
          <a:p>
            <a:pPr lvl="1"/>
            <a:r>
              <a:rPr lang="en-US" dirty="0" smtClean="0"/>
              <a:t>Drama: Goodrich, Frances and Albert Hackett. </a:t>
            </a:r>
            <a:r>
              <a:rPr lang="en-US" i="1" dirty="0" smtClean="0"/>
              <a:t>The Diary of Ann Frank: A Play.</a:t>
            </a:r>
            <a:endParaRPr lang="en-US" dirty="0" smtClean="0"/>
          </a:p>
          <a:p>
            <a:pPr lvl="1"/>
            <a:r>
              <a:rPr lang="en-US" dirty="0" smtClean="0"/>
              <a:t>Poetry: Hughes, Langston. </a:t>
            </a:r>
            <a:r>
              <a:rPr lang="en-US" i="1" dirty="0" smtClean="0"/>
              <a:t>I, Too, Sing America.</a:t>
            </a:r>
            <a:endParaRPr lang="en-US" dirty="0" smtClean="0"/>
          </a:p>
          <a:p>
            <a:pPr lvl="1"/>
            <a:r>
              <a:rPr lang="en-US" dirty="0" smtClean="0"/>
              <a:t>Informational: </a:t>
            </a:r>
          </a:p>
          <a:p>
            <a:pPr lvl="2"/>
            <a:r>
              <a:rPr lang="en-US" dirty="0" smtClean="0"/>
              <a:t>English: Adams, John. </a:t>
            </a:r>
            <a:r>
              <a:rPr lang="en-US" i="1" dirty="0" smtClean="0"/>
              <a:t>Letter on Thomas Jefferson.</a:t>
            </a:r>
          </a:p>
          <a:p>
            <a:pPr lvl="2"/>
            <a:r>
              <a:rPr lang="en-US" dirty="0" smtClean="0"/>
              <a:t>History/Social Studies: United States. </a:t>
            </a:r>
            <a:r>
              <a:rPr lang="en-US" i="1" dirty="0" smtClean="0"/>
              <a:t>Preamble and First Amendment to the United States Constitution</a:t>
            </a:r>
            <a:r>
              <a:rPr lang="en-US" dirty="0" smtClean="0"/>
              <a:t> (1787, 1791).</a:t>
            </a:r>
          </a:p>
          <a:p>
            <a:pPr lvl="2"/>
            <a:r>
              <a:rPr lang="en-US" dirty="0" smtClean="0"/>
              <a:t>Science: </a:t>
            </a:r>
            <a:r>
              <a:rPr lang="en-US" dirty="0" err="1" smtClean="0"/>
              <a:t>Macauley</a:t>
            </a:r>
            <a:r>
              <a:rPr lang="en-US" dirty="0" smtClean="0"/>
              <a:t>, David. </a:t>
            </a:r>
            <a:r>
              <a:rPr lang="en-US" i="1" dirty="0" smtClean="0"/>
              <a:t>Cathedral: The Story of Its Constitution</a:t>
            </a:r>
            <a:r>
              <a:rPr lang="en-US" dirty="0" smtClean="0"/>
              <a:t> </a:t>
            </a:r>
          </a:p>
        </p:txBody>
      </p:sp>
      <p:sp>
        <p:nvSpPr>
          <p:cNvPr id="2" name="TextBox 1">
            <a:hlinkClick r:id="rId3"/>
          </p:cNvPr>
          <p:cNvSpPr txBox="1"/>
          <p:nvPr/>
        </p:nvSpPr>
        <p:spPr>
          <a:xfrm>
            <a:off x="3345811" y="5594889"/>
            <a:ext cx="5417189" cy="369332"/>
          </a:xfrm>
          <a:prstGeom prst="rect">
            <a:avLst/>
          </a:prstGeom>
          <a:noFill/>
        </p:spPr>
        <p:txBody>
          <a:bodyPr wrap="none" rtlCol="0">
            <a:spAutoFit/>
          </a:bodyPr>
          <a:lstStyle/>
          <a:p>
            <a:r>
              <a:rPr lang="en-US" dirty="0" smtClean="0">
                <a:solidFill>
                  <a:srgbClr val="0000FF"/>
                </a:solidFill>
              </a:rPr>
              <a:t>Source: www.corestandards.org/assets/Appendix_B.pdf</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24</a:t>
            </a:fld>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a:xfrm>
            <a:off x="381000" y="230188"/>
            <a:ext cx="8382000" cy="885646"/>
          </a:xfrm>
        </p:spPr>
        <p:txBody>
          <a:bodyPr>
            <a:normAutofit/>
          </a:bodyPr>
          <a:lstStyle/>
          <a:p>
            <a:r>
              <a:rPr lang="en-US" dirty="0" smtClean="0"/>
              <a:t>Examples of Content-Rich Text, 9–12</a:t>
            </a:r>
          </a:p>
        </p:txBody>
      </p:sp>
      <p:sp>
        <p:nvSpPr>
          <p:cNvPr id="74756" name="Content Placeholder 1"/>
          <p:cNvSpPr>
            <a:spLocks noGrp="1"/>
          </p:cNvSpPr>
          <p:nvPr>
            <p:ph type="body" sz="quarter" idx="10"/>
          </p:nvPr>
        </p:nvSpPr>
        <p:spPr>
          <a:xfrm>
            <a:off x="381000" y="976350"/>
            <a:ext cx="8382000" cy="4618539"/>
          </a:xfrm>
        </p:spPr>
        <p:txBody>
          <a:bodyPr>
            <a:normAutofit lnSpcReduction="10000"/>
          </a:bodyPr>
          <a:lstStyle/>
          <a:p>
            <a:pPr marL="0">
              <a:buNone/>
            </a:pPr>
            <a:r>
              <a:rPr lang="en-US" dirty="0" smtClean="0"/>
              <a:t>See Appendix B: Text Exemplars for exemplars of content-rich, grade appropriate texts. </a:t>
            </a:r>
          </a:p>
          <a:p>
            <a:pPr marL="0"/>
            <a:r>
              <a:rPr lang="en-US" sz="2800" dirty="0" smtClean="0"/>
              <a:t>Grades 9-12</a:t>
            </a:r>
          </a:p>
          <a:p>
            <a:pPr lvl="1"/>
            <a:r>
              <a:rPr lang="en-US" sz="2600" dirty="0" smtClean="0"/>
              <a:t>Stories: Homer. </a:t>
            </a:r>
            <a:r>
              <a:rPr lang="en-US" sz="2600" i="1" dirty="0" smtClean="0"/>
              <a:t>The Odyssey.</a:t>
            </a:r>
            <a:endParaRPr lang="en-US" sz="2600" dirty="0" smtClean="0"/>
          </a:p>
          <a:p>
            <a:pPr lvl="1"/>
            <a:r>
              <a:rPr lang="en-US" sz="2600" dirty="0" smtClean="0"/>
              <a:t>Drama: Shakespeare, William. </a:t>
            </a:r>
            <a:r>
              <a:rPr lang="en-US" sz="2600" i="1" dirty="0" smtClean="0"/>
              <a:t>The Tragedy of Hamlet.</a:t>
            </a:r>
            <a:endParaRPr lang="en-US" sz="2600" dirty="0" smtClean="0"/>
          </a:p>
          <a:p>
            <a:pPr lvl="1"/>
            <a:r>
              <a:rPr lang="en-US" sz="2600" dirty="0" smtClean="0"/>
              <a:t>Poetry: Walker, Alice. </a:t>
            </a:r>
            <a:r>
              <a:rPr lang="en-US" sz="2600" i="1" dirty="0" smtClean="0"/>
              <a:t>Women.</a:t>
            </a:r>
            <a:endParaRPr lang="en-US" sz="2600" dirty="0" smtClean="0"/>
          </a:p>
          <a:p>
            <a:pPr lvl="1"/>
            <a:r>
              <a:rPr lang="en-US" sz="2600" dirty="0" smtClean="0"/>
              <a:t>Informational: </a:t>
            </a:r>
          </a:p>
          <a:p>
            <a:pPr lvl="2"/>
            <a:r>
              <a:rPr lang="en-US" sz="2200" dirty="0" smtClean="0"/>
              <a:t>English: Wiesel, </a:t>
            </a:r>
            <a:r>
              <a:rPr lang="en-US" sz="2200" dirty="0" err="1" smtClean="0"/>
              <a:t>Elie</a:t>
            </a:r>
            <a:r>
              <a:rPr lang="en-US" sz="2200" dirty="0" smtClean="0"/>
              <a:t>. </a:t>
            </a:r>
            <a:r>
              <a:rPr lang="en-US" sz="2200" i="1" dirty="0" smtClean="0"/>
              <a:t>Hope, Despair, Memory.</a:t>
            </a:r>
            <a:endParaRPr lang="en-US" sz="2200" dirty="0" smtClean="0"/>
          </a:p>
          <a:p>
            <a:pPr lvl="2"/>
            <a:r>
              <a:rPr lang="en-US" sz="2200" dirty="0" smtClean="0"/>
              <a:t>History/Social Studies: </a:t>
            </a:r>
            <a:r>
              <a:rPr lang="en-US" sz="2200" i="1" dirty="0" smtClean="0"/>
              <a:t>Declaration of Sentiments</a:t>
            </a:r>
            <a:r>
              <a:rPr lang="en-US" sz="2200" dirty="0" smtClean="0"/>
              <a:t> by the Seneca Falls Conference.</a:t>
            </a:r>
          </a:p>
          <a:p>
            <a:pPr lvl="2"/>
            <a:r>
              <a:rPr lang="en-US" sz="2200" dirty="0" smtClean="0"/>
              <a:t>Science: </a:t>
            </a:r>
            <a:r>
              <a:rPr lang="en-US" sz="2200" dirty="0" err="1" smtClean="0"/>
              <a:t>Gladwell</a:t>
            </a:r>
            <a:r>
              <a:rPr lang="en-US" sz="2200" dirty="0" smtClean="0"/>
              <a:t>, Malcolm. </a:t>
            </a:r>
            <a:r>
              <a:rPr lang="en-US" sz="2200" i="1" dirty="0" smtClean="0"/>
              <a:t>The Tipping Point: How Little Things Can Make a Big Difference. </a:t>
            </a:r>
            <a:endParaRPr lang="en-US" sz="2200" dirty="0" smtClean="0"/>
          </a:p>
        </p:txBody>
      </p:sp>
      <p:sp>
        <p:nvSpPr>
          <p:cNvPr id="2" name="TextBox 1">
            <a:hlinkClick r:id="rId3"/>
          </p:cNvPr>
          <p:cNvSpPr txBox="1"/>
          <p:nvPr/>
        </p:nvSpPr>
        <p:spPr>
          <a:xfrm>
            <a:off x="3345811" y="5594889"/>
            <a:ext cx="5417189" cy="369332"/>
          </a:xfrm>
          <a:prstGeom prst="rect">
            <a:avLst/>
          </a:prstGeom>
          <a:noFill/>
        </p:spPr>
        <p:txBody>
          <a:bodyPr wrap="none" rtlCol="0">
            <a:spAutoFit/>
          </a:bodyPr>
          <a:lstStyle/>
          <a:p>
            <a:r>
              <a:rPr lang="en-US" dirty="0" smtClean="0">
                <a:solidFill>
                  <a:srgbClr val="0000FF"/>
                </a:solidFill>
              </a:rPr>
              <a:t>Source: www.corestandards.org/assets/Appendix_B.pdf</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25</a:t>
            </a:fld>
            <a:endParaRPr lang="en-US" dirty="0"/>
          </a:p>
        </p:txBody>
      </p:sp>
    </p:spTree>
    <p:extLst>
      <p:ext uri="{BB962C8B-B14F-4D97-AF65-F5344CB8AC3E}">
        <p14:creationId xmlns="" xmlns:p14="http://schemas.microsoft.com/office/powerpoint/2010/main" val="263657637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Anthology Alignment Project</a:t>
            </a:r>
            <a:endParaRPr lang="en-US" dirty="0"/>
          </a:p>
        </p:txBody>
      </p:sp>
      <p:sp>
        <p:nvSpPr>
          <p:cNvPr id="3" name="Text Placeholder 2"/>
          <p:cNvSpPr>
            <a:spLocks noGrp="1"/>
          </p:cNvSpPr>
          <p:nvPr>
            <p:ph type="body" sz="quarter" idx="10"/>
          </p:nvPr>
        </p:nvSpPr>
        <p:spPr>
          <a:xfrm>
            <a:off x="381000" y="1051560"/>
            <a:ext cx="8382000" cy="4721292"/>
          </a:xfrm>
        </p:spPr>
        <p:txBody>
          <a:bodyPr/>
          <a:lstStyle/>
          <a:p>
            <a:r>
              <a:rPr lang="en-US" sz="2800" dirty="0" smtClean="0"/>
              <a:t>With training from Student Achievement Partners, middle school and high school teachers are revising current literature anthologies to align with the CCS-ELA, grades 6-12</a:t>
            </a:r>
          </a:p>
          <a:p>
            <a:pPr lvl="1"/>
            <a:r>
              <a:rPr lang="en-US" sz="2400" dirty="0" smtClean="0"/>
              <a:t>Specify key content: Big ideas and important understandings</a:t>
            </a:r>
          </a:p>
          <a:p>
            <a:pPr lvl="1"/>
            <a:r>
              <a:rPr lang="en-US" sz="2400" dirty="0" smtClean="0"/>
              <a:t>Increase text-dependent questions focused on comprehension of content</a:t>
            </a:r>
          </a:p>
          <a:p>
            <a:pPr lvl="1"/>
            <a:r>
              <a:rPr lang="en-US" sz="2400" dirty="0" smtClean="0"/>
              <a:t>Increase text-dependent questions focused on Tier 2 academic language</a:t>
            </a:r>
          </a:p>
          <a:p>
            <a:pPr lvl="1"/>
            <a:r>
              <a:rPr lang="en-US" sz="2400" dirty="0" smtClean="0"/>
              <a:t>Include culminating text-based writing task</a:t>
            </a:r>
          </a:p>
          <a:p>
            <a:pPr lvl="1"/>
            <a:r>
              <a:rPr lang="en-US" sz="2400" dirty="0" smtClean="0"/>
              <a:t>Include additional tasks</a:t>
            </a:r>
          </a:p>
          <a:p>
            <a:r>
              <a:rPr lang="en-US" sz="2800" dirty="0" smtClean="0"/>
              <a:t>See </a:t>
            </a:r>
            <a:r>
              <a:rPr lang="en-US" sz="2800" dirty="0" smtClean="0">
                <a:hlinkClick r:id="rId3"/>
              </a:rPr>
              <a:t>http://www.edmodo.com</a:t>
            </a:r>
            <a:r>
              <a:rPr lang="en-US" sz="2800" dirty="0" smtClean="0"/>
              <a:t> for more information </a:t>
            </a:r>
            <a:endParaRPr lang="en-US" sz="2800"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26</a:t>
            </a:fld>
            <a:endParaRPr lang="en-US" dirty="0"/>
          </a:p>
        </p:txBody>
      </p:sp>
    </p:spTree>
    <p:extLst>
      <p:ext uri="{BB962C8B-B14F-4D97-AF65-F5344CB8AC3E}">
        <p14:creationId xmlns="" xmlns:p14="http://schemas.microsoft.com/office/powerpoint/2010/main" val="429449403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a:xfrm>
            <a:off x="991542" y="230188"/>
            <a:ext cx="7771457" cy="1049972"/>
          </a:xfrm>
        </p:spPr>
        <p:txBody>
          <a:bodyPr>
            <a:normAutofit fontScale="90000"/>
          </a:bodyPr>
          <a:lstStyle/>
          <a:p>
            <a:r>
              <a:rPr dirty="0" smtClean="0"/>
              <a:t>Examples of C</a:t>
            </a:r>
            <a:r>
              <a:rPr lang="en-US" dirty="0" smtClean="0"/>
              <a:t>ontent-Rich</a:t>
            </a:r>
            <a:r>
              <a:rPr dirty="0" smtClean="0"/>
              <a:t> </a:t>
            </a:r>
            <a:r>
              <a:rPr lang="en-US" dirty="0" smtClean="0"/>
              <a:t>N</a:t>
            </a:r>
            <a:r>
              <a:rPr dirty="0" smtClean="0"/>
              <a:t>onfiction</a:t>
            </a:r>
          </a:p>
        </p:txBody>
      </p:sp>
      <p:sp>
        <p:nvSpPr>
          <p:cNvPr id="76802" name="Content Placeholder 4"/>
          <p:cNvSpPr>
            <a:spLocks noGrp="1"/>
          </p:cNvSpPr>
          <p:nvPr>
            <p:ph type="body" sz="quarter" idx="10"/>
          </p:nvPr>
        </p:nvSpPr>
        <p:spPr>
          <a:xfrm>
            <a:off x="381000" y="1069384"/>
            <a:ext cx="8382000" cy="4592906"/>
          </a:xfrm>
        </p:spPr>
        <p:txBody>
          <a:bodyPr>
            <a:normAutofit/>
          </a:bodyPr>
          <a:lstStyle/>
          <a:p>
            <a:pPr marL="0" indent="0">
              <a:buNone/>
            </a:pPr>
            <a:r>
              <a:rPr lang="en-US" dirty="0" smtClean="0"/>
              <a:t>	On your tables are selections of nonfiction texts from Common Core Appendix B </a:t>
            </a:r>
            <a:endParaRPr lang="en-US" dirty="0"/>
          </a:p>
          <a:p>
            <a:pPr marL="514350" indent="-514350">
              <a:buAutoNum type="arabicPeriod"/>
            </a:pPr>
            <a:r>
              <a:rPr lang="en-US" dirty="0" smtClean="0"/>
              <a:t>Examine the books, considering why they may have been chosen as exemplars.</a:t>
            </a:r>
          </a:p>
          <a:p>
            <a:pPr marL="514350" indent="-514350">
              <a:buAutoNum type="arabicPeriod"/>
            </a:pPr>
            <a:r>
              <a:rPr lang="en-US" dirty="0"/>
              <a:t> </a:t>
            </a:r>
            <a:r>
              <a:rPr lang="en-US" dirty="0" smtClean="0"/>
              <a:t>Talk with others at your table:</a:t>
            </a:r>
            <a:endParaRPr lang="en-US" dirty="0"/>
          </a:p>
          <a:p>
            <a:pPr lvl="1"/>
            <a:r>
              <a:rPr lang="en-US" dirty="0" smtClean="0"/>
              <a:t>Why might each of these texts be considered examples of content-rich nonfiction?</a:t>
            </a:r>
          </a:p>
          <a:p>
            <a:pPr lvl="1"/>
            <a:r>
              <a:rPr lang="en-US" dirty="0" smtClean="0"/>
              <a:t>How might these texts be used alone or as text sets to “build knowledge” on a topic?</a:t>
            </a:r>
          </a:p>
        </p:txBody>
      </p:sp>
      <p:pic>
        <p:nvPicPr>
          <p:cNvPr id="76806" name="Picture 5" descr="discussion 2.png"/>
          <p:cNvPicPr>
            <a:picLocks noChangeAspect="1"/>
          </p:cNvPicPr>
          <p:nvPr/>
        </p:nvPicPr>
        <p:blipFill>
          <a:blip r:embed="rId3" cstate="print"/>
          <a:srcRect/>
          <a:stretch>
            <a:fillRect/>
          </a:stretch>
        </p:blipFill>
        <p:spPr bwMode="auto">
          <a:xfrm>
            <a:off x="7239000" y="4688883"/>
            <a:ext cx="1524000" cy="14097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27</a:t>
            </a:fld>
            <a:endParaRPr lang="en-US" dirty="0"/>
          </a:p>
        </p:txBody>
      </p:sp>
      <p:pic>
        <p:nvPicPr>
          <p:cNvPr id="8" name="Picture 7"/>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Activity 2, Part 2</a:t>
            </a:r>
          </a:p>
        </p:txBody>
      </p:sp>
      <p:sp>
        <p:nvSpPr>
          <p:cNvPr id="4" name="Text Placeholder 3"/>
          <p:cNvSpPr>
            <a:spLocks noGrp="1"/>
          </p:cNvSpPr>
          <p:nvPr>
            <p:ph type="body" idx="1"/>
          </p:nvPr>
        </p:nvSpPr>
        <p:spPr/>
        <p:txBody>
          <a:bodyPr/>
          <a:lstStyle/>
          <a:p>
            <a:r>
              <a:rPr lang="en-US" smtClean="0"/>
              <a:t>Building Knowledge through Content-Rich Nonfiction</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28</a:t>
            </a:fld>
            <a:endParaRPr lang="en-US"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756234" y="2049807"/>
            <a:ext cx="1262044" cy="21431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23888" y="5699551"/>
            <a:ext cx="947738" cy="1033463"/>
          </a:xfrm>
          <a:prstGeom prst="rect">
            <a:avLst/>
          </a:prstGeom>
          <a:noFill/>
          <a:ln w="9525">
            <a:noFill/>
            <a:miter lim="800000"/>
            <a:headEnd/>
            <a:tailEnd/>
          </a:ln>
        </p:spPr>
      </p:pic>
      <p:sp>
        <p:nvSpPr>
          <p:cNvPr id="11" name="TextBox 5"/>
          <p:cNvSpPr txBox="1">
            <a:spLocks noChangeArrowheads="1"/>
          </p:cNvSpPr>
          <p:nvPr/>
        </p:nvSpPr>
        <p:spPr bwMode="auto">
          <a:xfrm>
            <a:off x="450057" y="5878225"/>
            <a:ext cx="1295400" cy="369888"/>
          </a:xfrm>
          <a:prstGeom prst="rect">
            <a:avLst/>
          </a:prstGeom>
          <a:noFill/>
          <a:ln w="9525">
            <a:noFill/>
            <a:miter lim="800000"/>
            <a:headEnd/>
            <a:tailEnd/>
          </a:ln>
        </p:spPr>
        <p:txBody>
          <a:bodyPr>
            <a:spAutoFit/>
          </a:bodyPr>
          <a:lstStyle/>
          <a:p>
            <a:pPr algn="ctr" eaLnBrk="1" hangingPunct="1"/>
            <a:r>
              <a:rPr lang="en-US" dirty="0" smtClean="0"/>
              <a:t>Page 10</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a:xfrm>
            <a:off x="1156996" y="228600"/>
            <a:ext cx="7380452" cy="1066800"/>
          </a:xfrm>
        </p:spPr>
        <p:txBody>
          <a:bodyPr>
            <a:normAutofit fontScale="90000"/>
          </a:bodyPr>
          <a:lstStyle/>
          <a:p>
            <a:r>
              <a:rPr lang="en-US" dirty="0" smtClean="0"/>
              <a:t>Activity 2: Building Knowledge through Content-Rich Nonfiction</a:t>
            </a:r>
          </a:p>
        </p:txBody>
      </p:sp>
      <p:graphicFrame>
        <p:nvGraphicFramePr>
          <p:cNvPr id="8" name="Table 7"/>
          <p:cNvGraphicFramePr>
            <a:graphicFrameLocks noGrp="1"/>
          </p:cNvGraphicFramePr>
          <p:nvPr>
            <p:extLst>
              <p:ext uri="{D42A27DB-BD31-4B8C-83A1-F6EECF244321}">
                <p14:modId xmlns="" xmlns:p14="http://schemas.microsoft.com/office/powerpoint/2010/main" val="3939462916"/>
              </p:ext>
            </p:extLst>
          </p:nvPr>
        </p:nvGraphicFramePr>
        <p:xfrm>
          <a:off x="211010" y="1538514"/>
          <a:ext cx="8707959" cy="4180117"/>
        </p:xfrm>
        <a:graphic>
          <a:graphicData uri="http://schemas.openxmlformats.org/drawingml/2006/table">
            <a:tbl>
              <a:tblPr firstRow="1" bandRow="1">
                <a:tableStyleId>{00A15C55-8517-42AA-B614-E9B94910E393}</a:tableStyleId>
              </a:tblPr>
              <a:tblGrid>
                <a:gridCol w="8707959"/>
              </a:tblGrid>
              <a:tr h="670838">
                <a:tc>
                  <a:txBody>
                    <a:bodyPr/>
                    <a:lstStyle/>
                    <a:p>
                      <a:r>
                        <a:rPr lang="en-US" sz="2800" b="0" dirty="0" smtClean="0"/>
                        <a:t>Building Knowledge through Content-Rich Nonfiction</a:t>
                      </a:r>
                      <a:r>
                        <a:rPr lang="en-US" sz="2800" b="0" baseline="0" dirty="0" smtClean="0"/>
                        <a:t> 6</a:t>
                      </a:r>
                      <a:r>
                        <a:rPr lang="en-US" sz="2800" b="0" dirty="0" smtClean="0"/>
                        <a:t>–12</a:t>
                      </a:r>
                      <a:endParaRPr lang="en-US" sz="2800" b="0" dirty="0"/>
                    </a:p>
                  </a:txBody>
                  <a:tcPr marT="45725" marB="45725" anchor="ctr"/>
                </a:tc>
              </a:tr>
              <a:tr h="3509279">
                <a:tc>
                  <a:txBody>
                    <a:bodyPr/>
                    <a:lstStyle/>
                    <a:p>
                      <a:pPr marL="457200" indent="-457200">
                        <a:buAutoNum type="arabicPeriod"/>
                      </a:pPr>
                      <a:r>
                        <a:rPr lang="en-US" sz="2000" kern="1200" dirty="0" smtClean="0">
                          <a:solidFill>
                            <a:schemeClr val="dk1"/>
                          </a:solidFill>
                          <a:latin typeface="+mn-lt"/>
                          <a:ea typeface="+mn-ea"/>
                          <a:cs typeface="+mn-cs"/>
                        </a:rPr>
                        <a:t>On your chart paper,</a:t>
                      </a:r>
                      <a:r>
                        <a:rPr lang="en-US" sz="2000" kern="1200" baseline="0" dirty="0" smtClean="0">
                          <a:solidFill>
                            <a:schemeClr val="dk1"/>
                          </a:solidFill>
                          <a:latin typeface="+mn-lt"/>
                          <a:ea typeface="+mn-ea"/>
                          <a:cs typeface="+mn-cs"/>
                        </a:rPr>
                        <a:t> write </a:t>
                      </a:r>
                      <a:r>
                        <a:rPr lang="en-US" sz="2000" i="1" kern="1200" baseline="0" dirty="0" smtClean="0">
                          <a:solidFill>
                            <a:schemeClr val="dk1"/>
                          </a:solidFill>
                          <a:latin typeface="+mn-lt"/>
                          <a:ea typeface="+mn-ea"/>
                          <a:cs typeface="+mn-cs"/>
                        </a:rPr>
                        <a:t>“Shift 1: Building Knowledge through content-rich nonfiction.</a:t>
                      </a:r>
                    </a:p>
                    <a:p>
                      <a:pPr marL="457200" indent="-457200">
                        <a:buAutoNum type="arabicPeriod"/>
                      </a:pPr>
                      <a:r>
                        <a:rPr lang="en-US" sz="2000" kern="1200" baseline="0" dirty="0" smtClean="0">
                          <a:solidFill>
                            <a:schemeClr val="dk1"/>
                          </a:solidFill>
                          <a:latin typeface="+mn-lt"/>
                          <a:ea typeface="+mn-ea"/>
                          <a:cs typeface="+mn-cs"/>
                        </a:rPr>
                        <a:t>Divide the paper into 3 sections. Label these sections: </a:t>
                      </a:r>
                      <a:r>
                        <a:rPr lang="en-US" sz="2000" i="1" kern="1200" baseline="0" dirty="0" smtClean="0">
                          <a:solidFill>
                            <a:schemeClr val="dk1"/>
                          </a:solidFill>
                          <a:latin typeface="+mn-lt"/>
                          <a:ea typeface="+mn-ea"/>
                          <a:cs typeface="+mn-cs"/>
                        </a:rPr>
                        <a:t>Observations</a:t>
                      </a:r>
                      <a:r>
                        <a:rPr lang="en-US" sz="2000" kern="1200" baseline="0" dirty="0" smtClean="0">
                          <a:solidFill>
                            <a:schemeClr val="dk1"/>
                          </a:solidFill>
                          <a:latin typeface="+mn-lt"/>
                          <a:ea typeface="+mn-ea"/>
                          <a:cs typeface="+mn-cs"/>
                        </a:rPr>
                        <a:t>, </a:t>
                      </a:r>
                      <a:r>
                        <a:rPr lang="en-US" sz="2000" i="1" kern="1200" baseline="0" dirty="0" smtClean="0">
                          <a:solidFill>
                            <a:schemeClr val="dk1"/>
                          </a:solidFill>
                          <a:latin typeface="+mn-lt"/>
                          <a:ea typeface="+mn-ea"/>
                          <a:cs typeface="+mn-cs"/>
                        </a:rPr>
                        <a:t>Supports</a:t>
                      </a:r>
                      <a:r>
                        <a:rPr lang="en-US" sz="2000" kern="1200" baseline="0" dirty="0" smtClean="0">
                          <a:solidFill>
                            <a:schemeClr val="dk1"/>
                          </a:solidFill>
                          <a:latin typeface="+mn-lt"/>
                          <a:ea typeface="+mn-ea"/>
                          <a:cs typeface="+mn-cs"/>
                        </a:rPr>
                        <a:t>, and </a:t>
                      </a:r>
                      <a:r>
                        <a:rPr lang="en-US" sz="2000" i="1" kern="1200" baseline="0" dirty="0" smtClean="0">
                          <a:solidFill>
                            <a:schemeClr val="dk1"/>
                          </a:solidFill>
                          <a:latin typeface="+mn-lt"/>
                          <a:ea typeface="+mn-ea"/>
                          <a:cs typeface="+mn-cs"/>
                        </a:rPr>
                        <a:t>Questions</a:t>
                      </a:r>
                      <a:r>
                        <a:rPr lang="en-US" sz="2000" kern="1200" baseline="0" dirty="0" smtClean="0">
                          <a:solidFill>
                            <a:schemeClr val="dk1"/>
                          </a:solidFill>
                          <a:latin typeface="+mn-lt"/>
                          <a:ea typeface="+mn-ea"/>
                          <a:cs typeface="+mn-cs"/>
                        </a:rPr>
                        <a:t>.</a:t>
                      </a:r>
                    </a:p>
                    <a:p>
                      <a:pPr marL="457200" indent="-457200">
                        <a:buAutoNum type="arabicPeriod"/>
                      </a:pPr>
                      <a:r>
                        <a:rPr lang="en-US" sz="2000" kern="1200" baseline="0" dirty="0" smtClean="0">
                          <a:solidFill>
                            <a:schemeClr val="dk1"/>
                          </a:solidFill>
                          <a:latin typeface="+mn-lt"/>
                          <a:ea typeface="+mn-ea"/>
                          <a:cs typeface="+mn-cs"/>
                        </a:rPr>
                        <a:t>In the top section answer: </a:t>
                      </a:r>
                      <a:r>
                        <a:rPr lang="en-US" sz="2000" i="1" kern="1200" baseline="0" dirty="0" smtClean="0">
                          <a:solidFill>
                            <a:schemeClr val="dk1"/>
                          </a:solidFill>
                          <a:latin typeface="+mn-lt"/>
                          <a:ea typeface="+mn-ea"/>
                          <a:cs typeface="+mn-cs"/>
                        </a:rPr>
                        <a:t>What would you expect to observe (see and hear) in a classroom aligned with Shift 1? </a:t>
                      </a:r>
                    </a:p>
                    <a:p>
                      <a:pPr marL="457200" indent="-457200">
                        <a:buAutoNum type="arabicPeriod"/>
                      </a:pPr>
                      <a:r>
                        <a:rPr lang="en-US" sz="2000" i="0" kern="1200" baseline="0" dirty="0" smtClean="0">
                          <a:solidFill>
                            <a:schemeClr val="dk1"/>
                          </a:solidFill>
                          <a:latin typeface="+mn-lt"/>
                          <a:ea typeface="+mn-ea"/>
                          <a:cs typeface="+mn-cs"/>
                        </a:rPr>
                        <a:t>In the second section answer: </a:t>
                      </a:r>
                      <a:r>
                        <a:rPr lang="en-US" sz="2000" i="1" kern="1200" baseline="0" dirty="0" smtClean="0">
                          <a:solidFill>
                            <a:schemeClr val="dk1"/>
                          </a:solidFill>
                          <a:latin typeface="+mn-lt"/>
                          <a:ea typeface="+mn-ea"/>
                          <a:cs typeface="+mn-cs"/>
                        </a:rPr>
                        <a:t>What </a:t>
                      </a:r>
                      <a:r>
                        <a:rPr lang="en-US" sz="2000" i="1" kern="1200" dirty="0" smtClean="0">
                          <a:solidFill>
                            <a:schemeClr val="dk1"/>
                          </a:solidFill>
                          <a:latin typeface="+mn-lt"/>
                          <a:ea typeface="+mn-ea"/>
                          <a:cs typeface="+mn-cs"/>
                        </a:rPr>
                        <a:t>supports will teachers need to implement</a:t>
                      </a:r>
                      <a:r>
                        <a:rPr lang="en-US" sz="2000" i="1" kern="1200" baseline="0" dirty="0" smtClean="0">
                          <a:solidFill>
                            <a:schemeClr val="dk1"/>
                          </a:solidFill>
                          <a:latin typeface="+mn-lt"/>
                          <a:ea typeface="+mn-ea"/>
                          <a:cs typeface="+mn-cs"/>
                        </a:rPr>
                        <a:t> </a:t>
                      </a:r>
                      <a:r>
                        <a:rPr lang="en-US" sz="2000" i="1" kern="1200" dirty="0" smtClean="0">
                          <a:solidFill>
                            <a:schemeClr val="dk1"/>
                          </a:solidFill>
                          <a:latin typeface="+mn-lt"/>
                          <a:ea typeface="+mn-ea"/>
                          <a:cs typeface="+mn-cs"/>
                        </a:rPr>
                        <a:t>Shift 1 effectively?</a:t>
                      </a:r>
                    </a:p>
                    <a:p>
                      <a:pPr marL="457200" indent="-457200">
                        <a:buAutoNum type="arabicPeriod"/>
                      </a:pPr>
                      <a:r>
                        <a:rPr lang="en-US" sz="2000" i="0" kern="1200" dirty="0" smtClean="0">
                          <a:solidFill>
                            <a:schemeClr val="dk1"/>
                          </a:solidFill>
                          <a:latin typeface="+mn-lt"/>
                          <a:ea typeface="+mn-ea"/>
                          <a:cs typeface="+mn-cs"/>
                        </a:rPr>
                        <a:t>In</a:t>
                      </a:r>
                      <a:r>
                        <a:rPr lang="en-US" sz="2000" i="0" kern="1200" baseline="0" dirty="0" smtClean="0">
                          <a:solidFill>
                            <a:schemeClr val="dk1"/>
                          </a:solidFill>
                          <a:latin typeface="+mn-lt"/>
                          <a:ea typeface="+mn-ea"/>
                          <a:cs typeface="+mn-cs"/>
                        </a:rPr>
                        <a:t> the third section, jot down any questions you have about Shift 1.</a:t>
                      </a:r>
                      <a:endParaRPr lang="en-US" sz="20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accent3">
                              <a:lumMod val="75000"/>
                            </a:schemeClr>
                          </a:solidFill>
                          <a:effectLst/>
                          <a:latin typeface="+mn-lt"/>
                          <a:ea typeface="+mn-ea"/>
                          <a:cs typeface="+mn-cs"/>
                        </a:rPr>
                        <a:t>Place your anchor chart on the wall designated Shift</a:t>
                      </a:r>
                      <a:r>
                        <a:rPr lang="en-US" sz="2400" b="1" kern="1200" baseline="0" dirty="0" smtClean="0">
                          <a:solidFill>
                            <a:schemeClr val="accent3">
                              <a:lumMod val="75000"/>
                            </a:schemeClr>
                          </a:solidFill>
                          <a:effectLst/>
                          <a:latin typeface="+mn-lt"/>
                          <a:ea typeface="+mn-ea"/>
                          <a:cs typeface="+mn-cs"/>
                        </a:rPr>
                        <a:t> 1.</a:t>
                      </a:r>
                      <a:endParaRPr lang="en-US" sz="2400" b="1" kern="1200" dirty="0" smtClean="0">
                        <a:solidFill>
                          <a:schemeClr val="accent3">
                            <a:lumMod val="75000"/>
                          </a:schemeClr>
                        </a:solidFill>
                        <a:effectLst/>
                        <a:latin typeface="+mn-lt"/>
                        <a:ea typeface="+mn-ea"/>
                        <a:cs typeface="+mn-cs"/>
                      </a:endParaRPr>
                    </a:p>
                  </a:txBody>
                  <a:tcPr marT="45725" marB="45725"/>
                </a:tc>
              </a:tr>
            </a:tbl>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29</a:t>
            </a:fld>
            <a:endParaRPr lang="en-US" dirty="0"/>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idx="1"/>
          </p:nvPr>
        </p:nvSpPr>
        <p:spPr>
          <a:xfrm>
            <a:off x="384048" y="952500"/>
            <a:ext cx="8153400" cy="4972050"/>
          </a:xfrm>
        </p:spPr>
        <p:txBody>
          <a:bodyPr>
            <a:normAutofit fontScale="92500"/>
          </a:bodyPr>
          <a:lstStyle/>
          <a:p>
            <a:r>
              <a:rPr lang="en-US" dirty="0" smtClean="0"/>
              <a:t>Morning Session: CCS-ELA &amp; Literacy</a:t>
            </a:r>
          </a:p>
          <a:p>
            <a:pPr lvl="1"/>
            <a:r>
              <a:rPr lang="en-US" dirty="0" smtClean="0"/>
              <a:t>Pre-Assessment</a:t>
            </a:r>
          </a:p>
          <a:p>
            <a:pPr lvl="1"/>
            <a:r>
              <a:rPr lang="en-US" dirty="0" smtClean="0"/>
              <a:t>Overview of K–12 CCS-ELA &amp; Literacy</a:t>
            </a:r>
          </a:p>
          <a:p>
            <a:pPr lvl="1"/>
            <a:r>
              <a:rPr lang="en-US" dirty="0" smtClean="0"/>
              <a:t>Vertical Progression of the Standards</a:t>
            </a:r>
          </a:p>
          <a:p>
            <a:pPr lvl="1"/>
            <a:r>
              <a:rPr lang="en-US" dirty="0" smtClean="0"/>
              <a:t>Instructional Shifts and Related Practices</a:t>
            </a:r>
          </a:p>
          <a:p>
            <a:r>
              <a:rPr lang="en-US" dirty="0" smtClean="0"/>
              <a:t>Afternoon Session</a:t>
            </a:r>
          </a:p>
          <a:p>
            <a:pPr lvl="1"/>
            <a:r>
              <a:rPr lang="en-US" dirty="0" smtClean="0"/>
              <a:t>Instructional Shifts and Related Practices</a:t>
            </a:r>
          </a:p>
          <a:p>
            <a:pPr lvl="1"/>
            <a:r>
              <a:rPr lang="en-US" dirty="0" smtClean="0"/>
              <a:t>Evaluating Lesson Alignment</a:t>
            </a:r>
          </a:p>
          <a:p>
            <a:pPr lvl="1"/>
            <a:r>
              <a:rPr lang="en-US" dirty="0" smtClean="0"/>
              <a:t>Examining Rigor</a:t>
            </a:r>
          </a:p>
          <a:p>
            <a:pPr lvl="1"/>
            <a:r>
              <a:rPr lang="en-US" dirty="0" smtClean="0"/>
              <a:t>Collaboratively Plan for Sharing </a:t>
            </a:r>
          </a:p>
          <a:p>
            <a:r>
              <a:rPr lang="en-US" dirty="0" smtClean="0"/>
              <a:t>Post-Assessment, Session Evaluation, &amp; Wrap Up</a:t>
            </a:r>
          </a:p>
        </p:txBody>
      </p:sp>
      <p:sp>
        <p:nvSpPr>
          <p:cNvPr id="25604" name="Title 2"/>
          <p:cNvSpPr>
            <a:spLocks noGrp="1"/>
          </p:cNvSpPr>
          <p:nvPr>
            <p:ph type="title"/>
          </p:nvPr>
        </p:nvSpPr>
        <p:spPr/>
        <p:txBody>
          <a:bodyPr/>
          <a:lstStyle/>
          <a:p>
            <a:r>
              <a:rPr lang="en-US" dirty="0" smtClean="0"/>
              <a:t>Today’s Agenda</a:t>
            </a:r>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25605"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eaLnBrk="1" hangingPunct="1"/>
            <a:endParaRPr lang="en-US"/>
          </a:p>
        </p:txBody>
      </p:sp>
      <p:sp>
        <p:nvSpPr>
          <p:cNvPr id="3" name="Slide Number Placeholder 2"/>
          <p:cNvSpPr>
            <a:spLocks noGrp="1"/>
          </p:cNvSpPr>
          <p:nvPr>
            <p:ph type="sldNum" sz="quarter" idx="11"/>
          </p:nvPr>
        </p:nvSpPr>
        <p:spPr/>
        <p:txBody>
          <a:bodyPr/>
          <a:lstStyle/>
          <a:p>
            <a:fld id="{EE3D4692-A625-460F-A072-DE10EEAA5719}" type="slidenum">
              <a:rPr lang="en-US" smtClean="0"/>
              <a:pPr/>
              <a:t>3</a:t>
            </a:fld>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eaLnBrk="1" fontAlgn="auto" hangingPunct="1">
              <a:spcBef>
                <a:spcPts val="0"/>
              </a:spcBef>
              <a:spcAft>
                <a:spcPts val="0"/>
              </a:spcAft>
              <a:defRPr/>
            </a:pPr>
            <a:endParaRPr lang="en-US" sz="1000" dirty="0">
              <a:solidFill>
                <a:schemeClr val="tx1">
                  <a:tint val="7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4184" y="883919"/>
            <a:ext cx="7232732" cy="4339639"/>
          </a:xfrm>
          <a:prstGeom prst="rect">
            <a:avLst/>
          </a:prstGeom>
        </p:spPr>
      </p:pic>
      <p:sp>
        <p:nvSpPr>
          <p:cNvPr id="79874" name="Title 2"/>
          <p:cNvSpPr>
            <a:spLocks noGrp="1"/>
          </p:cNvSpPr>
          <p:nvPr>
            <p:ph type="title" idx="4294967295"/>
          </p:nvPr>
        </p:nvSpPr>
        <p:spPr>
          <a:xfrm>
            <a:off x="3746290" y="2172441"/>
            <a:ext cx="3548671" cy="443198"/>
          </a:xfrm>
        </p:spPr>
        <p:txBody>
          <a:bodyPr/>
          <a:lstStyle/>
          <a:p>
            <a:r>
              <a:rPr lang="en-US" sz="3200" dirty="0" smtClean="0"/>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30</a:t>
            </a:fld>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Activity 3: Reading, Writing, and Speaking with Evidence </a:t>
            </a:r>
          </a:p>
        </p:txBody>
      </p:sp>
      <p:sp>
        <p:nvSpPr>
          <p:cNvPr id="4" name="Text Placeholder 3"/>
          <p:cNvSpPr>
            <a:spLocks noGrp="1"/>
          </p:cNvSpPr>
          <p:nvPr>
            <p:ph type="body" idx="1"/>
          </p:nvPr>
        </p:nvSpPr>
        <p:spPr>
          <a:xfrm>
            <a:off x="623888" y="4257858"/>
            <a:ext cx="7886700" cy="1107996"/>
          </a:xfrm>
        </p:spPr>
        <p:txBody>
          <a:bodyPr/>
          <a:lstStyle/>
          <a:p>
            <a:r>
              <a:rPr lang="en-US" dirty="0"/>
              <a:t>Reading, Writing, and Speaking </a:t>
            </a:r>
            <a:r>
              <a:rPr lang="en-US" dirty="0" smtClean="0"/>
              <a:t/>
            </a:r>
            <a:br>
              <a:rPr lang="en-US" dirty="0" smtClean="0"/>
            </a:br>
            <a:r>
              <a:rPr lang="en-US" dirty="0" smtClean="0"/>
              <a:t>with </a:t>
            </a:r>
            <a:r>
              <a:rPr lang="en-US" dirty="0"/>
              <a:t>Evidence </a:t>
            </a:r>
          </a:p>
        </p:txBody>
      </p:sp>
      <p:sp>
        <p:nvSpPr>
          <p:cNvPr id="6" name="Slide Number Placeholder 5"/>
          <p:cNvSpPr>
            <a:spLocks noGrp="1"/>
          </p:cNvSpPr>
          <p:nvPr>
            <p:ph type="sldNum" sz="quarter" idx="12"/>
          </p:nvPr>
        </p:nvSpPr>
        <p:spPr/>
        <p:txBody>
          <a:bodyPr/>
          <a:lstStyle/>
          <a:p>
            <a:fld id="{EE3D4692-A625-460F-A072-DE10EEAA5719}" type="slidenum">
              <a:rPr lang="en-US" smtClean="0"/>
              <a:pPr/>
              <a:t>31</a:t>
            </a:fld>
            <a:endParaRPr lang="en-US"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756234" y="2049807"/>
            <a:ext cx="1262044" cy="21431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1018298" y="5433812"/>
            <a:ext cx="947738" cy="1033463"/>
          </a:xfrm>
          <a:prstGeom prst="rect">
            <a:avLst/>
          </a:prstGeom>
          <a:noFill/>
          <a:ln w="9525">
            <a:noFill/>
            <a:miter lim="800000"/>
            <a:headEnd/>
            <a:tailEnd/>
          </a:ln>
        </p:spPr>
      </p:pic>
      <p:sp>
        <p:nvSpPr>
          <p:cNvPr id="11" name="TextBox 5"/>
          <p:cNvSpPr txBox="1">
            <a:spLocks noChangeArrowheads="1"/>
          </p:cNvSpPr>
          <p:nvPr/>
        </p:nvSpPr>
        <p:spPr bwMode="auto">
          <a:xfrm>
            <a:off x="876551" y="5532276"/>
            <a:ext cx="1295400" cy="369888"/>
          </a:xfrm>
          <a:prstGeom prst="rect">
            <a:avLst/>
          </a:prstGeom>
          <a:noFill/>
          <a:ln w="9525">
            <a:noFill/>
            <a:miter lim="800000"/>
            <a:headEnd/>
            <a:tailEnd/>
          </a:ln>
        </p:spPr>
        <p:txBody>
          <a:bodyPr>
            <a:spAutoFit/>
          </a:bodyPr>
          <a:lstStyle/>
          <a:p>
            <a:pPr algn="ctr" eaLnBrk="1" hangingPunct="1"/>
            <a:r>
              <a:rPr lang="en-US" dirty="0" smtClean="0"/>
              <a:t>Page 14 </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#2 Shift in the Use of Evidence</a:t>
            </a:r>
          </a:p>
        </p:txBody>
      </p:sp>
      <p:graphicFrame>
        <p:nvGraphicFramePr>
          <p:cNvPr id="3" name="Diagram 2"/>
          <p:cNvGraphicFramePr/>
          <p:nvPr>
            <p:extLst>
              <p:ext uri="{D42A27DB-BD31-4B8C-83A1-F6EECF244321}">
                <p14:modId xmlns="" xmlns:p14="http://schemas.microsoft.com/office/powerpoint/2010/main" val="1977730525"/>
              </p:ext>
            </p:extLst>
          </p:nvPr>
        </p:nvGraphicFramePr>
        <p:xfrm>
          <a:off x="330200" y="915691"/>
          <a:ext cx="8207248" cy="498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itle 1"/>
          <p:cNvSpPr>
            <a:spLocks noGrp="1"/>
          </p:cNvSpPr>
          <p:nvPr>
            <p:ph type="title"/>
          </p:nvPr>
        </p:nvSpPr>
        <p:spPr/>
        <p:txBody>
          <a:bodyPr>
            <a:normAutofit fontScale="90000"/>
          </a:bodyPr>
          <a:lstStyle/>
          <a:p>
            <a:r>
              <a:rPr lang="en-US" dirty="0" smtClean="0"/>
              <a:t>Reading, Writing, and Speaking Grounded in Evidence from Text – Why? </a:t>
            </a:r>
          </a:p>
        </p:txBody>
      </p:sp>
      <p:sp>
        <p:nvSpPr>
          <p:cNvPr id="3" name="Rectangle 2"/>
          <p:cNvSpPr/>
          <p:nvPr/>
        </p:nvSpPr>
        <p:spPr>
          <a:xfrm>
            <a:off x="2895600" y="1401601"/>
            <a:ext cx="6248400" cy="4329903"/>
          </a:xfrm>
          <a:prstGeom prst="rect">
            <a:avLst/>
          </a:prstGeom>
        </p:spPr>
        <p:txBody>
          <a:bodyPr wrap="square">
            <a:spAutoFit/>
          </a:bodyPr>
          <a:lstStyle/>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solidFill>
                <a:sym typeface="Arial" panose="020B0604020202020204" pitchFamily="34" charset="0"/>
              </a:rPr>
              <a:t>College and workplace writing requires evidence</a:t>
            </a:r>
          </a:p>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solidFill>
                <a:sym typeface="Arial" panose="020B0604020202020204" pitchFamily="34" charset="0"/>
              </a:rPr>
              <a:t>ELA/Literacy standards focus on </a:t>
            </a:r>
            <a:r>
              <a:rPr lang="en-US" altLang="en-US" sz="2800" dirty="0" smtClean="0">
                <a:solidFill>
                  <a:schemeClr val="tx2"/>
                </a:solidFill>
                <a:sym typeface="Arial" panose="020B0604020202020204" pitchFamily="34" charset="0"/>
              </a:rPr>
              <a:t>comprehending </a:t>
            </a:r>
            <a:r>
              <a:rPr lang="en-US" altLang="en-US" sz="2800" dirty="0">
                <a:solidFill>
                  <a:schemeClr val="tx2"/>
                </a:solidFill>
                <a:sym typeface="Arial" panose="020B0604020202020204" pitchFamily="34" charset="0"/>
              </a:rPr>
              <a:t>and communicating knowledge gained from text </a:t>
            </a:r>
          </a:p>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solidFill>
                <a:sym typeface="Arial" panose="020B0604020202020204" pitchFamily="34" charset="0"/>
              </a:rPr>
              <a:t>Being able to locate and deploy evidence are hallmarks of  strong readers and </a:t>
            </a:r>
            <a:r>
              <a:rPr lang="en-US" altLang="en-US" sz="2800" dirty="0" smtClean="0">
                <a:solidFill>
                  <a:schemeClr val="tx2"/>
                </a:solidFill>
                <a:sym typeface="Arial" panose="020B0604020202020204" pitchFamily="34" charset="0"/>
              </a:rPr>
              <a:t>writers</a:t>
            </a:r>
            <a:endParaRPr lang="en-US" altLang="en-US" sz="2800" dirty="0">
              <a:solidFill>
                <a:srgbClr val="000000"/>
              </a:solidFill>
              <a:sym typeface="Arial" panose="020B0604020202020204" pitchFamily="34" charset="0"/>
            </a:endParaRP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33</a:t>
            </a:fld>
            <a:endParaRPr lang="en-US" dirty="0"/>
          </a:p>
        </p:txBody>
      </p:sp>
      <p:pic>
        <p:nvPicPr>
          <p:cNvPr id="8" name="Picture 7" descr="Students%20working%20together%20260_tcm4-630772.jpg"/>
          <p:cNvPicPr>
            <a:picLocks noChangeAspect="1"/>
          </p:cNvPicPr>
          <p:nvPr/>
        </p:nvPicPr>
        <p:blipFill>
          <a:blip r:embed="rId3" cstate="print"/>
          <a:srcRect/>
          <a:stretch>
            <a:fillRect/>
          </a:stretch>
        </p:blipFill>
        <p:spPr bwMode="auto">
          <a:xfrm>
            <a:off x="381000" y="2139581"/>
            <a:ext cx="2289926" cy="2275115"/>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p:txBody>
          <a:bodyPr/>
          <a:lstStyle/>
          <a:p>
            <a:r>
              <a:rPr lang="en-US" smtClean="0"/>
              <a:t>What is Close Reading?</a:t>
            </a:r>
            <a:endParaRPr lang="en-US" dirty="0" smtClean="0"/>
          </a:p>
        </p:txBody>
      </p:sp>
      <p:sp>
        <p:nvSpPr>
          <p:cNvPr id="88069" name="Content Placeholder 2"/>
          <p:cNvSpPr>
            <a:spLocks noGrp="1"/>
          </p:cNvSpPr>
          <p:nvPr>
            <p:ph type="body" sz="quarter" idx="10"/>
          </p:nvPr>
        </p:nvSpPr>
        <p:spPr>
          <a:xfrm>
            <a:off x="381000" y="1081471"/>
            <a:ext cx="4841929" cy="4696670"/>
          </a:xfrm>
        </p:spPr>
        <p:txBody>
          <a:bodyPr/>
          <a:lstStyle/>
          <a:p>
            <a:r>
              <a:rPr lang="en-US" dirty="0" smtClean="0"/>
              <a:t>“Close, analytic reading stresses engaging with a text of sufficient complexity directly and examining meaning thoroughly and methodically, encouraging students to read and reread deliberately.”</a:t>
            </a:r>
          </a:p>
          <a:p>
            <a:pPr marL="0" indent="0">
              <a:spcBef>
                <a:spcPts val="1200"/>
              </a:spcBef>
              <a:buNone/>
            </a:pPr>
            <a:r>
              <a:rPr lang="en-US" sz="2000" dirty="0" smtClean="0">
                <a:solidFill>
                  <a:srgbClr val="0000FF"/>
                </a:solidFill>
              </a:rPr>
              <a:t>Source</a:t>
            </a:r>
            <a:r>
              <a:rPr lang="en-US" sz="2000" dirty="0" smtClean="0">
                <a:solidFill>
                  <a:srgbClr val="0000FF"/>
                </a:solidFill>
              </a:rPr>
              <a:t>: </a:t>
            </a:r>
            <a:r>
              <a:rPr lang="en-US" sz="2000" dirty="0" smtClean="0">
                <a:solidFill>
                  <a:srgbClr val="0000FF"/>
                </a:solidFill>
              </a:rPr>
              <a:t>Structure of the Model Content Frameworks for ELA/Literacy, </a:t>
            </a:r>
            <a:r>
              <a:rPr lang="en-US" sz="2000" dirty="0" smtClean="0">
                <a:solidFill>
                  <a:srgbClr val="0000FF"/>
                </a:solidFill>
              </a:rPr>
              <a:t>2012, p. 7</a:t>
            </a: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34</a:t>
            </a:fld>
            <a:endParaRPr lang="en-US" dirty="0"/>
          </a:p>
        </p:txBody>
      </p:sp>
      <p:pic>
        <p:nvPicPr>
          <p:cNvPr id="7" name="Picture Placeholder 5" descr="large_WEB-QueensRead.jpg"/>
          <p:cNvPicPr>
            <a:picLocks noChangeAspect="1"/>
          </p:cNvPicPr>
          <p:nvPr/>
        </p:nvPicPr>
        <p:blipFill>
          <a:blip r:embed="rId3" cstate="print"/>
          <a:stretch>
            <a:fillRect/>
          </a:stretch>
        </p:blipFill>
        <p:spPr>
          <a:xfrm>
            <a:off x="5580939" y="1280160"/>
            <a:ext cx="2824050" cy="3657600"/>
          </a:xfrm>
          <a:prstGeom prst="rect">
            <a:avLst/>
          </a:prstGeom>
          <a:ln>
            <a:solidFill>
              <a:schemeClr val="accent1"/>
            </a:solidFill>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hape 143"/>
          <p:cNvSpPr>
            <a:spLocks noGrp="1"/>
          </p:cNvSpPr>
          <p:nvPr>
            <p:ph type="title"/>
          </p:nvPr>
        </p:nvSpPr>
        <p:spPr/>
        <p:txBody>
          <a:bodyPr/>
          <a:lstStyle/>
          <a:p>
            <a:r>
              <a:rPr lang="en-US" dirty="0" smtClean="0">
                <a:sym typeface="Arial" pitchFamily="34" charset="0"/>
              </a:rPr>
              <a:t>Text-Dependent Questions</a:t>
            </a:r>
          </a:p>
        </p:txBody>
      </p:sp>
      <p:sp>
        <p:nvSpPr>
          <p:cNvPr id="90115" name="Shape 136"/>
          <p:cNvSpPr>
            <a:spLocks noGrp="1"/>
          </p:cNvSpPr>
          <p:nvPr>
            <p:ph type="body" sz="quarter" idx="10"/>
          </p:nvPr>
        </p:nvSpPr>
        <p:spPr>
          <a:xfrm>
            <a:off x="288925" y="1771150"/>
            <a:ext cx="4033454" cy="4016875"/>
          </a:xfrm>
        </p:spPr>
        <p:txBody>
          <a:bodyPr>
            <a:normAutofit fontScale="92500" lnSpcReduction="10000"/>
          </a:bodyPr>
          <a:lstStyle/>
          <a:p>
            <a:pPr>
              <a:lnSpc>
                <a:spcPct val="100000"/>
              </a:lnSpc>
              <a:buClr>
                <a:srgbClr val="000000"/>
              </a:buClr>
              <a:buSzPct val="173000"/>
            </a:pPr>
            <a:r>
              <a:rPr lang="en-US" sz="2400" dirty="0">
                <a:solidFill>
                  <a:schemeClr val="tx2">
                    <a:lumMod val="75000"/>
                  </a:schemeClr>
                </a:solidFill>
                <a:sym typeface="Arial" charset="0"/>
              </a:rPr>
              <a:t>In “Letter from a Birmingham Jail,” Dr. King discusses nonviolent protest.  Discuss, in writing, a time when you wanted to fight against something that you felt was unfair.</a:t>
            </a:r>
          </a:p>
          <a:p>
            <a:pPr>
              <a:lnSpc>
                <a:spcPct val="100000"/>
              </a:lnSpc>
              <a:buClr>
                <a:srgbClr val="000000"/>
              </a:buClr>
              <a:buSzPct val="173000"/>
            </a:pPr>
            <a:r>
              <a:rPr lang="en-US" sz="2400" dirty="0">
                <a:solidFill>
                  <a:schemeClr val="tx2">
                    <a:lumMod val="75000"/>
                  </a:schemeClr>
                </a:solidFill>
                <a:sym typeface="Arial" charset="0"/>
              </a:rPr>
              <a:t>In “The Gettysburg Address,” Lincoln says the nation is dedicated to the proposition that all men are created equal.  Why is equality an important value to promote?</a:t>
            </a:r>
          </a:p>
          <a:p>
            <a:pPr>
              <a:buClr>
                <a:srgbClr val="000000"/>
              </a:buClr>
              <a:buSzPct val="173000"/>
            </a:pPr>
            <a:endParaRPr lang="en-US" sz="2400" dirty="0">
              <a:solidFill>
                <a:schemeClr val="tx2">
                  <a:lumMod val="75000"/>
                </a:schemeClr>
              </a:solidFill>
              <a:sym typeface="Arial" charset="0"/>
            </a:endParaRPr>
          </a:p>
          <a:p>
            <a:pPr marL="0" indent="0">
              <a:buNone/>
            </a:pPr>
            <a:endParaRPr lang="en-US" sz="2200" dirty="0" smtClean="0">
              <a:solidFill>
                <a:schemeClr val="tx2">
                  <a:lumMod val="75000"/>
                </a:schemeClr>
              </a:solidFill>
              <a:sym typeface="Arial" pitchFamily="34" charset="0"/>
            </a:endParaRPr>
          </a:p>
        </p:txBody>
      </p:sp>
      <p:sp>
        <p:nvSpPr>
          <p:cNvPr id="90116" name="Shape 137"/>
          <p:cNvSpPr>
            <a:spLocks noGrp="1"/>
          </p:cNvSpPr>
          <p:nvPr>
            <p:ph sz="half" idx="4294967295"/>
          </p:nvPr>
        </p:nvSpPr>
        <p:spPr>
          <a:xfrm>
            <a:off x="5257800" y="1825625"/>
            <a:ext cx="3886200" cy="4061967"/>
          </a:xfrm>
        </p:spPr>
        <p:txBody>
          <a:bodyPr>
            <a:normAutofit/>
          </a:bodyPr>
          <a:lstStyle/>
          <a:p>
            <a:pPr>
              <a:buClr>
                <a:srgbClr val="000000"/>
              </a:buClr>
              <a:buSzPct val="173000"/>
            </a:pPr>
            <a:r>
              <a:rPr lang="en-US" sz="2200" dirty="0">
                <a:solidFill>
                  <a:schemeClr val="tx2">
                    <a:lumMod val="75000"/>
                  </a:schemeClr>
                </a:solidFill>
                <a:sym typeface="Arial"/>
              </a:rPr>
              <a:t>What can you infer from King’s letter about the letter that he received</a:t>
            </a:r>
            <a:r>
              <a:rPr lang="en-US" sz="2200" dirty="0" smtClean="0">
                <a:solidFill>
                  <a:schemeClr val="tx2">
                    <a:lumMod val="75000"/>
                  </a:schemeClr>
                </a:solidFill>
                <a:sym typeface="Arial"/>
              </a:rPr>
              <a:t>?</a:t>
            </a:r>
          </a:p>
          <a:p>
            <a:pPr>
              <a:buClr>
                <a:srgbClr val="000000"/>
              </a:buClr>
              <a:buSzPct val="173000"/>
            </a:pPr>
            <a:endParaRPr lang="en-US" sz="2200" dirty="0">
              <a:solidFill>
                <a:schemeClr val="tx2">
                  <a:lumMod val="75000"/>
                </a:schemeClr>
              </a:solidFill>
              <a:sym typeface="Arial"/>
            </a:endParaRPr>
          </a:p>
          <a:p>
            <a:pPr>
              <a:buClr>
                <a:srgbClr val="000000"/>
              </a:buClr>
              <a:buSzPct val="173000"/>
            </a:pPr>
            <a:endParaRPr lang="en-US" sz="2200" dirty="0" smtClean="0">
              <a:solidFill>
                <a:schemeClr val="tx2">
                  <a:lumMod val="75000"/>
                </a:schemeClr>
              </a:solidFill>
              <a:sym typeface="Arial"/>
            </a:endParaRPr>
          </a:p>
          <a:p>
            <a:pPr>
              <a:buClr>
                <a:srgbClr val="000000"/>
              </a:buClr>
              <a:buSzPct val="173000"/>
            </a:pPr>
            <a:endParaRPr lang="en-US" sz="2200" dirty="0">
              <a:solidFill>
                <a:schemeClr val="tx2">
                  <a:lumMod val="75000"/>
                </a:schemeClr>
              </a:solidFill>
              <a:sym typeface="Arial"/>
            </a:endParaRPr>
          </a:p>
          <a:p>
            <a:pPr>
              <a:buClr>
                <a:srgbClr val="000000"/>
              </a:buClr>
              <a:buSzPct val="173000"/>
            </a:pPr>
            <a:r>
              <a:rPr lang="en-US" sz="2200" dirty="0">
                <a:solidFill>
                  <a:schemeClr val="dk1"/>
                </a:solidFill>
                <a:ea typeface="Arial"/>
                <a:cs typeface="Arial"/>
                <a:sym typeface="Arial"/>
              </a:rPr>
              <a:t>“</a:t>
            </a:r>
            <a:r>
              <a:rPr lang="en-US" sz="2200" dirty="0">
                <a:solidFill>
                  <a:schemeClr val="tx2">
                    <a:lumMod val="75000"/>
                  </a:schemeClr>
                </a:solidFill>
                <a:sym typeface="Arial"/>
              </a:rPr>
              <a:t>The Gettysburg Address” mentions the year 1776.  According to Lincoln’s speech, why is this year significant to the events described in the speech?</a:t>
            </a:r>
          </a:p>
          <a:p>
            <a:pPr>
              <a:buClr>
                <a:srgbClr val="000000"/>
              </a:buClr>
              <a:buSzPct val="173000"/>
            </a:pPr>
            <a:endParaRPr lang="en-US" sz="2400" dirty="0" smtClean="0">
              <a:solidFill>
                <a:schemeClr val="tx2">
                  <a:lumMod val="75000"/>
                </a:schemeClr>
              </a:solidFill>
              <a:sym typeface="Arial" pitchFamily="34" charset="0"/>
            </a:endParaRPr>
          </a:p>
          <a:p>
            <a:pPr marL="0" indent="0">
              <a:buNone/>
            </a:pPr>
            <a:endParaRPr lang="en-US" sz="2400" dirty="0" smtClean="0">
              <a:solidFill>
                <a:schemeClr val="tx2">
                  <a:lumMod val="75000"/>
                </a:schemeClr>
              </a:solidFill>
              <a:sym typeface="Arial" pitchFamily="34" charset="0"/>
            </a:endParaRPr>
          </a:p>
          <a:p>
            <a:pPr marL="0" indent="0">
              <a:buNone/>
            </a:pPr>
            <a:endParaRPr lang="en-US" dirty="0" smtClean="0">
              <a:sym typeface="Arial" pitchFamily="34" charset="0"/>
            </a:endParaRPr>
          </a:p>
          <a:p>
            <a:endParaRPr lang="en-US" dirty="0" smtClean="0">
              <a:sym typeface="Arial" pitchFamily="34" charset="0"/>
            </a:endParaRPr>
          </a:p>
          <a:p>
            <a:endParaRPr lang="en-US" dirty="0" smtClean="0">
              <a:sym typeface="Arial" pitchFamily="34" charset="0"/>
            </a:endParaRPr>
          </a:p>
          <a:p>
            <a:endParaRPr lang="en-US" dirty="0" smtClean="0">
              <a:sym typeface="Arial" pitchFamily="34" charset="0"/>
            </a:endParaRPr>
          </a:p>
          <a:p>
            <a:endParaRPr lang="en-US" dirty="0" smtClean="0">
              <a:sym typeface="Arial" pitchFamily="34" charset="0"/>
            </a:endParaRPr>
          </a:p>
          <a:p>
            <a:endParaRPr lang="en-US" dirty="0" smtClean="0">
              <a:sym typeface="Arial" pitchFamily="34" charset="0"/>
            </a:endParaRPr>
          </a:p>
        </p:txBody>
      </p:sp>
      <p:sp>
        <p:nvSpPr>
          <p:cNvPr id="90117" name="Shape 139"/>
          <p:cNvSpPr txBox="1">
            <a:spLocks noChangeArrowheads="1"/>
          </p:cNvSpPr>
          <p:nvPr/>
        </p:nvSpPr>
        <p:spPr bwMode="auto">
          <a:xfrm>
            <a:off x="228600" y="6122988"/>
            <a:ext cx="533400" cy="460375"/>
          </a:xfrm>
          <a:prstGeom prst="rect">
            <a:avLst/>
          </a:prstGeom>
          <a:noFill/>
          <a:ln w="9525">
            <a:noFill/>
            <a:miter lim="800000"/>
            <a:headEnd/>
            <a:tailEnd/>
          </a:ln>
        </p:spPr>
        <p:txBody>
          <a:bodyPr lIns="91425" tIns="45700" rIns="91425" bIns="45700">
            <a:spAutoFit/>
          </a:bodyPr>
          <a:lstStyle/>
          <a:p>
            <a:pPr algn="ctr" eaLnBrk="1" hangingPunct="1">
              <a:buClr>
                <a:srgbClr val="000000"/>
              </a:buClr>
              <a:buSzPct val="25000"/>
              <a:buFont typeface="Arial" pitchFamily="34" charset="0"/>
              <a:buNone/>
            </a:pPr>
            <a:r>
              <a:rPr lang="en-US"/>
              <a:t> </a:t>
            </a:r>
          </a:p>
        </p:txBody>
      </p:sp>
      <p:sp>
        <p:nvSpPr>
          <p:cNvPr id="2" name="TextBox 1"/>
          <p:cNvSpPr txBox="1"/>
          <p:nvPr/>
        </p:nvSpPr>
        <p:spPr>
          <a:xfrm>
            <a:off x="457200" y="1143000"/>
            <a:ext cx="4022725" cy="5334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nchor="ctr">
            <a:normAutofit/>
          </a:bodyPr>
          <a:lstStyle/>
          <a:p>
            <a:pPr eaLnBrk="1" fontAlgn="auto" hangingPunct="1">
              <a:spcBef>
                <a:spcPts val="0"/>
              </a:spcBef>
              <a:spcAft>
                <a:spcPts val="0"/>
              </a:spcAft>
              <a:defRPr/>
            </a:pPr>
            <a:r>
              <a:rPr lang="en-US" sz="2400" b="1" kern="0" dirty="0">
                <a:solidFill>
                  <a:schemeClr val="tx1">
                    <a:lumMod val="85000"/>
                    <a:lumOff val="15000"/>
                  </a:schemeClr>
                </a:solidFill>
                <a:latin typeface="Arial"/>
                <a:ea typeface="Arial"/>
                <a:cs typeface="Arial"/>
                <a:sym typeface="Arial"/>
              </a:rPr>
              <a:t>Not Text-Dependent</a:t>
            </a:r>
          </a:p>
        </p:txBody>
      </p:sp>
      <p:grpSp>
        <p:nvGrpSpPr>
          <p:cNvPr id="3" name="Group 2"/>
          <p:cNvGrpSpPr>
            <a:grpSpLocks/>
          </p:cNvGrpSpPr>
          <p:nvPr/>
        </p:nvGrpSpPr>
        <p:grpSpPr bwMode="auto">
          <a:xfrm>
            <a:off x="4306533" y="1825625"/>
            <a:ext cx="699420" cy="3962400"/>
            <a:chOff x="4477087" y="1147373"/>
            <a:chExt cx="550660" cy="3962398"/>
          </a:xfrm>
        </p:grpSpPr>
        <p:cxnSp>
          <p:nvCxnSpPr>
            <p:cNvPr id="138" name="Shape 138"/>
            <p:cNvCxnSpPr/>
            <p:nvPr/>
          </p:nvCxnSpPr>
          <p:spPr>
            <a:xfrm flipH="1">
              <a:off x="4699163" y="1147373"/>
              <a:ext cx="26013" cy="3962398"/>
            </a:xfrm>
            <a:prstGeom prst="straightConnector1">
              <a:avLst/>
            </a:prstGeom>
            <a:noFill/>
            <a:ln w="19050" cap="flat">
              <a:solidFill>
                <a:schemeClr val="tx2">
                  <a:lumMod val="50000"/>
                </a:schemeClr>
              </a:solidFill>
              <a:prstDash val="solid"/>
              <a:round/>
              <a:headEnd type="none" w="med" len="med"/>
              <a:tailEnd type="none" w="med" len="med"/>
            </a:ln>
          </p:spPr>
        </p:cxnSp>
        <p:sp>
          <p:nvSpPr>
            <p:cNvPr id="140" name="Shape 140"/>
            <p:cNvSpPr/>
            <p:nvPr/>
          </p:nvSpPr>
          <p:spPr>
            <a:xfrm rot="10800000" flipH="1">
              <a:off x="4478739" y="1177038"/>
              <a:ext cx="549008" cy="735013"/>
            </a:xfrm>
            <a:prstGeom prst="rightArrow">
              <a:avLst>
                <a:gd name="adj1" fmla="val 50000"/>
                <a:gd name="adj2" fmla="val 46216"/>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eaLnBrk="1" fontAlgn="auto" hangingPunct="1">
                <a:spcBef>
                  <a:spcPts val="0"/>
                </a:spcBef>
                <a:spcAft>
                  <a:spcPts val="0"/>
                </a:spcAft>
                <a:defRPr/>
              </a:pPr>
              <a:endParaRPr kern="0" dirty="0">
                <a:latin typeface="Arial"/>
                <a:ea typeface="Arial"/>
                <a:cs typeface="Arial"/>
                <a:sym typeface="Arial"/>
              </a:endParaRPr>
            </a:p>
          </p:txBody>
        </p:sp>
        <p:sp>
          <p:nvSpPr>
            <p:cNvPr id="12" name="Shape 140"/>
            <p:cNvSpPr/>
            <p:nvPr/>
          </p:nvSpPr>
          <p:spPr>
            <a:xfrm rot="10800000" flipH="1">
              <a:off x="4478739" y="2506661"/>
              <a:ext cx="549008" cy="735012"/>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eaLnBrk="1" fontAlgn="auto" hangingPunct="1">
                <a:spcBef>
                  <a:spcPts val="0"/>
                </a:spcBef>
                <a:spcAft>
                  <a:spcPts val="0"/>
                </a:spcAft>
                <a:defRPr/>
              </a:pPr>
              <a:endParaRPr kern="0" dirty="0">
                <a:latin typeface="Arial"/>
                <a:ea typeface="Arial"/>
                <a:cs typeface="Arial"/>
                <a:sym typeface="Arial"/>
              </a:endParaRPr>
            </a:p>
          </p:txBody>
        </p:sp>
        <p:sp>
          <p:nvSpPr>
            <p:cNvPr id="18" name="Shape 140"/>
            <p:cNvSpPr/>
            <p:nvPr/>
          </p:nvSpPr>
          <p:spPr>
            <a:xfrm rot="10800000" flipH="1">
              <a:off x="4477087" y="4193532"/>
              <a:ext cx="549009" cy="7334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eaLnBrk="1" fontAlgn="auto" hangingPunct="1">
                <a:spcBef>
                  <a:spcPts val="0"/>
                </a:spcBef>
                <a:spcAft>
                  <a:spcPts val="0"/>
                </a:spcAft>
                <a:defRPr/>
              </a:pPr>
              <a:endParaRPr kern="0" dirty="0">
                <a:latin typeface="Arial"/>
                <a:ea typeface="Arial"/>
                <a:cs typeface="Arial"/>
                <a:sym typeface="Arial"/>
              </a:endParaRPr>
            </a:p>
          </p:txBody>
        </p:sp>
      </p:grpSp>
      <p:sp>
        <p:nvSpPr>
          <p:cNvPr id="15" name="TextBox 14"/>
          <p:cNvSpPr txBox="1"/>
          <p:nvPr/>
        </p:nvSpPr>
        <p:spPr>
          <a:xfrm>
            <a:off x="5145088" y="1143000"/>
            <a:ext cx="3841750" cy="5334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nchor="ctr">
            <a:normAutofit/>
          </a:bodyPr>
          <a:lstStyle/>
          <a:p>
            <a:pPr eaLnBrk="1" fontAlgn="auto" hangingPunct="1">
              <a:spcBef>
                <a:spcPts val="0"/>
              </a:spcBef>
              <a:spcAft>
                <a:spcPts val="0"/>
              </a:spcAft>
              <a:defRPr/>
            </a:pPr>
            <a:r>
              <a:rPr lang="en-US" sz="2400" b="1" kern="0" dirty="0">
                <a:solidFill>
                  <a:schemeClr val="tx1">
                    <a:lumMod val="85000"/>
                    <a:lumOff val="15000"/>
                  </a:schemeClr>
                </a:solidFill>
                <a:latin typeface="Arial"/>
                <a:ea typeface="Arial"/>
                <a:cs typeface="Arial"/>
                <a:sym typeface="Arial"/>
              </a:rPr>
              <a:t>Text-Dependent</a:t>
            </a:r>
          </a:p>
        </p:txBody>
      </p:sp>
      <p:pic>
        <p:nvPicPr>
          <p:cNvPr id="90121" name="Picture 12" descr="discussion 2.png"/>
          <p:cNvPicPr>
            <a:picLocks noChangeAspect="1"/>
          </p:cNvPicPr>
          <p:nvPr/>
        </p:nvPicPr>
        <p:blipFill>
          <a:blip r:embed="rId3" cstate="print"/>
          <a:srcRect/>
          <a:stretch>
            <a:fillRect/>
          </a:stretch>
        </p:blipFill>
        <p:spPr bwMode="auto">
          <a:xfrm>
            <a:off x="7661148" y="2500788"/>
            <a:ext cx="1266806" cy="1266806"/>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35</a:t>
            </a:fld>
            <a:endParaRPr lang="en-US" dirty="0"/>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Text-Dependent Questions</a:t>
            </a:r>
            <a:endParaRPr lang="en-US" dirty="0"/>
          </a:p>
        </p:txBody>
      </p:sp>
      <p:graphicFrame>
        <p:nvGraphicFramePr>
          <p:cNvPr id="8" name="Content Placeholder 7"/>
          <p:cNvGraphicFramePr>
            <a:graphicFrameLocks noGrp="1"/>
          </p:cNvGraphicFramePr>
          <p:nvPr>
            <p:ph idx="4294967295"/>
            <p:extLst>
              <p:ext uri="{D42A27DB-BD31-4B8C-83A1-F6EECF244321}">
                <p14:modId xmlns="" xmlns:p14="http://schemas.microsoft.com/office/powerpoint/2010/main" val="1786820747"/>
              </p:ext>
            </p:extLst>
          </p:nvPr>
        </p:nvGraphicFramePr>
        <p:xfrm>
          <a:off x="381000" y="1054961"/>
          <a:ext cx="8382000" cy="4632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36</a:t>
            </a:fld>
            <a:endParaRPr lang="en-US" dirty="0"/>
          </a:p>
        </p:txBody>
      </p:sp>
    </p:spTree>
    <p:extLst>
      <p:ext uri="{BB962C8B-B14F-4D97-AF65-F5344CB8AC3E}">
        <p14:creationId xmlns="" xmlns:p14="http://schemas.microsoft.com/office/powerpoint/2010/main" val="168092107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2"/>
          <p:cNvSpPr>
            <a:spLocks noGrp="1"/>
          </p:cNvSpPr>
          <p:nvPr>
            <p:ph type="title"/>
          </p:nvPr>
        </p:nvSpPr>
        <p:spPr>
          <a:xfrm>
            <a:off x="921836" y="230188"/>
            <a:ext cx="7841164" cy="1049972"/>
          </a:xfrm>
        </p:spPr>
        <p:txBody>
          <a:bodyPr>
            <a:normAutofit fontScale="90000"/>
          </a:bodyPr>
          <a:lstStyle/>
          <a:p>
            <a:r>
              <a:rPr lang="en-US" dirty="0" smtClean="0"/>
              <a:t>Text-Dependent Questions: Try it Out</a:t>
            </a:r>
          </a:p>
        </p:txBody>
      </p:sp>
      <p:sp>
        <p:nvSpPr>
          <p:cNvPr id="94210" name="Content Placeholder 1"/>
          <p:cNvSpPr>
            <a:spLocks noGrp="1"/>
          </p:cNvSpPr>
          <p:nvPr>
            <p:ph type="body" sz="quarter" idx="10"/>
          </p:nvPr>
        </p:nvSpPr>
        <p:spPr>
          <a:xfrm>
            <a:off x="381000" y="1115879"/>
            <a:ext cx="8382000" cy="4701394"/>
          </a:xfrm>
        </p:spPr>
        <p:txBody>
          <a:bodyPr>
            <a:normAutofit fontScale="92500" lnSpcReduction="20000"/>
          </a:bodyPr>
          <a:lstStyle/>
          <a:p>
            <a:pPr marL="514350" indent="-514350">
              <a:lnSpc>
                <a:spcPct val="110000"/>
              </a:lnSpc>
              <a:spcBef>
                <a:spcPts val="600"/>
              </a:spcBef>
              <a:buFont typeface="+mj-lt"/>
              <a:buAutoNum type="arabicPeriod"/>
            </a:pPr>
            <a:r>
              <a:rPr lang="en-US" dirty="0" smtClean="0">
                <a:solidFill>
                  <a:schemeClr val="tx2"/>
                </a:solidFill>
              </a:rPr>
              <a:t>Working in pairs, choose one of the content-rich texts on your table.</a:t>
            </a:r>
          </a:p>
          <a:p>
            <a:pPr marL="514350" indent="-514350">
              <a:lnSpc>
                <a:spcPct val="110000"/>
              </a:lnSpc>
              <a:spcBef>
                <a:spcPts val="600"/>
              </a:spcBef>
              <a:buFont typeface="+mj-lt"/>
              <a:buAutoNum type="arabicPeriod"/>
            </a:pPr>
            <a:r>
              <a:rPr lang="en-US" dirty="0" smtClean="0">
                <a:solidFill>
                  <a:schemeClr val="accent2"/>
                </a:solidFill>
              </a:rPr>
              <a:t>Select a short excerpt from the text (three or four paragraphs).</a:t>
            </a:r>
          </a:p>
          <a:p>
            <a:pPr marL="514350" indent="-514350">
              <a:lnSpc>
                <a:spcPct val="110000"/>
              </a:lnSpc>
              <a:spcBef>
                <a:spcPts val="600"/>
              </a:spcBef>
              <a:buFont typeface="+mj-lt"/>
              <a:buAutoNum type="arabicPeriod"/>
            </a:pPr>
            <a:r>
              <a:rPr lang="en-US" dirty="0" smtClean="0">
                <a:solidFill>
                  <a:schemeClr val="accent4">
                    <a:lumMod val="75000"/>
                  </a:schemeClr>
                </a:solidFill>
              </a:rPr>
              <a:t>Determine something in the excerpt which might prove challenging to readers.</a:t>
            </a:r>
          </a:p>
          <a:p>
            <a:pPr marL="514350" indent="-514350">
              <a:lnSpc>
                <a:spcPct val="110000"/>
              </a:lnSpc>
              <a:spcBef>
                <a:spcPts val="600"/>
              </a:spcBef>
              <a:buFont typeface="+mj-lt"/>
              <a:buAutoNum type="arabicPeriod"/>
            </a:pPr>
            <a:r>
              <a:rPr lang="en-US" dirty="0" smtClean="0">
                <a:solidFill>
                  <a:schemeClr val="accent3"/>
                </a:solidFill>
              </a:rPr>
              <a:t>Write two or three text-dependent questions which  will help students address that challenge.</a:t>
            </a:r>
          </a:p>
          <a:p>
            <a:pPr marL="514350" indent="-514350">
              <a:lnSpc>
                <a:spcPct val="110000"/>
              </a:lnSpc>
              <a:spcBef>
                <a:spcPts val="600"/>
              </a:spcBef>
              <a:buFont typeface="+mj-lt"/>
              <a:buAutoNum type="arabicPeriod"/>
            </a:pPr>
            <a:r>
              <a:rPr lang="en-US" dirty="0" smtClean="0">
                <a:solidFill>
                  <a:schemeClr val="accent6">
                    <a:lumMod val="75000"/>
                  </a:schemeClr>
                </a:solidFill>
              </a:rPr>
              <a:t>Share with your table: What support will teachers need  in writing text-dependent questions?</a:t>
            </a: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37</a:t>
            </a:fld>
            <a:endParaRPr lang="en-US"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63646" y="19535"/>
            <a:ext cx="858190" cy="1457325"/>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p:txBody>
          <a:bodyPr>
            <a:normAutofit fontScale="90000"/>
          </a:bodyPr>
          <a:lstStyle/>
          <a:p>
            <a:r>
              <a:rPr lang="en-US" dirty="0" smtClean="0"/>
              <a:t>What is the Relationship Between Reading &amp; Writing?</a:t>
            </a:r>
          </a:p>
        </p:txBody>
      </p:sp>
      <p:sp>
        <p:nvSpPr>
          <p:cNvPr id="58372" name="Content Placeholder 1"/>
          <p:cNvSpPr>
            <a:spLocks noGrp="1"/>
          </p:cNvSpPr>
          <p:nvPr>
            <p:ph type="body" sz="quarter" idx="10"/>
          </p:nvPr>
        </p:nvSpPr>
        <p:spPr>
          <a:xfrm>
            <a:off x="381000" y="1630555"/>
            <a:ext cx="6641347" cy="3719592"/>
          </a:xfrm>
        </p:spPr>
        <p:txBody>
          <a:bodyPr>
            <a:normAutofit/>
          </a:bodyPr>
          <a:lstStyle/>
          <a:p>
            <a:pPr marL="0" indent="0">
              <a:lnSpc>
                <a:spcPct val="114000"/>
              </a:lnSpc>
              <a:buFont typeface="Arial" pitchFamily="34" charset="0"/>
              <a:buNone/>
            </a:pPr>
            <a:r>
              <a:rPr lang="en-US" sz="2800" dirty="0" smtClean="0"/>
              <a:t>“When reading and writing instruction include significant opportunities for students to write about text, students have the potential to improve not only content knowledge, but also skills in reading comprehension.” </a:t>
            </a:r>
          </a:p>
          <a:p>
            <a:pPr marL="0" indent="0">
              <a:lnSpc>
                <a:spcPct val="150000"/>
              </a:lnSpc>
              <a:buFont typeface="Arial" pitchFamily="34" charset="0"/>
              <a:buNone/>
            </a:pPr>
            <a:r>
              <a:rPr lang="en-US" sz="2800" dirty="0" smtClean="0"/>
              <a:t>				</a:t>
            </a:r>
          </a:p>
        </p:txBody>
      </p:sp>
      <p:pic>
        <p:nvPicPr>
          <p:cNvPr id="95237" name="Picture 8" descr="C:\Documents and Settings\jmeltzer\Local Settings\Temporary Internet Files\Content.IE5\BJQILH3M\MP900400505[1].jpg"/>
          <p:cNvPicPr>
            <a:picLocks noChangeAspect="1" noChangeArrowheads="1"/>
          </p:cNvPicPr>
          <p:nvPr/>
        </p:nvPicPr>
        <p:blipFill>
          <a:blip r:embed="rId3" cstate="print"/>
          <a:srcRect/>
          <a:stretch>
            <a:fillRect/>
          </a:stretch>
        </p:blipFill>
        <p:spPr bwMode="auto">
          <a:xfrm>
            <a:off x="6931536" y="2957225"/>
            <a:ext cx="1995488" cy="1593850"/>
          </a:xfrm>
          <a:prstGeom prst="rect">
            <a:avLst/>
          </a:prstGeom>
          <a:ln>
            <a:noFill/>
          </a:ln>
          <a:effectLst>
            <a:outerShdw blurRad="190500" algn="tl" rotWithShape="0">
              <a:srgbClr val="000000">
                <a:alpha val="70000"/>
              </a:srgbClr>
            </a:outerShdw>
          </a:effectLst>
        </p:spPr>
      </p:pic>
      <p:sp>
        <p:nvSpPr>
          <p:cNvPr id="2" name="TextBox 1"/>
          <p:cNvSpPr txBox="1"/>
          <p:nvPr/>
        </p:nvSpPr>
        <p:spPr>
          <a:xfrm>
            <a:off x="241515" y="5484760"/>
            <a:ext cx="8685509" cy="369332"/>
          </a:xfrm>
          <a:prstGeom prst="rect">
            <a:avLst/>
          </a:prstGeom>
          <a:noFill/>
        </p:spPr>
        <p:txBody>
          <a:bodyPr wrap="square" lIns="0" rIns="0" rtlCol="0">
            <a:spAutoFit/>
          </a:bodyPr>
          <a:lstStyle/>
          <a:p>
            <a:pPr algn="r"/>
            <a:r>
              <a:rPr lang="en-US" dirty="0">
                <a:solidFill>
                  <a:srgbClr val="0000FF"/>
                </a:solidFill>
              </a:rPr>
              <a:t>Graham &amp; Hebert, </a:t>
            </a:r>
            <a:r>
              <a:rPr lang="en-US" dirty="0" smtClean="0">
                <a:solidFill>
                  <a:srgbClr val="0000FF"/>
                </a:solidFill>
              </a:rPr>
              <a:t>2010. Based </a:t>
            </a:r>
            <a:r>
              <a:rPr lang="en-US" dirty="0">
                <a:solidFill>
                  <a:srgbClr val="0000FF"/>
                </a:solidFill>
              </a:rPr>
              <a:t>on a meta-analyses of 93 studies of writing </a:t>
            </a:r>
            <a:r>
              <a:rPr lang="en-US" dirty="0" smtClean="0">
                <a:solidFill>
                  <a:srgbClr val="0000FF"/>
                </a:solidFill>
              </a:rPr>
              <a:t>instruction.</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38</a:t>
            </a:fld>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normAutofit fontScale="90000"/>
          </a:bodyPr>
          <a:lstStyle/>
          <a:p>
            <a:r>
              <a:rPr lang="en-US" dirty="0" smtClean="0"/>
              <a:t>Writing Grounded in Evidence from Text</a:t>
            </a:r>
            <a:endParaRPr dirty="0" smtClean="0"/>
          </a:p>
        </p:txBody>
      </p:sp>
      <p:graphicFrame>
        <p:nvGraphicFramePr>
          <p:cNvPr id="6" name="Content Placeholder 5"/>
          <p:cNvGraphicFramePr>
            <a:graphicFrameLocks noGrp="1"/>
          </p:cNvGraphicFramePr>
          <p:nvPr>
            <p:ph idx="4294967295"/>
            <p:extLst>
              <p:ext uri="{D42A27DB-BD31-4B8C-83A1-F6EECF244321}">
                <p14:modId xmlns="" xmlns:p14="http://schemas.microsoft.com/office/powerpoint/2010/main" val="2372463671"/>
              </p:ext>
            </p:extLst>
          </p:nvPr>
        </p:nvGraphicFramePr>
        <p:xfrm>
          <a:off x="139484" y="1566147"/>
          <a:ext cx="8705812" cy="2812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9333" name="Picture 6" descr="discussion 2.png"/>
          <p:cNvPicPr>
            <a:picLocks noChangeAspect="1"/>
          </p:cNvPicPr>
          <p:nvPr/>
        </p:nvPicPr>
        <p:blipFill>
          <a:blip r:embed="rId8" cstate="print"/>
          <a:srcRect/>
          <a:stretch>
            <a:fillRect/>
          </a:stretch>
        </p:blipFill>
        <p:spPr bwMode="auto">
          <a:xfrm>
            <a:off x="6845284" y="3997832"/>
            <a:ext cx="2000012" cy="200001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39</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1 Outcomes</a:t>
            </a:r>
          </a:p>
        </p:txBody>
      </p:sp>
      <p:sp>
        <p:nvSpPr>
          <p:cNvPr id="23556" name="Content Placeholder 1"/>
          <p:cNvSpPr>
            <a:spLocks noGrp="1"/>
          </p:cNvSpPr>
          <p:nvPr>
            <p:ph type="body" sz="quarter" idx="10"/>
          </p:nvPr>
        </p:nvSpPr>
        <p:spPr>
          <a:xfrm>
            <a:off x="381000" y="939452"/>
            <a:ext cx="8382000" cy="4985359"/>
          </a:xfrm>
        </p:spPr>
        <p:txBody>
          <a:bodyPr>
            <a:normAutofit/>
          </a:bodyPr>
          <a:lstStyle/>
          <a:p>
            <a:r>
              <a:rPr lang="en-US" dirty="0" smtClean="0"/>
              <a:t>Trace vertical progressions of the CCS-ELA &amp; Literacy leading to the College and Career Readiness (CCR) Anchor Standards</a:t>
            </a:r>
          </a:p>
          <a:p>
            <a:r>
              <a:rPr lang="en-US" dirty="0" smtClean="0"/>
              <a:t>Deepen understanding of the Connecticut Core Standards (CCS) instructional shifts and the related practices</a:t>
            </a:r>
          </a:p>
          <a:p>
            <a:r>
              <a:rPr lang="en-US" dirty="0" smtClean="0"/>
              <a:t>Examine the concept of rigor as it relates to </a:t>
            </a:r>
            <a:br>
              <a:rPr lang="en-US" dirty="0" smtClean="0"/>
            </a:br>
            <a:r>
              <a:rPr lang="en-US" dirty="0" smtClean="0"/>
              <a:t>the CCS</a:t>
            </a:r>
          </a:p>
          <a:p>
            <a:r>
              <a:rPr lang="en-US" dirty="0" smtClean="0"/>
              <a:t>Plan support for teachers making the transition to the CCS and ongoing collaboration</a:t>
            </a: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normAutofit fontScale="90000"/>
          </a:bodyPr>
          <a:lstStyle/>
          <a:p>
            <a:r>
              <a:rPr dirty="0" smtClean="0"/>
              <a:t>Purposeful Writing Emphasizes</a:t>
            </a:r>
            <a:br>
              <a:rPr dirty="0" smtClean="0"/>
            </a:br>
            <a:r>
              <a:rPr dirty="0" smtClean="0"/>
              <a:t>Writing to Sources</a:t>
            </a:r>
          </a:p>
        </p:txBody>
      </p:sp>
      <p:graphicFrame>
        <p:nvGraphicFramePr>
          <p:cNvPr id="6" name="Content Placeholder 5"/>
          <p:cNvGraphicFramePr>
            <a:graphicFrameLocks noGrp="1"/>
          </p:cNvGraphicFramePr>
          <p:nvPr>
            <p:ph idx="4294967295"/>
            <p:extLst>
              <p:ext uri="{D42A27DB-BD31-4B8C-83A1-F6EECF244321}">
                <p14:modId xmlns="" xmlns:p14="http://schemas.microsoft.com/office/powerpoint/2010/main" val="429927186"/>
              </p:ext>
            </p:extLst>
          </p:nvPr>
        </p:nvGraphicFramePr>
        <p:xfrm>
          <a:off x="381000" y="1407171"/>
          <a:ext cx="8437562"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40</a:t>
            </a:fld>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4100766473"/>
              </p:ext>
            </p:extLst>
          </p:nvPr>
        </p:nvGraphicFramePr>
        <p:xfrm>
          <a:off x="384175" y="1417638"/>
          <a:ext cx="8153400" cy="397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658" name="Title 1"/>
          <p:cNvSpPr>
            <a:spLocks noGrp="1"/>
          </p:cNvSpPr>
          <p:nvPr>
            <p:ph type="title"/>
          </p:nvPr>
        </p:nvSpPr>
        <p:spPr/>
        <p:txBody>
          <a:bodyPr/>
          <a:lstStyle/>
          <a:p>
            <a:r>
              <a:rPr lang="en-US" smtClean="0"/>
              <a:t>Speaking Grounded in Evidence</a:t>
            </a:r>
            <a:endParaRPr lang="en-US" dirty="0" smtClean="0"/>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41</a:t>
            </a:fld>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
          <p:cNvSpPr>
            <a:spLocks noGrp="1"/>
          </p:cNvSpPr>
          <p:nvPr>
            <p:ph type="title"/>
          </p:nvPr>
        </p:nvSpPr>
        <p:spPr>
          <a:xfrm>
            <a:off x="1567542" y="228600"/>
            <a:ext cx="6969905" cy="853751"/>
          </a:xfrm>
        </p:spPr>
        <p:txBody>
          <a:bodyPr/>
          <a:lstStyle/>
          <a:p>
            <a:r>
              <a:rPr lang="en-US" dirty="0" smtClean="0"/>
              <a:t>Activity 3: Instructional Shift 2</a:t>
            </a:r>
          </a:p>
        </p:txBody>
      </p:sp>
      <p:graphicFrame>
        <p:nvGraphicFramePr>
          <p:cNvPr id="8" name="Table 7"/>
          <p:cNvGraphicFramePr>
            <a:graphicFrameLocks noGrp="1"/>
          </p:cNvGraphicFramePr>
          <p:nvPr>
            <p:extLst>
              <p:ext uri="{D42A27DB-BD31-4B8C-83A1-F6EECF244321}">
                <p14:modId xmlns="" xmlns:p14="http://schemas.microsoft.com/office/powerpoint/2010/main" val="75059560"/>
              </p:ext>
            </p:extLst>
          </p:nvPr>
        </p:nvGraphicFramePr>
        <p:xfrm>
          <a:off x="351951" y="1353887"/>
          <a:ext cx="8658748" cy="3348180"/>
        </p:xfrm>
        <a:graphic>
          <a:graphicData uri="http://schemas.openxmlformats.org/drawingml/2006/table">
            <a:tbl>
              <a:tblPr/>
              <a:tblGrid>
                <a:gridCol w="8658748"/>
              </a:tblGrid>
              <a:tr h="544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bg1"/>
                          </a:solidFill>
                          <a:effectLst/>
                        </a:rPr>
                        <a:t>Part 1</a:t>
                      </a:r>
                      <a:r>
                        <a:rPr kumimoji="0" lang="en-US" sz="2800" u="none" strike="noStrike" cap="none" normalizeH="0" baseline="0" dirty="0" smtClean="0">
                          <a:ln>
                            <a:noFill/>
                          </a:ln>
                          <a:solidFill>
                            <a:schemeClr val="bg1"/>
                          </a:solidFill>
                          <a:effectLst/>
                        </a:rPr>
                        <a:t>: Reading</a:t>
                      </a:r>
                      <a:r>
                        <a:rPr kumimoji="0" lang="en-US" sz="2800" u="none" strike="noStrike" cap="none" normalizeH="0" baseline="0" dirty="0">
                          <a:ln>
                            <a:noFill/>
                          </a:ln>
                          <a:solidFill>
                            <a:schemeClr val="bg1"/>
                          </a:solidFill>
                          <a:effectLst/>
                        </a:rPr>
                        <a:t>, Writing, and Speaking with </a:t>
                      </a:r>
                      <a:r>
                        <a:rPr kumimoji="0" lang="en-US" sz="2800" u="none" strike="noStrike" cap="none" normalizeH="0" baseline="0" dirty="0" smtClean="0">
                          <a:ln>
                            <a:noFill/>
                          </a:ln>
                          <a:solidFill>
                            <a:schemeClr val="bg1"/>
                          </a:solidFill>
                          <a:effectLst/>
                        </a:rPr>
                        <a:t>Evidence,6–12</a:t>
                      </a:r>
                      <a:endParaRPr kumimoji="0" lang="en-US" sz="2800" b="1" i="0" u="none" strike="noStrike" cap="none" normalizeH="0" baseline="0" dirty="0">
                        <a:ln>
                          <a:noFill/>
                        </a:ln>
                        <a:solidFill>
                          <a:schemeClr val="bg1"/>
                        </a:solidFill>
                        <a:effectLst/>
                        <a:latin typeface="Calibri" charset="0"/>
                      </a:endParaRPr>
                    </a:p>
                  </a:txBody>
                  <a:tcPr marT="45678" marB="45678" anchor="ctr" horzOverflow="overflow">
                    <a:solidFill>
                      <a:schemeClr val="accent4"/>
                    </a:solidFill>
                  </a:tcPr>
                </a:tc>
              </a:tr>
              <a:tr h="2651341">
                <a:tc>
                  <a:txBody>
                    <a:bodyPr/>
                    <a:lstStyle/>
                    <a:p>
                      <a:pPr marL="0" marR="0" lvl="0" indent="0" algn="l" defTabSz="914400" rtl="0" eaLnBrk="1" fontAlgn="base" latinLnBrk="0" hangingPunct="1">
                        <a:lnSpc>
                          <a:spcPct val="100000"/>
                        </a:lnSpc>
                        <a:spcBef>
                          <a:spcPct val="0"/>
                        </a:spcBef>
                        <a:spcAft>
                          <a:spcPts val="1200"/>
                        </a:spcAft>
                        <a:buClrTx/>
                        <a:buSzTx/>
                        <a:buFont typeface="+mj-lt" charset="0"/>
                        <a:buNone/>
                        <a:tabLst/>
                        <a:defRPr/>
                      </a:pPr>
                      <a:r>
                        <a:rPr lang="en-US" sz="2200" kern="1200" dirty="0" smtClean="0"/>
                        <a:t>In table groups of 6-8, 9-10, and 11-12 educators, coaches will reflect on a video of a lesson that is aligned with Shift 2: Reading, writing, and speaking grounded in evidence from text, both literary and  informational. </a:t>
                      </a:r>
                    </a:p>
                    <a:p>
                      <a:pPr marL="0" marR="0" lvl="0" indent="0" algn="l" defTabSz="914400" rtl="0" eaLnBrk="1" fontAlgn="base" latinLnBrk="0" hangingPunct="1">
                        <a:lnSpc>
                          <a:spcPct val="100000"/>
                        </a:lnSpc>
                        <a:spcBef>
                          <a:spcPct val="0"/>
                        </a:spcBef>
                        <a:spcAft>
                          <a:spcPts val="1200"/>
                        </a:spcAft>
                        <a:buClrTx/>
                        <a:buSzTx/>
                        <a:buFont typeface="+mj-lt" charset="0"/>
                        <a:buNone/>
                        <a:tabLst/>
                        <a:defRPr/>
                      </a:pPr>
                      <a:r>
                        <a:rPr lang="en-US" sz="2200" kern="1200" dirty="0" smtClean="0"/>
                        <a:t>Pay careful attention to how the teacher supports students in using</a:t>
                      </a:r>
                      <a:r>
                        <a:rPr lang="en-US" sz="2200" kern="1200" baseline="0" dirty="0" smtClean="0"/>
                        <a:t> evidence for reading, writing, speaking and listening. </a:t>
                      </a:r>
                      <a:endParaRPr lang="en-US" sz="2200" kern="1200" dirty="0" smtClean="0"/>
                    </a:p>
                    <a:p>
                      <a:pPr marL="457200" marR="0" lvl="0" indent="-457200" algn="ctr" defTabSz="914400" rtl="0" eaLnBrk="1" fontAlgn="base" latinLnBrk="0" hangingPunct="1">
                        <a:lnSpc>
                          <a:spcPct val="100000"/>
                        </a:lnSpc>
                        <a:spcBef>
                          <a:spcPct val="0"/>
                        </a:spcBef>
                        <a:spcAft>
                          <a:spcPct val="0"/>
                        </a:spcAft>
                        <a:buClrTx/>
                        <a:buSzTx/>
                        <a:buFont typeface="+mj-lt" charset="0"/>
                        <a:buNone/>
                        <a:tabLst/>
                      </a:pPr>
                      <a:r>
                        <a:rPr kumimoji="0" lang="en-US" sz="2800" b="0" u="none" strike="noStrike" cap="none" normalizeH="0" baseline="0" dirty="0" smtClean="0">
                          <a:ln>
                            <a:noFill/>
                          </a:ln>
                          <a:solidFill>
                            <a:schemeClr val="tx2">
                              <a:lumMod val="75000"/>
                            </a:schemeClr>
                          </a:solidFill>
                          <a:effectLst/>
                        </a:rPr>
                        <a:t>FOCUS: Text-dependent questions</a:t>
                      </a:r>
                    </a:p>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a:t>
                      </a:r>
                    </a:p>
                  </a:txBody>
                  <a:tcPr marT="45678" marB="45678" horzOverflow="overflow">
                    <a:solidFill>
                      <a:schemeClr val="accent4">
                        <a:lumMod val="40000"/>
                        <a:lumOff val="60000"/>
                      </a:schemeClr>
                    </a:solidFill>
                  </a:tcPr>
                </a:tc>
              </a:tr>
            </a:tbl>
          </a:graphicData>
        </a:graphic>
      </p:graphicFrame>
      <p:pic>
        <p:nvPicPr>
          <p:cNvPr id="101390" name="Picture 2" descr="C:\Documents and Settings\jmeltzer\Local Settings\Temporary Internet Files\Content.IE5\BJQILH3M\MM900283715[1].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1313" y="5159901"/>
            <a:ext cx="685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42</a:t>
            </a:fld>
            <a:endParaRPr lang="en-US" dirty="0"/>
          </a:p>
        </p:txBody>
      </p:sp>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176023" y="-21771"/>
            <a:ext cx="858190" cy="1457325"/>
          </a:xfrm>
          <a:prstGeom prst="rect">
            <a:avLst/>
          </a:prstGeom>
        </p:spPr>
      </p:pic>
      <p:sp>
        <p:nvSpPr>
          <p:cNvPr id="4" name="TextBox 3"/>
          <p:cNvSpPr txBox="1"/>
          <p:nvPr/>
        </p:nvSpPr>
        <p:spPr>
          <a:xfrm>
            <a:off x="2286000" y="5394960"/>
            <a:ext cx="5714385" cy="369332"/>
          </a:xfrm>
          <a:prstGeom prst="rect">
            <a:avLst/>
          </a:prstGeom>
          <a:noFill/>
        </p:spPr>
        <p:txBody>
          <a:bodyPr wrap="none" rtlCol="0">
            <a:spAutoFit/>
          </a:bodyPr>
          <a:lstStyle/>
          <a:p>
            <a:r>
              <a:rPr lang="en-US" dirty="0"/>
              <a:t>Video: </a:t>
            </a:r>
            <a:r>
              <a:rPr lang="en-US" dirty="0">
                <a:hlinkClick r:id="rId5"/>
              </a:rPr>
              <a:t>http://</a:t>
            </a:r>
            <a:r>
              <a:rPr lang="en-US" dirty="0" smtClean="0">
                <a:hlinkClick r:id="rId5"/>
              </a:rPr>
              <a:t>commoncore.americaachieves.org/module/5</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a:xfrm>
            <a:off x="1250302" y="230188"/>
            <a:ext cx="7512698" cy="572245"/>
          </a:xfrm>
        </p:spPr>
        <p:txBody>
          <a:bodyPr>
            <a:normAutofit fontScale="90000"/>
          </a:bodyPr>
          <a:lstStyle/>
          <a:p>
            <a:r>
              <a:rPr lang="en-US" dirty="0" smtClean="0"/>
              <a:t>Activity 3: CCS Instructional Shift 2 </a:t>
            </a:r>
          </a:p>
        </p:txBody>
      </p:sp>
      <p:graphicFrame>
        <p:nvGraphicFramePr>
          <p:cNvPr id="8" name="Table 7"/>
          <p:cNvGraphicFramePr>
            <a:graphicFrameLocks noGrp="1"/>
          </p:cNvGraphicFramePr>
          <p:nvPr>
            <p:extLst>
              <p:ext uri="{D42A27DB-BD31-4B8C-83A1-F6EECF244321}">
                <p14:modId xmlns="" xmlns:p14="http://schemas.microsoft.com/office/powerpoint/2010/main" val="2746724214"/>
              </p:ext>
            </p:extLst>
          </p:nvPr>
        </p:nvGraphicFramePr>
        <p:xfrm>
          <a:off x="801996" y="836292"/>
          <a:ext cx="8274908" cy="5045540"/>
        </p:xfrm>
        <a:graphic>
          <a:graphicData uri="http://schemas.openxmlformats.org/drawingml/2006/table">
            <a:tbl>
              <a:tblPr firstRow="1" bandRow="1">
                <a:tableStyleId>{00A15C55-8517-42AA-B614-E9B94910E393}</a:tableStyleId>
              </a:tblPr>
              <a:tblGrid>
                <a:gridCol w="8274908"/>
              </a:tblGrid>
              <a:tr h="695066">
                <a:tc>
                  <a:txBody>
                    <a:bodyPr/>
                    <a:lstStyle/>
                    <a:p>
                      <a:r>
                        <a:rPr lang="en-US" sz="2800" b="1" i="1" dirty="0" smtClean="0"/>
                        <a:t>Part 2</a:t>
                      </a:r>
                      <a:r>
                        <a:rPr lang="en-US" sz="2800" b="0" dirty="0" smtClean="0"/>
                        <a:t>: Reading, Writing, and Speaking Grounded in Evidence from Text</a:t>
                      </a:r>
                      <a:endParaRPr lang="en-US" sz="2800" b="0" dirty="0"/>
                    </a:p>
                  </a:txBody>
                  <a:tcPr marT="45725" marB="45725"/>
                </a:tc>
              </a:tr>
              <a:tr h="3636023">
                <a:tc>
                  <a:txBody>
                    <a:bodyPr/>
                    <a:lstStyle/>
                    <a:p>
                      <a:pPr marL="457200" indent="-457200">
                        <a:lnSpc>
                          <a:spcPct val="114000"/>
                        </a:lnSpc>
                        <a:buAutoNum type="arabicPeriod"/>
                      </a:pPr>
                      <a:r>
                        <a:rPr lang="en-US" sz="2200" kern="1200" dirty="0" smtClean="0">
                          <a:solidFill>
                            <a:schemeClr val="dk1"/>
                          </a:solidFill>
                          <a:latin typeface="+mn-lt"/>
                          <a:ea typeface="+mn-ea"/>
                          <a:cs typeface="+mn-cs"/>
                        </a:rPr>
                        <a:t>On your chart paper,</a:t>
                      </a:r>
                      <a:r>
                        <a:rPr lang="en-US" sz="2200" kern="1200" baseline="0" dirty="0" smtClean="0">
                          <a:solidFill>
                            <a:schemeClr val="dk1"/>
                          </a:solidFill>
                          <a:latin typeface="+mn-lt"/>
                          <a:ea typeface="+mn-ea"/>
                          <a:cs typeface="+mn-cs"/>
                        </a:rPr>
                        <a:t> write </a:t>
                      </a:r>
                      <a:r>
                        <a:rPr lang="en-US" sz="2200" i="1" kern="1200" baseline="0" dirty="0" smtClean="0">
                          <a:solidFill>
                            <a:schemeClr val="dk1"/>
                          </a:solidFill>
                          <a:latin typeface="+mn-lt"/>
                          <a:ea typeface="+mn-ea"/>
                          <a:cs typeface="+mn-cs"/>
                        </a:rPr>
                        <a:t>“Shift 2: Reading, Writing, and Speaking Grounded in Evidence from Text</a:t>
                      </a:r>
                    </a:p>
                    <a:p>
                      <a:pPr marL="457200" indent="-457200">
                        <a:lnSpc>
                          <a:spcPct val="114000"/>
                        </a:lnSpc>
                        <a:buAutoNum type="arabicPeriod"/>
                      </a:pPr>
                      <a:r>
                        <a:rPr lang="en-US" sz="2200" kern="1200" baseline="0" dirty="0" smtClean="0">
                          <a:solidFill>
                            <a:schemeClr val="dk1"/>
                          </a:solidFill>
                          <a:latin typeface="+mn-lt"/>
                          <a:ea typeface="+mn-ea"/>
                          <a:cs typeface="+mn-cs"/>
                        </a:rPr>
                        <a:t>Divide the paper into 3 sections. Label these sections: </a:t>
                      </a:r>
                      <a:r>
                        <a:rPr lang="en-US" sz="2200" i="1" kern="1200" baseline="0" dirty="0" smtClean="0">
                          <a:solidFill>
                            <a:schemeClr val="dk1"/>
                          </a:solidFill>
                          <a:latin typeface="+mn-lt"/>
                          <a:ea typeface="+mn-ea"/>
                          <a:cs typeface="+mn-cs"/>
                        </a:rPr>
                        <a:t>Observations</a:t>
                      </a:r>
                      <a:r>
                        <a:rPr lang="en-US" sz="2200" kern="1200" baseline="0" dirty="0" smtClean="0">
                          <a:solidFill>
                            <a:schemeClr val="dk1"/>
                          </a:solidFill>
                          <a:latin typeface="+mn-lt"/>
                          <a:ea typeface="+mn-ea"/>
                          <a:cs typeface="+mn-cs"/>
                        </a:rPr>
                        <a:t>, </a:t>
                      </a:r>
                      <a:r>
                        <a:rPr lang="en-US" sz="2200" i="1" kern="1200" baseline="0" dirty="0" smtClean="0">
                          <a:solidFill>
                            <a:schemeClr val="dk1"/>
                          </a:solidFill>
                          <a:latin typeface="+mn-lt"/>
                          <a:ea typeface="+mn-ea"/>
                          <a:cs typeface="+mn-cs"/>
                        </a:rPr>
                        <a:t>Supports</a:t>
                      </a:r>
                      <a:r>
                        <a:rPr lang="en-US" sz="2200" kern="1200" baseline="0" dirty="0" smtClean="0">
                          <a:solidFill>
                            <a:schemeClr val="dk1"/>
                          </a:solidFill>
                          <a:latin typeface="+mn-lt"/>
                          <a:ea typeface="+mn-ea"/>
                          <a:cs typeface="+mn-cs"/>
                        </a:rPr>
                        <a:t>, and </a:t>
                      </a:r>
                      <a:r>
                        <a:rPr lang="en-US" sz="2200" i="1" kern="1200" baseline="0" dirty="0" smtClean="0">
                          <a:solidFill>
                            <a:schemeClr val="dk1"/>
                          </a:solidFill>
                          <a:latin typeface="+mn-lt"/>
                          <a:ea typeface="+mn-ea"/>
                          <a:cs typeface="+mn-cs"/>
                        </a:rPr>
                        <a:t>Questions</a:t>
                      </a:r>
                      <a:r>
                        <a:rPr lang="en-US" sz="2200" kern="1200" baseline="0" dirty="0" smtClean="0">
                          <a:solidFill>
                            <a:schemeClr val="dk1"/>
                          </a:solidFill>
                          <a:latin typeface="+mn-lt"/>
                          <a:ea typeface="+mn-ea"/>
                          <a:cs typeface="+mn-cs"/>
                        </a:rPr>
                        <a:t>.</a:t>
                      </a:r>
                    </a:p>
                    <a:p>
                      <a:pPr marL="457200" indent="-457200">
                        <a:lnSpc>
                          <a:spcPct val="114000"/>
                        </a:lnSpc>
                        <a:buAutoNum type="arabicPeriod"/>
                      </a:pPr>
                      <a:r>
                        <a:rPr lang="en-US" sz="2200" kern="1200" baseline="0" dirty="0" smtClean="0">
                          <a:solidFill>
                            <a:schemeClr val="dk1"/>
                          </a:solidFill>
                          <a:latin typeface="+mn-lt"/>
                          <a:ea typeface="+mn-ea"/>
                          <a:cs typeface="+mn-cs"/>
                        </a:rPr>
                        <a:t>In the top section answer: </a:t>
                      </a:r>
                      <a:r>
                        <a:rPr lang="en-US" sz="2200" i="1" kern="1200" baseline="0" dirty="0" smtClean="0">
                          <a:solidFill>
                            <a:schemeClr val="dk1"/>
                          </a:solidFill>
                          <a:latin typeface="+mn-lt"/>
                          <a:ea typeface="+mn-ea"/>
                          <a:cs typeface="+mn-cs"/>
                        </a:rPr>
                        <a:t>What would you observe (see and hear) in a classroom aligned with Shift 2? </a:t>
                      </a:r>
                    </a:p>
                    <a:p>
                      <a:pPr marL="457200" indent="-457200">
                        <a:lnSpc>
                          <a:spcPct val="114000"/>
                        </a:lnSpc>
                        <a:buAutoNum type="arabicPeriod"/>
                      </a:pPr>
                      <a:r>
                        <a:rPr lang="en-US" sz="2200" i="0" kern="1200" baseline="0" dirty="0" smtClean="0">
                          <a:solidFill>
                            <a:schemeClr val="dk1"/>
                          </a:solidFill>
                          <a:latin typeface="+mn-lt"/>
                          <a:ea typeface="+mn-ea"/>
                          <a:cs typeface="+mn-cs"/>
                        </a:rPr>
                        <a:t>In the second section answer: </a:t>
                      </a:r>
                      <a:r>
                        <a:rPr lang="en-US" sz="2200" i="1" kern="1200" baseline="0" dirty="0" smtClean="0">
                          <a:solidFill>
                            <a:schemeClr val="dk1"/>
                          </a:solidFill>
                          <a:latin typeface="+mn-lt"/>
                          <a:ea typeface="+mn-ea"/>
                          <a:cs typeface="+mn-cs"/>
                        </a:rPr>
                        <a:t>What </a:t>
                      </a:r>
                      <a:r>
                        <a:rPr lang="en-US" sz="2200" i="1" kern="1200" dirty="0" smtClean="0">
                          <a:solidFill>
                            <a:schemeClr val="dk1"/>
                          </a:solidFill>
                          <a:latin typeface="+mn-lt"/>
                          <a:ea typeface="+mn-ea"/>
                          <a:cs typeface="+mn-cs"/>
                        </a:rPr>
                        <a:t>supports will </a:t>
                      </a:r>
                      <a:br>
                        <a:rPr lang="en-US" sz="2200" i="1" kern="1200" dirty="0" smtClean="0">
                          <a:solidFill>
                            <a:schemeClr val="dk1"/>
                          </a:solidFill>
                          <a:latin typeface="+mn-lt"/>
                          <a:ea typeface="+mn-ea"/>
                          <a:cs typeface="+mn-cs"/>
                        </a:rPr>
                      </a:br>
                      <a:r>
                        <a:rPr lang="en-US" sz="2200" i="1" kern="1200" dirty="0" smtClean="0">
                          <a:solidFill>
                            <a:schemeClr val="dk1"/>
                          </a:solidFill>
                          <a:latin typeface="+mn-lt"/>
                          <a:ea typeface="+mn-ea"/>
                          <a:cs typeface="+mn-cs"/>
                        </a:rPr>
                        <a:t>teachers need to implement</a:t>
                      </a:r>
                      <a:r>
                        <a:rPr lang="en-US" sz="2200" i="1" kern="1200" baseline="0" dirty="0" smtClean="0">
                          <a:solidFill>
                            <a:schemeClr val="dk1"/>
                          </a:solidFill>
                          <a:latin typeface="+mn-lt"/>
                          <a:ea typeface="+mn-ea"/>
                          <a:cs typeface="+mn-cs"/>
                        </a:rPr>
                        <a:t> </a:t>
                      </a:r>
                      <a:r>
                        <a:rPr lang="en-US" sz="2200" i="1" kern="1200" dirty="0" smtClean="0">
                          <a:solidFill>
                            <a:schemeClr val="dk1"/>
                          </a:solidFill>
                          <a:latin typeface="+mn-lt"/>
                          <a:ea typeface="+mn-ea"/>
                          <a:cs typeface="+mn-cs"/>
                        </a:rPr>
                        <a:t>Shift 2 effectively?</a:t>
                      </a:r>
                    </a:p>
                    <a:p>
                      <a:pPr marL="457200" indent="-457200">
                        <a:lnSpc>
                          <a:spcPct val="114000"/>
                        </a:lnSpc>
                        <a:buAutoNum type="arabicPeriod"/>
                      </a:pPr>
                      <a:r>
                        <a:rPr lang="en-US" sz="2200" i="0" kern="1200" spc="-30" dirty="0" smtClean="0">
                          <a:solidFill>
                            <a:schemeClr val="dk1"/>
                          </a:solidFill>
                          <a:latin typeface="+mn-lt"/>
                          <a:ea typeface="+mn-ea"/>
                          <a:cs typeface="+mn-cs"/>
                        </a:rPr>
                        <a:t>In</a:t>
                      </a:r>
                      <a:r>
                        <a:rPr lang="en-US" sz="2200" i="0" kern="1200" spc="-30" baseline="0" dirty="0" smtClean="0">
                          <a:solidFill>
                            <a:schemeClr val="dk1"/>
                          </a:solidFill>
                          <a:latin typeface="+mn-lt"/>
                          <a:ea typeface="+mn-ea"/>
                          <a:cs typeface="+mn-cs"/>
                        </a:rPr>
                        <a:t> the third section, jot down any questions you have about Shift 2.</a:t>
                      </a:r>
                    </a:p>
                    <a:p>
                      <a:pPr marL="0" indent="0">
                        <a:lnSpc>
                          <a:spcPct val="114000"/>
                        </a:lnSpc>
                        <a:spcBef>
                          <a:spcPts val="1200"/>
                        </a:spcBef>
                        <a:buNone/>
                      </a:pPr>
                      <a:r>
                        <a:rPr lang="en-US" sz="2400" kern="1200" dirty="0" smtClean="0">
                          <a:solidFill>
                            <a:schemeClr val="accent3">
                              <a:lumMod val="75000"/>
                            </a:schemeClr>
                          </a:solidFill>
                          <a:latin typeface="+mn-lt"/>
                          <a:ea typeface="+mn-ea"/>
                          <a:cs typeface="+mn-cs"/>
                        </a:rPr>
                        <a:t>Place your anchor chart on the wall designated Shift</a:t>
                      </a:r>
                      <a:r>
                        <a:rPr lang="en-US" sz="2400" kern="1200" baseline="0" dirty="0" smtClean="0">
                          <a:solidFill>
                            <a:schemeClr val="accent3">
                              <a:lumMod val="75000"/>
                            </a:schemeClr>
                          </a:solidFill>
                          <a:latin typeface="+mn-lt"/>
                          <a:ea typeface="+mn-ea"/>
                          <a:cs typeface="+mn-cs"/>
                        </a:rPr>
                        <a:t> 2</a:t>
                      </a:r>
                      <a:r>
                        <a:rPr lang="en-US" sz="2400" kern="1200" dirty="0" smtClean="0">
                          <a:solidFill>
                            <a:schemeClr val="accent3">
                              <a:lumMod val="75000"/>
                            </a:schemeClr>
                          </a:solidFill>
                          <a:latin typeface="+mn-lt"/>
                          <a:ea typeface="+mn-ea"/>
                          <a:cs typeface="+mn-cs"/>
                        </a:rPr>
                        <a:t>.</a:t>
                      </a:r>
                    </a:p>
                  </a:txBody>
                  <a:tcPr marT="45725" marB="45725"/>
                </a:tc>
              </a:tr>
            </a:tbl>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43</a:t>
            </a:fld>
            <a:endParaRPr lang="en-US" dirty="0"/>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63646" y="19535"/>
            <a:ext cx="858190" cy="1457325"/>
          </a:xfrm>
          <a:prstGeom prst="rect">
            <a:avLst/>
          </a:prstGeom>
        </p:spPr>
      </p:pic>
    </p:spTree>
    <p:extLst>
      <p:ext uri="{BB962C8B-B14F-4D97-AF65-F5344CB8AC3E}">
        <p14:creationId xmlns="" xmlns:p14="http://schemas.microsoft.com/office/powerpoint/2010/main" val="108834308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Activity 4</a:t>
            </a:r>
          </a:p>
        </p:txBody>
      </p:sp>
      <p:sp>
        <p:nvSpPr>
          <p:cNvPr id="4" name="Text Placeholder 3"/>
          <p:cNvSpPr>
            <a:spLocks noGrp="1"/>
          </p:cNvSpPr>
          <p:nvPr>
            <p:ph type="body" idx="1"/>
          </p:nvPr>
        </p:nvSpPr>
        <p:spPr>
          <a:xfrm>
            <a:off x="623888" y="4257858"/>
            <a:ext cx="7886700" cy="1107996"/>
          </a:xfrm>
        </p:spPr>
        <p:txBody>
          <a:bodyPr/>
          <a:lstStyle/>
          <a:p>
            <a:r>
              <a:rPr lang="en-US" dirty="0"/>
              <a:t>Complex Text and Its Academic Language</a:t>
            </a:r>
          </a:p>
        </p:txBody>
      </p:sp>
      <p:sp>
        <p:nvSpPr>
          <p:cNvPr id="6" name="Slide Number Placeholder 5"/>
          <p:cNvSpPr>
            <a:spLocks noGrp="1"/>
          </p:cNvSpPr>
          <p:nvPr>
            <p:ph type="sldNum" sz="quarter" idx="12"/>
          </p:nvPr>
        </p:nvSpPr>
        <p:spPr/>
        <p:txBody>
          <a:bodyPr/>
          <a:lstStyle/>
          <a:p>
            <a:fld id="{EE3D4692-A625-460F-A072-DE10EEAA5719}" type="slidenum">
              <a:rPr lang="en-US" smtClean="0"/>
              <a:pPr/>
              <a:t>44</a:t>
            </a:fld>
            <a:endParaRPr lang="en-US" dirty="0"/>
          </a:p>
        </p:txBody>
      </p:sp>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756234" y="2049807"/>
            <a:ext cx="1262044" cy="2143125"/>
          </a:xfrm>
          <a:prstGeom prst="rect">
            <a:avLst/>
          </a:prstGeom>
        </p:spPr>
      </p:pic>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908634" y="2202207"/>
            <a:ext cx="1262044" cy="2143125"/>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72014" y="5455569"/>
            <a:ext cx="947738" cy="1033463"/>
          </a:xfrm>
          <a:prstGeom prst="rect">
            <a:avLst/>
          </a:prstGeom>
          <a:noFill/>
          <a:ln w="9525">
            <a:noFill/>
            <a:miter lim="800000"/>
            <a:headEnd/>
            <a:tailEnd/>
          </a:ln>
        </p:spPr>
      </p:pic>
      <p:sp>
        <p:nvSpPr>
          <p:cNvPr id="10" name="TextBox 5"/>
          <p:cNvSpPr txBox="1">
            <a:spLocks noChangeArrowheads="1"/>
          </p:cNvSpPr>
          <p:nvPr/>
        </p:nvSpPr>
        <p:spPr bwMode="auto">
          <a:xfrm>
            <a:off x="466099" y="5573425"/>
            <a:ext cx="1295400" cy="369888"/>
          </a:xfrm>
          <a:prstGeom prst="rect">
            <a:avLst/>
          </a:prstGeom>
          <a:noFill/>
          <a:ln w="9525">
            <a:noFill/>
            <a:miter lim="800000"/>
            <a:headEnd/>
            <a:tailEnd/>
          </a:ln>
        </p:spPr>
        <p:txBody>
          <a:bodyPr>
            <a:spAutoFit/>
          </a:bodyPr>
          <a:lstStyle/>
          <a:p>
            <a:pPr algn="ctr" eaLnBrk="1" hangingPunct="1"/>
            <a:r>
              <a:rPr lang="en-US" dirty="0" smtClean="0"/>
              <a:t> Page 25</a:t>
            </a: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normAutofit fontScale="90000"/>
          </a:bodyPr>
          <a:lstStyle/>
          <a:p>
            <a:r>
              <a:rPr lang="en-US" smtClean="0"/>
              <a:t>#3 Shift in Academic Language and Complexity </a:t>
            </a:r>
          </a:p>
        </p:txBody>
      </p:sp>
      <p:graphicFrame>
        <p:nvGraphicFramePr>
          <p:cNvPr id="3" name="Diagram 2"/>
          <p:cNvGraphicFramePr/>
          <p:nvPr>
            <p:extLst>
              <p:ext uri="{D42A27DB-BD31-4B8C-83A1-F6EECF244321}">
                <p14:modId xmlns="" xmlns:p14="http://schemas.microsoft.com/office/powerpoint/2010/main" val="1901152762"/>
              </p:ext>
            </p:extLst>
          </p:nvPr>
        </p:nvGraphicFramePr>
        <p:xfrm>
          <a:off x="467567" y="1535090"/>
          <a:ext cx="8069881" cy="4338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p:cNvSpPr>
            <a:spLocks noGrp="1"/>
          </p:cNvSpPr>
          <p:nvPr>
            <p:ph type="title"/>
          </p:nvPr>
        </p:nvSpPr>
        <p:spPr/>
        <p:txBody>
          <a:bodyPr>
            <a:normAutofit fontScale="90000"/>
          </a:bodyPr>
          <a:lstStyle/>
          <a:p>
            <a:r>
              <a:rPr lang="en-US" dirty="0" smtClean="0"/>
              <a:t>Regular Practice with Complex Text and its Academic Language – Why?</a:t>
            </a:r>
          </a:p>
        </p:txBody>
      </p:sp>
      <p:sp>
        <p:nvSpPr>
          <p:cNvPr id="3" name="Rectangle 2"/>
          <p:cNvSpPr/>
          <p:nvPr/>
        </p:nvSpPr>
        <p:spPr>
          <a:xfrm>
            <a:off x="2895600" y="1569255"/>
            <a:ext cx="6248400" cy="4329903"/>
          </a:xfrm>
          <a:prstGeom prst="rect">
            <a:avLst/>
          </a:prstGeom>
        </p:spPr>
        <p:txBody>
          <a:bodyPr>
            <a:spAutoFit/>
          </a:bodyPr>
          <a:lstStyle/>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lumMod val="75000"/>
                  </a:schemeClr>
                </a:solidFill>
                <a:sym typeface="Arial" panose="020B0604020202020204" pitchFamily="34" charset="0"/>
              </a:rPr>
              <a:t>Gap between complexity of college and high school texts is </a:t>
            </a:r>
            <a:r>
              <a:rPr lang="en-US" altLang="en-US" sz="2800" dirty="0" smtClean="0">
                <a:solidFill>
                  <a:schemeClr val="tx2">
                    <a:lumMod val="75000"/>
                  </a:schemeClr>
                </a:solidFill>
                <a:sym typeface="Arial" panose="020B0604020202020204" pitchFamily="34" charset="0"/>
              </a:rPr>
              <a:t>huge</a:t>
            </a:r>
            <a:endParaRPr lang="en-US" altLang="en-US" sz="2800" dirty="0">
              <a:solidFill>
                <a:schemeClr val="tx2">
                  <a:lumMod val="75000"/>
                </a:schemeClr>
              </a:solidFill>
              <a:sym typeface="Arial" panose="020B0604020202020204" pitchFamily="34" charset="0"/>
            </a:endParaRPr>
          </a:p>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lumMod val="75000"/>
                  </a:schemeClr>
                </a:solidFill>
                <a:sym typeface="Arial" panose="020B0604020202020204" pitchFamily="34" charset="0"/>
              </a:rPr>
              <a:t>Standards include a staircase of increasing text complexity from elementary through high </a:t>
            </a:r>
            <a:r>
              <a:rPr lang="en-US" altLang="en-US" sz="2800" dirty="0" smtClean="0">
                <a:solidFill>
                  <a:schemeClr val="tx2">
                    <a:lumMod val="75000"/>
                  </a:schemeClr>
                </a:solidFill>
                <a:sym typeface="Arial" panose="020B0604020202020204" pitchFamily="34" charset="0"/>
              </a:rPr>
              <a:t>school</a:t>
            </a:r>
            <a:endParaRPr lang="en-US" altLang="en-US" sz="2800" dirty="0">
              <a:solidFill>
                <a:schemeClr val="tx2">
                  <a:lumMod val="75000"/>
                </a:schemeClr>
              </a:solidFill>
              <a:sym typeface="Arial" panose="020B0604020202020204" pitchFamily="34" charset="0"/>
            </a:endParaRPr>
          </a:p>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lumMod val="75000"/>
                  </a:schemeClr>
                </a:solidFill>
                <a:sym typeface="Arial" panose="020B0604020202020204" pitchFamily="34" charset="0"/>
              </a:rPr>
              <a:t>Standards focus on building general academic vocabulary so critical to </a:t>
            </a:r>
            <a:r>
              <a:rPr lang="en-US" altLang="en-US" sz="2800" dirty="0" smtClean="0">
                <a:solidFill>
                  <a:schemeClr val="tx2">
                    <a:lumMod val="75000"/>
                  </a:schemeClr>
                </a:solidFill>
                <a:sym typeface="Arial" panose="020B0604020202020204" pitchFamily="34" charset="0"/>
              </a:rPr>
              <a:t>comprehension</a:t>
            </a:r>
            <a:endParaRPr lang="en-US" altLang="en-US" sz="2000" dirty="0">
              <a:solidFill>
                <a:srgbClr val="000000"/>
              </a:solidFill>
              <a:sym typeface="Arial" panose="020B0604020202020204" pitchFamily="34" charset="0"/>
            </a:endParaRP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46</a:t>
            </a:fld>
            <a:endParaRPr lang="en-US" dirty="0"/>
          </a:p>
        </p:txBody>
      </p:sp>
      <p:pic>
        <p:nvPicPr>
          <p:cNvPr id="8" name="Picture 7" descr="Students%20working%20together%20260_tcm4-630772.jpg"/>
          <p:cNvPicPr>
            <a:picLocks noChangeAspect="1"/>
          </p:cNvPicPr>
          <p:nvPr/>
        </p:nvPicPr>
        <p:blipFill>
          <a:blip r:embed="rId3" cstate="print"/>
          <a:srcRect/>
          <a:stretch>
            <a:fillRect/>
          </a:stretch>
        </p:blipFill>
        <p:spPr bwMode="auto">
          <a:xfrm>
            <a:off x="337889" y="2231021"/>
            <a:ext cx="2289926" cy="2275115"/>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Text Complexity</a:t>
            </a:r>
            <a:endParaRPr lang="en-US" dirty="0"/>
          </a:p>
        </p:txBody>
      </p:sp>
      <p:sp>
        <p:nvSpPr>
          <p:cNvPr id="8" name="Content Placeholder 7"/>
          <p:cNvSpPr>
            <a:spLocks noGrp="1"/>
          </p:cNvSpPr>
          <p:nvPr>
            <p:ph type="body" sz="quarter" idx="10"/>
          </p:nvPr>
        </p:nvSpPr>
        <p:spPr>
          <a:xfrm>
            <a:off x="381000" y="1358759"/>
            <a:ext cx="8382000" cy="4244969"/>
          </a:xfrm>
        </p:spPr>
        <p:txBody>
          <a:bodyPr>
            <a:normAutofit/>
          </a:bodyPr>
          <a:lstStyle/>
          <a:p>
            <a:r>
              <a:rPr lang="en-US" dirty="0" smtClean="0">
                <a:hlinkClick r:id="rId3"/>
              </a:rPr>
              <a:t>Quantitative</a:t>
            </a:r>
            <a:r>
              <a:rPr lang="en-US" dirty="0" smtClean="0"/>
              <a:t> dimensions of text complexity include analysis of word frequency and sentence length</a:t>
            </a:r>
          </a:p>
          <a:p>
            <a:r>
              <a:rPr lang="en-US" dirty="0" smtClean="0">
                <a:hlinkClick r:id="rId4"/>
              </a:rPr>
              <a:t>Qualitative</a:t>
            </a:r>
            <a:r>
              <a:rPr lang="en-US" dirty="0" smtClean="0"/>
              <a:t> factors include levels of meaning, structure, language conventionality, clarity, and knowledge demands </a:t>
            </a:r>
          </a:p>
          <a:p>
            <a:r>
              <a:rPr lang="en-US" dirty="0" smtClean="0">
                <a:hlinkClick r:id="rId4"/>
              </a:rPr>
              <a:t>Reader and Task</a:t>
            </a:r>
            <a:r>
              <a:rPr lang="en-US" dirty="0" smtClean="0"/>
              <a:t> considerations include students' motivation, knowledge, and background interests</a:t>
            </a:r>
          </a:p>
          <a:p>
            <a:endParaRPr lang="en-US" dirty="0" smtClean="0"/>
          </a:p>
          <a:p>
            <a:endParaRPr lang="en-US" dirty="0"/>
          </a:p>
        </p:txBody>
      </p:sp>
      <p:sp>
        <p:nvSpPr>
          <p:cNvPr id="10" name="Rectangle 9"/>
          <p:cNvSpPr/>
          <p:nvPr/>
        </p:nvSpPr>
        <p:spPr>
          <a:xfrm>
            <a:off x="3764797" y="5603728"/>
            <a:ext cx="4864290" cy="369332"/>
          </a:xfrm>
          <a:prstGeom prst="rect">
            <a:avLst/>
          </a:prstGeom>
        </p:spPr>
        <p:txBody>
          <a:bodyPr wrap="square">
            <a:spAutoFit/>
          </a:bodyPr>
          <a:lstStyle/>
          <a:p>
            <a:r>
              <a:rPr lang="en-US" dirty="0" smtClean="0">
                <a:solidFill>
                  <a:srgbClr val="0000FF"/>
                </a:solidFill>
                <a:latin typeface="Calibri" panose="020F0502020204030204" pitchFamily="34" charset="0"/>
              </a:rPr>
              <a:t>Common </a:t>
            </a:r>
            <a:r>
              <a:rPr lang="en-US" dirty="0">
                <a:solidFill>
                  <a:srgbClr val="0000FF"/>
                </a:solidFill>
                <a:latin typeface="Calibri" panose="020F0502020204030204" pitchFamily="34" charset="0"/>
              </a:rPr>
              <a:t>Core State Standards Initiative (</a:t>
            </a:r>
            <a:r>
              <a:rPr lang="en-US" dirty="0" smtClean="0">
                <a:solidFill>
                  <a:srgbClr val="0000FF"/>
                </a:solidFill>
                <a:latin typeface="Calibri" panose="020F0502020204030204" pitchFamily="34" charset="0"/>
              </a:rPr>
              <a:t>2010)</a:t>
            </a:r>
            <a:r>
              <a:rPr lang="en-US" sz="800" dirty="0" smtClean="0">
                <a:solidFill>
                  <a:srgbClr val="0000FF"/>
                </a:solidFill>
                <a:latin typeface="Calibri" panose="020F0502020204030204" pitchFamily="34" charset="0"/>
              </a:rPr>
              <a:t> </a:t>
            </a:r>
            <a:endParaRPr lang="en-US" dirty="0">
              <a:solidFill>
                <a:srgbClr val="0000FF"/>
              </a:solidFill>
            </a:endParaRPr>
          </a:p>
        </p:txBody>
      </p:sp>
      <p:pic>
        <p:nvPicPr>
          <p:cNvPr id="2" name="Picture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809185" y="3586667"/>
            <a:ext cx="2210828" cy="1916050"/>
          </a:xfrm>
          <a:prstGeom prst="rect">
            <a:avLst/>
          </a:prstGeom>
        </p:spPr>
      </p:pic>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47</a:t>
            </a:fld>
            <a:endParaRPr lang="en-US" dirty="0"/>
          </a:p>
        </p:txBody>
      </p:sp>
    </p:spTree>
    <p:extLst>
      <p:ext uri="{BB962C8B-B14F-4D97-AF65-F5344CB8AC3E}">
        <p14:creationId xmlns="" xmlns:p14="http://schemas.microsoft.com/office/powerpoint/2010/main" val="316398155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normAutofit fontScale="90000"/>
          </a:bodyPr>
          <a:lstStyle/>
          <a:p>
            <a:r>
              <a:rPr lang="en-US" dirty="0" smtClean="0"/>
              <a:t>Changing Quantitative Complexity to Meet CCR</a:t>
            </a:r>
          </a:p>
        </p:txBody>
      </p:sp>
      <p:graphicFrame>
        <p:nvGraphicFramePr>
          <p:cNvPr id="2" name="Content Placeholder 1"/>
          <p:cNvGraphicFramePr>
            <a:graphicFrameLocks noGrp="1"/>
          </p:cNvGraphicFramePr>
          <p:nvPr>
            <p:ph idx="4294967295"/>
            <p:extLst>
              <p:ext uri="{D42A27DB-BD31-4B8C-83A1-F6EECF244321}">
                <p14:modId xmlns="" xmlns:p14="http://schemas.microsoft.com/office/powerpoint/2010/main" val="2231400184"/>
              </p:ext>
            </p:extLst>
          </p:nvPr>
        </p:nvGraphicFramePr>
        <p:xfrm>
          <a:off x="668338" y="1787925"/>
          <a:ext cx="7168242" cy="3535614"/>
        </p:xfrm>
        <a:graphic>
          <a:graphicData uri="http://schemas.openxmlformats.org/drawingml/2006/table">
            <a:tbl>
              <a:tblPr/>
              <a:tblGrid>
                <a:gridCol w="2389414"/>
                <a:gridCol w="2389414"/>
                <a:gridCol w="2389414"/>
              </a:tblGrid>
              <a:tr h="572604">
                <a:tc>
                  <a:txBody>
                    <a:bodyPr/>
                    <a:lstStyle/>
                    <a:p>
                      <a:pPr algn="ctr"/>
                      <a:r>
                        <a:rPr lang="en-US" sz="2000" b="1" dirty="0">
                          <a:effectLst/>
                        </a:rPr>
                        <a:t>Grade</a:t>
                      </a:r>
                      <a:br>
                        <a:rPr lang="en-US" sz="2000" b="1" dirty="0">
                          <a:effectLst/>
                        </a:rPr>
                      </a:br>
                      <a:r>
                        <a:rPr lang="en-US" sz="2000" b="1" dirty="0">
                          <a:effectLst/>
                        </a:rPr>
                        <a:t>Band</a:t>
                      </a:r>
                      <a:endParaRPr lang="en-US" sz="2000" dirty="0">
                        <a:effectLst/>
                      </a:endParaRP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lang="en-US" sz="2000" b="1" dirty="0">
                          <a:effectLst/>
                        </a:rPr>
                        <a:t>Current</a:t>
                      </a:r>
                      <a:br>
                        <a:rPr lang="en-US" sz="2000" b="1" dirty="0">
                          <a:effectLst/>
                        </a:rPr>
                      </a:br>
                      <a:r>
                        <a:rPr lang="en-US" sz="2000" b="1" dirty="0" err="1">
                          <a:effectLst/>
                        </a:rPr>
                        <a:t>Lexile</a:t>
                      </a:r>
                      <a:r>
                        <a:rPr lang="en-US" sz="2000" b="1" dirty="0">
                          <a:effectLst/>
                        </a:rPr>
                        <a:t> Band</a:t>
                      </a:r>
                      <a:endParaRPr lang="en-US" sz="2000" dirty="0">
                        <a:effectLst/>
                      </a:endParaRP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lang="en-US" sz="2000" b="1" dirty="0" smtClean="0">
                          <a:effectLst/>
                        </a:rPr>
                        <a:t>“Stretch”</a:t>
                      </a:r>
                      <a:r>
                        <a:rPr lang="en-US" sz="2000" b="1" dirty="0">
                          <a:effectLst/>
                        </a:rPr>
                        <a:t/>
                      </a:r>
                      <a:br>
                        <a:rPr lang="en-US" sz="2000" b="1" dirty="0">
                          <a:effectLst/>
                        </a:rPr>
                      </a:br>
                      <a:r>
                        <a:rPr lang="en-US" sz="2000" b="1" dirty="0" err="1">
                          <a:effectLst/>
                        </a:rPr>
                        <a:t>Lexile</a:t>
                      </a:r>
                      <a:r>
                        <a:rPr lang="en-US" sz="2000" b="1" dirty="0">
                          <a:effectLst/>
                        </a:rPr>
                        <a:t> Band*</a:t>
                      </a:r>
                      <a:endParaRPr lang="en-US" sz="2000" dirty="0">
                        <a:effectLst/>
                      </a:endParaRP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r>
              <a:tr h="480762">
                <a:tc>
                  <a:txBody>
                    <a:bodyPr/>
                    <a:lstStyle/>
                    <a:p>
                      <a:pPr algn="ctr"/>
                      <a:r>
                        <a:rPr lang="en-US" sz="2000" dirty="0">
                          <a:effectLst/>
                        </a:rPr>
                        <a:t> K–1</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 N/A</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N/A</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0762">
                <a:tc>
                  <a:txBody>
                    <a:bodyPr/>
                    <a:lstStyle/>
                    <a:p>
                      <a:pPr algn="ctr"/>
                      <a:r>
                        <a:rPr lang="en-US" sz="2000" dirty="0">
                          <a:effectLst/>
                        </a:rPr>
                        <a:t> 2–3</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 450L–725L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420L–820L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0762">
                <a:tc>
                  <a:txBody>
                    <a:bodyPr/>
                    <a:lstStyle/>
                    <a:p>
                      <a:pPr algn="ctr"/>
                      <a:r>
                        <a:rPr lang="en-US" sz="2000" dirty="0">
                          <a:effectLst/>
                        </a:rPr>
                        <a:t> 4–5</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 645L–845L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740L–1010L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0762">
                <a:tc>
                  <a:txBody>
                    <a:bodyPr/>
                    <a:lstStyle/>
                    <a:p>
                      <a:pPr algn="ctr"/>
                      <a:r>
                        <a:rPr lang="en-US" sz="2000" dirty="0">
                          <a:effectLst/>
                        </a:rPr>
                        <a:t> 6–8</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dirty="0">
                          <a:effectLst/>
                        </a:rPr>
                        <a:t>860L–1010L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925L–1185L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0762">
                <a:tc>
                  <a:txBody>
                    <a:bodyPr/>
                    <a:lstStyle/>
                    <a:p>
                      <a:pPr algn="ctr"/>
                      <a:r>
                        <a:rPr lang="en-US" sz="2000">
                          <a:effectLst/>
                        </a:rPr>
                        <a:t>9-10</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dirty="0">
                          <a:effectLst/>
                        </a:rPr>
                        <a:t>960L–1115L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dirty="0">
                          <a:effectLst/>
                        </a:rPr>
                        <a:t>1050L–1335L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0762">
                <a:tc>
                  <a:txBody>
                    <a:bodyPr/>
                    <a:lstStyle/>
                    <a:p>
                      <a:pPr algn="ctr"/>
                      <a:r>
                        <a:rPr lang="en-US" sz="2000" dirty="0">
                          <a:effectLst/>
                        </a:rPr>
                        <a:t>11–CCR</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dirty="0">
                          <a:effectLst/>
                        </a:rPr>
                        <a:t> 1070L–1220L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dirty="0">
                          <a:effectLst/>
                        </a:rPr>
                        <a:t>1185L–1385L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5179667" y="90100"/>
            <a:ext cx="4191644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anose="020B0604020202020204" pitchFamily="34" charset="0"/>
              </a:rPr>
              <a:t>*COMMON CORE STATE STANDARDS FOR ENGLISH, LANGUAGE ARTS, APPENDIX A (ADDITIONAL INFORMATION), NGA AND CCCSO, 2012</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97139" y="5621385"/>
            <a:ext cx="8165861" cy="276999"/>
          </a:xfrm>
          <a:prstGeom prst="rect">
            <a:avLst/>
          </a:prstGeom>
        </p:spPr>
        <p:txBody>
          <a:bodyPr wrap="square">
            <a:spAutoFit/>
          </a:bodyPr>
          <a:lstStyle/>
          <a:p>
            <a:r>
              <a:rPr lang="en-US" sz="1200" dirty="0" smtClean="0">
                <a:solidFill>
                  <a:srgbClr val="0000FF"/>
                </a:solidFill>
              </a:rPr>
              <a:t>Common Core State Standards For English, Language Arts, Appendix A (Additional Information), </a:t>
            </a:r>
            <a:r>
              <a:rPr lang="en-US" sz="1200" dirty="0" err="1" smtClean="0">
                <a:solidFill>
                  <a:srgbClr val="0000FF"/>
                </a:solidFill>
              </a:rPr>
              <a:t>Nga</a:t>
            </a:r>
            <a:r>
              <a:rPr lang="en-US" sz="1200" dirty="0" smtClean="0">
                <a:solidFill>
                  <a:srgbClr val="0000FF"/>
                </a:solidFill>
              </a:rPr>
              <a:t> and </a:t>
            </a:r>
            <a:r>
              <a:rPr lang="en-US" sz="1200" dirty="0" err="1" smtClean="0">
                <a:solidFill>
                  <a:srgbClr val="0000FF"/>
                </a:solidFill>
              </a:rPr>
              <a:t>Cccso</a:t>
            </a:r>
            <a:r>
              <a:rPr lang="en-US" sz="1200" dirty="0" smtClean="0">
                <a:solidFill>
                  <a:srgbClr val="0000FF"/>
                </a:solidFill>
              </a:rPr>
              <a:t>, 2012</a:t>
            </a:r>
            <a:endParaRPr lang="en-US" sz="1200" dirty="0">
              <a:solidFill>
                <a:srgbClr val="0000FF"/>
              </a:solidFill>
            </a:endParaRPr>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48</a:t>
            </a:fld>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Text Complexity</a:t>
            </a:r>
            <a:endParaRPr lang="en-US" dirty="0"/>
          </a:p>
        </p:txBody>
      </p:sp>
      <p:sp>
        <p:nvSpPr>
          <p:cNvPr id="122882" name="Content Placeholder 2"/>
          <p:cNvSpPr>
            <a:spLocks noGrp="1"/>
          </p:cNvSpPr>
          <p:nvPr>
            <p:ph type="body" sz="quarter" idx="10"/>
          </p:nvPr>
        </p:nvSpPr>
        <p:spPr>
          <a:xfrm>
            <a:off x="381000" y="1016000"/>
            <a:ext cx="8597900" cy="4646289"/>
          </a:xfrm>
        </p:spPr>
        <p:txBody>
          <a:bodyPr>
            <a:normAutofit/>
          </a:bodyPr>
          <a:lstStyle/>
          <a:p>
            <a:pPr marL="0">
              <a:spcBef>
                <a:spcPts val="600"/>
              </a:spcBef>
              <a:spcAft>
                <a:spcPts val="1200"/>
              </a:spcAft>
              <a:buNone/>
            </a:pPr>
            <a:r>
              <a:rPr lang="en-US" dirty="0" smtClean="0"/>
              <a:t>Let every nation know, whether it wishes us well or ill, that we shall pay any price, bear any burden, meet any hardship, support any friend, oppose any foe to assure the survival and the success of liberty.</a:t>
            </a:r>
          </a:p>
        </p:txBody>
      </p:sp>
      <p:sp>
        <p:nvSpPr>
          <p:cNvPr id="122883" name="Content Placeholder 3"/>
          <p:cNvSpPr>
            <a:spLocks noGrp="1"/>
          </p:cNvSpPr>
          <p:nvPr>
            <p:ph sz="half" idx="4294967295"/>
          </p:nvPr>
        </p:nvSpPr>
        <p:spPr>
          <a:xfrm>
            <a:off x="381000" y="3933371"/>
            <a:ext cx="8597900" cy="1866078"/>
          </a:xfrm>
        </p:spPr>
        <p:txBody>
          <a:bodyPr>
            <a:normAutofit/>
          </a:bodyPr>
          <a:lstStyle/>
          <a:p>
            <a:pPr marL="0">
              <a:buNone/>
            </a:pPr>
            <a:r>
              <a:rPr lang="en-US" dirty="0" smtClean="0"/>
              <a:t>We want every country in the world, whether it is our friend or our enemy, to know that we will do whatever is necessary to make sure that freedom survives in the United States and around the world.</a:t>
            </a:r>
          </a:p>
          <a:p>
            <a:pPr>
              <a:buNone/>
            </a:pPr>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49</a:t>
            </a:fld>
            <a:endParaRPr lang="en-US" dirty="0"/>
          </a:p>
        </p:txBody>
      </p:sp>
      <p:cxnSp>
        <p:nvCxnSpPr>
          <p:cNvPr id="7" name="Straight Connector 6"/>
          <p:cNvCxnSpPr/>
          <p:nvPr/>
        </p:nvCxnSpPr>
        <p:spPr>
          <a:xfrm>
            <a:off x="457200" y="3236441"/>
            <a:ext cx="8229600" cy="0"/>
          </a:xfrm>
          <a:prstGeom prst="line">
            <a:avLst/>
          </a:prstGeom>
          <a:ln w="50800"/>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3888" y="2524114"/>
            <a:ext cx="7886700" cy="997196"/>
          </a:xfrm>
        </p:spPr>
        <p:txBody>
          <a:bodyPr/>
          <a:lstStyle/>
          <a:p>
            <a:r>
              <a:rPr lang="en-US" sz="3600" dirty="0" smtClean="0"/>
              <a:t>Module 1 Grades </a:t>
            </a:r>
            <a:r>
              <a:rPr lang="en-US" sz="3600" dirty="0"/>
              <a:t>6–12 </a:t>
            </a:r>
            <a:r>
              <a:rPr lang="en-US" sz="3600" dirty="0" smtClean="0"/>
              <a:t>: </a:t>
            </a:r>
          </a:p>
          <a:p>
            <a:r>
              <a:rPr lang="en-US" sz="3600" dirty="0" smtClean="0"/>
              <a:t>Focus on Instructional Shifts</a:t>
            </a:r>
          </a:p>
        </p:txBody>
      </p:sp>
      <p:sp>
        <p:nvSpPr>
          <p:cNvPr id="4" name="Text Placeholder 3"/>
          <p:cNvSpPr>
            <a:spLocks noGrp="1"/>
          </p:cNvSpPr>
          <p:nvPr>
            <p:ph type="body" idx="1"/>
          </p:nvPr>
        </p:nvSpPr>
        <p:spPr/>
        <p:txBody>
          <a:bodyPr/>
          <a:lstStyle/>
          <a:p>
            <a:pPr marL="396875" indent="-396875">
              <a:buBlip>
                <a:blip r:embed="rId3"/>
              </a:buBlip>
            </a:pPr>
            <a:r>
              <a:rPr lang="en-US" sz="4800" dirty="0" smtClean="0">
                <a:solidFill>
                  <a:srgbClr val="000000"/>
                </a:solidFill>
              </a:rPr>
              <a:t>Pre-Assessment</a:t>
            </a:r>
          </a:p>
          <a:p>
            <a:pPr marL="914400" lvl="1" indent="-396875">
              <a:buBlip>
                <a:blip r:embed="rId4"/>
              </a:buBlip>
            </a:pPr>
            <a:r>
              <a:rPr lang="en-US" sz="4400" dirty="0" smtClean="0">
                <a:solidFill>
                  <a:srgbClr val="000000"/>
                </a:solidFill>
              </a:rPr>
              <a:t>Introductory Activity</a:t>
            </a:r>
            <a:endParaRPr lang="en-US" sz="4400" dirty="0">
              <a:solidFill>
                <a:srgbClr val="000000"/>
              </a:solidFill>
            </a:endParaRPr>
          </a:p>
        </p:txBody>
      </p:sp>
      <p:sp>
        <p:nvSpPr>
          <p:cNvPr id="7" name="Slide Number Placeholder 6"/>
          <p:cNvSpPr>
            <a:spLocks noGrp="1"/>
          </p:cNvSpPr>
          <p:nvPr>
            <p:ph type="sldNum" sz="quarter" idx="12"/>
          </p:nvPr>
        </p:nvSpPr>
        <p:spPr/>
        <p:txBody>
          <a:bodyPr/>
          <a:lstStyle/>
          <a:p>
            <a:fld id="{7D5C1135-EF3A-441C-9DC2-8C709DF76F72}" type="slidenum">
              <a:rPr lang="en-US" smtClean="0"/>
              <a:pPr/>
              <a:t>5</a:t>
            </a:fld>
            <a:endParaRPr lang="en-US"/>
          </a:p>
        </p:txBody>
      </p:sp>
      <p:pic>
        <p:nvPicPr>
          <p:cNvPr id="8" name="Picture 7"/>
          <p:cNvPicPr>
            <a:picLocks noChangeAspect="1"/>
          </p:cNvPicPr>
          <p:nvPr/>
        </p:nvPicPr>
        <p:blipFill rotWithShape="1">
          <a:blip r:embed="rId5" cstate="print">
            <a:extLst>
              <a:ext uri="{28A0092B-C50C-407E-A947-70E740481C1C}">
                <a14:useLocalDpi xmlns="" xmlns:a14="http://schemas.microsoft.com/office/drawing/2010/main" val="0"/>
              </a:ext>
            </a:extLst>
          </a:blip>
          <a:srcRect l="19747" r="21365"/>
          <a:stretch/>
        </p:blipFill>
        <p:spPr>
          <a:xfrm>
            <a:off x="7756234" y="2049807"/>
            <a:ext cx="1262044" cy="2143125"/>
          </a:xfrm>
          <a:prstGeom prst="rect">
            <a:avLst/>
          </a:prstGeom>
        </p:spPr>
      </p:pic>
      <p:pic>
        <p:nvPicPr>
          <p:cNvPr id="9" name="Picture 5" descr="Picture10.png"/>
          <p:cNvPicPr>
            <a:picLocks noChangeAspect="1"/>
          </p:cNvPicPr>
          <p:nvPr/>
        </p:nvPicPr>
        <p:blipFill>
          <a:blip r:embed="rId6" cstate="print"/>
          <a:srcRect/>
          <a:stretch>
            <a:fillRect/>
          </a:stretch>
        </p:blipFill>
        <p:spPr bwMode="auto">
          <a:xfrm>
            <a:off x="607846" y="5699551"/>
            <a:ext cx="947738" cy="1033463"/>
          </a:xfrm>
          <a:prstGeom prst="rect">
            <a:avLst/>
          </a:prstGeom>
          <a:noFill/>
          <a:ln w="9525">
            <a:noFill/>
            <a:miter lim="800000"/>
            <a:headEnd/>
            <a:tailEnd/>
          </a:ln>
        </p:spPr>
      </p:pic>
      <p:sp>
        <p:nvSpPr>
          <p:cNvPr id="10" name="TextBox 5"/>
          <p:cNvSpPr txBox="1">
            <a:spLocks noChangeArrowheads="1"/>
          </p:cNvSpPr>
          <p:nvPr/>
        </p:nvSpPr>
        <p:spPr bwMode="auto">
          <a:xfrm>
            <a:off x="450057" y="5878225"/>
            <a:ext cx="1295400" cy="369332"/>
          </a:xfrm>
          <a:prstGeom prst="rect">
            <a:avLst/>
          </a:prstGeom>
          <a:noFill/>
          <a:ln w="9525">
            <a:noFill/>
            <a:miter lim="800000"/>
            <a:headEnd/>
            <a:tailEnd/>
          </a:ln>
        </p:spPr>
        <p:txBody>
          <a:bodyPr>
            <a:spAutoFit/>
          </a:bodyPr>
          <a:lstStyle/>
          <a:p>
            <a:pPr algn="ctr" eaLnBrk="1" hangingPunct="1"/>
            <a:r>
              <a:rPr lang="en-US" dirty="0" smtClean="0"/>
              <a:t>Page 4</a:t>
            </a:r>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2"/>
          <p:cNvSpPr>
            <a:spLocks noGrp="1"/>
          </p:cNvSpPr>
          <p:nvPr>
            <p:ph type="title"/>
          </p:nvPr>
        </p:nvSpPr>
        <p:spPr/>
        <p:txBody>
          <a:bodyPr/>
          <a:lstStyle/>
          <a:p>
            <a:r>
              <a:rPr lang="en-US" dirty="0" smtClean="0"/>
              <a:t>Academic Language</a:t>
            </a:r>
          </a:p>
        </p:txBody>
      </p:sp>
      <p:sp>
        <p:nvSpPr>
          <p:cNvPr id="119812" name="Content Placeholder 1"/>
          <p:cNvSpPr>
            <a:spLocks noGrp="1"/>
          </p:cNvSpPr>
          <p:nvPr>
            <p:ph type="body" sz="quarter" idx="10"/>
          </p:nvPr>
        </p:nvSpPr>
        <p:spPr>
          <a:xfrm>
            <a:off x="381000" y="1417320"/>
            <a:ext cx="8382000" cy="5206233"/>
          </a:xfrm>
        </p:spPr>
        <p:txBody>
          <a:bodyPr/>
          <a:lstStyle/>
          <a:p>
            <a:pPr marL="0" indent="0">
              <a:lnSpc>
                <a:spcPct val="114000"/>
              </a:lnSpc>
              <a:spcBef>
                <a:spcPts val="600"/>
              </a:spcBef>
              <a:buNone/>
            </a:pPr>
            <a:r>
              <a:rPr lang="en-US" dirty="0" smtClean="0"/>
              <a:t>“Words are not just words. They are the nexus–the interface between communication and thought.  When we read, it is through words that we build, refine, and modify our knowledge.  What makes vocabulary valuable and important is not the words themselves so much as the understandings.”</a:t>
            </a:r>
          </a:p>
          <a:p>
            <a:pPr>
              <a:lnSpc>
                <a:spcPct val="114000"/>
              </a:lnSpc>
              <a:spcBef>
                <a:spcPts val="600"/>
              </a:spcBef>
              <a:buNone/>
            </a:pPr>
            <a:r>
              <a:rPr lang="en-US" dirty="0" smtClean="0"/>
              <a:t>							</a:t>
            </a:r>
            <a:r>
              <a:rPr lang="en-US" sz="2000" dirty="0" smtClean="0">
                <a:solidFill>
                  <a:srgbClr val="0000FF"/>
                </a:solidFill>
              </a:rPr>
              <a:t>Adams, 2009, p.180</a:t>
            </a:r>
          </a:p>
          <a:p>
            <a:pPr>
              <a:lnSpc>
                <a:spcPct val="114000"/>
              </a:lnSpc>
              <a:spcBef>
                <a:spcPts val="600"/>
              </a:spcBef>
            </a:pPr>
            <a:endParaRPr lang="en-US" dirty="0" smtClean="0"/>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50</a:t>
            </a:fld>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smtClean="0"/>
              <a:t>Tier 1, 2, 3</a:t>
            </a:r>
          </a:p>
        </p:txBody>
      </p:sp>
      <p:sp>
        <p:nvSpPr>
          <p:cNvPr id="9" name="Content Placeholder 8"/>
          <p:cNvSpPr>
            <a:spLocks noGrp="1"/>
          </p:cNvSpPr>
          <p:nvPr>
            <p:ph type="body" sz="quarter" idx="10"/>
          </p:nvPr>
        </p:nvSpPr>
        <p:spPr>
          <a:xfrm>
            <a:off x="381000" y="1018024"/>
            <a:ext cx="8561522" cy="4244969"/>
          </a:xfrm>
          <a:prstGeom prst="rect">
            <a:avLst/>
          </a:prstGeom>
        </p:spPr>
        <p:txBody>
          <a:bodyPr>
            <a:noAutofit/>
          </a:bodyPr>
          <a:lstStyle/>
          <a:p>
            <a:pPr marL="0" indent="0">
              <a:buNone/>
            </a:pPr>
            <a:r>
              <a:rPr lang="en-US" sz="2400" b="1" dirty="0">
                <a:solidFill>
                  <a:schemeClr val="accent3">
                    <a:lumMod val="75000"/>
                  </a:schemeClr>
                </a:solidFill>
              </a:rPr>
              <a:t>Tier </a:t>
            </a:r>
            <a:r>
              <a:rPr lang="en-US" sz="2400" b="1" dirty="0" smtClean="0">
                <a:solidFill>
                  <a:schemeClr val="accent3">
                    <a:lumMod val="75000"/>
                  </a:schemeClr>
                </a:solidFill>
              </a:rPr>
              <a:t>One Words</a:t>
            </a:r>
          </a:p>
          <a:p>
            <a:r>
              <a:rPr lang="en-US" sz="2400" dirty="0" smtClean="0">
                <a:solidFill>
                  <a:schemeClr val="tx2"/>
                </a:solidFill>
                <a:sym typeface="Arial" pitchFamily="34" charset="0"/>
              </a:rPr>
              <a:t>Everyday speech</a:t>
            </a:r>
          </a:p>
          <a:p>
            <a:r>
              <a:rPr lang="en-US" sz="2400" dirty="0" smtClean="0">
                <a:solidFill>
                  <a:schemeClr val="tx2"/>
                </a:solidFill>
                <a:sym typeface="Arial" pitchFamily="34" charset="0"/>
              </a:rPr>
              <a:t>Not </a:t>
            </a:r>
            <a:r>
              <a:rPr lang="en-US" sz="2400" dirty="0">
                <a:solidFill>
                  <a:schemeClr val="tx2"/>
                </a:solidFill>
                <a:sym typeface="Arial" pitchFamily="34" charset="0"/>
              </a:rPr>
              <a:t>considered a challenge to the average native </a:t>
            </a:r>
            <a:r>
              <a:rPr lang="en-US" sz="2400" dirty="0" smtClean="0">
                <a:solidFill>
                  <a:schemeClr val="tx2"/>
                </a:solidFill>
                <a:sym typeface="Arial" pitchFamily="34" charset="0"/>
              </a:rPr>
              <a:t>speaker</a:t>
            </a:r>
          </a:p>
          <a:p>
            <a:pPr marL="0" indent="0">
              <a:buNone/>
            </a:pPr>
            <a:r>
              <a:rPr lang="en-US" sz="2400" b="1" dirty="0" smtClean="0">
                <a:solidFill>
                  <a:schemeClr val="accent3">
                    <a:lumMod val="75000"/>
                  </a:schemeClr>
                </a:solidFill>
              </a:rPr>
              <a:t>Tier Two Words </a:t>
            </a:r>
            <a:r>
              <a:rPr lang="en-US" sz="2400" b="1" dirty="0" smtClean="0">
                <a:solidFill>
                  <a:schemeClr val="accent3">
                    <a:lumMod val="75000"/>
                  </a:schemeClr>
                </a:solidFill>
                <a:sym typeface="Arial" pitchFamily="34" charset="0"/>
              </a:rPr>
              <a:t>(general academic words)</a:t>
            </a:r>
          </a:p>
          <a:p>
            <a:r>
              <a:rPr lang="en-US" sz="2400" dirty="0" smtClean="0">
                <a:solidFill>
                  <a:schemeClr val="tx2"/>
                </a:solidFill>
                <a:sym typeface="Arial" pitchFamily="34" charset="0"/>
              </a:rPr>
              <a:t>More likely </a:t>
            </a:r>
            <a:r>
              <a:rPr lang="en-US" sz="2400" dirty="0">
                <a:solidFill>
                  <a:schemeClr val="tx2"/>
                </a:solidFill>
                <a:sym typeface="Arial" pitchFamily="34" charset="0"/>
              </a:rPr>
              <a:t>to appear in </a:t>
            </a:r>
            <a:r>
              <a:rPr lang="en-US" sz="2400" dirty="0" smtClean="0">
                <a:solidFill>
                  <a:schemeClr val="tx2"/>
                </a:solidFill>
                <a:sym typeface="Arial" pitchFamily="34" charset="0"/>
              </a:rPr>
              <a:t>written texts </a:t>
            </a:r>
            <a:r>
              <a:rPr lang="en-US" sz="2400" dirty="0">
                <a:solidFill>
                  <a:schemeClr val="tx2"/>
                </a:solidFill>
                <a:sym typeface="Arial" pitchFamily="34" charset="0"/>
              </a:rPr>
              <a:t>than in </a:t>
            </a:r>
            <a:r>
              <a:rPr lang="en-US" sz="2400" dirty="0" smtClean="0">
                <a:solidFill>
                  <a:schemeClr val="tx2"/>
                </a:solidFill>
                <a:sym typeface="Arial" pitchFamily="34" charset="0"/>
              </a:rPr>
              <a:t>speech</a:t>
            </a:r>
          </a:p>
          <a:p>
            <a:r>
              <a:rPr lang="en-US" sz="2400" dirty="0">
                <a:solidFill>
                  <a:schemeClr val="tx2"/>
                </a:solidFill>
                <a:sym typeface="Arial" pitchFamily="34" charset="0"/>
              </a:rPr>
              <a:t>A</a:t>
            </a:r>
            <a:r>
              <a:rPr lang="en-US" sz="2400" dirty="0" smtClean="0">
                <a:solidFill>
                  <a:schemeClr val="tx2"/>
                </a:solidFill>
                <a:sym typeface="Arial" pitchFamily="34" charset="0"/>
              </a:rPr>
              <a:t>ppear </a:t>
            </a:r>
            <a:r>
              <a:rPr lang="en-US" sz="2400" dirty="0">
                <a:solidFill>
                  <a:schemeClr val="tx2"/>
                </a:solidFill>
                <a:sym typeface="Arial" pitchFamily="34" charset="0"/>
              </a:rPr>
              <a:t>in all sorts of texts: </a:t>
            </a:r>
            <a:r>
              <a:rPr lang="en-US" sz="2400" dirty="0" smtClean="0">
                <a:solidFill>
                  <a:schemeClr val="tx2"/>
                </a:solidFill>
                <a:sym typeface="Arial" pitchFamily="34" charset="0"/>
              </a:rPr>
              <a:t>informational, technical, and </a:t>
            </a:r>
            <a:r>
              <a:rPr lang="en-US" sz="2400" dirty="0">
                <a:solidFill>
                  <a:schemeClr val="tx2"/>
                </a:solidFill>
                <a:sym typeface="Arial" pitchFamily="34" charset="0"/>
              </a:rPr>
              <a:t>literary </a:t>
            </a:r>
            <a:endParaRPr lang="en-US" sz="2400" dirty="0" smtClean="0">
              <a:solidFill>
                <a:schemeClr val="tx2"/>
              </a:solidFill>
              <a:sym typeface="Arial" pitchFamily="34" charset="0"/>
            </a:endParaRPr>
          </a:p>
          <a:p>
            <a:r>
              <a:rPr lang="en-US" sz="2400" dirty="0" smtClean="0">
                <a:solidFill>
                  <a:schemeClr val="tx2"/>
                </a:solidFill>
                <a:sym typeface="Arial" pitchFamily="34" charset="0"/>
              </a:rPr>
              <a:t>Often highly generalizable</a:t>
            </a:r>
          </a:p>
          <a:p>
            <a:pPr marL="0" indent="0">
              <a:buNone/>
            </a:pPr>
            <a:r>
              <a:rPr lang="en-US" sz="2400" b="1" dirty="0" smtClean="0">
                <a:solidFill>
                  <a:schemeClr val="accent3">
                    <a:lumMod val="75000"/>
                  </a:schemeClr>
                </a:solidFill>
              </a:rPr>
              <a:t>Tier </a:t>
            </a:r>
            <a:r>
              <a:rPr lang="en-US" sz="2400" b="1" dirty="0">
                <a:solidFill>
                  <a:schemeClr val="accent3">
                    <a:lumMod val="75000"/>
                  </a:schemeClr>
                </a:solidFill>
              </a:rPr>
              <a:t>Three </a:t>
            </a:r>
            <a:r>
              <a:rPr lang="en-US" sz="2400" b="1" dirty="0" smtClean="0">
                <a:solidFill>
                  <a:schemeClr val="accent3">
                    <a:lumMod val="75000"/>
                  </a:schemeClr>
                </a:solidFill>
              </a:rPr>
              <a:t>words (domain-specific </a:t>
            </a:r>
            <a:r>
              <a:rPr lang="en-US" sz="2400" b="1" dirty="0">
                <a:solidFill>
                  <a:schemeClr val="accent3">
                    <a:lumMod val="75000"/>
                  </a:schemeClr>
                </a:solidFill>
              </a:rPr>
              <a:t>words) </a:t>
            </a:r>
            <a:endParaRPr lang="en-US" sz="2400" b="1" dirty="0" smtClean="0">
              <a:solidFill>
                <a:schemeClr val="accent3">
                  <a:lumMod val="75000"/>
                </a:schemeClr>
              </a:solidFill>
            </a:endParaRPr>
          </a:p>
          <a:p>
            <a:r>
              <a:rPr lang="en-US" sz="2400" dirty="0" smtClean="0">
                <a:solidFill>
                  <a:schemeClr val="tx2"/>
                </a:solidFill>
                <a:sym typeface="Arial" pitchFamily="34" charset="0"/>
              </a:rPr>
              <a:t>Specific </a:t>
            </a:r>
            <a:r>
              <a:rPr lang="en-US" sz="2400" dirty="0">
                <a:solidFill>
                  <a:schemeClr val="tx2"/>
                </a:solidFill>
                <a:sym typeface="Arial" pitchFamily="34" charset="0"/>
              </a:rPr>
              <a:t>to a domain or field </a:t>
            </a:r>
            <a:r>
              <a:rPr lang="en-US" sz="2400" dirty="0" smtClean="0">
                <a:solidFill>
                  <a:schemeClr val="tx2"/>
                </a:solidFill>
                <a:sym typeface="Arial" pitchFamily="34" charset="0"/>
              </a:rPr>
              <a:t>of study</a:t>
            </a:r>
          </a:p>
          <a:p>
            <a:r>
              <a:rPr lang="en-US" sz="2400" dirty="0" smtClean="0">
                <a:solidFill>
                  <a:schemeClr val="tx2"/>
                </a:solidFill>
                <a:sym typeface="Arial" pitchFamily="34" charset="0"/>
              </a:rPr>
              <a:t>Key </a:t>
            </a:r>
            <a:r>
              <a:rPr lang="en-US" sz="2400" dirty="0">
                <a:solidFill>
                  <a:schemeClr val="tx2"/>
                </a:solidFill>
                <a:sym typeface="Arial" pitchFamily="34" charset="0"/>
              </a:rPr>
              <a:t>to understanding a new concept within </a:t>
            </a:r>
            <a:r>
              <a:rPr lang="en-US" sz="2400" dirty="0" smtClean="0">
                <a:solidFill>
                  <a:schemeClr val="tx2"/>
                </a:solidFill>
                <a:sym typeface="Arial" pitchFamily="34" charset="0"/>
              </a:rPr>
              <a:t>a text</a:t>
            </a:r>
          </a:p>
          <a:p>
            <a:r>
              <a:rPr lang="en-US" sz="2400" spc="-60" dirty="0" smtClean="0">
                <a:solidFill>
                  <a:schemeClr val="tx2"/>
                </a:solidFill>
                <a:sym typeface="Arial" pitchFamily="34" charset="0"/>
              </a:rPr>
              <a:t>Often </a:t>
            </a:r>
            <a:r>
              <a:rPr lang="en-US" sz="2400" spc="-60" dirty="0">
                <a:solidFill>
                  <a:schemeClr val="tx2"/>
                </a:solidFill>
                <a:sym typeface="Arial" pitchFamily="34" charset="0"/>
              </a:rPr>
              <a:t>explicitly defined by the author of a </a:t>
            </a:r>
            <a:r>
              <a:rPr lang="en-US" sz="2400" spc="-60" dirty="0" smtClean="0">
                <a:solidFill>
                  <a:schemeClr val="tx2"/>
                </a:solidFill>
                <a:sym typeface="Arial" pitchFamily="34" charset="0"/>
              </a:rPr>
              <a:t>text in context or a glossary</a:t>
            </a:r>
            <a:endParaRPr lang="en-US" sz="2400" spc="-60" dirty="0">
              <a:solidFill>
                <a:schemeClr val="tx2"/>
              </a:solidFill>
              <a:sym typeface="Arial" pitchFamily="34" charset="0"/>
            </a:endParaRPr>
          </a:p>
        </p:txBody>
      </p:sp>
      <p:sp>
        <p:nvSpPr>
          <p:cNvPr id="6" name="Content Placeholder 8">
            <a:hlinkClick r:id="rId3"/>
          </p:cNvPr>
          <p:cNvSpPr txBox="1">
            <a:spLocks/>
          </p:cNvSpPr>
          <p:nvPr/>
        </p:nvSpPr>
        <p:spPr>
          <a:xfrm>
            <a:off x="2505313" y="5606019"/>
            <a:ext cx="6437209" cy="319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a:solidFill>
                  <a:srgbClr val="0000FF"/>
                </a:solidFill>
              </a:rPr>
              <a:t>http://www.corestandards.org/assets/Appendix_A.pdf</a:t>
            </a: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51</a:t>
            </a:fld>
            <a:endParaRPr lang="en-US"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a:t>
            </a:r>
            <a:endParaRPr lang="en-US" dirty="0"/>
          </a:p>
        </p:txBody>
      </p:sp>
      <p:sp>
        <p:nvSpPr>
          <p:cNvPr id="6" name="Text Placeholder 5"/>
          <p:cNvSpPr>
            <a:spLocks noGrp="1"/>
          </p:cNvSpPr>
          <p:nvPr>
            <p:ph type="body" idx="1"/>
          </p:nvPr>
        </p:nvSpPr>
        <p:spPr>
          <a:xfrm>
            <a:off x="384048" y="1152446"/>
            <a:ext cx="3868340" cy="387798"/>
          </a:xfrm>
          <a:solidFill>
            <a:schemeClr val="accent1">
              <a:lumMod val="40000"/>
              <a:lumOff val="60000"/>
            </a:schemeClr>
          </a:solidFill>
          <a:effectLst>
            <a:outerShdw blurRad="50800" dist="38100" dir="2700000" algn="tl" rotWithShape="0">
              <a:prstClr val="black">
                <a:alpha val="40000"/>
              </a:prstClr>
            </a:outerShdw>
          </a:effectLst>
        </p:spPr>
        <p:txBody>
          <a:bodyPr/>
          <a:lstStyle/>
          <a:p>
            <a:r>
              <a:rPr lang="en-US" sz="2800" dirty="0"/>
              <a:t>Tier 2</a:t>
            </a:r>
          </a:p>
        </p:txBody>
      </p:sp>
      <p:sp>
        <p:nvSpPr>
          <p:cNvPr id="7" name="Content Placeholder 6"/>
          <p:cNvSpPr>
            <a:spLocks noGrp="1"/>
          </p:cNvSpPr>
          <p:nvPr>
            <p:ph sz="half" idx="2"/>
          </p:nvPr>
        </p:nvSpPr>
        <p:spPr>
          <a:xfrm>
            <a:off x="384048" y="1679789"/>
            <a:ext cx="3868340" cy="3199374"/>
          </a:xfrm>
        </p:spPr>
        <p:txBody>
          <a:bodyPr>
            <a:noAutofit/>
          </a:bodyPr>
          <a:lstStyle/>
          <a:p>
            <a:r>
              <a:rPr lang="en-US" sz="2400" dirty="0" smtClean="0">
                <a:solidFill>
                  <a:schemeClr val="tx2"/>
                </a:solidFill>
                <a:sym typeface="Arial" pitchFamily="34" charset="0"/>
              </a:rPr>
              <a:t>Important to understanding content and ideas</a:t>
            </a:r>
          </a:p>
          <a:p>
            <a:r>
              <a:rPr lang="en-US" sz="2400" dirty="0" smtClean="0">
                <a:solidFill>
                  <a:schemeClr val="tx2"/>
                </a:solidFill>
                <a:sym typeface="Arial" pitchFamily="34" charset="0"/>
              </a:rPr>
              <a:t>Not unique to a discipline</a:t>
            </a:r>
          </a:p>
          <a:p>
            <a:r>
              <a:rPr lang="en-US" sz="2400" dirty="0" smtClean="0">
                <a:solidFill>
                  <a:schemeClr val="tx2"/>
                </a:solidFill>
                <a:sym typeface="Arial" pitchFamily="34" charset="0"/>
              </a:rPr>
              <a:t>Not easily defined by context clues</a:t>
            </a:r>
          </a:p>
          <a:p>
            <a:r>
              <a:rPr lang="en-US" sz="2400" dirty="0" smtClean="0">
                <a:solidFill>
                  <a:schemeClr val="tx2"/>
                </a:solidFill>
                <a:sym typeface="Arial" pitchFamily="34" charset="0"/>
              </a:rPr>
              <a:t>Powerful </a:t>
            </a:r>
            <a:r>
              <a:rPr lang="en-US" sz="2400" dirty="0">
                <a:solidFill>
                  <a:schemeClr val="tx2"/>
                </a:solidFill>
                <a:sym typeface="Arial" pitchFamily="34" charset="0"/>
              </a:rPr>
              <a:t>because of their </a:t>
            </a:r>
            <a:r>
              <a:rPr lang="en-US" sz="2400" dirty="0" smtClean="0">
                <a:solidFill>
                  <a:schemeClr val="tx2"/>
                </a:solidFill>
                <a:sym typeface="Arial" pitchFamily="34" charset="0"/>
              </a:rPr>
              <a:t>applicability </a:t>
            </a:r>
            <a:r>
              <a:rPr lang="en-US" sz="2400" dirty="0">
                <a:solidFill>
                  <a:schemeClr val="tx2"/>
                </a:solidFill>
                <a:sym typeface="Arial" pitchFamily="34" charset="0"/>
              </a:rPr>
              <a:t>to many sorts of </a:t>
            </a:r>
            <a:r>
              <a:rPr lang="en-US" sz="2400" dirty="0" smtClean="0">
                <a:solidFill>
                  <a:schemeClr val="tx2"/>
                </a:solidFill>
                <a:sym typeface="Arial" pitchFamily="34" charset="0"/>
              </a:rPr>
              <a:t>reading</a:t>
            </a:r>
          </a:p>
          <a:p>
            <a:r>
              <a:rPr lang="en-US" sz="2400" dirty="0" smtClean="0">
                <a:solidFill>
                  <a:schemeClr val="tx2"/>
                </a:solidFill>
                <a:sym typeface="Arial" pitchFamily="34" charset="0"/>
              </a:rPr>
              <a:t>Teachers need to be alert to Tier Two words and leverage their use </a:t>
            </a:r>
            <a:endParaRPr lang="en-US" sz="2400" dirty="0">
              <a:solidFill>
                <a:schemeClr val="tx2"/>
              </a:solidFill>
              <a:sym typeface="Arial" pitchFamily="34" charset="0"/>
            </a:endParaRPr>
          </a:p>
        </p:txBody>
      </p:sp>
      <p:sp>
        <p:nvSpPr>
          <p:cNvPr id="8" name="Text Placeholder 7"/>
          <p:cNvSpPr>
            <a:spLocks noGrp="1"/>
          </p:cNvSpPr>
          <p:nvPr>
            <p:ph type="body" sz="quarter" idx="3"/>
          </p:nvPr>
        </p:nvSpPr>
        <p:spPr>
          <a:xfrm>
            <a:off x="4629150" y="1152446"/>
            <a:ext cx="3887391" cy="387798"/>
          </a:xfrm>
          <a:solidFill>
            <a:schemeClr val="accent1">
              <a:lumMod val="40000"/>
              <a:lumOff val="60000"/>
            </a:schemeClr>
          </a:solidFill>
          <a:effectLst>
            <a:outerShdw blurRad="50800" dist="38100" dir="2700000" algn="tl" rotWithShape="0">
              <a:prstClr val="black">
                <a:alpha val="40000"/>
              </a:prstClr>
            </a:outerShdw>
          </a:effectLst>
        </p:spPr>
        <p:txBody>
          <a:bodyPr/>
          <a:lstStyle/>
          <a:p>
            <a:r>
              <a:rPr lang="en-US" sz="2800" dirty="0"/>
              <a:t>Tier 3</a:t>
            </a:r>
          </a:p>
        </p:txBody>
      </p:sp>
      <p:sp>
        <p:nvSpPr>
          <p:cNvPr id="9" name="Content Placeholder 8"/>
          <p:cNvSpPr>
            <a:spLocks noGrp="1"/>
          </p:cNvSpPr>
          <p:nvPr>
            <p:ph sz="quarter" idx="4"/>
          </p:nvPr>
        </p:nvSpPr>
        <p:spPr>
          <a:xfrm>
            <a:off x="4629150" y="1679789"/>
            <a:ext cx="3887391" cy="3199374"/>
          </a:xfrm>
        </p:spPr>
        <p:txBody>
          <a:bodyPr>
            <a:normAutofit/>
          </a:bodyPr>
          <a:lstStyle/>
          <a:p>
            <a:r>
              <a:rPr lang="en-US" sz="2400" dirty="0" smtClean="0">
                <a:solidFill>
                  <a:schemeClr val="tx2"/>
                </a:solidFill>
                <a:sym typeface="Arial" pitchFamily="34" charset="0"/>
              </a:rPr>
              <a:t>Important to understanding content and ideas</a:t>
            </a:r>
          </a:p>
          <a:p>
            <a:r>
              <a:rPr lang="en-US" sz="2400" dirty="0" smtClean="0">
                <a:solidFill>
                  <a:schemeClr val="tx2"/>
                </a:solidFill>
                <a:sym typeface="Arial" pitchFamily="34" charset="0"/>
              </a:rPr>
              <a:t>Specific to discipline or content area</a:t>
            </a:r>
          </a:p>
          <a:p>
            <a:r>
              <a:rPr lang="en-US" sz="2400" dirty="0" smtClean="0">
                <a:solidFill>
                  <a:schemeClr val="tx2"/>
                </a:solidFill>
                <a:sym typeface="Arial" pitchFamily="34" charset="0"/>
              </a:rPr>
              <a:t>Bold-faced, defined in context or glossary</a:t>
            </a:r>
          </a:p>
          <a:p>
            <a:r>
              <a:rPr lang="en-US" sz="2400" dirty="0" smtClean="0">
                <a:solidFill>
                  <a:schemeClr val="tx2"/>
                </a:solidFill>
                <a:sym typeface="Arial" pitchFamily="34" charset="0"/>
              </a:rPr>
              <a:t>Recognized as important and reinforced throughout lesson or unit</a:t>
            </a:r>
          </a:p>
          <a:p>
            <a:endParaRPr lang="en-US" dirty="0"/>
          </a:p>
        </p:txBody>
      </p:sp>
      <p:sp>
        <p:nvSpPr>
          <p:cNvPr id="10" name="TextBox 9">
            <a:hlinkClick r:id="rId3"/>
          </p:cNvPr>
          <p:cNvSpPr txBox="1"/>
          <p:nvPr/>
        </p:nvSpPr>
        <p:spPr>
          <a:xfrm>
            <a:off x="4516927" y="5334517"/>
            <a:ext cx="4289636" cy="369332"/>
          </a:xfrm>
          <a:prstGeom prst="rect">
            <a:avLst/>
          </a:prstGeom>
          <a:noFill/>
        </p:spPr>
        <p:txBody>
          <a:bodyPr wrap="none" rtlCol="0">
            <a:spAutoFit/>
          </a:bodyPr>
          <a:lstStyle/>
          <a:p>
            <a:r>
              <a:rPr lang="en-US" dirty="0">
                <a:solidFill>
                  <a:srgbClr val="0000FF"/>
                </a:solidFill>
              </a:rPr>
              <a:t>http://www.corestandards.org/ELA-Literacy</a:t>
            </a:r>
          </a:p>
        </p:txBody>
      </p:sp>
      <p:sp>
        <p:nvSpPr>
          <p:cNvPr id="3" name="Footer Placeholder 2"/>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52</a:t>
            </a:fld>
            <a:endParaRPr lang="en-US" dirty="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CCS</a:t>
            </a:r>
            <a:endParaRPr lang="en-US" dirty="0"/>
          </a:p>
        </p:txBody>
      </p:sp>
      <p:sp>
        <p:nvSpPr>
          <p:cNvPr id="3" name="Content Placeholder 2"/>
          <p:cNvSpPr>
            <a:spLocks noGrp="1"/>
          </p:cNvSpPr>
          <p:nvPr>
            <p:ph type="body" sz="quarter" idx="10"/>
          </p:nvPr>
        </p:nvSpPr>
        <p:spPr>
          <a:xfrm>
            <a:off x="381000" y="1115878"/>
            <a:ext cx="8382000" cy="4370522"/>
          </a:xfrm>
        </p:spPr>
        <p:txBody>
          <a:bodyPr>
            <a:normAutofit/>
          </a:bodyPr>
          <a:lstStyle/>
          <a:p>
            <a:pPr marL="58738" indent="-58738">
              <a:lnSpc>
                <a:spcPct val="100000"/>
              </a:lnSpc>
              <a:spcBef>
                <a:spcPts val="0"/>
              </a:spcBef>
              <a:spcAft>
                <a:spcPts val="1200"/>
              </a:spcAft>
              <a:buNone/>
            </a:pPr>
            <a:r>
              <a:rPr lang="en-US" sz="2000" dirty="0" smtClean="0"/>
              <a:t>“</a:t>
            </a:r>
            <a:r>
              <a:rPr lang="en-US" sz="2400" dirty="0" smtClean="0"/>
              <a:t>In early times, no one knew how volcanoes were formed or why they spouted red-hot molten</a:t>
            </a:r>
            <a:r>
              <a:rPr lang="en-US" sz="2400" b="1" dirty="0" smtClean="0"/>
              <a:t> </a:t>
            </a:r>
            <a:r>
              <a:rPr lang="en-US" sz="2400" dirty="0" smtClean="0"/>
              <a:t>rock. In modern times, scientists began to study volcanoes. They still don’t know all the answers, but they know much about how a volcano works. Our planet is made up of many layers of rock. The top layers of solid rock are called the </a:t>
            </a:r>
            <a:r>
              <a:rPr lang="en-US" sz="2400" b="1" dirty="0" smtClean="0"/>
              <a:t>crust.</a:t>
            </a:r>
            <a:r>
              <a:rPr lang="en-US" sz="2400" dirty="0" smtClean="0"/>
              <a:t> Deep beneath the crust is the mantle, where it is so hot that some rock melts. The melted, or molten rock is called magma. Volcanoes are formed when magma pushes its way up through the crack in Earth’s crust. This is called a volcanic eruption. When magma pours forth on the surface, it is called lava.”</a:t>
            </a:r>
          </a:p>
          <a:p>
            <a:pPr marL="58738" indent="-58738" algn="r">
              <a:lnSpc>
                <a:spcPct val="100000"/>
              </a:lnSpc>
              <a:spcBef>
                <a:spcPts val="0"/>
              </a:spcBef>
              <a:spcAft>
                <a:spcPts val="1200"/>
              </a:spcAft>
              <a:buNone/>
            </a:pPr>
            <a:r>
              <a:rPr lang="en-US" sz="2400" i="1" dirty="0"/>
              <a:t>Excerpt from </a:t>
            </a:r>
            <a:r>
              <a:rPr lang="en-US" sz="2400" i="1" dirty="0" smtClean="0"/>
              <a:t>Seymour Simon, Volcanoes </a:t>
            </a:r>
            <a:r>
              <a:rPr lang="en-US" sz="2400" i="1" dirty="0"/>
              <a:t>(2006)</a:t>
            </a:r>
            <a:endParaRPr lang="en-US" sz="2800" i="1" dirty="0"/>
          </a:p>
          <a:p>
            <a:pPr marL="58738" indent="-58738">
              <a:lnSpc>
                <a:spcPct val="100000"/>
              </a:lnSpc>
              <a:spcBef>
                <a:spcPts val="0"/>
              </a:spcBef>
              <a:spcAft>
                <a:spcPts val="1200"/>
              </a:spcAft>
              <a:buNone/>
            </a:pPr>
            <a:endParaRPr lang="en-US" sz="2400" dirty="0" smtClean="0"/>
          </a:p>
          <a:p>
            <a:pPr lvl="1">
              <a:lnSpc>
                <a:spcPct val="100000"/>
              </a:lnSpc>
              <a:spcBef>
                <a:spcPts val="0"/>
              </a:spcBef>
              <a:spcAft>
                <a:spcPts val="1200"/>
              </a:spcAft>
            </a:pPr>
            <a:endParaRPr lang="en-US" sz="2000" dirty="0" smtClean="0"/>
          </a:p>
          <a:p>
            <a:pPr lvl="1">
              <a:lnSpc>
                <a:spcPct val="100000"/>
              </a:lnSpc>
              <a:spcBef>
                <a:spcPts val="0"/>
              </a:spcBef>
              <a:spcAft>
                <a:spcPts val="1200"/>
              </a:spcAft>
            </a:pPr>
            <a:endParaRPr lang="en-US" sz="2000" dirty="0" smtClean="0"/>
          </a:p>
          <a:p>
            <a:pPr lvl="1">
              <a:lnSpc>
                <a:spcPct val="100000"/>
              </a:lnSpc>
              <a:spcBef>
                <a:spcPts val="0"/>
              </a:spcBef>
              <a:spcAft>
                <a:spcPts val="1200"/>
              </a:spcAft>
            </a:pPr>
            <a:endParaRPr lang="en-US" sz="2000" b="1" dirty="0"/>
          </a:p>
        </p:txBody>
      </p:sp>
      <p:sp>
        <p:nvSpPr>
          <p:cNvPr id="4" name="TextBox 3">
            <a:hlinkClick r:id="rId3"/>
          </p:cNvPr>
          <p:cNvSpPr txBox="1"/>
          <p:nvPr/>
        </p:nvSpPr>
        <p:spPr>
          <a:xfrm>
            <a:off x="4414478" y="5584083"/>
            <a:ext cx="4289636" cy="369332"/>
          </a:xfrm>
          <a:prstGeom prst="rect">
            <a:avLst/>
          </a:prstGeom>
          <a:noFill/>
        </p:spPr>
        <p:txBody>
          <a:bodyPr wrap="none" rtlCol="0">
            <a:spAutoFit/>
          </a:bodyPr>
          <a:lstStyle/>
          <a:p>
            <a:pPr algn="r"/>
            <a:r>
              <a:rPr lang="en-US" dirty="0">
                <a:solidFill>
                  <a:srgbClr val="0000FF"/>
                </a:solidFill>
              </a:rPr>
              <a:t>http://www.corestandards.org/ELA-Literacy</a:t>
            </a:r>
          </a:p>
        </p:txBody>
      </p:sp>
      <p:pic>
        <p:nvPicPr>
          <p:cNvPr id="5" name="Picture 6" descr="discussion 2.png"/>
          <p:cNvPicPr>
            <a:picLocks noChangeAspect="1"/>
          </p:cNvPicPr>
          <p:nvPr/>
        </p:nvPicPr>
        <p:blipFill>
          <a:blip r:embed="rId4" cstate="print"/>
          <a:srcRect/>
          <a:stretch>
            <a:fillRect/>
          </a:stretch>
        </p:blipFill>
        <p:spPr bwMode="auto">
          <a:xfrm>
            <a:off x="909680" y="4913228"/>
            <a:ext cx="1146344" cy="1146344"/>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EE3D4692-A625-460F-A072-DE10EEAA5719}" type="slidenum">
              <a:rPr lang="en-US" smtClean="0"/>
              <a:pPr/>
              <a:t>53</a:t>
            </a:fld>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r>
              <a:rPr lang="en-US" dirty="0" smtClean="0"/>
              <a:t> </a:t>
            </a:r>
            <a:r>
              <a:rPr lang="en-US" dirty="0"/>
              <a:t>from</a:t>
            </a:r>
            <a:r>
              <a:rPr lang="en-US" dirty="0" smtClean="0"/>
              <a:t> CCS</a:t>
            </a:r>
            <a:endParaRPr lang="en-US" dirty="0"/>
          </a:p>
        </p:txBody>
      </p:sp>
      <p:sp>
        <p:nvSpPr>
          <p:cNvPr id="3" name="Content Placeholder 2"/>
          <p:cNvSpPr>
            <a:spLocks noGrp="1"/>
          </p:cNvSpPr>
          <p:nvPr>
            <p:ph type="body" sz="quarter" idx="10"/>
          </p:nvPr>
        </p:nvSpPr>
        <p:spPr>
          <a:xfrm>
            <a:off x="381000" y="1417320"/>
            <a:ext cx="8382000" cy="4250470"/>
          </a:xfrm>
        </p:spPr>
        <p:txBody>
          <a:bodyPr>
            <a:normAutofit/>
          </a:bodyPr>
          <a:lstStyle/>
          <a:p>
            <a:pPr marL="58738" indent="-58738">
              <a:lnSpc>
                <a:spcPct val="100000"/>
              </a:lnSpc>
              <a:spcBef>
                <a:spcPts val="0"/>
              </a:spcBef>
              <a:spcAft>
                <a:spcPts val="1200"/>
              </a:spcAft>
              <a:buNone/>
            </a:pPr>
            <a:r>
              <a:rPr lang="en-US" sz="2000" dirty="0" smtClean="0"/>
              <a:t>“</a:t>
            </a:r>
            <a:r>
              <a:rPr lang="en-US" sz="2400" dirty="0" smtClean="0"/>
              <a:t>In early times, no one knew how </a:t>
            </a:r>
            <a:r>
              <a:rPr lang="en-US" sz="2400" u="sng" dirty="0" smtClean="0">
                <a:solidFill>
                  <a:srgbClr val="FF0000"/>
                </a:solidFill>
              </a:rPr>
              <a:t>volcanoes</a:t>
            </a:r>
            <a:r>
              <a:rPr lang="en-US" sz="2400" dirty="0" smtClean="0"/>
              <a:t> were formed or why they</a:t>
            </a:r>
            <a:r>
              <a:rPr lang="en-US" sz="2400" dirty="0" smtClean="0">
                <a:solidFill>
                  <a:srgbClr val="00B0F0"/>
                </a:solidFill>
              </a:rPr>
              <a:t> </a:t>
            </a:r>
            <a:r>
              <a:rPr lang="en-US" sz="2400" u="sng" dirty="0" smtClean="0">
                <a:solidFill>
                  <a:srgbClr val="00B0F0"/>
                </a:solidFill>
              </a:rPr>
              <a:t>spouted</a:t>
            </a:r>
            <a:r>
              <a:rPr lang="en-US" sz="2400" dirty="0" smtClean="0">
                <a:solidFill>
                  <a:srgbClr val="00B0F0"/>
                </a:solidFill>
              </a:rPr>
              <a:t> </a:t>
            </a:r>
            <a:r>
              <a:rPr lang="en-US" sz="2400" dirty="0" smtClean="0"/>
              <a:t>red-hot </a:t>
            </a:r>
            <a:r>
              <a:rPr lang="en-US" sz="2400" u="sng" dirty="0">
                <a:solidFill>
                  <a:srgbClr val="00B0F0"/>
                </a:solidFill>
              </a:rPr>
              <a:t>molten</a:t>
            </a:r>
            <a:r>
              <a:rPr lang="en-US" sz="2400" b="1" dirty="0" smtClean="0"/>
              <a:t> </a:t>
            </a:r>
            <a:r>
              <a:rPr lang="en-US" sz="2400" dirty="0" smtClean="0"/>
              <a:t>rock. In modern times, scientists began to study volcanoes. They still don’t know all the answers, but they know much about how a volcano works. Our </a:t>
            </a:r>
            <a:r>
              <a:rPr lang="en-US" sz="2400" u="sng" dirty="0">
                <a:solidFill>
                  <a:srgbClr val="00B0F0"/>
                </a:solidFill>
              </a:rPr>
              <a:t>planet</a:t>
            </a:r>
            <a:r>
              <a:rPr lang="en-US" sz="2400" dirty="0" smtClean="0"/>
              <a:t> is made up of many </a:t>
            </a:r>
            <a:r>
              <a:rPr lang="en-US" sz="2400" u="sng" dirty="0">
                <a:solidFill>
                  <a:srgbClr val="00B0F0"/>
                </a:solidFill>
              </a:rPr>
              <a:t>layers</a:t>
            </a:r>
            <a:r>
              <a:rPr lang="en-US" sz="2400" dirty="0" smtClean="0"/>
              <a:t> of rock. The top layers of solid rock are called the </a:t>
            </a:r>
            <a:r>
              <a:rPr lang="en-US" sz="2400" b="1" u="sng" dirty="0" smtClean="0">
                <a:solidFill>
                  <a:srgbClr val="FF0000"/>
                </a:solidFill>
              </a:rPr>
              <a:t>crust</a:t>
            </a:r>
            <a:r>
              <a:rPr lang="en-US" sz="2400" b="1" dirty="0" smtClean="0"/>
              <a:t>.</a:t>
            </a:r>
            <a:r>
              <a:rPr lang="en-US" sz="2400" dirty="0" smtClean="0"/>
              <a:t> Deep beneath the crust is the </a:t>
            </a:r>
            <a:r>
              <a:rPr lang="en-US" sz="2400" u="sng" dirty="0" smtClean="0">
                <a:solidFill>
                  <a:srgbClr val="FF0000"/>
                </a:solidFill>
              </a:rPr>
              <a:t>mantle</a:t>
            </a:r>
            <a:r>
              <a:rPr lang="en-US" sz="2400" dirty="0" smtClean="0"/>
              <a:t>, where it is so hot that some rock melts. The melted, or molten rock is called </a:t>
            </a:r>
            <a:r>
              <a:rPr lang="en-US" sz="2400" u="sng" dirty="0">
                <a:solidFill>
                  <a:srgbClr val="FF0000"/>
                </a:solidFill>
              </a:rPr>
              <a:t>magma</a:t>
            </a:r>
            <a:r>
              <a:rPr lang="en-US" sz="2400" dirty="0" smtClean="0"/>
              <a:t>. Volcanoes are formed when magma pushes its way up through the crack in Earth’s crust. This is called a volcanic </a:t>
            </a:r>
            <a:r>
              <a:rPr lang="en-US" sz="2400" u="sng" dirty="0">
                <a:solidFill>
                  <a:srgbClr val="00B0F0"/>
                </a:solidFill>
              </a:rPr>
              <a:t>eruption</a:t>
            </a:r>
            <a:r>
              <a:rPr lang="en-US" sz="2400" dirty="0" smtClean="0"/>
              <a:t>. When magma </a:t>
            </a:r>
            <a:r>
              <a:rPr lang="en-US" sz="2400" u="sng" dirty="0">
                <a:solidFill>
                  <a:srgbClr val="00B0F0"/>
                </a:solidFill>
              </a:rPr>
              <a:t>pours</a:t>
            </a:r>
            <a:r>
              <a:rPr lang="en-US" sz="2400" dirty="0" smtClean="0"/>
              <a:t> </a:t>
            </a:r>
            <a:r>
              <a:rPr lang="en-US" sz="2400" u="sng" dirty="0">
                <a:solidFill>
                  <a:srgbClr val="00B0F0"/>
                </a:solidFill>
              </a:rPr>
              <a:t>forth</a:t>
            </a:r>
            <a:r>
              <a:rPr lang="en-US" sz="2400" dirty="0" smtClean="0"/>
              <a:t> on the </a:t>
            </a:r>
            <a:r>
              <a:rPr lang="en-US" sz="2400" u="sng" dirty="0">
                <a:solidFill>
                  <a:srgbClr val="00B0F0"/>
                </a:solidFill>
              </a:rPr>
              <a:t>surface</a:t>
            </a:r>
            <a:r>
              <a:rPr lang="en-US" sz="2400" dirty="0" smtClean="0"/>
              <a:t>, it is called </a:t>
            </a:r>
            <a:r>
              <a:rPr lang="en-US" sz="2400" u="sng" dirty="0">
                <a:solidFill>
                  <a:srgbClr val="FF0000"/>
                </a:solidFill>
              </a:rPr>
              <a:t>lava</a:t>
            </a:r>
            <a:r>
              <a:rPr lang="en-US" sz="2400" dirty="0" smtClean="0"/>
              <a:t>.”</a:t>
            </a:r>
          </a:p>
          <a:p>
            <a:pPr marL="58738" indent="-58738" algn="r">
              <a:lnSpc>
                <a:spcPct val="100000"/>
              </a:lnSpc>
              <a:spcBef>
                <a:spcPts val="0"/>
              </a:spcBef>
              <a:spcAft>
                <a:spcPts val="1200"/>
              </a:spcAft>
              <a:buNone/>
            </a:pPr>
            <a:r>
              <a:rPr lang="en-US" sz="2400" i="1" dirty="0"/>
              <a:t>Excerpt from </a:t>
            </a:r>
            <a:r>
              <a:rPr lang="en-US" sz="2400" i="1" dirty="0" smtClean="0"/>
              <a:t>Seymour Simon, </a:t>
            </a:r>
            <a:r>
              <a:rPr lang="en-US" sz="2400" i="1" dirty="0"/>
              <a:t>Volcanoes (2006</a:t>
            </a:r>
            <a:r>
              <a:rPr lang="en-US" sz="2400" i="1" dirty="0" smtClean="0"/>
              <a:t>)</a:t>
            </a:r>
            <a:endParaRPr lang="en-US" sz="2000" b="1" dirty="0"/>
          </a:p>
        </p:txBody>
      </p:sp>
      <p:sp>
        <p:nvSpPr>
          <p:cNvPr id="4" name="TextBox 3"/>
          <p:cNvSpPr txBox="1"/>
          <p:nvPr/>
        </p:nvSpPr>
        <p:spPr>
          <a:xfrm>
            <a:off x="6239058" y="264497"/>
            <a:ext cx="2844179"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2000" b="1" dirty="0" smtClean="0"/>
              <a:t>Critical?</a:t>
            </a:r>
          </a:p>
          <a:p>
            <a:pPr marL="285750" indent="-285750">
              <a:buFont typeface="Arial" panose="020B0604020202020204" pitchFamily="34" charset="0"/>
              <a:buChar char="•"/>
            </a:pPr>
            <a:r>
              <a:rPr lang="en-US" sz="2000" b="1" dirty="0" smtClean="0"/>
              <a:t>Define in Context?</a:t>
            </a:r>
          </a:p>
          <a:p>
            <a:pPr marL="285750" indent="-285750">
              <a:buFont typeface="Arial" panose="020B0604020202020204" pitchFamily="34" charset="0"/>
              <a:buChar char="•"/>
            </a:pPr>
            <a:r>
              <a:rPr lang="en-US" sz="2000" b="1" dirty="0" smtClean="0"/>
              <a:t>Provide?</a:t>
            </a:r>
            <a:endParaRPr lang="en-US" sz="2000" b="1" dirty="0"/>
          </a:p>
        </p:txBody>
      </p:sp>
      <p:sp>
        <p:nvSpPr>
          <p:cNvPr id="10" name="TextBox 9">
            <a:hlinkClick r:id="rId3"/>
          </p:cNvPr>
          <p:cNvSpPr txBox="1"/>
          <p:nvPr/>
        </p:nvSpPr>
        <p:spPr>
          <a:xfrm>
            <a:off x="282364" y="5606479"/>
            <a:ext cx="4289636" cy="369332"/>
          </a:xfrm>
          <a:prstGeom prst="rect">
            <a:avLst/>
          </a:prstGeom>
          <a:noFill/>
        </p:spPr>
        <p:txBody>
          <a:bodyPr wrap="none" rtlCol="0">
            <a:spAutoFit/>
          </a:bodyPr>
          <a:lstStyle/>
          <a:p>
            <a:pPr algn="r"/>
            <a:r>
              <a:rPr lang="en-US" dirty="0">
                <a:solidFill>
                  <a:srgbClr val="0000FF"/>
                </a:solidFill>
              </a:rPr>
              <a:t>http://www.corestandards.org/ELA-Literacy</a:t>
            </a:r>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54</a:t>
            </a:fld>
            <a:endParaRPr lang="en-US" dirty="0"/>
          </a:p>
        </p:txBody>
      </p:sp>
    </p:spTree>
    <p:extLst>
      <p:ext uri="{BB962C8B-B14F-4D97-AF65-F5344CB8AC3E}">
        <p14:creationId xmlns="" xmlns:p14="http://schemas.microsoft.com/office/powerpoint/2010/main" val="1118623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2"/>
          <p:cNvSpPr>
            <a:spLocks noGrp="1"/>
          </p:cNvSpPr>
          <p:nvPr>
            <p:ph type="title"/>
          </p:nvPr>
        </p:nvSpPr>
        <p:spPr>
          <a:xfrm>
            <a:off x="1703878" y="230188"/>
            <a:ext cx="7059122" cy="1049972"/>
          </a:xfrm>
        </p:spPr>
        <p:txBody>
          <a:bodyPr/>
          <a:lstStyle/>
          <a:p>
            <a:r>
              <a:rPr lang="en-US" dirty="0" smtClean="0"/>
              <a:t>Activity 4: Instructional Shift 3</a:t>
            </a:r>
          </a:p>
        </p:txBody>
      </p:sp>
      <p:graphicFrame>
        <p:nvGraphicFramePr>
          <p:cNvPr id="8" name="Table 7"/>
          <p:cNvGraphicFramePr>
            <a:graphicFrameLocks noGrp="1"/>
          </p:cNvGraphicFramePr>
          <p:nvPr>
            <p:extLst>
              <p:ext uri="{D42A27DB-BD31-4B8C-83A1-F6EECF244321}">
                <p14:modId xmlns="" xmlns:p14="http://schemas.microsoft.com/office/powerpoint/2010/main" val="1116628253"/>
              </p:ext>
            </p:extLst>
          </p:nvPr>
        </p:nvGraphicFramePr>
        <p:xfrm>
          <a:off x="991542" y="949218"/>
          <a:ext cx="7951487" cy="4151309"/>
        </p:xfrm>
        <a:graphic>
          <a:graphicData uri="http://schemas.openxmlformats.org/drawingml/2006/table">
            <a:tbl>
              <a:tblPr/>
              <a:tblGrid>
                <a:gridCol w="7951487"/>
              </a:tblGrid>
              <a:tr h="904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FFFFFF"/>
                          </a:solidFill>
                          <a:effectLst/>
                          <a:latin typeface="Calibri" charset="0"/>
                        </a:rPr>
                        <a:t>Part 1</a:t>
                      </a:r>
                      <a:r>
                        <a:rPr kumimoji="0" lang="en-US" sz="2800" b="0" i="0" u="none" strike="noStrike" cap="none" normalizeH="0" baseline="0" dirty="0" smtClean="0">
                          <a:ln>
                            <a:noFill/>
                          </a:ln>
                          <a:solidFill>
                            <a:srgbClr val="FFFFFF"/>
                          </a:solidFill>
                          <a:effectLst/>
                          <a:latin typeface="Calibri" charset="0"/>
                        </a:rPr>
                        <a:t>: Regular Practice with Complex Text and its Academic Language</a:t>
                      </a:r>
                      <a:endParaRPr kumimoji="0" lang="en-US" sz="2800" b="0" i="0" u="none" strike="noStrike" cap="none" normalizeH="0" baseline="0" dirty="0">
                        <a:ln>
                          <a:noFill/>
                        </a:ln>
                        <a:solidFill>
                          <a:srgbClr val="FFFFFF"/>
                        </a:solidFill>
                        <a:effectLst/>
                        <a:latin typeface="Calibri"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solidFill>
                  </a:tcPr>
                </a:tc>
              </a:tr>
              <a:tr h="3206421">
                <a:tc>
                  <a:txBody>
                    <a:bodyPr/>
                    <a:lstStyle/>
                    <a:p>
                      <a:pPr marL="0" marR="0" lvl="0" indent="0" algn="l" defTabSz="914400" rtl="0" eaLnBrk="1" fontAlgn="base" latinLnBrk="0" hangingPunct="1">
                        <a:lnSpc>
                          <a:spcPct val="100000"/>
                        </a:lnSpc>
                        <a:spcBef>
                          <a:spcPct val="0"/>
                        </a:spcBef>
                        <a:spcAft>
                          <a:spcPts val="600"/>
                        </a:spcAft>
                        <a:buClrTx/>
                        <a:buSzTx/>
                        <a:buFont typeface="+mj-lt" charset="0"/>
                        <a:buNone/>
                        <a:tabLst/>
                        <a:defRPr/>
                      </a:pPr>
                      <a:r>
                        <a:rPr lang="en-US" sz="2800" kern="1200" dirty="0" smtClean="0">
                          <a:solidFill>
                            <a:schemeClr val="tx1"/>
                          </a:solidFill>
                          <a:latin typeface="+mn-lt"/>
                          <a:ea typeface="+mn-ea"/>
                          <a:cs typeface="+mn-cs"/>
                        </a:rPr>
                        <a:t>In table groups of 6–8, 9–10, and 11–12 educators, coaches will reflect on a video of a lesson that is aligned with Shift 3: </a:t>
                      </a:r>
                      <a:r>
                        <a:rPr lang="en-US" sz="2800" i="1" kern="1200" dirty="0" smtClean="0">
                          <a:solidFill>
                            <a:schemeClr val="tx1"/>
                          </a:solidFill>
                          <a:latin typeface="+mn-lt"/>
                          <a:ea typeface="+mn-ea"/>
                          <a:cs typeface="+mn-cs"/>
                        </a:rPr>
                        <a:t>Regular practice with complex text and its academic language.</a:t>
                      </a:r>
                      <a:r>
                        <a:rPr lang="en-US" sz="2800" kern="1200" dirty="0" smtClean="0">
                          <a:solidFill>
                            <a:schemeClr val="tx1"/>
                          </a:solidFill>
                          <a:latin typeface="+mn-lt"/>
                          <a:ea typeface="+mn-ea"/>
                          <a:cs typeface="+mn-cs"/>
                        </a:rPr>
                        <a:t> </a:t>
                      </a:r>
                    </a:p>
                    <a:p>
                      <a:pPr marL="0" marR="0" lvl="0" indent="0" algn="l" defTabSz="914400" rtl="0" eaLnBrk="1" fontAlgn="base" latinLnBrk="0" hangingPunct="1">
                        <a:lnSpc>
                          <a:spcPct val="100000"/>
                        </a:lnSpc>
                        <a:spcBef>
                          <a:spcPct val="0"/>
                        </a:spcBef>
                        <a:spcAft>
                          <a:spcPts val="0"/>
                        </a:spcAft>
                        <a:buClrTx/>
                        <a:buSzTx/>
                        <a:buFont typeface="+mj-lt" charset="0"/>
                        <a:buNone/>
                        <a:tabLst/>
                        <a:defRPr/>
                      </a:pPr>
                      <a:r>
                        <a:rPr lang="en-US" sz="2800" kern="1200" dirty="0" smtClean="0">
                          <a:solidFill>
                            <a:schemeClr val="tx1"/>
                          </a:solidFill>
                          <a:latin typeface="+mn-lt"/>
                          <a:ea typeface="+mn-ea"/>
                          <a:cs typeface="+mn-cs"/>
                        </a:rPr>
                        <a:t>Pay careful attention to the text complexity</a:t>
                      </a:r>
                      <a:r>
                        <a:rPr lang="en-US" sz="2800" kern="1200" baseline="0" dirty="0" smtClean="0">
                          <a:solidFill>
                            <a:schemeClr val="tx1"/>
                          </a:solidFill>
                          <a:latin typeface="+mn-lt"/>
                          <a:ea typeface="+mn-ea"/>
                          <a:cs typeface="+mn-cs"/>
                        </a:rPr>
                        <a:t> and </a:t>
                      </a:r>
                      <a:br>
                        <a:rPr lang="en-US" sz="2800" kern="1200" baseline="0" dirty="0" smtClean="0">
                          <a:solidFill>
                            <a:schemeClr val="tx1"/>
                          </a:solidFill>
                          <a:latin typeface="+mn-lt"/>
                          <a:ea typeface="+mn-ea"/>
                          <a:cs typeface="+mn-cs"/>
                        </a:rPr>
                      </a:br>
                      <a:r>
                        <a:rPr lang="en-US" sz="2800" kern="1200" baseline="0" dirty="0" smtClean="0">
                          <a:solidFill>
                            <a:schemeClr val="tx1"/>
                          </a:solidFill>
                          <a:latin typeface="+mn-lt"/>
                          <a:ea typeface="+mn-ea"/>
                          <a:cs typeface="+mn-cs"/>
                        </a:rPr>
                        <a:t>the </a:t>
                      </a:r>
                      <a:r>
                        <a:rPr lang="en-US" sz="2800" kern="1200" dirty="0" smtClean="0">
                          <a:solidFill>
                            <a:schemeClr val="tx1"/>
                          </a:solidFill>
                          <a:latin typeface="+mn-lt"/>
                          <a:ea typeface="+mn-ea"/>
                          <a:cs typeface="+mn-cs"/>
                        </a:rPr>
                        <a:t>text-dependent questions focused on the text’s academic language.</a:t>
                      </a:r>
                      <a:r>
                        <a:rPr lang="en-US" sz="2000" dirty="0" smtClean="0">
                          <a:solidFill>
                            <a:schemeClr val="tx2">
                              <a:lumMod val="75000"/>
                            </a:schemeClr>
                          </a:solidFill>
                        </a:rPr>
                        <a:t> </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pic>
        <p:nvPicPr>
          <p:cNvPr id="131086" name="Picture 2" descr="C:\Documents and Settings\jmeltzer\Local Settings\Temporary Internet Files\Content.IE5\BJQILH3M\MM900283715[1].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8078" y="5192028"/>
            <a:ext cx="685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55</a:t>
            </a:fld>
            <a:endParaRPr lang="en-US" dirty="0"/>
          </a:p>
        </p:txBody>
      </p:sp>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
        <p:nvSpPr>
          <p:cNvPr id="3" name="TextBox 2"/>
          <p:cNvSpPr txBox="1"/>
          <p:nvPr/>
        </p:nvSpPr>
        <p:spPr>
          <a:xfrm>
            <a:off x="2971800" y="5577840"/>
            <a:ext cx="184731" cy="369332"/>
          </a:xfrm>
          <a:prstGeom prst="rect">
            <a:avLst/>
          </a:prstGeom>
          <a:noFill/>
        </p:spPr>
        <p:txBody>
          <a:bodyPr wrap="none" rtlCol="0">
            <a:spAutoFit/>
          </a:bodyPr>
          <a:lstStyle/>
          <a:p>
            <a:endParaRPr lang="en-US" dirty="0"/>
          </a:p>
        </p:txBody>
      </p:sp>
      <p:sp>
        <p:nvSpPr>
          <p:cNvPr id="9" name="TextBox 8"/>
          <p:cNvSpPr txBox="1"/>
          <p:nvPr/>
        </p:nvSpPr>
        <p:spPr>
          <a:xfrm>
            <a:off x="2286000" y="5394960"/>
            <a:ext cx="5714385" cy="369332"/>
          </a:xfrm>
          <a:prstGeom prst="rect">
            <a:avLst/>
          </a:prstGeom>
          <a:noFill/>
        </p:spPr>
        <p:txBody>
          <a:bodyPr wrap="none" rtlCol="0">
            <a:spAutoFit/>
          </a:bodyPr>
          <a:lstStyle/>
          <a:p>
            <a:r>
              <a:rPr lang="en-US" dirty="0"/>
              <a:t>Video: </a:t>
            </a:r>
            <a:r>
              <a:rPr lang="en-US" dirty="0">
                <a:hlinkClick r:id="rId5"/>
              </a:rPr>
              <a:t>http://</a:t>
            </a:r>
            <a:r>
              <a:rPr lang="en-US" dirty="0" smtClean="0">
                <a:hlinkClick r:id="rId5"/>
              </a:rPr>
              <a:t>commoncore.americaachieves.org/module/5</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a:xfrm>
            <a:off x="1063689" y="228600"/>
            <a:ext cx="7711539" cy="1066800"/>
          </a:xfrm>
        </p:spPr>
        <p:txBody>
          <a:bodyPr>
            <a:normAutofit/>
          </a:bodyPr>
          <a:lstStyle/>
          <a:p>
            <a:r>
              <a:rPr lang="en-US" sz="4000" dirty="0" smtClean="0"/>
              <a:t>Activity 4: CCS Instructional Shift 3 </a:t>
            </a:r>
          </a:p>
        </p:txBody>
      </p:sp>
      <p:graphicFrame>
        <p:nvGraphicFramePr>
          <p:cNvPr id="8" name="Table 7"/>
          <p:cNvGraphicFramePr>
            <a:graphicFrameLocks noGrp="1"/>
          </p:cNvGraphicFramePr>
          <p:nvPr>
            <p:extLst>
              <p:ext uri="{D42A27DB-BD31-4B8C-83A1-F6EECF244321}">
                <p14:modId xmlns="" xmlns:p14="http://schemas.microsoft.com/office/powerpoint/2010/main" val="1362676174"/>
              </p:ext>
            </p:extLst>
          </p:nvPr>
        </p:nvGraphicFramePr>
        <p:xfrm>
          <a:off x="381000" y="934028"/>
          <a:ext cx="8632372" cy="4876820"/>
        </p:xfrm>
        <a:graphic>
          <a:graphicData uri="http://schemas.openxmlformats.org/drawingml/2006/table">
            <a:tbl>
              <a:tblPr firstRow="1" bandRow="1">
                <a:tableStyleId>{00A15C55-8517-42AA-B614-E9B94910E393}</a:tableStyleId>
              </a:tblPr>
              <a:tblGrid>
                <a:gridCol w="8632372"/>
              </a:tblGrid>
              <a:tr h="903620">
                <a:tc>
                  <a:txBody>
                    <a:bodyPr/>
                    <a:lstStyle/>
                    <a:p>
                      <a:pPr marL="466725" indent="-466725">
                        <a:tabLst>
                          <a:tab pos="466725" algn="l"/>
                        </a:tabLst>
                      </a:pPr>
                      <a:r>
                        <a:rPr lang="en-US" sz="2800" b="1" i="1" dirty="0" smtClean="0"/>
                        <a:t>	Part 2</a:t>
                      </a:r>
                      <a:r>
                        <a:rPr lang="en-US" sz="2800" b="0" dirty="0" smtClean="0"/>
                        <a:t>: Regular</a:t>
                      </a:r>
                      <a:r>
                        <a:rPr lang="en-US" sz="2800" b="0" baseline="0" dirty="0" smtClean="0"/>
                        <a:t> Practice with Complex Text and its </a:t>
                      </a:r>
                      <a:br>
                        <a:rPr lang="en-US" sz="2800" b="0" baseline="0" dirty="0" smtClean="0"/>
                      </a:br>
                      <a:r>
                        <a:rPr lang="en-US" sz="2800" b="0" baseline="0" dirty="0" smtClean="0"/>
                        <a:t>Academic Language</a:t>
                      </a:r>
                      <a:endParaRPr lang="en-US" sz="2800" b="0" dirty="0"/>
                    </a:p>
                  </a:txBody>
                  <a:tcPr marT="45725" marB="45725"/>
                </a:tc>
              </a:tr>
              <a:tr h="3928670">
                <a:tc>
                  <a:txBody>
                    <a:bodyPr/>
                    <a:lstStyle/>
                    <a:p>
                      <a:pPr>
                        <a:spcAft>
                          <a:spcPts val="600"/>
                        </a:spcAft>
                      </a:pPr>
                      <a:r>
                        <a:rPr lang="en-US" sz="2200" kern="1200" dirty="0" smtClean="0">
                          <a:solidFill>
                            <a:schemeClr val="dk1"/>
                          </a:solidFill>
                          <a:latin typeface="+mn-lt"/>
                          <a:ea typeface="+mn-ea"/>
                          <a:cs typeface="+mn-cs"/>
                        </a:rPr>
                        <a:t>Reflect</a:t>
                      </a:r>
                      <a:r>
                        <a:rPr lang="en-US" sz="2200" kern="1200" baseline="0" dirty="0" smtClean="0">
                          <a:solidFill>
                            <a:schemeClr val="dk1"/>
                          </a:solidFill>
                          <a:latin typeface="+mn-lt"/>
                          <a:ea typeface="+mn-ea"/>
                          <a:cs typeface="+mn-cs"/>
                        </a:rPr>
                        <a:t> on the video you have just seen, and refer to the samples of complex text (from Appendix B) on your table. </a:t>
                      </a:r>
                      <a:r>
                        <a:rPr lang="en-US" sz="2200" kern="1200" dirty="0" smtClean="0">
                          <a:solidFill>
                            <a:schemeClr val="dk1"/>
                          </a:solidFill>
                          <a:latin typeface="+mn-lt"/>
                          <a:ea typeface="+mn-ea"/>
                          <a:cs typeface="+mn-cs"/>
                        </a:rPr>
                        <a:t>On your chart paper,</a:t>
                      </a:r>
                      <a:r>
                        <a:rPr lang="en-US" sz="2200" kern="1200" baseline="0" dirty="0" smtClean="0">
                          <a:solidFill>
                            <a:schemeClr val="dk1"/>
                          </a:solidFill>
                          <a:latin typeface="+mn-lt"/>
                          <a:ea typeface="+mn-ea"/>
                          <a:cs typeface="+mn-cs"/>
                        </a:rPr>
                        <a:t> write </a:t>
                      </a:r>
                      <a:r>
                        <a:rPr lang="en-US" sz="2200" i="1" kern="1200" baseline="0" dirty="0" smtClean="0">
                          <a:solidFill>
                            <a:schemeClr val="dk1"/>
                          </a:solidFill>
                          <a:latin typeface="+mn-lt"/>
                          <a:ea typeface="+mn-ea"/>
                          <a:cs typeface="+mn-cs"/>
                        </a:rPr>
                        <a:t>“Shift 3: Regular Practice with Complex Text and its Academic Language”</a:t>
                      </a:r>
                    </a:p>
                    <a:p>
                      <a:pPr marL="336550" indent="-336550">
                        <a:buAutoNum type="arabicPeriod"/>
                      </a:pPr>
                      <a:r>
                        <a:rPr lang="en-US" sz="2200" kern="1200" baseline="0" dirty="0" smtClean="0">
                          <a:solidFill>
                            <a:schemeClr val="dk1"/>
                          </a:solidFill>
                          <a:latin typeface="+mn-lt"/>
                          <a:ea typeface="+mn-ea"/>
                          <a:cs typeface="+mn-cs"/>
                        </a:rPr>
                        <a:t>Divide the paper into 3 sections. Label these sections: </a:t>
                      </a:r>
                      <a:r>
                        <a:rPr lang="en-US" sz="2200" i="1" kern="1200" baseline="0" dirty="0" smtClean="0">
                          <a:solidFill>
                            <a:schemeClr val="dk1"/>
                          </a:solidFill>
                          <a:latin typeface="+mn-lt"/>
                          <a:ea typeface="+mn-ea"/>
                          <a:cs typeface="+mn-cs"/>
                        </a:rPr>
                        <a:t>Observations</a:t>
                      </a:r>
                      <a:r>
                        <a:rPr lang="en-US" sz="2200" kern="1200" baseline="0" dirty="0" smtClean="0">
                          <a:solidFill>
                            <a:schemeClr val="dk1"/>
                          </a:solidFill>
                          <a:latin typeface="+mn-lt"/>
                          <a:ea typeface="+mn-ea"/>
                          <a:cs typeface="+mn-cs"/>
                        </a:rPr>
                        <a:t>, </a:t>
                      </a:r>
                      <a:r>
                        <a:rPr lang="en-US" sz="2200" i="1" kern="1200" baseline="0" dirty="0" smtClean="0">
                          <a:solidFill>
                            <a:schemeClr val="dk1"/>
                          </a:solidFill>
                          <a:latin typeface="+mn-lt"/>
                          <a:ea typeface="+mn-ea"/>
                          <a:cs typeface="+mn-cs"/>
                        </a:rPr>
                        <a:t>Supports</a:t>
                      </a:r>
                      <a:r>
                        <a:rPr lang="en-US" sz="2200" kern="1200" baseline="0" dirty="0" smtClean="0">
                          <a:solidFill>
                            <a:schemeClr val="dk1"/>
                          </a:solidFill>
                          <a:latin typeface="+mn-lt"/>
                          <a:ea typeface="+mn-ea"/>
                          <a:cs typeface="+mn-cs"/>
                        </a:rPr>
                        <a:t>, and </a:t>
                      </a:r>
                      <a:r>
                        <a:rPr lang="en-US" sz="2200" i="1" kern="1200" baseline="0" dirty="0" smtClean="0">
                          <a:solidFill>
                            <a:schemeClr val="dk1"/>
                          </a:solidFill>
                          <a:latin typeface="+mn-lt"/>
                          <a:ea typeface="+mn-ea"/>
                          <a:cs typeface="+mn-cs"/>
                        </a:rPr>
                        <a:t>Questions</a:t>
                      </a:r>
                      <a:r>
                        <a:rPr lang="en-US" sz="2200" kern="1200" baseline="0" dirty="0" smtClean="0">
                          <a:solidFill>
                            <a:schemeClr val="dk1"/>
                          </a:solidFill>
                          <a:latin typeface="+mn-lt"/>
                          <a:ea typeface="+mn-ea"/>
                          <a:cs typeface="+mn-cs"/>
                        </a:rPr>
                        <a:t>.</a:t>
                      </a:r>
                    </a:p>
                    <a:p>
                      <a:pPr marL="336550" indent="-336550">
                        <a:buAutoNum type="arabicPeriod"/>
                      </a:pPr>
                      <a:r>
                        <a:rPr lang="en-US" sz="2200" kern="1200" baseline="0" dirty="0" smtClean="0">
                          <a:solidFill>
                            <a:schemeClr val="dk1"/>
                          </a:solidFill>
                          <a:latin typeface="+mn-lt"/>
                          <a:ea typeface="+mn-ea"/>
                          <a:cs typeface="+mn-cs"/>
                        </a:rPr>
                        <a:t>In the top section answer: </a:t>
                      </a:r>
                      <a:r>
                        <a:rPr lang="en-US" sz="2200" i="1" kern="1200" baseline="0" dirty="0" smtClean="0">
                          <a:solidFill>
                            <a:schemeClr val="dk1"/>
                          </a:solidFill>
                          <a:latin typeface="+mn-lt"/>
                          <a:ea typeface="+mn-ea"/>
                          <a:cs typeface="+mn-cs"/>
                        </a:rPr>
                        <a:t>What would you observe (see and hear) in a classroom aligned with Shift 3? </a:t>
                      </a:r>
                    </a:p>
                    <a:p>
                      <a:pPr marL="336550" indent="-336550">
                        <a:buAutoNum type="arabicPeriod"/>
                      </a:pPr>
                      <a:r>
                        <a:rPr lang="en-US" sz="2200" i="0" kern="1200" baseline="0" dirty="0" smtClean="0">
                          <a:solidFill>
                            <a:schemeClr val="dk1"/>
                          </a:solidFill>
                          <a:latin typeface="+mn-lt"/>
                          <a:ea typeface="+mn-ea"/>
                          <a:cs typeface="+mn-cs"/>
                        </a:rPr>
                        <a:t>In the second section answer: </a:t>
                      </a:r>
                      <a:r>
                        <a:rPr lang="en-US" sz="2200" i="1" kern="1200" baseline="0" dirty="0" smtClean="0">
                          <a:solidFill>
                            <a:schemeClr val="dk1"/>
                          </a:solidFill>
                          <a:latin typeface="+mn-lt"/>
                          <a:ea typeface="+mn-ea"/>
                          <a:cs typeface="+mn-cs"/>
                        </a:rPr>
                        <a:t>What </a:t>
                      </a:r>
                      <a:r>
                        <a:rPr lang="en-US" sz="2200" i="1" kern="1200" dirty="0" smtClean="0">
                          <a:solidFill>
                            <a:schemeClr val="dk1"/>
                          </a:solidFill>
                          <a:latin typeface="+mn-lt"/>
                          <a:ea typeface="+mn-ea"/>
                          <a:cs typeface="+mn-cs"/>
                        </a:rPr>
                        <a:t>supports will teachers need</a:t>
                      </a:r>
                      <a:br>
                        <a:rPr lang="en-US" sz="2200" i="1" kern="1200" dirty="0" smtClean="0">
                          <a:solidFill>
                            <a:schemeClr val="dk1"/>
                          </a:solidFill>
                          <a:latin typeface="+mn-lt"/>
                          <a:ea typeface="+mn-ea"/>
                          <a:cs typeface="+mn-cs"/>
                        </a:rPr>
                      </a:br>
                      <a:r>
                        <a:rPr lang="en-US" sz="2200" i="1" kern="1200" dirty="0" smtClean="0">
                          <a:solidFill>
                            <a:schemeClr val="dk1"/>
                          </a:solidFill>
                          <a:latin typeface="+mn-lt"/>
                          <a:ea typeface="+mn-ea"/>
                          <a:cs typeface="+mn-cs"/>
                        </a:rPr>
                        <a:t>to implement</a:t>
                      </a:r>
                      <a:r>
                        <a:rPr lang="en-US" sz="2200" i="1" kern="1200" baseline="0" dirty="0" smtClean="0">
                          <a:solidFill>
                            <a:schemeClr val="dk1"/>
                          </a:solidFill>
                          <a:latin typeface="+mn-lt"/>
                          <a:ea typeface="+mn-ea"/>
                          <a:cs typeface="+mn-cs"/>
                        </a:rPr>
                        <a:t> </a:t>
                      </a:r>
                      <a:r>
                        <a:rPr lang="en-US" sz="2200" i="1" kern="1200" dirty="0" smtClean="0">
                          <a:solidFill>
                            <a:schemeClr val="dk1"/>
                          </a:solidFill>
                          <a:latin typeface="+mn-lt"/>
                          <a:ea typeface="+mn-ea"/>
                          <a:cs typeface="+mn-cs"/>
                        </a:rPr>
                        <a:t>Shift 3 effectively?</a:t>
                      </a:r>
                    </a:p>
                    <a:p>
                      <a:pPr marL="336550" indent="-336550">
                        <a:buAutoNum type="arabicPeriod"/>
                      </a:pPr>
                      <a:r>
                        <a:rPr lang="en-US" sz="2200" i="0" kern="1200" dirty="0" smtClean="0">
                          <a:solidFill>
                            <a:schemeClr val="dk1"/>
                          </a:solidFill>
                          <a:latin typeface="+mn-lt"/>
                          <a:ea typeface="+mn-ea"/>
                          <a:cs typeface="+mn-cs"/>
                        </a:rPr>
                        <a:t>In</a:t>
                      </a:r>
                      <a:r>
                        <a:rPr lang="en-US" sz="2200" i="0" kern="1200" baseline="0" dirty="0" smtClean="0">
                          <a:solidFill>
                            <a:schemeClr val="dk1"/>
                          </a:solidFill>
                          <a:latin typeface="+mn-lt"/>
                          <a:ea typeface="+mn-ea"/>
                          <a:cs typeface="+mn-cs"/>
                        </a:rPr>
                        <a:t> the third section, jot down any questions you have about Shift 3.</a:t>
                      </a:r>
                      <a:endParaRPr lang="en-US" sz="2200"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2200" b="1" kern="1200" dirty="0" smtClean="0">
                          <a:solidFill>
                            <a:schemeClr val="accent5">
                              <a:lumMod val="75000"/>
                            </a:schemeClr>
                          </a:solidFill>
                          <a:latin typeface="+mn-lt"/>
                          <a:ea typeface="+mn-ea"/>
                          <a:cs typeface="+mn-cs"/>
                        </a:rPr>
                        <a:t>Place your anchor chart on the wall designated Shift</a:t>
                      </a:r>
                      <a:r>
                        <a:rPr lang="en-US" sz="2200" b="1" kern="1200" baseline="0" dirty="0" smtClean="0">
                          <a:solidFill>
                            <a:schemeClr val="accent5">
                              <a:lumMod val="75000"/>
                            </a:schemeClr>
                          </a:solidFill>
                          <a:latin typeface="+mn-lt"/>
                          <a:ea typeface="+mn-ea"/>
                          <a:cs typeface="+mn-cs"/>
                        </a:rPr>
                        <a:t> 3.</a:t>
                      </a:r>
                      <a:endParaRPr lang="en-US" sz="2200" b="1" kern="1200" dirty="0" smtClean="0">
                        <a:solidFill>
                          <a:schemeClr val="accent5">
                            <a:lumMod val="75000"/>
                          </a:schemeClr>
                        </a:solidFill>
                        <a:latin typeface="+mn-lt"/>
                        <a:ea typeface="+mn-ea"/>
                        <a:cs typeface="+mn-cs"/>
                      </a:endParaRPr>
                    </a:p>
                  </a:txBody>
                  <a:tcPr marT="45725" marB="45725">
                    <a:solidFill>
                      <a:schemeClr val="accent4">
                        <a:lumMod val="40000"/>
                        <a:lumOff val="60000"/>
                      </a:schemeClr>
                    </a:solidFill>
                  </a:tcPr>
                </a:tc>
              </a:tr>
            </a:tbl>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56</a:t>
            </a:fld>
            <a:endParaRPr lang="en-US" dirty="0"/>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Tree>
    <p:extLst>
      <p:ext uri="{BB962C8B-B14F-4D97-AF65-F5344CB8AC3E}">
        <p14:creationId xmlns="" xmlns:p14="http://schemas.microsoft.com/office/powerpoint/2010/main" val="103169631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12"/>
          </p:nvPr>
        </p:nvSpPr>
        <p:spPr/>
        <p:txBody>
          <a:bodyPr/>
          <a:lstStyle/>
          <a:p>
            <a:pPr algn="r"/>
            <a:fld id="{8D79BE21-F712-4A53-802B-F850200F0AA7}" type="slidenum">
              <a:rPr lang="en-US" smtClean="0"/>
              <a:pPr algn="r"/>
              <a:t>57</a:t>
            </a:fld>
            <a:endParaRPr lang="en-US"/>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Lst>
          </a:blip>
          <a:srcRect l="13574" r="6766"/>
          <a:stretch/>
        </p:blipFill>
        <p:spPr>
          <a:xfrm>
            <a:off x="4310743" y="283215"/>
            <a:ext cx="4833257" cy="4038600"/>
          </a:xfrm>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itle 2"/>
          <p:cNvSpPr>
            <a:spLocks noGrp="1"/>
          </p:cNvSpPr>
          <p:nvPr>
            <p:ph type="title"/>
          </p:nvPr>
        </p:nvSpPr>
        <p:spPr/>
        <p:txBody>
          <a:bodyPr/>
          <a:lstStyle/>
          <a:p>
            <a:r>
              <a:rPr lang="en-US" smtClean="0"/>
              <a:t>Let’s Do a Gallery Walk</a:t>
            </a:r>
            <a:endParaRPr lang="en-US" dirty="0" smtClean="0"/>
          </a:p>
        </p:txBody>
      </p:sp>
      <p:sp>
        <p:nvSpPr>
          <p:cNvPr id="2" name="Text Placeholder 1"/>
          <p:cNvSpPr>
            <a:spLocks noGrp="1"/>
          </p:cNvSpPr>
          <p:nvPr>
            <p:ph type="body" sz="quarter" idx="10"/>
          </p:nvPr>
        </p:nvSpPr>
        <p:spPr>
          <a:xfrm>
            <a:off x="188913" y="1280160"/>
            <a:ext cx="4026626" cy="1795876"/>
          </a:xfrm>
        </p:spPr>
        <p:txBody>
          <a:bodyPr/>
          <a:lstStyle/>
          <a:p>
            <a:r>
              <a:rPr lang="en-US" sz="2700" dirty="0" smtClean="0">
                <a:solidFill>
                  <a:schemeClr val="tx2"/>
                </a:solidFill>
              </a:rPr>
              <a:t>Shifts</a:t>
            </a:r>
          </a:p>
          <a:p>
            <a:pPr lvl="1"/>
            <a:r>
              <a:rPr lang="en-US" dirty="0" smtClean="0">
                <a:solidFill>
                  <a:schemeClr val="tx2"/>
                </a:solidFill>
              </a:rPr>
              <a:t>6–8: </a:t>
            </a:r>
            <a:r>
              <a:rPr lang="en-US" dirty="0">
                <a:solidFill>
                  <a:schemeClr val="tx2"/>
                </a:solidFill>
              </a:rPr>
              <a:t>start at Shift 1</a:t>
            </a:r>
          </a:p>
          <a:p>
            <a:pPr lvl="1"/>
            <a:r>
              <a:rPr lang="en-US" dirty="0" smtClean="0">
                <a:solidFill>
                  <a:schemeClr val="tx2"/>
                </a:solidFill>
              </a:rPr>
              <a:t>9–10: </a:t>
            </a:r>
            <a:r>
              <a:rPr lang="en-US" dirty="0">
                <a:solidFill>
                  <a:schemeClr val="tx2"/>
                </a:solidFill>
              </a:rPr>
              <a:t>start at Shift 2</a:t>
            </a:r>
          </a:p>
          <a:p>
            <a:pPr lvl="1"/>
            <a:r>
              <a:rPr lang="en-US" dirty="0" smtClean="0">
                <a:solidFill>
                  <a:schemeClr val="tx2"/>
                </a:solidFill>
              </a:rPr>
              <a:t>11–12: </a:t>
            </a:r>
            <a:r>
              <a:rPr lang="en-US" dirty="0">
                <a:solidFill>
                  <a:schemeClr val="tx2"/>
                </a:solidFill>
              </a:rPr>
              <a:t>start at Shift </a:t>
            </a:r>
            <a:r>
              <a:rPr lang="en-US" dirty="0" smtClean="0">
                <a:solidFill>
                  <a:schemeClr val="tx2"/>
                </a:solidFill>
              </a:rPr>
              <a:t>3</a:t>
            </a:r>
            <a:endParaRPr lang="en-US" dirty="0"/>
          </a:p>
        </p:txBody>
      </p:sp>
      <p:pic>
        <p:nvPicPr>
          <p:cNvPr id="5" name="Content Placeholder 4" descr="Starry-night-in-moma-gallery.jpg"/>
          <p:cNvPicPr>
            <a:picLocks noGrp="1" noChangeAspect="1"/>
          </p:cNvPicPr>
          <p:nvPr>
            <p:ph idx="4294967295"/>
          </p:nvPr>
        </p:nvPicPr>
        <p:blipFill>
          <a:blip r:embed="rId3" cstate="print"/>
          <a:stretch>
            <a:fillRect/>
          </a:stretch>
        </p:blipFill>
        <p:spPr>
          <a:xfrm>
            <a:off x="4379913" y="941066"/>
            <a:ext cx="4764087" cy="2598271"/>
          </a:xfrm>
          <a:prstGeom prst="rect">
            <a:avLst/>
          </a:prstGeom>
          <a:ln>
            <a:noFill/>
          </a:ln>
          <a:effectLst>
            <a:outerShdw blurRad="292100" dist="139700" dir="2700000" algn="tl" rotWithShape="0">
              <a:srgbClr val="333333">
                <a:alpha val="65000"/>
              </a:srgbClr>
            </a:outerShdw>
          </a:effectLst>
        </p:spPr>
      </p:pic>
      <p:sp>
        <p:nvSpPr>
          <p:cNvPr id="8" name="Text Placeholder 1"/>
          <p:cNvSpPr txBox="1">
            <a:spLocks/>
          </p:cNvSpPr>
          <p:nvPr/>
        </p:nvSpPr>
        <p:spPr>
          <a:xfrm>
            <a:off x="381000" y="3708765"/>
            <a:ext cx="7673707" cy="1762021"/>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smtClean="0">
                <a:solidFill>
                  <a:schemeClr val="tx2"/>
                </a:solidFill>
              </a:rPr>
              <a:t>Note similarities among charts</a:t>
            </a:r>
          </a:p>
          <a:p>
            <a:r>
              <a:rPr lang="en-US" sz="2700" dirty="0" smtClean="0">
                <a:solidFill>
                  <a:schemeClr val="tx2"/>
                </a:solidFill>
              </a:rPr>
              <a:t>STAR concepts which resonate with you </a:t>
            </a:r>
          </a:p>
          <a:p>
            <a:r>
              <a:rPr lang="en-US" sz="2700" dirty="0" smtClean="0">
                <a:solidFill>
                  <a:schemeClr val="tx2"/>
                </a:solidFill>
              </a:rPr>
              <a:t>Write questions and comments to share</a:t>
            </a:r>
          </a:p>
          <a:p>
            <a:pPr lvl="1"/>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58</a:t>
            </a:fld>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t>Activity 5</a:t>
            </a:r>
            <a:endParaRPr lang="en-US" dirty="0"/>
          </a:p>
        </p:txBody>
      </p:sp>
      <p:sp>
        <p:nvSpPr>
          <p:cNvPr id="4" name="Text Placeholder 3"/>
          <p:cNvSpPr>
            <a:spLocks noGrp="1"/>
          </p:cNvSpPr>
          <p:nvPr>
            <p:ph type="body" idx="1"/>
          </p:nvPr>
        </p:nvSpPr>
        <p:spPr>
          <a:xfrm>
            <a:off x="623888" y="4257858"/>
            <a:ext cx="7886700" cy="1107996"/>
          </a:xfrm>
        </p:spPr>
        <p:txBody>
          <a:bodyPr/>
          <a:lstStyle/>
          <a:p>
            <a:r>
              <a:rPr lang="en-US" dirty="0" smtClean="0"/>
              <a:t>Bringing it All Together – Using the </a:t>
            </a:r>
            <a:r>
              <a:rPr lang="en-US" dirty="0" err="1" smtClean="0"/>
              <a:t>EQuIP</a:t>
            </a:r>
            <a:r>
              <a:rPr lang="en-US" dirty="0" smtClean="0"/>
              <a:t> Rubric to Assess Alignment</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59</a:t>
            </a:fld>
            <a:endParaRPr lang="en-US" dirty="0"/>
          </a:p>
        </p:txBody>
      </p:sp>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908634" y="2202207"/>
            <a:ext cx="1262044" cy="2143125"/>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960772" y="5474961"/>
            <a:ext cx="947738" cy="1033463"/>
          </a:xfrm>
          <a:prstGeom prst="rect">
            <a:avLst/>
          </a:prstGeom>
          <a:noFill/>
          <a:ln w="9525">
            <a:noFill/>
            <a:miter lim="800000"/>
            <a:headEnd/>
            <a:tailEnd/>
          </a:ln>
        </p:spPr>
      </p:pic>
      <p:sp>
        <p:nvSpPr>
          <p:cNvPr id="8" name="TextBox 5"/>
          <p:cNvSpPr txBox="1">
            <a:spLocks noChangeArrowheads="1"/>
          </p:cNvSpPr>
          <p:nvPr/>
        </p:nvSpPr>
        <p:spPr bwMode="auto">
          <a:xfrm>
            <a:off x="770899" y="5589467"/>
            <a:ext cx="1295400" cy="369888"/>
          </a:xfrm>
          <a:prstGeom prst="rect">
            <a:avLst/>
          </a:prstGeom>
          <a:noFill/>
          <a:ln w="9525">
            <a:noFill/>
            <a:miter lim="800000"/>
            <a:headEnd/>
            <a:tailEnd/>
          </a:ln>
        </p:spPr>
        <p:txBody>
          <a:bodyPr>
            <a:spAutoFit/>
          </a:bodyPr>
          <a:lstStyle/>
          <a:p>
            <a:pPr algn="ctr" eaLnBrk="1" hangingPunct="1"/>
            <a:r>
              <a:rPr lang="en-US" dirty="0" smtClean="0"/>
              <a:t>Page 29</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1269338009"/>
              </p:ext>
            </p:extLst>
          </p:nvPr>
        </p:nvGraphicFramePr>
        <p:xfrm>
          <a:off x="0" y="131418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a:t>
            </a:fld>
            <a:endParaRPr lang="en-US"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p:cNvSpPr>
            <a:spLocks noGrp="1"/>
          </p:cNvSpPr>
          <p:nvPr>
            <p:ph type="title"/>
          </p:nvPr>
        </p:nvSpPr>
        <p:spPr/>
        <p:txBody>
          <a:bodyPr/>
          <a:lstStyle/>
          <a:p>
            <a:r>
              <a:rPr lang="en-US" smtClean="0"/>
              <a:t>Structure of the EQuIP Rubric</a:t>
            </a:r>
            <a:endParaRPr lang="en-US" dirty="0"/>
          </a:p>
        </p:txBody>
      </p:sp>
      <p:graphicFrame>
        <p:nvGraphicFramePr>
          <p:cNvPr id="5" name="Diagram 4"/>
          <p:cNvGraphicFramePr/>
          <p:nvPr>
            <p:extLst>
              <p:ext uri="{D42A27DB-BD31-4B8C-83A1-F6EECF244321}">
                <p14:modId xmlns="" xmlns:p14="http://schemas.microsoft.com/office/powerpoint/2010/main" val="1561216608"/>
              </p:ext>
            </p:extLst>
          </p:nvPr>
        </p:nvGraphicFramePr>
        <p:xfrm>
          <a:off x="682379" y="1280160"/>
          <a:ext cx="7900737"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60</a:t>
            </a:fld>
            <a:endParaRPr 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952" y="228600"/>
            <a:ext cx="7636428" cy="947057"/>
          </a:xfrm>
        </p:spPr>
        <p:txBody>
          <a:bodyPr>
            <a:normAutofit fontScale="90000"/>
          </a:bodyPr>
          <a:lstStyle/>
          <a:p>
            <a:r>
              <a:rPr lang="en-US" sz="4000" dirty="0" smtClean="0"/>
              <a:t>Activity 5: Use the EQuIP Rubric to </a:t>
            </a:r>
            <a:br>
              <a:rPr lang="en-US" sz="4000" dirty="0" smtClean="0"/>
            </a:br>
            <a:r>
              <a:rPr lang="en-US" sz="4000" dirty="0" smtClean="0"/>
              <a:t>Assess Alignment</a:t>
            </a:r>
            <a:endParaRPr lang="en-US" sz="4000" dirty="0"/>
          </a:p>
        </p:txBody>
      </p:sp>
      <p:graphicFrame>
        <p:nvGraphicFramePr>
          <p:cNvPr id="7" name="Table 6"/>
          <p:cNvGraphicFramePr>
            <a:graphicFrameLocks noGrp="1"/>
          </p:cNvGraphicFramePr>
          <p:nvPr>
            <p:extLst>
              <p:ext uri="{D42A27DB-BD31-4B8C-83A1-F6EECF244321}">
                <p14:modId xmlns="" xmlns:p14="http://schemas.microsoft.com/office/powerpoint/2010/main" val="3175155355"/>
              </p:ext>
            </p:extLst>
          </p:nvPr>
        </p:nvGraphicFramePr>
        <p:xfrm>
          <a:off x="783770" y="1264097"/>
          <a:ext cx="7979229" cy="3673138"/>
        </p:xfrm>
        <a:graphic>
          <a:graphicData uri="http://schemas.openxmlformats.org/drawingml/2006/table">
            <a:tbl>
              <a:tblPr firstRow="1" bandRow="1">
                <a:tableStyleId>{00A15C55-8517-42AA-B614-E9B94910E393}</a:tableStyleId>
              </a:tblPr>
              <a:tblGrid>
                <a:gridCol w="7979229"/>
              </a:tblGrid>
              <a:tr h="488221">
                <a:tc>
                  <a:txBody>
                    <a:bodyPr/>
                    <a:lstStyle/>
                    <a:p>
                      <a:r>
                        <a:rPr lang="en-US" sz="2800" b="0" dirty="0" smtClean="0"/>
                        <a:t>Using the EQuIP</a:t>
                      </a:r>
                      <a:r>
                        <a:rPr lang="en-US" sz="2800" b="0" baseline="0" dirty="0" smtClean="0"/>
                        <a:t> Rubric</a:t>
                      </a:r>
                      <a:endParaRPr lang="en-US" sz="2800" b="0" dirty="0"/>
                    </a:p>
                  </a:txBody>
                  <a:tcPr marT="45728" marB="45728"/>
                </a:tc>
              </a:tr>
              <a:tr h="3154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In table groups of 6–8, 9–10, and 11–12 educators, coaches will reflect on an entire lesson for evidence of alignment using the EQuIP Rubric.</a:t>
                      </a:r>
                    </a:p>
                    <a:p>
                      <a:r>
                        <a:rPr lang="en-US" sz="2400" baseline="0" dirty="0" smtClean="0"/>
                        <a:t>Look for:</a:t>
                      </a:r>
                    </a:p>
                    <a:p>
                      <a:pPr marL="342900" lvl="1" indent="-342900" algn="l" defTabSz="914400" rtl="0" eaLnBrk="1" latinLnBrk="0" hangingPunct="1">
                        <a:buFont typeface="Arial" panose="020B0604020202020204" pitchFamily="34" charset="0"/>
                        <a:buChar char="•"/>
                      </a:pPr>
                      <a:r>
                        <a:rPr lang="en-US" sz="2400" kern="1200" dirty="0" smtClean="0">
                          <a:solidFill>
                            <a:schemeClr val="dk1"/>
                          </a:solidFill>
                          <a:latin typeface="+mn-lt"/>
                          <a:ea typeface="+mn-ea"/>
                          <a:cs typeface="+mn-cs"/>
                        </a:rPr>
                        <a:t>Alignment to the depth of the CCS-ELA &amp; Literacy</a:t>
                      </a:r>
                    </a:p>
                    <a:p>
                      <a:pPr marL="342900" lvl="1" indent="-342900" algn="l" defTabSz="914400" rtl="0" eaLnBrk="1" latinLnBrk="0" hangingPunct="1">
                        <a:buFont typeface="Arial" panose="020B0604020202020204" pitchFamily="34" charset="0"/>
                        <a:buChar char="•"/>
                      </a:pPr>
                      <a:r>
                        <a:rPr lang="en-US" sz="2400" kern="1200" dirty="0" smtClean="0">
                          <a:solidFill>
                            <a:schemeClr val="dk1"/>
                          </a:solidFill>
                          <a:latin typeface="+mn-lt"/>
                          <a:ea typeface="+mn-ea"/>
                          <a:cs typeface="+mn-cs"/>
                        </a:rPr>
                        <a:t>Key shifts in the CCS</a:t>
                      </a:r>
                    </a:p>
                    <a:p>
                      <a:pPr marL="342900" lvl="1" indent="-342900" algn="l" defTabSz="914400" rtl="0" eaLnBrk="1" latinLnBrk="0" hangingPunct="1">
                        <a:buFont typeface="Arial" panose="020B0604020202020204" pitchFamily="34" charset="0"/>
                        <a:buChar char="•"/>
                      </a:pPr>
                      <a:r>
                        <a:rPr lang="en-US" sz="2400" kern="1200" dirty="0" smtClean="0">
                          <a:solidFill>
                            <a:schemeClr val="dk1"/>
                          </a:solidFill>
                          <a:latin typeface="+mn-lt"/>
                          <a:ea typeface="+mn-ea"/>
                          <a:cs typeface="+mn-cs"/>
                        </a:rPr>
                        <a:t>Instructional supports</a:t>
                      </a:r>
                    </a:p>
                    <a:p>
                      <a:pPr marL="342900" lvl="1" indent="-342900" algn="l" defTabSz="914400" rtl="0" eaLnBrk="1" latinLnBrk="0" hangingPunct="1">
                        <a:buFont typeface="Arial" panose="020B0604020202020204" pitchFamily="34" charset="0"/>
                        <a:buChar char="•"/>
                      </a:pPr>
                      <a:r>
                        <a:rPr lang="en-US" sz="2400" kern="1200" dirty="0" smtClean="0">
                          <a:solidFill>
                            <a:schemeClr val="dk1"/>
                          </a:solidFill>
                          <a:latin typeface="+mn-lt"/>
                          <a:ea typeface="+mn-ea"/>
                          <a:cs typeface="+mn-cs"/>
                        </a:rPr>
                        <a:t>Assessments</a:t>
                      </a:r>
                    </a:p>
                  </a:txBody>
                  <a:tcPr marT="45728" marB="45728"/>
                </a:tc>
              </a:tr>
            </a:tbl>
          </a:graphicData>
        </a:graphic>
      </p:graphicFrame>
      <p:pic>
        <p:nvPicPr>
          <p:cNvPr id="10" name="Picture 2" descr="C:\Documents and Settings\jmeltzer\Local Settings\Temporary Internet Files\Content.IE5\BJQILH3M\MM900283715[1].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39952" y="5111201"/>
            <a:ext cx="685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61</a:t>
            </a:fld>
            <a:endParaRPr lang="en-US" dirty="0"/>
          </a:p>
        </p:txBody>
      </p:sp>
      <p:pic>
        <p:nvPicPr>
          <p:cNvPr id="11" name="Picture 10"/>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
        <p:nvSpPr>
          <p:cNvPr id="5" name="TextBox 4"/>
          <p:cNvSpPr txBox="1"/>
          <p:nvPr/>
        </p:nvSpPr>
        <p:spPr>
          <a:xfrm>
            <a:off x="2286000" y="5269435"/>
            <a:ext cx="6007735" cy="369332"/>
          </a:xfrm>
          <a:prstGeom prst="rect">
            <a:avLst/>
          </a:prstGeom>
          <a:noFill/>
        </p:spPr>
        <p:txBody>
          <a:bodyPr wrap="none" rtlCol="0">
            <a:spAutoFit/>
          </a:bodyPr>
          <a:lstStyle/>
          <a:p>
            <a:r>
              <a:rPr lang="en-US" dirty="0" smtClean="0"/>
              <a:t>Video: </a:t>
            </a:r>
            <a:r>
              <a:rPr lang="en-US" dirty="0">
                <a:hlinkClick r:id="rId5"/>
              </a:rPr>
              <a:t>http://commoncore.americaachieves.org/module/14</a:t>
            </a:r>
            <a:r>
              <a:rPr lang="en-US" dirty="0"/>
              <a:t> </a:t>
            </a:r>
            <a:r>
              <a:rPr lang="en-US" dirty="0" smtClean="0"/>
              <a:t> </a:t>
            </a:r>
            <a:endParaRPr lang="en-US" dirty="0"/>
          </a:p>
        </p:txBody>
      </p:sp>
    </p:spTree>
    <p:extLst>
      <p:ext uri="{BB962C8B-B14F-4D97-AF65-F5344CB8AC3E}">
        <p14:creationId xmlns="" xmlns:p14="http://schemas.microsoft.com/office/powerpoint/2010/main" val="1841852234"/>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smtClean="0"/>
              <a:t>Let’s Take A Break…</a:t>
            </a:r>
            <a:endParaRPr lang="en-US" sz="320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7" name="Footer Placeholder 6"/>
          <p:cNvSpPr>
            <a:spLocks noGrp="1"/>
          </p:cNvSpPr>
          <p:nvPr>
            <p:ph type="ftr" sz="quarter" idx="10"/>
          </p:nvPr>
        </p:nvSpPr>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62</a:t>
            </a:fld>
            <a:endParaRPr lang="en-US" dirty="0"/>
          </a:p>
        </p:txBody>
      </p:sp>
    </p:spTree>
    <p:extLst>
      <p:ext uri="{BB962C8B-B14F-4D97-AF65-F5344CB8AC3E}">
        <p14:creationId xmlns="" xmlns:p14="http://schemas.microsoft.com/office/powerpoint/2010/main" val="395914039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graphicFrame>
        <p:nvGraphicFramePr>
          <p:cNvPr id="5" name="Content Placeholder 5"/>
          <p:cNvGraphicFramePr>
            <a:graphicFrameLocks noGrp="1"/>
          </p:cNvGraphicFramePr>
          <p:nvPr>
            <p:ph idx="4294967295"/>
            <p:extLst>
              <p:ext uri="{D42A27DB-BD31-4B8C-83A1-F6EECF244321}">
                <p14:modId xmlns="" xmlns:p14="http://schemas.microsoft.com/office/powerpoint/2010/main" val="3531287287"/>
              </p:ext>
            </p:extLst>
          </p:nvPr>
        </p:nvGraphicFramePr>
        <p:xfrm>
          <a:off x="0" y="131418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63</a:t>
            </a:fld>
            <a:endParaRPr lang="en-US" dirty="0"/>
          </a:p>
        </p:txBody>
      </p:sp>
    </p:spTree>
    <p:extLst>
      <p:ext uri="{BB962C8B-B14F-4D97-AF65-F5344CB8AC3E}">
        <p14:creationId xmlns="" xmlns:p14="http://schemas.microsoft.com/office/powerpoint/2010/main" val="2025522038"/>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t/>
            </a:r>
            <a:br>
              <a:rPr lang="en-US" dirty="0" smtClean="0"/>
            </a:br>
            <a:r>
              <a:rPr lang="en-US" dirty="0" smtClean="0"/>
              <a:t> Activity 6</a:t>
            </a:r>
          </a:p>
        </p:txBody>
      </p:sp>
      <p:sp>
        <p:nvSpPr>
          <p:cNvPr id="4" name="Text Placeholder 3"/>
          <p:cNvSpPr>
            <a:spLocks noGrp="1"/>
          </p:cNvSpPr>
          <p:nvPr>
            <p:ph type="body" idx="1"/>
          </p:nvPr>
        </p:nvSpPr>
        <p:spPr/>
        <p:txBody>
          <a:bodyPr/>
          <a:lstStyle/>
          <a:p>
            <a:r>
              <a:rPr lang="en-US" dirty="0" smtClean="0"/>
              <a:t>Myths About Rigor in the Common Core Classroom</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64</a:t>
            </a:fld>
            <a:endParaRPr lang="en-US"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908634" y="2202207"/>
            <a:ext cx="1262044" cy="2143125"/>
          </a:xfrm>
          <a:prstGeom prst="rect">
            <a:avLst/>
          </a:prstGeom>
        </p:spPr>
      </p:pic>
      <p:pic>
        <p:nvPicPr>
          <p:cNvPr id="8" name="Picture 5" descr="Picture10.png"/>
          <p:cNvPicPr>
            <a:picLocks noChangeAspect="1"/>
          </p:cNvPicPr>
          <p:nvPr/>
        </p:nvPicPr>
        <p:blipFill>
          <a:blip r:embed="rId4" cstate="print"/>
          <a:srcRect/>
          <a:stretch>
            <a:fillRect/>
          </a:stretch>
        </p:blipFill>
        <p:spPr bwMode="auto">
          <a:xfrm>
            <a:off x="928688" y="5442877"/>
            <a:ext cx="947738" cy="1033463"/>
          </a:xfrm>
          <a:prstGeom prst="rect">
            <a:avLst/>
          </a:prstGeom>
          <a:noFill/>
          <a:ln w="9525">
            <a:noFill/>
            <a:miter lim="800000"/>
            <a:headEnd/>
            <a:tailEnd/>
          </a:ln>
        </p:spPr>
      </p:pic>
      <p:sp>
        <p:nvSpPr>
          <p:cNvPr id="9" name="TextBox 5"/>
          <p:cNvSpPr txBox="1">
            <a:spLocks noChangeArrowheads="1"/>
          </p:cNvSpPr>
          <p:nvPr/>
        </p:nvSpPr>
        <p:spPr bwMode="auto">
          <a:xfrm>
            <a:off x="738813" y="5557383"/>
            <a:ext cx="1295400" cy="369888"/>
          </a:xfrm>
          <a:prstGeom prst="rect">
            <a:avLst/>
          </a:prstGeom>
          <a:noFill/>
          <a:ln w="9525">
            <a:noFill/>
            <a:miter lim="800000"/>
            <a:headEnd/>
            <a:tailEnd/>
          </a:ln>
        </p:spPr>
        <p:txBody>
          <a:bodyPr>
            <a:spAutoFit/>
          </a:bodyPr>
          <a:lstStyle/>
          <a:p>
            <a:pPr algn="ctr" eaLnBrk="1" hangingPunct="1"/>
            <a:r>
              <a:rPr lang="en-US" dirty="0" smtClean="0"/>
              <a:t>Page 34</a:t>
            </a:r>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2"/>
          <p:cNvSpPr>
            <a:spLocks noGrp="1"/>
          </p:cNvSpPr>
          <p:nvPr>
            <p:ph type="title"/>
          </p:nvPr>
        </p:nvSpPr>
        <p:spPr>
          <a:xfrm>
            <a:off x="1418252" y="197604"/>
            <a:ext cx="7119195" cy="1066800"/>
          </a:xfrm>
        </p:spPr>
        <p:txBody>
          <a:bodyPr>
            <a:noAutofit/>
          </a:bodyPr>
          <a:lstStyle/>
          <a:p>
            <a:r>
              <a:rPr lang="en-US" sz="4000" dirty="0"/>
              <a:t>Activity 6: </a:t>
            </a:r>
            <a:r>
              <a:rPr lang="en-US" sz="4000" dirty="0" smtClean="0"/>
              <a:t>Myths </a:t>
            </a:r>
            <a:r>
              <a:rPr lang="en-US" sz="4000" dirty="0"/>
              <a:t>About Rigor </a:t>
            </a:r>
            <a:r>
              <a:rPr lang="en-US" sz="4000" dirty="0" smtClean="0"/>
              <a:t>in </a:t>
            </a:r>
            <a:r>
              <a:rPr lang="en-US" sz="4000" dirty="0"/>
              <a:t>the Common Core </a:t>
            </a:r>
            <a:r>
              <a:rPr lang="en-US" sz="4000" dirty="0" smtClean="0"/>
              <a:t> Classroom</a:t>
            </a:r>
            <a:br>
              <a:rPr lang="en-US" sz="4000" dirty="0" smtClean="0"/>
            </a:br>
            <a:r>
              <a:rPr lang="en-US" sz="4000" dirty="0" smtClean="0"/>
              <a:t/>
            </a:r>
            <a:br>
              <a:rPr lang="en-US" sz="4000" dirty="0" smtClean="0"/>
            </a:br>
            <a:r>
              <a:rPr lang="en-US" sz="4000" dirty="0" smtClean="0"/>
              <a:t/>
            </a:r>
            <a:br>
              <a:rPr lang="en-US" sz="4000" dirty="0" smtClean="0"/>
            </a:br>
            <a:endParaRPr lang="en-US" sz="4000" dirty="0" smtClean="0"/>
          </a:p>
        </p:txBody>
      </p:sp>
      <p:graphicFrame>
        <p:nvGraphicFramePr>
          <p:cNvPr id="8" name="Table 7"/>
          <p:cNvGraphicFramePr>
            <a:graphicFrameLocks noGrp="1"/>
          </p:cNvGraphicFramePr>
          <p:nvPr>
            <p:extLst>
              <p:ext uri="{D42A27DB-BD31-4B8C-83A1-F6EECF244321}">
                <p14:modId xmlns="" xmlns:p14="http://schemas.microsoft.com/office/powerpoint/2010/main" val="2547114285"/>
              </p:ext>
            </p:extLst>
          </p:nvPr>
        </p:nvGraphicFramePr>
        <p:xfrm>
          <a:off x="414072" y="1432851"/>
          <a:ext cx="8528450" cy="3915839"/>
        </p:xfrm>
        <a:graphic>
          <a:graphicData uri="http://schemas.openxmlformats.org/drawingml/2006/table">
            <a:tbl>
              <a:tblPr firstRow="1" bandRow="1">
                <a:tableStyleId>{00A15C55-8517-42AA-B614-E9B94910E393}</a:tableStyleId>
              </a:tblPr>
              <a:tblGrid>
                <a:gridCol w="8528450"/>
              </a:tblGrid>
              <a:tr h="417291">
                <a:tc>
                  <a:txBody>
                    <a:bodyPr/>
                    <a:lstStyle/>
                    <a:p>
                      <a:r>
                        <a:rPr lang="en-US" sz="2800" b="0" baseline="0" dirty="0" smtClean="0"/>
                        <a:t>Rigor</a:t>
                      </a:r>
                      <a:endParaRPr lang="en-US" sz="2800" b="0" dirty="0"/>
                    </a:p>
                  </a:txBody>
                  <a:tcPr marT="45721" marB="45721"/>
                </a:tc>
              </a:tr>
              <a:tr h="3397677">
                <a:tc>
                  <a:txBody>
                    <a:bodyPr/>
                    <a:lstStyle/>
                    <a:p>
                      <a:pPr marL="342900" indent="-342900">
                        <a:lnSpc>
                          <a:spcPct val="100000"/>
                        </a:lnSpc>
                        <a:buFont typeface="Arial" panose="020B0604020202020204" pitchFamily="34" charset="0"/>
                        <a:buChar char="•"/>
                      </a:pPr>
                      <a:r>
                        <a:rPr lang="en-US" sz="2600" kern="1200" dirty="0" smtClean="0">
                          <a:solidFill>
                            <a:schemeClr val="dk1"/>
                          </a:solidFill>
                          <a:latin typeface="+mn-lt"/>
                          <a:ea typeface="+mn-ea"/>
                          <a:cs typeface="+mn-cs"/>
                        </a:rPr>
                        <a:t>Discuss and take a short quiz</a:t>
                      </a:r>
                      <a:r>
                        <a:rPr lang="en-US" sz="2600" kern="1200" baseline="0" dirty="0" smtClean="0">
                          <a:solidFill>
                            <a:schemeClr val="dk1"/>
                          </a:solidFill>
                          <a:latin typeface="+mn-lt"/>
                          <a:ea typeface="+mn-ea"/>
                          <a:cs typeface="+mn-cs"/>
                        </a:rPr>
                        <a:t>:</a:t>
                      </a:r>
                      <a:r>
                        <a:rPr lang="en-US" sz="2600" kern="1200" dirty="0" smtClean="0">
                          <a:solidFill>
                            <a:schemeClr val="dk1"/>
                          </a:solidFill>
                          <a:latin typeface="+mn-lt"/>
                          <a:ea typeface="+mn-ea"/>
                          <a:cs typeface="+mn-cs"/>
                        </a:rPr>
                        <a:t> What do you know about rigor</a:t>
                      </a:r>
                      <a:r>
                        <a:rPr lang="en-US" sz="2600" kern="1200" baseline="0" dirty="0" smtClean="0">
                          <a:solidFill>
                            <a:schemeClr val="dk1"/>
                          </a:solidFill>
                          <a:latin typeface="+mn-lt"/>
                          <a:ea typeface="+mn-ea"/>
                          <a:cs typeface="+mn-cs"/>
                        </a:rPr>
                        <a:t> and the Common Core?</a:t>
                      </a:r>
                      <a:endParaRPr lang="en-US" sz="2600" kern="1200" dirty="0" smtClean="0">
                        <a:solidFill>
                          <a:schemeClr val="dk1"/>
                        </a:solidFill>
                        <a:latin typeface="+mn-lt"/>
                        <a:ea typeface="+mn-ea"/>
                        <a:cs typeface="+mn-cs"/>
                      </a:endParaRPr>
                    </a:p>
                    <a:p>
                      <a:pPr marL="342900" indent="-342900">
                        <a:lnSpc>
                          <a:spcPct val="100000"/>
                        </a:lnSpc>
                        <a:buFont typeface="Arial" panose="020B0604020202020204" pitchFamily="34" charset="0"/>
                        <a:buChar char="•"/>
                      </a:pPr>
                      <a:r>
                        <a:rPr lang="en-US" sz="2600" kern="1200" dirty="0" smtClean="0">
                          <a:solidFill>
                            <a:schemeClr val="dk1"/>
                          </a:solidFill>
                          <a:latin typeface="+mn-lt"/>
                          <a:ea typeface="+mn-ea"/>
                          <a:cs typeface="+mn-cs"/>
                        </a:rPr>
                        <a:t>Read a recent post on middleweb.com by Barbara Blackburn, “Five Myths about Rigor and the Common Core” </a:t>
                      </a:r>
                    </a:p>
                    <a:p>
                      <a:pPr marL="342900" indent="-342900">
                        <a:lnSpc>
                          <a:spcPct val="100000"/>
                        </a:lnSpc>
                        <a:buFont typeface="Arial" panose="020B0604020202020204" pitchFamily="34" charset="0"/>
                        <a:buChar char="•"/>
                      </a:pPr>
                      <a:r>
                        <a:rPr lang="en-US" sz="2600" kern="1200" baseline="0" dirty="0" smtClean="0">
                          <a:solidFill>
                            <a:schemeClr val="dk1"/>
                          </a:solidFill>
                          <a:latin typeface="+mn-lt"/>
                          <a:ea typeface="+mn-ea"/>
                          <a:cs typeface="+mn-cs"/>
                        </a:rPr>
                        <a:t>Discuss the implications of the post</a:t>
                      </a:r>
                    </a:p>
                    <a:p>
                      <a:pPr marL="342900" indent="-342900">
                        <a:lnSpc>
                          <a:spcPct val="100000"/>
                        </a:lnSpc>
                        <a:buFont typeface="Arial" panose="020B0604020202020204" pitchFamily="34" charset="0"/>
                        <a:buChar char="•"/>
                      </a:pPr>
                      <a:r>
                        <a:rPr lang="en-US" sz="2600" kern="1200" baseline="0" dirty="0" smtClean="0">
                          <a:solidFill>
                            <a:schemeClr val="dk1"/>
                          </a:solidFill>
                          <a:latin typeface="+mn-lt"/>
                          <a:ea typeface="+mn-ea"/>
                          <a:cs typeface="+mn-cs"/>
                        </a:rPr>
                        <a:t>Revise </a:t>
                      </a:r>
                      <a:r>
                        <a:rPr lang="en-US" sz="2600" kern="1200" dirty="0" smtClean="0">
                          <a:solidFill>
                            <a:schemeClr val="dk1"/>
                          </a:solidFill>
                          <a:latin typeface="+mn-lt"/>
                          <a:ea typeface="+mn-ea"/>
                          <a:cs typeface="+mn-cs"/>
                        </a:rPr>
                        <a:t>your original quiz responses</a:t>
                      </a:r>
                    </a:p>
                    <a:p>
                      <a:pPr marL="342900" indent="-342900">
                        <a:lnSpc>
                          <a:spcPct val="100000"/>
                        </a:lnSpc>
                        <a:buFont typeface="Arial" panose="020B0604020202020204" pitchFamily="34" charset="0"/>
                        <a:buChar char="•"/>
                      </a:pPr>
                      <a:r>
                        <a:rPr lang="en-US" sz="2600" kern="1200" dirty="0" smtClean="0">
                          <a:solidFill>
                            <a:schemeClr val="dk1"/>
                          </a:solidFill>
                          <a:latin typeface="+mn-lt"/>
                          <a:ea typeface="+mn-ea"/>
                          <a:cs typeface="+mn-cs"/>
                        </a:rPr>
                        <a:t>Share a comment, concern, or “Aha” with the </a:t>
                      </a:r>
                      <a:br>
                        <a:rPr lang="en-US" sz="2600" kern="1200" dirty="0" smtClean="0">
                          <a:solidFill>
                            <a:schemeClr val="dk1"/>
                          </a:solidFill>
                          <a:latin typeface="+mn-lt"/>
                          <a:ea typeface="+mn-ea"/>
                          <a:cs typeface="+mn-cs"/>
                        </a:rPr>
                      </a:br>
                      <a:r>
                        <a:rPr lang="en-US" sz="2600" kern="1200" dirty="0" smtClean="0">
                          <a:solidFill>
                            <a:schemeClr val="dk1"/>
                          </a:solidFill>
                          <a:latin typeface="+mn-lt"/>
                          <a:ea typeface="+mn-ea"/>
                          <a:cs typeface="+mn-cs"/>
                        </a:rPr>
                        <a:t>whole group</a:t>
                      </a:r>
                    </a:p>
                  </a:txBody>
                  <a:tcPr marT="45721" marB="45721"/>
                </a:tc>
              </a:tr>
            </a:tbl>
          </a:graphicData>
        </a:graphic>
      </p:graphicFrame>
      <p:sp>
        <p:nvSpPr>
          <p:cNvPr id="11" name="TextBox 10">
            <a:hlinkClick r:id="rId3"/>
          </p:cNvPr>
          <p:cNvSpPr txBox="1"/>
          <p:nvPr/>
        </p:nvSpPr>
        <p:spPr>
          <a:xfrm>
            <a:off x="1149878" y="5532327"/>
            <a:ext cx="6511270" cy="369332"/>
          </a:xfrm>
          <a:prstGeom prst="rect">
            <a:avLst/>
          </a:prstGeom>
          <a:noFill/>
        </p:spPr>
        <p:txBody>
          <a:bodyPr wrap="none" rtlCol="0">
            <a:spAutoFit/>
          </a:bodyPr>
          <a:lstStyle/>
          <a:p>
            <a:r>
              <a:rPr lang="en-US" dirty="0">
                <a:solidFill>
                  <a:srgbClr val="0000FF"/>
                </a:solidFill>
              </a:rPr>
              <a:t>http://</a:t>
            </a:r>
            <a:r>
              <a:rPr lang="en-US" dirty="0" smtClean="0">
                <a:solidFill>
                  <a:srgbClr val="0000FF"/>
                </a:solidFill>
              </a:rPr>
              <a:t>www.middleweb.com/12318/five-myths-rigor-common-core</a:t>
            </a:r>
            <a:endParaRPr lang="en-US" dirty="0">
              <a:solidFill>
                <a:srgbClr val="0000FF"/>
              </a:solidFill>
            </a:endParaRP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65</a:t>
            </a:fld>
            <a:endParaRPr lang="en-US" dirty="0"/>
          </a:p>
        </p:txBody>
      </p:sp>
      <p:pic>
        <p:nvPicPr>
          <p:cNvPr id="9" name="Picture 8"/>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t/>
            </a:r>
            <a:br>
              <a:rPr lang="en-US" dirty="0" smtClean="0"/>
            </a:br>
            <a:r>
              <a:rPr lang="en-US" dirty="0" smtClean="0"/>
              <a:t> Activity 7</a:t>
            </a:r>
          </a:p>
        </p:txBody>
      </p:sp>
      <p:sp>
        <p:nvSpPr>
          <p:cNvPr id="4" name="Text Placeholder 3"/>
          <p:cNvSpPr>
            <a:spLocks noGrp="1"/>
          </p:cNvSpPr>
          <p:nvPr>
            <p:ph type="body" idx="1"/>
          </p:nvPr>
        </p:nvSpPr>
        <p:spPr/>
        <p:txBody>
          <a:bodyPr/>
          <a:lstStyle/>
          <a:p>
            <a:r>
              <a:rPr lang="en-US" smtClean="0"/>
              <a:t>Reflect, Pair, Share</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66</a:t>
            </a:fld>
            <a:endParaRPr lang="en-US"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908634" y="2202207"/>
            <a:ext cx="1262044" cy="2143125"/>
          </a:xfrm>
          <a:prstGeom prst="rect">
            <a:avLst/>
          </a:prstGeom>
        </p:spPr>
      </p:pic>
      <p:pic>
        <p:nvPicPr>
          <p:cNvPr id="8" name="Picture 5" descr="Picture10.png"/>
          <p:cNvPicPr>
            <a:picLocks noChangeAspect="1"/>
          </p:cNvPicPr>
          <p:nvPr/>
        </p:nvPicPr>
        <p:blipFill>
          <a:blip r:embed="rId4" cstate="print"/>
          <a:srcRect/>
          <a:stretch>
            <a:fillRect/>
          </a:stretch>
        </p:blipFill>
        <p:spPr bwMode="auto">
          <a:xfrm>
            <a:off x="944730" y="4929530"/>
            <a:ext cx="947738" cy="1033463"/>
          </a:xfrm>
          <a:prstGeom prst="rect">
            <a:avLst/>
          </a:prstGeom>
          <a:noFill/>
          <a:ln w="9525">
            <a:noFill/>
            <a:miter lim="800000"/>
            <a:headEnd/>
            <a:tailEnd/>
          </a:ln>
        </p:spPr>
      </p:pic>
      <p:sp>
        <p:nvSpPr>
          <p:cNvPr id="9" name="TextBox 5"/>
          <p:cNvSpPr txBox="1">
            <a:spLocks noChangeArrowheads="1"/>
          </p:cNvSpPr>
          <p:nvPr/>
        </p:nvSpPr>
        <p:spPr bwMode="auto">
          <a:xfrm>
            <a:off x="786941" y="5076120"/>
            <a:ext cx="1295400" cy="369888"/>
          </a:xfrm>
          <a:prstGeom prst="rect">
            <a:avLst/>
          </a:prstGeom>
          <a:noFill/>
          <a:ln w="9525">
            <a:noFill/>
            <a:miter lim="800000"/>
            <a:headEnd/>
            <a:tailEnd/>
          </a:ln>
        </p:spPr>
        <p:txBody>
          <a:bodyPr>
            <a:spAutoFit/>
          </a:bodyPr>
          <a:lstStyle/>
          <a:p>
            <a:pPr algn="ctr" eaLnBrk="1" hangingPunct="1"/>
            <a:r>
              <a:rPr lang="en-US" dirty="0" smtClean="0"/>
              <a:t>Page 39</a:t>
            </a:r>
            <a:endParaRPr lang="en-US"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2"/>
          <p:cNvSpPr>
            <a:spLocks noGrp="1"/>
          </p:cNvSpPr>
          <p:nvPr>
            <p:ph type="title"/>
          </p:nvPr>
        </p:nvSpPr>
        <p:spPr>
          <a:xfrm>
            <a:off x="1138334" y="228600"/>
            <a:ext cx="7399113" cy="1066800"/>
          </a:xfrm>
        </p:spPr>
        <p:txBody>
          <a:bodyPr>
            <a:normAutofit/>
          </a:bodyPr>
          <a:lstStyle/>
          <a:p>
            <a:r>
              <a:rPr lang="en-US" dirty="0"/>
              <a:t>Activity 7: </a:t>
            </a:r>
            <a:r>
              <a:rPr lang="en-US" dirty="0" smtClean="0"/>
              <a:t>Reflect, Pair, Share</a:t>
            </a:r>
          </a:p>
        </p:txBody>
      </p:sp>
      <p:graphicFrame>
        <p:nvGraphicFramePr>
          <p:cNvPr id="8" name="Table 7"/>
          <p:cNvGraphicFramePr>
            <a:graphicFrameLocks noGrp="1"/>
          </p:cNvGraphicFramePr>
          <p:nvPr>
            <p:extLst>
              <p:ext uri="{D42A27DB-BD31-4B8C-83A1-F6EECF244321}">
                <p14:modId xmlns="" xmlns:p14="http://schemas.microsoft.com/office/powerpoint/2010/main" val="2422355712"/>
              </p:ext>
            </p:extLst>
          </p:nvPr>
        </p:nvGraphicFramePr>
        <p:xfrm>
          <a:off x="783770" y="1157220"/>
          <a:ext cx="7926279" cy="4509838"/>
        </p:xfrm>
        <a:graphic>
          <a:graphicData uri="http://schemas.openxmlformats.org/drawingml/2006/table">
            <a:tbl>
              <a:tblPr firstRow="1" bandRow="1">
                <a:tableStyleId>{00A15C55-8517-42AA-B614-E9B94910E393}</a:tableStyleId>
              </a:tblPr>
              <a:tblGrid>
                <a:gridCol w="7926279"/>
              </a:tblGrid>
              <a:tr h="524373">
                <a:tc>
                  <a:txBody>
                    <a:bodyPr/>
                    <a:lstStyle/>
                    <a:p>
                      <a:pPr>
                        <a:lnSpc>
                          <a:spcPct val="114000"/>
                        </a:lnSpc>
                        <a:tabLst>
                          <a:tab pos="168275" algn="l"/>
                        </a:tabLst>
                      </a:pPr>
                      <a:r>
                        <a:rPr lang="en-US" sz="2800" b="0" baseline="0" dirty="0" smtClean="0"/>
                        <a:t>	Reflect, Pair, Share</a:t>
                      </a:r>
                      <a:endParaRPr lang="en-US" sz="2800" b="0" dirty="0"/>
                    </a:p>
                  </a:txBody>
                  <a:tcPr marT="45721" marB="45721"/>
                </a:tc>
              </a:tr>
              <a:tr h="3857358">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Review</a:t>
                      </a:r>
                      <a:r>
                        <a:rPr lang="en-US" sz="2800" baseline="0" dirty="0" smtClean="0"/>
                        <a:t> your notes and activities from today</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Jot down 3–4 items addressed today that have the greatest implications for instructional practice in your school</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Compare your notes with a partner at your table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Decide on a shared list of 3–4 items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Compare your list with other pairs at your table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Decide on a prioritized list of 3–4 items for </a:t>
                      </a:r>
                      <a:br>
                        <a:rPr lang="en-US" sz="2800" baseline="0" dirty="0" smtClean="0"/>
                      </a:br>
                      <a:r>
                        <a:rPr lang="en-US" sz="2800" baseline="0" dirty="0" smtClean="0"/>
                        <a:t>your table</a:t>
                      </a:r>
                      <a:endParaRPr lang="en-US" sz="2800" dirty="0"/>
                    </a:p>
                  </a:txBody>
                  <a:tcPr marT="45721" marB="45721"/>
                </a:tc>
              </a:tr>
            </a:tbl>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67</a:t>
            </a:fld>
            <a:endParaRPr lang="en-US" dirty="0"/>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Activity 8</a:t>
            </a:r>
            <a:endParaRPr lang="en-US" dirty="0" smtClean="0"/>
          </a:p>
        </p:txBody>
      </p:sp>
      <p:sp>
        <p:nvSpPr>
          <p:cNvPr id="4" name="Text Placeholder 3"/>
          <p:cNvSpPr>
            <a:spLocks noGrp="1"/>
          </p:cNvSpPr>
          <p:nvPr>
            <p:ph type="body" idx="1"/>
          </p:nvPr>
        </p:nvSpPr>
        <p:spPr/>
        <p:txBody>
          <a:bodyPr/>
          <a:lstStyle/>
          <a:p>
            <a:r>
              <a:rPr lang="en-US" smtClean="0"/>
              <a:t>Planning for Sharing</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68</a:t>
            </a:fld>
            <a:endParaRPr lang="en-US"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908634" y="2202207"/>
            <a:ext cx="1262044" cy="2143125"/>
          </a:xfrm>
          <a:prstGeom prst="rect">
            <a:avLst/>
          </a:prstGeom>
        </p:spPr>
      </p:pic>
      <p:pic>
        <p:nvPicPr>
          <p:cNvPr id="8" name="Picture 5" descr="Picture10.png"/>
          <p:cNvPicPr>
            <a:picLocks noChangeAspect="1"/>
          </p:cNvPicPr>
          <p:nvPr/>
        </p:nvPicPr>
        <p:blipFill>
          <a:blip r:embed="rId4" cstate="print"/>
          <a:srcRect/>
          <a:stretch>
            <a:fillRect/>
          </a:stretch>
        </p:blipFill>
        <p:spPr bwMode="auto">
          <a:xfrm>
            <a:off x="623888" y="5699551"/>
            <a:ext cx="947738" cy="1033463"/>
          </a:xfrm>
          <a:prstGeom prst="rect">
            <a:avLst/>
          </a:prstGeom>
          <a:noFill/>
          <a:ln w="9525">
            <a:noFill/>
            <a:miter lim="800000"/>
            <a:headEnd/>
            <a:tailEnd/>
          </a:ln>
        </p:spPr>
      </p:pic>
      <p:sp>
        <p:nvSpPr>
          <p:cNvPr id="9" name="TextBox 5"/>
          <p:cNvSpPr txBox="1">
            <a:spLocks noChangeArrowheads="1"/>
          </p:cNvSpPr>
          <p:nvPr/>
        </p:nvSpPr>
        <p:spPr bwMode="auto">
          <a:xfrm>
            <a:off x="434015" y="5846141"/>
            <a:ext cx="1295400" cy="369888"/>
          </a:xfrm>
          <a:prstGeom prst="rect">
            <a:avLst/>
          </a:prstGeom>
          <a:noFill/>
          <a:ln w="9525">
            <a:noFill/>
            <a:miter lim="800000"/>
            <a:headEnd/>
            <a:tailEnd/>
          </a:ln>
        </p:spPr>
        <p:txBody>
          <a:bodyPr>
            <a:spAutoFit/>
          </a:bodyPr>
          <a:lstStyle/>
          <a:p>
            <a:pPr algn="ctr" eaLnBrk="1" hangingPunct="1"/>
            <a:r>
              <a:rPr lang="en-US" dirty="0" smtClean="0"/>
              <a:t>Page  44</a:t>
            </a:r>
            <a:endParaRPr lang="en-US"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38334" y="230188"/>
            <a:ext cx="7624665" cy="1049972"/>
          </a:xfrm>
        </p:spPr>
        <p:txBody>
          <a:bodyPr>
            <a:normAutofit/>
          </a:bodyPr>
          <a:lstStyle/>
          <a:p>
            <a:r>
              <a:rPr lang="en-US" dirty="0" smtClean="0"/>
              <a:t>Activity 8: Planning for Sharing</a:t>
            </a:r>
          </a:p>
        </p:txBody>
      </p:sp>
      <p:graphicFrame>
        <p:nvGraphicFramePr>
          <p:cNvPr id="8" name="Table 7"/>
          <p:cNvGraphicFramePr>
            <a:graphicFrameLocks noGrp="1"/>
          </p:cNvGraphicFramePr>
          <p:nvPr>
            <p:extLst>
              <p:ext uri="{D42A27DB-BD31-4B8C-83A1-F6EECF244321}">
                <p14:modId xmlns="" xmlns:p14="http://schemas.microsoft.com/office/powerpoint/2010/main" val="2475534525"/>
              </p:ext>
            </p:extLst>
          </p:nvPr>
        </p:nvGraphicFramePr>
        <p:xfrm>
          <a:off x="381000" y="1538334"/>
          <a:ext cx="8382000" cy="4071522"/>
        </p:xfrm>
        <a:graphic>
          <a:graphicData uri="http://schemas.openxmlformats.org/drawingml/2006/table">
            <a:tbl>
              <a:tblPr firstRow="1" bandRow="1">
                <a:tableStyleId>{00A15C55-8517-42AA-B614-E9B94910E393}</a:tableStyleId>
              </a:tblPr>
              <a:tblGrid>
                <a:gridCol w="8382000"/>
              </a:tblGrid>
              <a:tr h="614010">
                <a:tc>
                  <a:txBody>
                    <a:bodyPr/>
                    <a:lstStyle/>
                    <a:p>
                      <a:r>
                        <a:rPr lang="en-US" sz="2800" b="0" baseline="0" dirty="0" smtClean="0"/>
                        <a:t>Make an Action Plan</a:t>
                      </a:r>
                      <a:endParaRPr lang="en-US" sz="2800" b="0" dirty="0"/>
                    </a:p>
                  </a:txBody>
                  <a:tcPr anchor="ctr"/>
                </a:tc>
              </a:tr>
              <a:tr h="3457512">
                <a:tc>
                  <a:txBody>
                    <a:bodyPr/>
                    <a:lstStyle/>
                    <a:p>
                      <a:pPr marL="342900" marR="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2800" kern="1200" dirty="0" smtClean="0">
                          <a:solidFill>
                            <a:schemeClr val="dk1"/>
                          </a:solidFill>
                          <a:latin typeface="+mn-lt"/>
                          <a:ea typeface="+mn-ea"/>
                          <a:cs typeface="+mn-cs"/>
                        </a:rPr>
                        <a:t>Refer to your list of prioritized items from Activity 7</a:t>
                      </a:r>
                    </a:p>
                    <a:p>
                      <a:pPr marL="342900" marR="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2800" kern="1200" dirty="0" smtClean="0">
                          <a:solidFill>
                            <a:schemeClr val="dk1"/>
                          </a:solidFill>
                          <a:latin typeface="+mn-lt"/>
                          <a:ea typeface="+mn-ea"/>
                          <a:cs typeface="+mn-cs"/>
                        </a:rPr>
                        <a:t>Work with your school team (or with a job-alike partner from another school) to review today’s activities</a:t>
                      </a:r>
                    </a:p>
                    <a:p>
                      <a:pPr marL="342900" marR="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2800" kern="1200" dirty="0" smtClean="0">
                          <a:solidFill>
                            <a:schemeClr val="dk1"/>
                          </a:solidFill>
                          <a:latin typeface="+mn-lt"/>
                          <a:ea typeface="+mn-ea"/>
                          <a:cs typeface="+mn-cs"/>
                        </a:rPr>
                        <a:t>Plan which activities you would share with colleagues and how you can share them</a:t>
                      </a:r>
                    </a:p>
                  </a:txBody>
                  <a:tcPr/>
                </a:tc>
              </a:tr>
            </a:tbl>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69</a:t>
            </a:fld>
            <a:endParaRPr lang="en-US" dirty="0"/>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133353" y="16"/>
            <a:ext cx="858190" cy="1457325"/>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Goals of K–12 CCS-ELA &amp; Literacy</a:t>
            </a:r>
          </a:p>
        </p:txBody>
      </p:sp>
      <p:sp>
        <p:nvSpPr>
          <p:cNvPr id="35844" name="Content Placeholder 6"/>
          <p:cNvSpPr>
            <a:spLocks noGrp="1"/>
          </p:cNvSpPr>
          <p:nvPr>
            <p:ph type="body" sz="quarter" idx="10"/>
          </p:nvPr>
        </p:nvSpPr>
        <p:spPr/>
        <p:txBody>
          <a:bodyPr/>
          <a:lstStyle/>
          <a:p>
            <a:r>
              <a:rPr lang="en-US" dirty="0" smtClean="0"/>
              <a:t>Increase rigor in core and intervention instruction</a:t>
            </a:r>
          </a:p>
          <a:p>
            <a:r>
              <a:rPr lang="en-US" dirty="0" smtClean="0"/>
              <a:t>Improve student proficiency on grade level outcomes </a:t>
            </a:r>
          </a:p>
          <a:p>
            <a:r>
              <a:rPr lang="en-US" dirty="0" smtClean="0"/>
              <a:t>Graduate all students ready for college and careers</a:t>
            </a:r>
          </a:p>
          <a:p>
            <a:endParaRPr lang="en-US" dirty="0" smtClean="0"/>
          </a:p>
        </p:txBody>
      </p:sp>
      <p:pic>
        <p:nvPicPr>
          <p:cNvPr id="35843" name="Picture 4" descr="MPj03988690000[1]"/>
          <p:cNvPicPr>
            <a:picLocks noGrp="1" noChangeAspect="1" noChangeArrowheads="1"/>
          </p:cNvPicPr>
          <p:nvPr>
            <p:ph idx="4294967295"/>
          </p:nvPr>
        </p:nvPicPr>
        <p:blipFill rotWithShape="1">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Lst>
          </a:blip>
          <a:srcRect l="9637" t="5338" r="29097" b="7987"/>
          <a:stretch/>
        </p:blipFill>
        <p:spPr>
          <a:xfrm>
            <a:off x="6559296" y="3750536"/>
            <a:ext cx="1906587" cy="2076450"/>
          </a:xfrm>
        </p:spPr>
      </p:pic>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7</a:t>
            </a:fld>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Closing Activity</a:t>
            </a:r>
          </a:p>
        </p:txBody>
      </p:sp>
      <p:sp>
        <p:nvSpPr>
          <p:cNvPr id="4" name="Text Placeholder 3"/>
          <p:cNvSpPr>
            <a:spLocks noGrp="1"/>
          </p:cNvSpPr>
          <p:nvPr>
            <p:ph type="body" idx="1"/>
          </p:nvPr>
        </p:nvSpPr>
        <p:spPr>
          <a:xfrm>
            <a:off x="623888" y="4257858"/>
            <a:ext cx="7886700" cy="1261884"/>
          </a:xfrm>
        </p:spPr>
        <p:txBody>
          <a:bodyPr/>
          <a:lstStyle/>
          <a:p>
            <a:r>
              <a:rPr lang="en-US" dirty="0" smtClean="0"/>
              <a:t>Post-Assessment</a:t>
            </a:r>
          </a:p>
          <a:p>
            <a:r>
              <a:rPr lang="en-US" dirty="0" smtClean="0"/>
              <a:t>Session Evaluation</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70</a:t>
            </a:fld>
            <a:endParaRPr lang="en-US" dirty="0"/>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908634" y="2202207"/>
            <a:ext cx="1262044" cy="2143125"/>
          </a:xfrm>
          <a:prstGeom prst="rect">
            <a:avLst/>
          </a:prstGeom>
        </p:spPr>
      </p:pic>
      <p:pic>
        <p:nvPicPr>
          <p:cNvPr id="8" name="Picture 5" descr="Picture10.png"/>
          <p:cNvPicPr>
            <a:picLocks noChangeAspect="1"/>
          </p:cNvPicPr>
          <p:nvPr/>
        </p:nvPicPr>
        <p:blipFill>
          <a:blip r:embed="rId4" cstate="print"/>
          <a:srcRect/>
          <a:stretch>
            <a:fillRect/>
          </a:stretch>
        </p:blipFill>
        <p:spPr bwMode="auto">
          <a:xfrm>
            <a:off x="623888" y="5699551"/>
            <a:ext cx="947738" cy="1033463"/>
          </a:xfrm>
          <a:prstGeom prst="rect">
            <a:avLst/>
          </a:prstGeom>
          <a:noFill/>
          <a:ln w="9525">
            <a:noFill/>
            <a:miter lim="800000"/>
            <a:headEnd/>
            <a:tailEnd/>
          </a:ln>
        </p:spPr>
      </p:pic>
      <p:sp>
        <p:nvSpPr>
          <p:cNvPr id="9" name="TextBox 5"/>
          <p:cNvSpPr txBox="1">
            <a:spLocks noChangeArrowheads="1"/>
          </p:cNvSpPr>
          <p:nvPr/>
        </p:nvSpPr>
        <p:spPr bwMode="auto">
          <a:xfrm>
            <a:off x="450056" y="5814056"/>
            <a:ext cx="1295400" cy="369888"/>
          </a:xfrm>
          <a:prstGeom prst="rect">
            <a:avLst/>
          </a:prstGeom>
          <a:noFill/>
          <a:ln w="9525">
            <a:noFill/>
            <a:miter lim="800000"/>
            <a:headEnd/>
            <a:tailEnd/>
          </a:ln>
        </p:spPr>
        <p:txBody>
          <a:bodyPr>
            <a:spAutoFit/>
          </a:bodyPr>
          <a:lstStyle/>
          <a:p>
            <a:pPr algn="ctr" eaLnBrk="1" hangingPunct="1"/>
            <a:r>
              <a:rPr lang="en-US" dirty="0" smtClean="0"/>
              <a:t>Page 46</a:t>
            </a:r>
            <a:endParaRPr lang="en-US"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84048" y="1417320"/>
            <a:ext cx="8153400" cy="3625608"/>
          </a:xfrm>
        </p:spPr>
        <p:txBody>
          <a:bodyPr/>
          <a:lstStyle/>
          <a:p>
            <a:pPr marL="393192" indent="-402336">
              <a:spcBef>
                <a:spcPts val="1200"/>
              </a:spcBef>
              <a:defRPr/>
            </a:pPr>
            <a:r>
              <a:rPr lang="en-US" sz="4800" dirty="0">
                <a:solidFill>
                  <a:schemeClr val="accent3"/>
                </a:solidFill>
                <a:effectLst>
                  <a:outerShdw blurRad="38100" dist="38100" dir="2700000" algn="tl">
                    <a:srgbClr val="000000">
                      <a:alpha val="43137"/>
                    </a:srgbClr>
                  </a:outerShdw>
                </a:effectLst>
              </a:rPr>
              <a:t>Where Are You </a:t>
            </a:r>
            <a:r>
              <a:rPr lang="en-US" sz="4800" dirty="0" smtClean="0">
                <a:solidFill>
                  <a:schemeClr val="accent3"/>
                </a:solidFill>
                <a:effectLst>
                  <a:outerShdw blurRad="38100" dist="38100" dir="2700000" algn="tl">
                    <a:srgbClr val="000000">
                      <a:alpha val="43137"/>
                    </a:srgbClr>
                  </a:outerShdw>
                </a:effectLst>
              </a:rPr>
              <a:t/>
            </a:r>
            <a:br>
              <a:rPr lang="en-US" sz="4800" dirty="0" smtClean="0">
                <a:solidFill>
                  <a:schemeClr val="accent3"/>
                </a:solidFill>
                <a:effectLst>
                  <a:outerShdw blurRad="38100" dist="38100" dir="2700000" algn="tl">
                    <a:srgbClr val="000000">
                      <a:alpha val="43137"/>
                    </a:srgbClr>
                  </a:outerShdw>
                </a:effectLst>
              </a:rPr>
            </a:br>
            <a:r>
              <a:rPr lang="en-US" sz="4800" dirty="0" smtClean="0">
                <a:solidFill>
                  <a:schemeClr val="accent3"/>
                </a:solidFill>
                <a:effectLst>
                  <a:outerShdw blurRad="38100" dist="38100" dir="2700000" algn="tl">
                    <a:srgbClr val="000000">
                      <a:alpha val="43137"/>
                    </a:srgbClr>
                  </a:outerShdw>
                </a:effectLst>
              </a:rPr>
              <a:t>Now</a:t>
            </a:r>
            <a:r>
              <a:rPr lang="en-US" sz="4800" dirty="0">
                <a:solidFill>
                  <a:schemeClr val="accent3"/>
                </a:solidFill>
                <a:effectLst>
                  <a:outerShdw blurRad="38100" dist="38100" dir="2700000" algn="tl">
                    <a:srgbClr val="000000">
                      <a:alpha val="43137"/>
                    </a:srgbClr>
                  </a:outerShdw>
                </a:effectLst>
              </a:rPr>
              <a:t>?</a:t>
            </a:r>
          </a:p>
          <a:p>
            <a:pPr marL="0" indent="0">
              <a:buFont typeface="Arial" charset="0"/>
              <a:buNone/>
              <a:defRPr/>
            </a:pPr>
            <a:endParaRPr lang="en-US" sz="4800" dirty="0" smtClean="0">
              <a:solidFill>
                <a:schemeClr val="accent3"/>
              </a:solidFill>
              <a:effectLst>
                <a:outerShdw blurRad="38100" dist="38100" dir="2700000" algn="tl">
                  <a:srgbClr val="000000">
                    <a:alpha val="43137"/>
                  </a:srgbClr>
                </a:outerShdw>
              </a:effectLst>
            </a:endParaRPr>
          </a:p>
          <a:p>
            <a:pPr marL="393192" indent="-402336">
              <a:spcBef>
                <a:spcPts val="1200"/>
              </a:spcBef>
              <a:defRPr/>
            </a:pPr>
            <a:r>
              <a:rPr lang="en-US" sz="4800" dirty="0">
                <a:solidFill>
                  <a:schemeClr val="accent3"/>
                </a:solidFill>
                <a:effectLst>
                  <a:outerShdw blurRad="38100" dist="38100" dir="2700000" algn="tl">
                    <a:srgbClr val="000000">
                      <a:alpha val="43137"/>
                    </a:srgbClr>
                  </a:outerShdw>
                </a:effectLst>
              </a:rPr>
              <a:t>Assessing Your </a:t>
            </a:r>
            <a:r>
              <a:rPr lang="en-US" sz="4800" dirty="0" smtClean="0">
                <a:solidFill>
                  <a:schemeClr val="accent3"/>
                </a:solidFill>
                <a:effectLst>
                  <a:outerShdw blurRad="38100" dist="38100" dir="2700000" algn="tl">
                    <a:srgbClr val="000000">
                      <a:alpha val="43137"/>
                    </a:srgbClr>
                  </a:outerShdw>
                </a:effectLst>
              </a:rPr>
              <a:t/>
            </a:r>
            <a:br>
              <a:rPr lang="en-US" sz="4800" dirty="0" smtClean="0">
                <a:solidFill>
                  <a:schemeClr val="accent3"/>
                </a:solidFill>
                <a:effectLst>
                  <a:outerShdw blurRad="38100" dist="38100" dir="2700000" algn="tl">
                    <a:srgbClr val="000000">
                      <a:alpha val="43137"/>
                    </a:srgbClr>
                  </a:outerShdw>
                </a:effectLst>
              </a:rPr>
            </a:br>
            <a:r>
              <a:rPr lang="en-US" sz="4800" dirty="0" smtClean="0">
                <a:solidFill>
                  <a:schemeClr val="accent3"/>
                </a:solidFill>
                <a:effectLst>
                  <a:outerShdw blurRad="38100" dist="38100" dir="2700000" algn="tl">
                    <a:srgbClr val="000000">
                      <a:alpha val="43137"/>
                    </a:srgbClr>
                  </a:outerShdw>
                </a:effectLst>
              </a:rPr>
              <a:t>Learning</a:t>
            </a:r>
            <a:endParaRPr lang="en-US" sz="4800" dirty="0">
              <a:solidFill>
                <a:schemeClr val="accent3"/>
              </a:solidFill>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dirty="0" smtClean="0"/>
              <a:t>Post-Assessment</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71</a:t>
            </a:fld>
            <a:endParaRPr lang="en-US" dirty="0"/>
          </a:p>
        </p:txBody>
      </p:sp>
      <p:pic>
        <p:nvPicPr>
          <p:cNvPr id="56327"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732134" y="1214680"/>
            <a:ext cx="3335665" cy="3263151"/>
          </a:xfrm>
          <a:prstGeom prst="rect">
            <a:avLst/>
          </a:prstGeom>
          <a:noFill/>
          <a:ln w="9525">
            <a:noFill/>
            <a:miter lim="800000"/>
            <a:headEnd/>
            <a:tailEnd/>
          </a:ln>
          <a:effectLst>
            <a:outerShdw blurRad="63500" dist="38100" dir="2700000" algn="tl" rotWithShape="0">
              <a:srgbClr val="000000">
                <a:alpha val="39998"/>
              </a:srgbClr>
            </a:outerShdw>
          </a:effectLst>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84048" y="1417320"/>
            <a:ext cx="8153400" cy="4031873"/>
          </a:xfrm>
        </p:spPr>
        <p:txBody>
          <a:bodyPr/>
          <a:lstStyle/>
          <a:p>
            <a:pPr marL="393192" indent="-402336">
              <a:spcBef>
                <a:spcPts val="1200"/>
              </a:spcBef>
              <a:defRPr/>
            </a:pPr>
            <a:r>
              <a:rPr lang="en-US" sz="4000" dirty="0" smtClean="0"/>
              <a:t>Thank you for attending today’s session. Your feedback is very important to us! Please fill out a short survey about today’s session. The survey is located here:</a:t>
            </a:r>
            <a:r>
              <a:rPr lang="en-US" sz="4000" b="1" u="sng" dirty="0" smtClean="0">
                <a:hlinkClick r:id="rId3"/>
              </a:rPr>
              <a:t> http://tinyurl.com/612Mod1ELA</a:t>
            </a:r>
            <a:r>
              <a:rPr lang="en-US" sz="4000" b="1" dirty="0" smtClean="0"/>
              <a:t> </a:t>
            </a:r>
            <a:endParaRPr lang="en-US" sz="4000" dirty="0" smtClean="0"/>
          </a:p>
          <a:p>
            <a:pPr marL="393192" indent="-402336">
              <a:spcBef>
                <a:spcPts val="1200"/>
              </a:spcBef>
              <a:defRPr/>
            </a:pPr>
            <a:endParaRPr lang="en-US" sz="4000" dirty="0">
              <a:solidFill>
                <a:schemeClr val="accent3"/>
              </a:solidFill>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dirty="0" smtClean="0"/>
              <a:t>Session Evaluation</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72</a:t>
            </a:fld>
            <a:endParaRPr lang="en-US" dirty="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Resources</a:t>
            </a:r>
            <a:endParaRPr lang="en-US" dirty="0"/>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endParaRPr lang="en-US" dirty="0"/>
          </a:p>
        </p:txBody>
      </p:sp>
      <p:pic>
        <p:nvPicPr>
          <p:cNvPr id="8" name="Picture 2" descr="Connecticut Common Core Standards">
            <a:hlinkClick r:id="rId2"/>
          </p:cNvPr>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Content Placeholder 14">
            <a:hlinkClick r:id="rId4"/>
          </p:cNvPr>
          <p:cNvPicPr>
            <a:picLocks/>
          </p:cNvPicPr>
          <p:nvPr/>
        </p:nvPicPr>
        <p:blipFill>
          <a:blip r:embed="rId5" cstate="print">
            <a:extLst>
              <a:ext uri="{28A0092B-C50C-407E-A947-70E740481C1C}">
                <a14:useLocalDpi xmlns=""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6"/>
          </p:cNvPr>
          <p:cNvPicPr>
            <a:picLocks/>
          </p:cNvPicPr>
          <p:nvPr/>
        </p:nvPicPr>
        <p:blipFill>
          <a:blip r:embed="rId7"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8"/>
          </p:cNvPr>
          <p:cNvPicPr>
            <a:picLocks/>
          </p:cNvPicPr>
          <p:nvPr/>
        </p:nvPicPr>
        <p:blipFill>
          <a:blip r:embed="rId9" cstate="print"/>
          <a:stretch>
            <a:fillRect/>
          </a:stretch>
        </p:blipFill>
        <p:spPr>
          <a:xfrm>
            <a:off x="5895776" y="4620431"/>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
        <p:nvSpPr>
          <p:cNvPr id="3" name="Footer Placeholder 2"/>
          <p:cNvSpPr>
            <a:spLocks noGrp="1"/>
          </p:cNvSpPr>
          <p:nvPr>
            <p:ph type="ftr" sz="quarter" idx="10"/>
          </p:nvPr>
        </p:nvSpPr>
        <p:spPr/>
        <p:txBody>
          <a:bodyPr/>
          <a:lstStyle/>
          <a:p>
            <a:r>
              <a:rPr lang="en-US"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73</a:t>
            </a:fld>
            <a:endParaRPr lang="en-US" dirty="0"/>
          </a:p>
        </p:txBody>
      </p:sp>
    </p:spTree>
    <p:extLst>
      <p:ext uri="{BB962C8B-B14F-4D97-AF65-F5344CB8AC3E}">
        <p14:creationId xmlns="" xmlns:p14="http://schemas.microsoft.com/office/powerpoint/2010/main" val="184703428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50059" y="0"/>
            <a:ext cx="4693941" cy="6023553"/>
          </a:xfrm>
          <a:prstGeom prst="rect">
            <a:avLst/>
          </a:prstGeom>
        </p:spPr>
      </p:pic>
      <p:sp>
        <p:nvSpPr>
          <p:cNvPr id="22531" name="Title 1"/>
          <p:cNvSpPr>
            <a:spLocks noGrp="1"/>
          </p:cNvSpPr>
          <p:nvPr>
            <p:ph type="title"/>
          </p:nvPr>
        </p:nvSpPr>
        <p:spPr/>
        <p:txBody>
          <a:bodyPr>
            <a:normAutofit fontScale="90000"/>
          </a:bodyPr>
          <a:lstStyle/>
          <a:p>
            <a:r>
              <a:rPr lang="en-US" dirty="0" smtClean="0"/>
              <a:t>Vertical Progressions of CCR Anchor </a:t>
            </a:r>
            <a:br>
              <a:rPr lang="en-US" dirty="0" smtClean="0"/>
            </a:br>
            <a:r>
              <a:rPr lang="en-US" dirty="0" smtClean="0"/>
              <a:t>and Grade Level Standards</a:t>
            </a:r>
            <a:endParaRPr lang="en-US" dirty="0"/>
          </a:p>
        </p:txBody>
      </p:sp>
      <p:sp>
        <p:nvSpPr>
          <p:cNvPr id="39941" name="Content Placeholder 2"/>
          <p:cNvSpPr>
            <a:spLocks noGrp="1"/>
          </p:cNvSpPr>
          <p:nvPr>
            <p:ph type="body" sz="quarter" idx="10"/>
          </p:nvPr>
        </p:nvSpPr>
        <p:spPr>
          <a:xfrm>
            <a:off x="380999" y="1652562"/>
            <a:ext cx="6499486" cy="3397853"/>
          </a:xfrm>
        </p:spPr>
        <p:txBody>
          <a:bodyPr/>
          <a:lstStyle/>
          <a:p>
            <a:r>
              <a:rPr lang="en-US" dirty="0" smtClean="0"/>
              <a:t>Grade level standards map backward from CCR Anchor Standards</a:t>
            </a:r>
          </a:p>
          <a:p>
            <a:r>
              <a:rPr lang="en-US" dirty="0" smtClean="0"/>
              <a:t>Grade level standards are steps toward CCR</a:t>
            </a:r>
          </a:p>
          <a:p>
            <a:r>
              <a:rPr lang="en-US" dirty="0" smtClean="0"/>
              <a:t>Standards for Disciplinary </a:t>
            </a:r>
            <a:br>
              <a:rPr lang="en-US" dirty="0" smtClean="0"/>
            </a:br>
            <a:r>
              <a:rPr lang="en-US" dirty="0" smtClean="0"/>
              <a:t>Literacy 6-12</a:t>
            </a:r>
          </a:p>
          <a:p>
            <a:r>
              <a:rPr lang="en-US" dirty="0" smtClean="0"/>
              <a:t>Reading Foundational Skills K-5</a:t>
            </a: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8</a:t>
            </a:fld>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CCR Anchor Standards for ELA &amp; Literacy</a:t>
            </a:r>
            <a:endParaRPr lang="en-US" dirty="0"/>
          </a:p>
        </p:txBody>
      </p:sp>
      <p:graphicFrame>
        <p:nvGraphicFramePr>
          <p:cNvPr id="6" name="Content Placeholder 5"/>
          <p:cNvGraphicFramePr>
            <a:graphicFrameLocks noGrp="1"/>
          </p:cNvGraphicFramePr>
          <p:nvPr>
            <p:ph sz="half" idx="4294967295"/>
            <p:extLst>
              <p:ext uri="{D42A27DB-BD31-4B8C-83A1-F6EECF244321}">
                <p14:modId xmlns="" xmlns:p14="http://schemas.microsoft.com/office/powerpoint/2010/main" val="1850980577"/>
              </p:ext>
            </p:extLst>
          </p:nvPr>
        </p:nvGraphicFramePr>
        <p:xfrm>
          <a:off x="735524" y="1280160"/>
          <a:ext cx="7680960" cy="416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9</a:t>
            </a:fld>
            <a:endParaRPr lang="en-US" dirty="0"/>
          </a:p>
        </p:txBody>
      </p:sp>
    </p:spTree>
    <p:extLst>
      <p:ext uri="{BB962C8B-B14F-4D97-AF65-F5344CB8AC3E}">
        <p14:creationId xmlns="" xmlns:p14="http://schemas.microsoft.com/office/powerpoint/2010/main" val="20595591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8357</TotalTime>
  <Words>10853</Words>
  <Application>Microsoft Office PowerPoint</Application>
  <PresentationFormat>On-screen Show (4:3)</PresentationFormat>
  <Paragraphs>1000</Paragraphs>
  <Slides>73</Slides>
  <Notes>72</Notes>
  <HiddenSlides>0</HiddenSlides>
  <MMClips>0</MMClips>
  <ScaleCrop>false</ScaleCrop>
  <HeadingPairs>
    <vt:vector size="4" baseType="variant">
      <vt:variant>
        <vt:lpstr>Theme</vt:lpstr>
      </vt:variant>
      <vt:variant>
        <vt:i4>3</vt:i4>
      </vt:variant>
      <vt:variant>
        <vt:lpstr>Slide Titles</vt:lpstr>
      </vt:variant>
      <vt:variant>
        <vt:i4>73</vt:i4>
      </vt:variant>
    </vt:vector>
  </HeadingPairs>
  <TitlesOfParts>
    <vt:vector size="76" baseType="lpstr">
      <vt:lpstr>LtBkgBlueBorder</vt:lpstr>
      <vt:lpstr>LtBkgNoBorder</vt:lpstr>
      <vt:lpstr>Custom Design</vt:lpstr>
      <vt:lpstr>Connecticut Core Standards  for English Language Arts &amp; Literacy</vt:lpstr>
      <vt:lpstr>  You Are Here</vt:lpstr>
      <vt:lpstr>Today’s Agenda</vt:lpstr>
      <vt:lpstr>CCS-ELA &amp; Literacy: Module 1 Outcomes</vt:lpstr>
      <vt:lpstr>Module 1 Grades 6–12 :  Focus on Instructional Shifts</vt:lpstr>
      <vt:lpstr>Today’s Session</vt:lpstr>
      <vt:lpstr>Goals of K–12 CCS-ELA &amp; Literacy</vt:lpstr>
      <vt:lpstr>Vertical Progressions of CCR Anchor  and Grade Level Standards</vt:lpstr>
      <vt:lpstr>CCR Anchor Standards for ELA &amp; Literacy</vt:lpstr>
      <vt:lpstr>CCR Anchor Standards for ELA &amp; Literacy</vt:lpstr>
      <vt:lpstr>Disciplinary Literacy 6–12</vt:lpstr>
      <vt:lpstr>CCR Anchor Standards</vt:lpstr>
      <vt:lpstr>Vertical Progression of RL.1</vt:lpstr>
      <vt:lpstr>Activity 1</vt:lpstr>
      <vt:lpstr>Activity 1: Examining the Vertical Progressions of the CCS-ELA &amp; Literacy</vt:lpstr>
      <vt:lpstr>Final Thoughts about Vertical Progressions</vt:lpstr>
      <vt:lpstr>Today’s Session</vt:lpstr>
      <vt:lpstr>Three Instructional Shifts for  CCS-ELA &amp; Literacy</vt:lpstr>
      <vt:lpstr>#1 Shift in the Balance of Texts</vt:lpstr>
      <vt:lpstr>Building Knowledge through Content-Rich Nonfiction – Why? </vt:lpstr>
      <vt:lpstr>Why Does Content-Rich  Nonfiction Matter?</vt:lpstr>
      <vt:lpstr>Instructional Practice Aligned with  Shift 1: Connected Text Sets</vt:lpstr>
      <vt:lpstr>Using Text Sets to Build Knowledge</vt:lpstr>
      <vt:lpstr>Examples of Content-Rich Text, 6–8</vt:lpstr>
      <vt:lpstr>Examples of Content-Rich Text, 9–12</vt:lpstr>
      <vt:lpstr>Anthology Alignment Project</vt:lpstr>
      <vt:lpstr>Examples of Content-Rich Nonfiction</vt:lpstr>
      <vt:lpstr>Activity 2, Part 2</vt:lpstr>
      <vt:lpstr>Activity 2: Building Knowledge through Content-Rich Nonfiction</vt:lpstr>
      <vt:lpstr>Let’s Take A Break…</vt:lpstr>
      <vt:lpstr>Activity 3: Reading, Writing, and Speaking with Evidence </vt:lpstr>
      <vt:lpstr>#2 Shift in the Use of Evidence</vt:lpstr>
      <vt:lpstr>Reading, Writing, and Speaking Grounded in Evidence from Text – Why? </vt:lpstr>
      <vt:lpstr>What is Close Reading?</vt:lpstr>
      <vt:lpstr>Text-Dependent Questions</vt:lpstr>
      <vt:lpstr>Creating Text-Dependent Questions</vt:lpstr>
      <vt:lpstr>Text-Dependent Questions: Try it Out</vt:lpstr>
      <vt:lpstr>What is the Relationship Between Reading &amp; Writing?</vt:lpstr>
      <vt:lpstr>Writing Grounded in Evidence from Text</vt:lpstr>
      <vt:lpstr>Purposeful Writing Emphasizes Writing to Sources</vt:lpstr>
      <vt:lpstr>Speaking Grounded in Evidence</vt:lpstr>
      <vt:lpstr>Activity 3: Instructional Shift 2</vt:lpstr>
      <vt:lpstr>Activity 3: CCS Instructional Shift 2 </vt:lpstr>
      <vt:lpstr>Activity 4</vt:lpstr>
      <vt:lpstr>#3 Shift in Academic Language and Complexity </vt:lpstr>
      <vt:lpstr>Regular Practice with Complex Text and its Academic Language – Why?</vt:lpstr>
      <vt:lpstr>Text Complexity</vt:lpstr>
      <vt:lpstr>Changing Quantitative Complexity to Meet CCR</vt:lpstr>
      <vt:lpstr>Text Complexity</vt:lpstr>
      <vt:lpstr>Academic Language</vt:lpstr>
      <vt:lpstr>Tier 1, 2, 3</vt:lpstr>
      <vt:lpstr>Academic Vocabulary</vt:lpstr>
      <vt:lpstr>Examples from CCS</vt:lpstr>
      <vt:lpstr>Examples from CCS</vt:lpstr>
      <vt:lpstr>Activity 4: Instructional Shift 3</vt:lpstr>
      <vt:lpstr>Activity 4: CCS Instructional Shift 3 </vt:lpstr>
      <vt:lpstr>Bon Appétit</vt:lpstr>
      <vt:lpstr>Let’s Do a Gallery Walk</vt:lpstr>
      <vt:lpstr>Activity 5</vt:lpstr>
      <vt:lpstr>Structure of the EQuIP Rubric</vt:lpstr>
      <vt:lpstr>Activity 5: Use the EQuIP Rubric to  Assess Alignment</vt:lpstr>
      <vt:lpstr>Slide 62</vt:lpstr>
      <vt:lpstr>Today’s Session</vt:lpstr>
      <vt:lpstr>  Activity 6</vt:lpstr>
      <vt:lpstr>Activity 6: Myths About Rigor in the Common Core  Classroom   </vt:lpstr>
      <vt:lpstr>  Activity 7</vt:lpstr>
      <vt:lpstr>Activity 7: Reflect, Pair, Share</vt:lpstr>
      <vt:lpstr>Activity 8</vt:lpstr>
      <vt:lpstr>Activity 8: Planning for Sharing</vt:lpstr>
      <vt:lpstr>Closing Activity</vt:lpstr>
      <vt:lpstr>Post-Assessment</vt:lpstr>
      <vt:lpstr>Session Evaluation</vt:lpstr>
      <vt:lpstr>Some Key Resources</vt:lpstr>
    </vt:vector>
  </TitlesOfParts>
  <Company>Public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PCG Education</dc:creator>
  <cp:lastModifiedBy>Liz O'Toole</cp:lastModifiedBy>
  <cp:revision>386</cp:revision>
  <dcterms:created xsi:type="dcterms:W3CDTF">2014-01-18T18:47:42Z</dcterms:created>
  <dcterms:modified xsi:type="dcterms:W3CDTF">2014-03-03T18:03:38Z</dcterms:modified>
</cp:coreProperties>
</file>