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notesSlides/notesSlide15.xml" ContentType="application/vnd.openxmlformats-officedocument.presentationml.notesSlide+xml"/>
  <Override PartName="/ppt/charts/chart16.xml" ContentType="application/vnd.openxmlformats-officedocument.drawingml.chart+xml"/>
  <Override PartName="/ppt/comments/comment3.xml" ContentType="application/vnd.openxmlformats-officedocument.presentationml.comments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notesSlides/notesSlide17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18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8" r:id="rId2"/>
    <p:sldId id="257" r:id="rId3"/>
    <p:sldId id="262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58" r:id="rId21"/>
    <p:sldId id="259" r:id="rId22"/>
    <p:sldId id="261" r:id="rId23"/>
    <p:sldId id="279" r:id="rId24"/>
  </p:sldIdLst>
  <p:sldSz cx="9144000" cy="6858000" type="screen4x3"/>
  <p:notesSz cx="92233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keke, Chinedu" initials="O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67" autoAdjust="0"/>
  </p:normalViewPr>
  <p:slideViewPr>
    <p:cSldViewPr>
      <p:cViewPr varScale="1">
        <p:scale>
          <a:sx n="119" d="100"/>
          <a:sy n="119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ocuments\Mortality%20Chart%2012.3.2015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ocuments\Mortality%20Chart%2012.3.2015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ocuments\Mortality%20Chart%2012.3.2015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ocuments\Mortality%20Chart%2012.3.2015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ocuments\Mortality%20Chart%2012.3.2015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ocuments\Mortality%20Chart%2012.3.2015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ocuments\Mortality%20Chart%2012.3.2015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esktop\Tuesday's%20Meeting\Copy%20of%20WORK_FILTER_FOR_DATATO_OCT31_0003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esktop\Tuesday's%20Meeting\Copy%20of%20WORK_FILTER_FOR_DATATO_OCT31_0003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esktop\Tuesday's%20Meeting\Copy%20of%20WORK_FILTER_FOR_DATATO_OCT31_000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AppData\Local\Microsoft\Windows\Temporary%20Internet%20Files\Content.Outlook\HD0CEQAB\advisory%20meeting%20slid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esktop\Tuesday's%20Meeting\Copy%20of%20WORK_FILTER_FOR_DATATO_OCT31_0003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esktop\Tuesday's%20Meeting\Copy%20of%20WORK_FILTER_FOR_DATATO_OCT31_0003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esktop\Tuesday's%20Meeting\Copy%20of%20WORK_FILTER_FOR_DATATO_OCT31_0003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esktop\Tuesday's%20Meeting\Copy%20of%20WORK_FILTER_FOR_DATATO_OCT31_0003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esktop\Tuesday's%20Meeting\Copy%20of%20WORK_FILTER_FOR_DATATO_OCT31_000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AppData\Local\Microsoft\Windows\Temporary%20Internet%20Files\Content.Outlook\HD0CEQAB\advisory%20meeting%20slid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esktop\Tuesday's%20Meeting\Copy%20of%20advisory%20meeting%20slid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ocuments\Mortality%20Chart%2012.3.201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ocuments\Mortality%20Chart%2012.3.201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ocuments\Mortality%20Chart%2012.3.201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badaV\Documents\Mortality%20Chart%2012.3.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Suicide Frequency</a:t>
            </a:r>
          </a:p>
          <a:p>
            <a:pPr>
              <a:defRPr/>
            </a:pPr>
            <a:r>
              <a:rPr lang="en-US"/>
              <a:t>(Jan - Oct, 2015)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Suicide!$B$1</c:f>
              <c:strCache>
                <c:ptCount val="1"/>
                <c:pt idx="0">
                  <c:v>Female</c:v>
                </c:pt>
              </c:strCache>
            </c:strRef>
          </c:tx>
          <c:marker>
            <c:symbol val="none"/>
          </c:marker>
          <c:dLbls>
            <c:numFmt formatCode="General" sourceLinked="0"/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Suicide!$A$2:$A$9</c:f>
              <c:strCache>
                <c:ptCount val="8"/>
                <c:pt idx="0">
                  <c:v>13-17</c:v>
                </c:pt>
                <c:pt idx="1">
                  <c:v>18-24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75&gt;</c:v>
                </c:pt>
              </c:strCache>
            </c:strRef>
          </c:cat>
          <c:val>
            <c:numRef>
              <c:f>Suicide!$B$2:$B$9</c:f>
              <c:numCache>
                <c:formatCode>0</c:formatCode>
                <c:ptCount val="8"/>
                <c:pt idx="0">
                  <c:v>4</c:v>
                </c:pt>
                <c:pt idx="1">
                  <c:v>7</c:v>
                </c:pt>
                <c:pt idx="2">
                  <c:v>10</c:v>
                </c:pt>
                <c:pt idx="3">
                  <c:v>8</c:v>
                </c:pt>
                <c:pt idx="4">
                  <c:v>23</c:v>
                </c:pt>
                <c:pt idx="5">
                  <c:v>18</c:v>
                </c:pt>
                <c:pt idx="6">
                  <c:v>3</c:v>
                </c:pt>
                <c:pt idx="7">
                  <c:v>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Suicide!$C$1</c:f>
              <c:strCache>
                <c:ptCount val="1"/>
                <c:pt idx="0">
                  <c:v>Male</c:v>
                </c:pt>
              </c:strCache>
            </c:strRef>
          </c:tx>
          <c:marker>
            <c:symbol val="none"/>
          </c:marker>
          <c:dPt>
            <c:idx val="2"/>
            <c:bubble3D val="0"/>
          </c:dPt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Suicide!$A$2:$A$9</c:f>
              <c:strCache>
                <c:ptCount val="8"/>
                <c:pt idx="0">
                  <c:v>13-17</c:v>
                </c:pt>
                <c:pt idx="1">
                  <c:v>18-24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75&gt;</c:v>
                </c:pt>
              </c:strCache>
            </c:strRef>
          </c:cat>
          <c:val>
            <c:numRef>
              <c:f>Suicide!$C$2:$C$9</c:f>
              <c:numCache>
                <c:formatCode>0</c:formatCode>
                <c:ptCount val="8"/>
                <c:pt idx="0">
                  <c:v>3</c:v>
                </c:pt>
                <c:pt idx="1">
                  <c:v>13</c:v>
                </c:pt>
                <c:pt idx="2">
                  <c:v>33</c:v>
                </c:pt>
                <c:pt idx="3">
                  <c:v>28</c:v>
                </c:pt>
                <c:pt idx="4">
                  <c:v>54</c:v>
                </c:pt>
                <c:pt idx="5">
                  <c:v>46</c:v>
                </c:pt>
                <c:pt idx="6">
                  <c:v>26</c:v>
                </c:pt>
                <c:pt idx="7">
                  <c:v>16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2224128"/>
        <c:axId val="132226048"/>
      </c:lineChart>
      <c:catAx>
        <c:axId val="1322241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32226048"/>
        <c:crosses val="autoZero"/>
        <c:auto val="1"/>
        <c:lblAlgn val="ctr"/>
        <c:lblOffset val="100"/>
        <c:noMultiLvlLbl val="0"/>
      </c:catAx>
      <c:valAx>
        <c:axId val="1322260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Suicides</a:t>
                </a:r>
              </a:p>
            </c:rich>
          </c:tx>
          <c:layout/>
          <c:overlay val="0"/>
          <c:spPr>
            <a:ln>
              <a:noFill/>
            </a:ln>
          </c:spPr>
        </c:title>
        <c:numFmt formatCode="0" sourceLinked="1"/>
        <c:majorTickMark val="out"/>
        <c:minorTickMark val="none"/>
        <c:tickLblPos val="nextTo"/>
        <c:crossAx val="1322241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  <a:ln w="3175">
      <a:solidFill>
        <a:schemeClr val="tx1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'25-34'!$E$23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'25-34'!$A$24:$A$33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'25-34'!$E$24:$E$33</c:f>
              <c:numCache>
                <c:formatCode>General</c:formatCode>
                <c:ptCount val="10"/>
                <c:pt idx="0">
                  <c:v>6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  <c:pt idx="7">
                  <c:v>4</c:v>
                </c:pt>
                <c:pt idx="8">
                  <c:v>8</c:v>
                </c:pt>
                <c:pt idx="9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472704"/>
        <c:axId val="144482688"/>
      </c:barChart>
      <c:lineChart>
        <c:grouping val="standard"/>
        <c:varyColors val="0"/>
        <c:ser>
          <c:idx val="1"/>
          <c:order val="1"/>
          <c:tx>
            <c:strRef>
              <c:f>'25-34'!$F$23</c:f>
              <c:strCache>
                <c:ptCount val="1"/>
                <c:pt idx="0">
                  <c:v>2012-2014 Median</c:v>
                </c:pt>
              </c:strCache>
            </c:strRef>
          </c:tx>
          <c:cat>
            <c:strRef>
              <c:f>'25-34'!$A$24:$A$33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'25-34'!$F$24:$F$33</c:f>
              <c:numCache>
                <c:formatCode>0</c:formatCode>
                <c:ptCount val="10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5</c:v>
                </c:pt>
                <c:pt idx="6">
                  <c:v>3</c:v>
                </c:pt>
                <c:pt idx="7">
                  <c:v>3</c:v>
                </c:pt>
                <c:pt idx="8">
                  <c:v>6</c:v>
                </c:pt>
                <c:pt idx="9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486784"/>
        <c:axId val="144484608"/>
      </c:lineChart>
      <c:catAx>
        <c:axId val="144472704"/>
        <c:scaling>
          <c:orientation val="minMax"/>
        </c:scaling>
        <c:delete val="0"/>
        <c:axPos val="b"/>
        <c:majorTickMark val="out"/>
        <c:minorTickMark val="none"/>
        <c:tickLblPos val="nextTo"/>
        <c:crossAx val="144482688"/>
        <c:crosses val="autoZero"/>
        <c:auto val="1"/>
        <c:lblAlgn val="ctr"/>
        <c:lblOffset val="100"/>
        <c:noMultiLvlLbl val="0"/>
      </c:catAx>
      <c:valAx>
        <c:axId val="144482688"/>
        <c:scaling>
          <c:orientation val="minMax"/>
          <c:max val="9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Suicides (#)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4472704"/>
        <c:crosses val="autoZero"/>
        <c:crossBetween val="between"/>
      </c:valAx>
      <c:valAx>
        <c:axId val="144484608"/>
        <c:scaling>
          <c:orientation val="minMax"/>
          <c:max val="9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Median (#)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144486784"/>
        <c:crosses val="max"/>
        <c:crossBetween val="between"/>
      </c:valAx>
      <c:catAx>
        <c:axId val="144486784"/>
        <c:scaling>
          <c:orientation val="minMax"/>
        </c:scaling>
        <c:delete val="1"/>
        <c:axPos val="b"/>
        <c:majorTickMark val="out"/>
        <c:minorTickMark val="none"/>
        <c:tickLblPos val="nextTo"/>
        <c:crossAx val="14448460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'35-44'!$E$23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'35-44'!$A$24:$A$33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'35-44'!$E$24:$E$33</c:f>
              <c:numCache>
                <c:formatCode>General</c:formatCode>
                <c:ptCount val="10"/>
                <c:pt idx="0">
                  <c:v>4</c:v>
                </c:pt>
                <c:pt idx="1">
                  <c:v>3</c:v>
                </c:pt>
                <c:pt idx="2">
                  <c:v>9</c:v>
                </c:pt>
                <c:pt idx="3">
                  <c:v>2</c:v>
                </c:pt>
                <c:pt idx="4">
                  <c:v>2</c:v>
                </c:pt>
                <c:pt idx="5">
                  <c:v>6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544128"/>
        <c:axId val="144545664"/>
      </c:barChart>
      <c:lineChart>
        <c:grouping val="standard"/>
        <c:varyColors val="0"/>
        <c:ser>
          <c:idx val="1"/>
          <c:order val="1"/>
          <c:tx>
            <c:strRef>
              <c:f>'35-44'!$F$23</c:f>
              <c:strCache>
                <c:ptCount val="1"/>
                <c:pt idx="0">
                  <c:v>2012-2014 Median</c:v>
                </c:pt>
              </c:strCache>
            </c:strRef>
          </c:tx>
          <c:cat>
            <c:strRef>
              <c:f>'35-44'!$A$24:$A$33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'35-44'!$F$24:$F$33</c:f>
              <c:numCache>
                <c:formatCode>0</c:formatCode>
                <c:ptCount val="10"/>
                <c:pt idx="0">
                  <c:v>4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8</c:v>
                </c:pt>
                <c:pt idx="6">
                  <c:v>5</c:v>
                </c:pt>
                <c:pt idx="7">
                  <c:v>4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557952"/>
        <c:axId val="144556032"/>
      </c:lineChart>
      <c:catAx>
        <c:axId val="144544128"/>
        <c:scaling>
          <c:orientation val="minMax"/>
        </c:scaling>
        <c:delete val="0"/>
        <c:axPos val="b"/>
        <c:majorTickMark val="out"/>
        <c:minorTickMark val="none"/>
        <c:tickLblPos val="nextTo"/>
        <c:crossAx val="144545664"/>
        <c:crosses val="autoZero"/>
        <c:auto val="1"/>
        <c:lblAlgn val="ctr"/>
        <c:lblOffset val="100"/>
        <c:noMultiLvlLbl val="0"/>
      </c:catAx>
      <c:valAx>
        <c:axId val="1445456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Suicides (#)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4544128"/>
        <c:crosses val="autoZero"/>
        <c:crossBetween val="between"/>
      </c:valAx>
      <c:valAx>
        <c:axId val="144556032"/>
        <c:scaling>
          <c:orientation val="minMax"/>
          <c:max val="1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Median (#)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144557952"/>
        <c:crosses val="max"/>
        <c:crossBetween val="between"/>
      </c:valAx>
      <c:catAx>
        <c:axId val="144557952"/>
        <c:scaling>
          <c:orientation val="minMax"/>
        </c:scaling>
        <c:delete val="1"/>
        <c:axPos val="b"/>
        <c:majorTickMark val="out"/>
        <c:minorTickMark val="none"/>
        <c:tickLblPos val="nextTo"/>
        <c:crossAx val="14455603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'45-54'!$E$23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'45-54'!$A$24:$A$33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'45-54'!$E$24:$E$33</c:f>
              <c:numCache>
                <c:formatCode>General</c:formatCode>
                <c:ptCount val="10"/>
                <c:pt idx="0">
                  <c:v>6</c:v>
                </c:pt>
                <c:pt idx="1">
                  <c:v>13</c:v>
                </c:pt>
                <c:pt idx="2">
                  <c:v>11</c:v>
                </c:pt>
                <c:pt idx="3">
                  <c:v>8</c:v>
                </c:pt>
                <c:pt idx="4">
                  <c:v>8</c:v>
                </c:pt>
                <c:pt idx="5">
                  <c:v>3</c:v>
                </c:pt>
                <c:pt idx="6">
                  <c:v>7</c:v>
                </c:pt>
                <c:pt idx="7">
                  <c:v>11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799616"/>
        <c:axId val="144801152"/>
      </c:barChart>
      <c:lineChart>
        <c:grouping val="standard"/>
        <c:varyColors val="0"/>
        <c:ser>
          <c:idx val="1"/>
          <c:order val="1"/>
          <c:tx>
            <c:strRef>
              <c:f>'45-54'!$F$23</c:f>
              <c:strCache>
                <c:ptCount val="1"/>
                <c:pt idx="0">
                  <c:v>2012-2014 Median</c:v>
                </c:pt>
              </c:strCache>
            </c:strRef>
          </c:tx>
          <c:cat>
            <c:strRef>
              <c:f>'45-54'!$A$24:$A$33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'45-54'!$F$24:$F$33</c:f>
              <c:numCache>
                <c:formatCode>0</c:formatCode>
                <c:ptCount val="10"/>
                <c:pt idx="0">
                  <c:v>5</c:v>
                </c:pt>
                <c:pt idx="1">
                  <c:v>9</c:v>
                </c:pt>
                <c:pt idx="2">
                  <c:v>7</c:v>
                </c:pt>
                <c:pt idx="3">
                  <c:v>10</c:v>
                </c:pt>
                <c:pt idx="4">
                  <c:v>8</c:v>
                </c:pt>
                <c:pt idx="5">
                  <c:v>7</c:v>
                </c:pt>
                <c:pt idx="6">
                  <c:v>10</c:v>
                </c:pt>
                <c:pt idx="7">
                  <c:v>9</c:v>
                </c:pt>
                <c:pt idx="8">
                  <c:v>5</c:v>
                </c:pt>
                <c:pt idx="9">
                  <c:v>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817536"/>
        <c:axId val="144815616"/>
      </c:lineChart>
      <c:catAx>
        <c:axId val="144799616"/>
        <c:scaling>
          <c:orientation val="minMax"/>
        </c:scaling>
        <c:delete val="0"/>
        <c:axPos val="b"/>
        <c:majorTickMark val="out"/>
        <c:minorTickMark val="none"/>
        <c:tickLblPos val="nextTo"/>
        <c:crossAx val="144801152"/>
        <c:crosses val="autoZero"/>
        <c:auto val="1"/>
        <c:lblAlgn val="ctr"/>
        <c:lblOffset val="100"/>
        <c:noMultiLvlLbl val="0"/>
      </c:catAx>
      <c:valAx>
        <c:axId val="1448011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Suicides (#)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4799616"/>
        <c:crosses val="autoZero"/>
        <c:crossBetween val="between"/>
      </c:valAx>
      <c:valAx>
        <c:axId val="144815616"/>
        <c:scaling>
          <c:orientation val="minMax"/>
          <c:max val="14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Median (#)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spPr>
          <a:solidFill>
            <a:schemeClr val="bg1"/>
          </a:solidFill>
        </c:spPr>
        <c:crossAx val="144817536"/>
        <c:crosses val="max"/>
        <c:crossBetween val="between"/>
      </c:valAx>
      <c:catAx>
        <c:axId val="144817536"/>
        <c:scaling>
          <c:orientation val="minMax"/>
        </c:scaling>
        <c:delete val="1"/>
        <c:axPos val="b"/>
        <c:majorTickMark val="out"/>
        <c:minorTickMark val="none"/>
        <c:tickLblPos val="nextTo"/>
        <c:crossAx val="14481561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'55-64'!$E$23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'55-64'!$A$24:$A$33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'55-64'!$E$24:$E$33</c:f>
              <c:numCache>
                <c:formatCode>General</c:formatCode>
                <c:ptCount val="10"/>
                <c:pt idx="0">
                  <c:v>4</c:v>
                </c:pt>
                <c:pt idx="1">
                  <c:v>5</c:v>
                </c:pt>
                <c:pt idx="2">
                  <c:v>7</c:v>
                </c:pt>
                <c:pt idx="3">
                  <c:v>11</c:v>
                </c:pt>
                <c:pt idx="4">
                  <c:v>12</c:v>
                </c:pt>
                <c:pt idx="5">
                  <c:v>5</c:v>
                </c:pt>
                <c:pt idx="6">
                  <c:v>4</c:v>
                </c:pt>
                <c:pt idx="7">
                  <c:v>6</c:v>
                </c:pt>
                <c:pt idx="8">
                  <c:v>4</c:v>
                </c:pt>
                <c:pt idx="9">
                  <c:v>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4630144"/>
        <c:axId val="144631680"/>
      </c:barChart>
      <c:lineChart>
        <c:grouping val="standard"/>
        <c:varyColors val="0"/>
        <c:ser>
          <c:idx val="1"/>
          <c:order val="1"/>
          <c:tx>
            <c:strRef>
              <c:f>'55-64'!$F$23</c:f>
              <c:strCache>
                <c:ptCount val="1"/>
                <c:pt idx="0">
                  <c:v>2012-2014 Median</c:v>
                </c:pt>
              </c:strCache>
            </c:strRef>
          </c:tx>
          <c:dLbls>
            <c:delete val="1"/>
          </c:dLbls>
          <c:cat>
            <c:strRef>
              <c:f>'55-64'!$A$24:$A$33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'55-64'!$F$24:$F$33</c:f>
              <c:numCache>
                <c:formatCode>0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8</c:v>
                </c:pt>
                <c:pt idx="3">
                  <c:v>5</c:v>
                </c:pt>
                <c:pt idx="4">
                  <c:v>6</c:v>
                </c:pt>
                <c:pt idx="5">
                  <c:v>3</c:v>
                </c:pt>
                <c:pt idx="6">
                  <c:v>5</c:v>
                </c:pt>
                <c:pt idx="7">
                  <c:v>7</c:v>
                </c:pt>
                <c:pt idx="8">
                  <c:v>7</c:v>
                </c:pt>
                <c:pt idx="9">
                  <c:v>5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4705408"/>
        <c:axId val="144703488"/>
      </c:lineChart>
      <c:catAx>
        <c:axId val="144630144"/>
        <c:scaling>
          <c:orientation val="minMax"/>
        </c:scaling>
        <c:delete val="0"/>
        <c:axPos val="b"/>
        <c:majorTickMark val="out"/>
        <c:minorTickMark val="none"/>
        <c:tickLblPos val="nextTo"/>
        <c:crossAx val="144631680"/>
        <c:crosses val="autoZero"/>
        <c:auto val="1"/>
        <c:lblAlgn val="ctr"/>
        <c:lblOffset val="100"/>
        <c:noMultiLvlLbl val="0"/>
      </c:catAx>
      <c:valAx>
        <c:axId val="1446316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Suicides (#)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4630144"/>
        <c:crosses val="autoZero"/>
        <c:crossBetween val="between"/>
      </c:valAx>
      <c:valAx>
        <c:axId val="144703488"/>
        <c:scaling>
          <c:orientation val="minMax"/>
          <c:max val="14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Median (#)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144705408"/>
        <c:crosses val="max"/>
        <c:crossBetween val="between"/>
      </c:valAx>
      <c:catAx>
        <c:axId val="144705408"/>
        <c:scaling>
          <c:orientation val="minMax"/>
        </c:scaling>
        <c:delete val="1"/>
        <c:axPos val="b"/>
        <c:majorTickMark val="out"/>
        <c:minorTickMark val="none"/>
        <c:tickLblPos val="nextTo"/>
        <c:crossAx val="14470348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'65-74'!$E$23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'65-74'!$A$24:$A$33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'65-74'!$E$24:$E$33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1</c:v>
                </c:pt>
                <c:pt idx="6">
                  <c:v>5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746368"/>
        <c:axId val="144747904"/>
      </c:barChart>
      <c:lineChart>
        <c:grouping val="standard"/>
        <c:varyColors val="0"/>
        <c:ser>
          <c:idx val="1"/>
          <c:order val="1"/>
          <c:tx>
            <c:strRef>
              <c:f>'65-74'!$F$23</c:f>
              <c:strCache>
                <c:ptCount val="1"/>
                <c:pt idx="0">
                  <c:v>2012-2014 Median</c:v>
                </c:pt>
              </c:strCache>
            </c:strRef>
          </c:tx>
          <c:cat>
            <c:strRef>
              <c:f>'65-74'!$A$24:$A$33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'65-74'!$F$24:$F$33</c:f>
              <c:numCache>
                <c:formatCode>0</c:formatCode>
                <c:ptCount val="10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756096"/>
        <c:axId val="144754176"/>
      </c:lineChart>
      <c:catAx>
        <c:axId val="144746368"/>
        <c:scaling>
          <c:orientation val="minMax"/>
        </c:scaling>
        <c:delete val="0"/>
        <c:axPos val="b"/>
        <c:majorTickMark val="out"/>
        <c:minorTickMark val="none"/>
        <c:tickLblPos val="nextTo"/>
        <c:crossAx val="144747904"/>
        <c:crosses val="autoZero"/>
        <c:auto val="1"/>
        <c:lblAlgn val="ctr"/>
        <c:lblOffset val="100"/>
        <c:noMultiLvlLbl val="0"/>
      </c:catAx>
      <c:valAx>
        <c:axId val="1447479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Suicides (#)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4746368"/>
        <c:crosses val="autoZero"/>
        <c:crossBetween val="between"/>
      </c:valAx>
      <c:valAx>
        <c:axId val="144754176"/>
        <c:scaling>
          <c:orientation val="minMax"/>
          <c:max val="6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Median (#)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144756096"/>
        <c:crosses val="max"/>
        <c:crossBetween val="between"/>
      </c:valAx>
      <c:catAx>
        <c:axId val="144756096"/>
        <c:scaling>
          <c:orientation val="minMax"/>
        </c:scaling>
        <c:delete val="1"/>
        <c:axPos val="b"/>
        <c:majorTickMark val="out"/>
        <c:minorTickMark val="none"/>
        <c:tickLblPos val="nextTo"/>
        <c:crossAx val="14475417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'75-84'!$E$23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'75-84'!$A$24:$A$33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'75-84'!$E$24:$E$33</c:f>
              <c:numCache>
                <c:formatCode>General</c:formatCode>
                <c:ptCount val="10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4</c:v>
                </c:pt>
                <c:pt idx="7">
                  <c:v>0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883072"/>
        <c:axId val="144888960"/>
      </c:barChart>
      <c:lineChart>
        <c:grouping val="standard"/>
        <c:varyColors val="0"/>
        <c:ser>
          <c:idx val="1"/>
          <c:order val="1"/>
          <c:tx>
            <c:strRef>
              <c:f>'75-84'!$F$23</c:f>
              <c:strCache>
                <c:ptCount val="1"/>
                <c:pt idx="0">
                  <c:v>2012-2014 Median</c:v>
                </c:pt>
              </c:strCache>
            </c:strRef>
          </c:tx>
          <c:cat>
            <c:strRef>
              <c:f>'75-84'!$A$24:$A$33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'75-84'!$F$24:$F$33</c:f>
              <c:numCache>
                <c:formatCode>0.0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893056"/>
        <c:axId val="144890880"/>
      </c:lineChart>
      <c:catAx>
        <c:axId val="144883072"/>
        <c:scaling>
          <c:orientation val="minMax"/>
        </c:scaling>
        <c:delete val="0"/>
        <c:axPos val="b"/>
        <c:majorTickMark val="out"/>
        <c:minorTickMark val="none"/>
        <c:tickLblPos val="nextTo"/>
        <c:crossAx val="144888960"/>
        <c:crosses val="autoZero"/>
        <c:auto val="1"/>
        <c:lblAlgn val="ctr"/>
        <c:lblOffset val="100"/>
        <c:noMultiLvlLbl val="0"/>
      </c:catAx>
      <c:valAx>
        <c:axId val="144888960"/>
        <c:scaling>
          <c:orientation val="minMax"/>
          <c:max val="4.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Suicides (#)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4883072"/>
        <c:crosses val="autoZero"/>
        <c:crossBetween val="between"/>
      </c:valAx>
      <c:valAx>
        <c:axId val="144890880"/>
        <c:scaling>
          <c:orientation val="minMax"/>
          <c:max val="4.5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Median (#)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144893056"/>
        <c:crosses val="max"/>
        <c:crossBetween val="between"/>
      </c:valAx>
      <c:catAx>
        <c:axId val="144893056"/>
        <c:scaling>
          <c:orientation val="minMax"/>
        </c:scaling>
        <c:delete val="1"/>
        <c:axPos val="b"/>
        <c:majorTickMark val="out"/>
        <c:minorTickMark val="none"/>
        <c:tickLblPos val="nextTo"/>
        <c:crossAx val="144890880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'85+'!$E$23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'85+'!$A$24:$A$33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'85+'!$E$24:$E$33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515072"/>
        <c:axId val="146516608"/>
      </c:barChart>
      <c:lineChart>
        <c:grouping val="standard"/>
        <c:varyColors val="0"/>
        <c:ser>
          <c:idx val="1"/>
          <c:order val="1"/>
          <c:tx>
            <c:strRef>
              <c:f>'85+'!$F$23</c:f>
              <c:strCache>
                <c:ptCount val="1"/>
                <c:pt idx="0">
                  <c:v>2012-2014 Median</c:v>
                </c:pt>
              </c:strCache>
            </c:strRef>
          </c:tx>
          <c:cat>
            <c:strRef>
              <c:f>'85+'!$A$24:$A$33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'85+'!$F$24:$F$33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528896"/>
        <c:axId val="146526976"/>
      </c:lineChart>
      <c:catAx>
        <c:axId val="146515072"/>
        <c:scaling>
          <c:orientation val="minMax"/>
        </c:scaling>
        <c:delete val="0"/>
        <c:axPos val="b"/>
        <c:majorTickMark val="out"/>
        <c:minorTickMark val="none"/>
        <c:tickLblPos val="nextTo"/>
        <c:crossAx val="146516608"/>
        <c:crosses val="autoZero"/>
        <c:auto val="1"/>
        <c:lblAlgn val="ctr"/>
        <c:lblOffset val="100"/>
        <c:noMultiLvlLbl val="0"/>
      </c:catAx>
      <c:valAx>
        <c:axId val="146516608"/>
        <c:scaling>
          <c:orientation val="minMax"/>
          <c:max val="4.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Suicides (#)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6515072"/>
        <c:crosses val="autoZero"/>
        <c:crossBetween val="between"/>
      </c:valAx>
      <c:valAx>
        <c:axId val="146526976"/>
        <c:scaling>
          <c:orientation val="minMax"/>
          <c:max val="4.5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Median (#)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146528896"/>
        <c:crosses val="max"/>
        <c:crossBetween val="between"/>
      </c:valAx>
      <c:catAx>
        <c:axId val="146528896"/>
        <c:scaling>
          <c:orientation val="minMax"/>
        </c:scaling>
        <c:delete val="1"/>
        <c:axPos val="b"/>
        <c:majorTickMark val="out"/>
        <c:minorTickMark val="none"/>
        <c:tickLblPos val="nextTo"/>
        <c:crossAx val="14652697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Homicide, Gender and Age Category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Sheet1!$B$36</c:f>
              <c:strCache>
                <c:ptCount val="1"/>
                <c:pt idx="0">
                  <c:v>Female</c:v>
                </c:pt>
              </c:strCache>
            </c:strRef>
          </c:tx>
          <c:marker>
            <c:symbol val="none"/>
          </c:marker>
          <c:cat>
            <c:strRef>
              <c:f>Sheet1!$A$37:$A$44</c:f>
              <c:strCache>
                <c:ptCount val="8"/>
                <c:pt idx="0">
                  <c:v>0-12</c:v>
                </c:pt>
                <c:pt idx="1">
                  <c:v>13-17</c:v>
                </c:pt>
                <c:pt idx="2">
                  <c:v>18-24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65-74</c:v>
                </c:pt>
              </c:strCache>
            </c:strRef>
          </c:cat>
          <c:val>
            <c:numRef>
              <c:f>Sheet1!$B$37:$B$44</c:f>
              <c:numCache>
                <c:formatCode>General</c:formatCode>
                <c:ptCount val="8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Sheet1!$C$36</c:f>
              <c:strCache>
                <c:ptCount val="1"/>
                <c:pt idx="0">
                  <c:v>Male</c:v>
                </c:pt>
              </c:strCache>
            </c:strRef>
          </c:tx>
          <c:marker>
            <c:symbol val="none"/>
          </c:marker>
          <c:cat>
            <c:strRef>
              <c:f>Sheet1!$A$37:$A$44</c:f>
              <c:strCache>
                <c:ptCount val="8"/>
                <c:pt idx="0">
                  <c:v>0-12</c:v>
                </c:pt>
                <c:pt idx="1">
                  <c:v>13-17</c:v>
                </c:pt>
                <c:pt idx="2">
                  <c:v>18-24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65-74</c:v>
                </c:pt>
              </c:strCache>
            </c:strRef>
          </c:cat>
          <c:val>
            <c:numRef>
              <c:f>Sheet1!$C$37:$C$44</c:f>
              <c:numCache>
                <c:formatCode>General</c:formatCode>
                <c:ptCount val="8"/>
                <c:pt idx="0">
                  <c:v>2</c:v>
                </c:pt>
                <c:pt idx="1">
                  <c:v>4</c:v>
                </c:pt>
                <c:pt idx="2">
                  <c:v>10</c:v>
                </c:pt>
                <c:pt idx="3">
                  <c:v>26</c:v>
                </c:pt>
                <c:pt idx="4">
                  <c:v>16</c:v>
                </c:pt>
                <c:pt idx="5">
                  <c:v>8</c:v>
                </c:pt>
                <c:pt idx="6">
                  <c:v>8</c:v>
                </c:pt>
                <c:pt idx="7">
                  <c:v>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Sheet1!$D$36</c:f>
              <c:strCache>
                <c:ptCount val="1"/>
                <c:pt idx="0">
                  <c:v>Grand Total</c:v>
                </c:pt>
              </c:strCache>
            </c:strRef>
          </c:tx>
          <c:marker>
            <c:symbol val="none"/>
          </c:marker>
          <c:cat>
            <c:strRef>
              <c:f>Sheet1!$A$37:$A$44</c:f>
              <c:strCache>
                <c:ptCount val="8"/>
                <c:pt idx="0">
                  <c:v>0-12</c:v>
                </c:pt>
                <c:pt idx="1">
                  <c:v>13-17</c:v>
                </c:pt>
                <c:pt idx="2">
                  <c:v>18-24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65-74</c:v>
                </c:pt>
              </c:strCache>
            </c:strRef>
          </c:cat>
          <c:val>
            <c:numRef>
              <c:f>Sheet1!$D$37:$D$44</c:f>
              <c:numCache>
                <c:formatCode>General</c:formatCode>
                <c:ptCount val="8"/>
                <c:pt idx="0">
                  <c:v>4</c:v>
                </c:pt>
                <c:pt idx="1">
                  <c:v>4</c:v>
                </c:pt>
                <c:pt idx="2">
                  <c:v>12</c:v>
                </c:pt>
                <c:pt idx="3">
                  <c:v>30</c:v>
                </c:pt>
                <c:pt idx="4">
                  <c:v>18</c:v>
                </c:pt>
                <c:pt idx="5">
                  <c:v>11</c:v>
                </c:pt>
                <c:pt idx="6">
                  <c:v>10</c:v>
                </c:pt>
                <c:pt idx="7">
                  <c:v>2</c:v>
                </c:pt>
              </c:numCache>
            </c:numRef>
          </c:val>
          <c:smooth val="0"/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6868096"/>
        <c:axId val="146886656"/>
      </c:lineChart>
      <c:catAx>
        <c:axId val="146868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46886656"/>
        <c:crosses val="autoZero"/>
        <c:auto val="1"/>
        <c:lblAlgn val="ctr"/>
        <c:lblOffset val="100"/>
        <c:noMultiLvlLbl val="0"/>
      </c:catAx>
      <c:valAx>
        <c:axId val="1468866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Homicides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68680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[Copy of WORK_FILTER_FOR_DATATO_OCT31_0003.xlsx]Sheet1!PivotTable4</c:name>
    <c:fmtId val="3"/>
  </c:pivotSource>
  <c:chart>
    <c:title>
      <c:tx>
        <c:rich>
          <a:bodyPr/>
          <a:lstStyle/>
          <a:p>
            <a:pPr>
              <a:defRPr/>
            </a:pPr>
            <a:r>
              <a:rPr lang="en-US"/>
              <a:t>Homicides, Race/Ethnicity (Female)</a:t>
            </a:r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13790529308836397"/>
          <c:y val="0.19879711257817317"/>
          <c:w val="0.83153915135608047"/>
          <c:h val="0.503616306061090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Sheet1!$B$53:$B$54</c:f>
              <c:strCache>
                <c:ptCount val="1"/>
                <c:pt idx="0">
                  <c:v>Black</c:v>
                </c:pt>
              </c:strCache>
            </c:strRef>
          </c:tx>
          <c:invertIfNegative val="0"/>
          <c:cat>
            <c:strRef>
              <c:f>Sheet1!$A$55:$A$63</c:f>
              <c:strCache>
                <c:ptCount val="8"/>
                <c:pt idx="0">
                  <c:v>0-12</c:v>
                </c:pt>
                <c:pt idx="1">
                  <c:v>18-24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75-84</c:v>
                </c:pt>
              </c:strCache>
            </c:strRef>
          </c:cat>
          <c:val>
            <c:numRef>
              <c:f>Sheet1!$B$55:$B$63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Sheet1!$C$53:$C$54</c:f>
              <c:strCache>
                <c:ptCount val="1"/>
                <c:pt idx="0">
                  <c:v>White</c:v>
                </c:pt>
              </c:strCache>
            </c:strRef>
          </c:tx>
          <c:invertIfNegative val="0"/>
          <c:cat>
            <c:strRef>
              <c:f>Sheet1!$A$55:$A$63</c:f>
              <c:strCache>
                <c:ptCount val="8"/>
                <c:pt idx="0">
                  <c:v>0-12</c:v>
                </c:pt>
                <c:pt idx="1">
                  <c:v>18-24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75-84</c:v>
                </c:pt>
              </c:strCache>
            </c:strRef>
          </c:cat>
          <c:val>
            <c:numRef>
              <c:f>Sheet1!$C$55:$C$63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Sheet1!$D$53:$D$54</c:f>
              <c:strCache>
                <c:ptCount val="1"/>
                <c:pt idx="0">
                  <c:v>Hispanic</c:v>
                </c:pt>
              </c:strCache>
            </c:strRef>
          </c:tx>
          <c:invertIfNegative val="0"/>
          <c:cat>
            <c:strRef>
              <c:f>Sheet1!$A$55:$A$63</c:f>
              <c:strCache>
                <c:ptCount val="8"/>
                <c:pt idx="0">
                  <c:v>0-12</c:v>
                </c:pt>
                <c:pt idx="1">
                  <c:v>18-24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75-84</c:v>
                </c:pt>
              </c:strCache>
            </c:strRef>
          </c:cat>
          <c:val>
            <c:numRef>
              <c:f>Sheet1!$D$55:$D$63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6945920"/>
        <c:axId val="146960384"/>
      </c:barChart>
      <c:catAx>
        <c:axId val="1469459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</a:t>
                </a:r>
              </a:p>
            </c:rich>
          </c:tx>
          <c:layout>
            <c:manualLayout>
              <c:xMode val="edge"/>
              <c:yMode val="edge"/>
              <c:x val="0.52746653543307087"/>
              <c:y val="0.80711496795756021"/>
            </c:manualLayout>
          </c:layout>
          <c:overlay val="0"/>
        </c:title>
        <c:majorTickMark val="out"/>
        <c:minorTickMark val="none"/>
        <c:tickLblPos val="nextTo"/>
        <c:crossAx val="146960384"/>
        <c:crosses val="autoZero"/>
        <c:auto val="1"/>
        <c:lblAlgn val="ctr"/>
        <c:lblOffset val="100"/>
        <c:noMultiLvlLbl val="0"/>
      </c:catAx>
      <c:valAx>
        <c:axId val="1469603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Homicides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69459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1119356955380578"/>
          <c:y val="0.86563920581842202"/>
          <c:w val="0.37761286089238844"/>
          <c:h val="0.1343607941815779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[Copy of WORK_FILTER_FOR_DATATO_OCT31_0003.xlsx]Sheet1!PivotTable5</c:name>
    <c:fmtId val="4"/>
  </c:pivotSource>
  <c:chart>
    <c:title>
      <c:tx>
        <c:rich>
          <a:bodyPr/>
          <a:lstStyle/>
          <a:p>
            <a:pPr>
              <a:defRPr/>
            </a:pPr>
            <a:r>
              <a:rPr lang="en-US"/>
              <a:t>Homicides, Race/Ethnicity (Male)</a:t>
            </a:r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13089129483814524"/>
          <c:y val="0.19848774334357938"/>
          <c:w val="0.83855314960629923"/>
          <c:h val="0.504388781282018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Sheet1!$B$84:$B$85</c:f>
              <c:strCache>
                <c:ptCount val="1"/>
                <c:pt idx="0">
                  <c:v>Black</c:v>
                </c:pt>
              </c:strCache>
            </c:strRef>
          </c:tx>
          <c:invertIfNegative val="0"/>
          <c:cat>
            <c:strRef>
              <c:f>Sheet1!$A$86:$A$94</c:f>
              <c:strCache>
                <c:ptCount val="8"/>
                <c:pt idx="0">
                  <c:v>0-12</c:v>
                </c:pt>
                <c:pt idx="1">
                  <c:v>13-17</c:v>
                </c:pt>
                <c:pt idx="2">
                  <c:v>18-24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65-74</c:v>
                </c:pt>
              </c:strCache>
            </c:strRef>
          </c:cat>
          <c:val>
            <c:numRef>
              <c:f>Sheet1!$B$86:$B$94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14</c:v>
                </c:pt>
                <c:pt idx="4">
                  <c:v>11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Sheet1!$C$84:$C$85</c:f>
              <c:strCache>
                <c:ptCount val="1"/>
                <c:pt idx="0">
                  <c:v>White</c:v>
                </c:pt>
              </c:strCache>
            </c:strRef>
          </c:tx>
          <c:invertIfNegative val="0"/>
          <c:cat>
            <c:strRef>
              <c:f>Sheet1!$A$86:$A$94</c:f>
              <c:strCache>
                <c:ptCount val="8"/>
                <c:pt idx="0">
                  <c:v>0-12</c:v>
                </c:pt>
                <c:pt idx="1">
                  <c:v>13-17</c:v>
                </c:pt>
                <c:pt idx="2">
                  <c:v>18-24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65-74</c:v>
                </c:pt>
              </c:strCache>
            </c:strRef>
          </c:cat>
          <c:val>
            <c:numRef>
              <c:f>Sheet1!$C$86:$C$94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Sheet1!$D$84:$D$85</c:f>
              <c:strCache>
                <c:ptCount val="1"/>
                <c:pt idx="0">
                  <c:v>Hispanic</c:v>
                </c:pt>
              </c:strCache>
            </c:strRef>
          </c:tx>
          <c:invertIfNegative val="0"/>
          <c:cat>
            <c:strRef>
              <c:f>Sheet1!$A$86:$A$94</c:f>
              <c:strCache>
                <c:ptCount val="8"/>
                <c:pt idx="0">
                  <c:v>0-12</c:v>
                </c:pt>
                <c:pt idx="1">
                  <c:v>13-17</c:v>
                </c:pt>
                <c:pt idx="2">
                  <c:v>18-24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65-74</c:v>
                </c:pt>
              </c:strCache>
            </c:strRef>
          </c:cat>
          <c:val>
            <c:numRef>
              <c:f>Sheet1!$D$86:$D$94</c:f>
              <c:numCache>
                <c:formatCode>General</c:formatCode>
                <c:ptCount val="8"/>
                <c:pt idx="1">
                  <c:v>2</c:v>
                </c:pt>
                <c:pt idx="2">
                  <c:v>4</c:v>
                </c:pt>
                <c:pt idx="3">
                  <c:v>9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Sheet1!$E$84:$E$85</c:f>
              <c:strCache>
                <c:ptCount val="1"/>
                <c:pt idx="0">
                  <c:v>Asian</c:v>
                </c:pt>
              </c:strCache>
            </c:strRef>
          </c:tx>
          <c:invertIfNegative val="0"/>
          <c:cat>
            <c:strRef>
              <c:f>Sheet1!$A$86:$A$94</c:f>
              <c:strCache>
                <c:ptCount val="8"/>
                <c:pt idx="0">
                  <c:v>0-12</c:v>
                </c:pt>
                <c:pt idx="1">
                  <c:v>13-17</c:v>
                </c:pt>
                <c:pt idx="2">
                  <c:v>18-24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65-74</c:v>
                </c:pt>
              </c:strCache>
            </c:strRef>
          </c:cat>
          <c:val>
            <c:numRef>
              <c:f>Sheet1!$E$86:$E$94</c:f>
              <c:numCache>
                <c:formatCode>General</c:formatCode>
                <c:ptCount val="8"/>
                <c:pt idx="4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7075840"/>
        <c:axId val="147077760"/>
      </c:barChart>
      <c:catAx>
        <c:axId val="147075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</a:t>
                </a:r>
              </a:p>
            </c:rich>
          </c:tx>
          <c:layout>
            <c:manualLayout>
              <c:xMode val="edge"/>
              <c:yMode val="edge"/>
              <c:x val="0.51562620297462813"/>
              <c:y val="0.80741513677768884"/>
            </c:manualLayout>
          </c:layout>
          <c:overlay val="0"/>
        </c:title>
        <c:majorTickMark val="out"/>
        <c:minorTickMark val="none"/>
        <c:tickLblPos val="nextTo"/>
        <c:crossAx val="147077760"/>
        <c:crosses val="autoZero"/>
        <c:auto val="1"/>
        <c:lblAlgn val="ctr"/>
        <c:lblOffset val="100"/>
        <c:noMultiLvlLbl val="0"/>
      </c:catAx>
      <c:valAx>
        <c:axId val="1470777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Homicides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70758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616097987751529"/>
          <c:y val="0.86584829887574211"/>
          <c:w val="0.48767804024496936"/>
          <c:h val="0.13415170112425787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/>
              <a:t>Most Common Suicide Methods</a:t>
            </a:r>
          </a:p>
          <a:p>
            <a:pPr algn="ctr">
              <a:defRPr/>
            </a:pPr>
            <a:r>
              <a:rPr lang="en-US"/>
              <a:t>(Men Over 25 Yrs Old)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4923950131233596"/>
          <c:y val="0.34169988517060368"/>
          <c:w val="0.33804899387576554"/>
          <c:h val="0.6338418635170604"/>
        </c:manualLayout>
      </c:layout>
      <c:pieChart>
        <c:varyColors val="1"/>
        <c:ser>
          <c:idx val="0"/>
          <c:order val="0"/>
          <c:explosion val="12"/>
          <c:dLbls>
            <c:dLbl>
              <c:idx val="1"/>
              <c:layout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('Men&gt;25'!$A$1,'Men&gt;25'!$B$1,'Men&gt;25'!$C$1,'Men&gt;25'!$D$1,'Men&gt;25'!$E$1,'Men&gt;25'!$F$1,'Men&gt;25'!$G$1)</c:f>
              <c:strCache>
                <c:ptCount val="7"/>
                <c:pt idx="0">
                  <c:v>Fire Arm</c:v>
                </c:pt>
                <c:pt idx="1">
                  <c:v>Hanging</c:v>
                </c:pt>
                <c:pt idx="2">
                  <c:v>Drug Overdose</c:v>
                </c:pt>
                <c:pt idx="3">
                  <c:v>CO Poisoning</c:v>
                </c:pt>
                <c:pt idx="4">
                  <c:v>Blunt Trauma</c:v>
                </c:pt>
                <c:pt idx="5">
                  <c:v>Sharp Force</c:v>
                </c:pt>
                <c:pt idx="6">
                  <c:v>Drowning</c:v>
                </c:pt>
              </c:strCache>
            </c:strRef>
          </c:cat>
          <c:val>
            <c:numRef>
              <c:f>('Men&gt;25'!$A$2,'Men&gt;25'!$B$2,'Men&gt;25'!$C$2,'Men&gt;25'!$D$2,'Men&gt;25'!$E$2,'Men&gt;25'!$F$2,'Men&gt;25'!$G$2)</c:f>
              <c:numCache>
                <c:formatCode>General</c:formatCode>
                <c:ptCount val="7"/>
                <c:pt idx="0">
                  <c:v>78</c:v>
                </c:pt>
                <c:pt idx="1">
                  <c:v>76</c:v>
                </c:pt>
                <c:pt idx="2">
                  <c:v>22</c:v>
                </c:pt>
                <c:pt idx="3">
                  <c:v>13</c:v>
                </c:pt>
                <c:pt idx="4">
                  <c:v>13</c:v>
                </c:pt>
                <c:pt idx="5">
                  <c:v>8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097265966754166"/>
          <c:y val="0.29551960301837271"/>
          <c:w val="0.25236067366579179"/>
          <c:h val="0.65927288385826777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[Copy of WORK_FILTER_FOR_DATATO_OCT31_0003.xlsx]Sheet1!PivotTable1</c:name>
    <c:fmtId val="11"/>
  </c:pivotSource>
  <c:chart>
    <c:title>
      <c:tx>
        <c:rich>
          <a:bodyPr/>
          <a:lstStyle/>
          <a:p>
            <a:pPr>
              <a:defRPr/>
            </a:pPr>
            <a:r>
              <a:rPr lang="en-US"/>
              <a:t>Homicides, Gender</a:t>
            </a:r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0"/>
          <c:showCatName val="0"/>
          <c:showSerName val="0"/>
          <c:showPercent val="1"/>
          <c:showBubbleSize val="0"/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Sheet1!$B$3</c:f>
              <c:strCache>
                <c:ptCount val="1"/>
                <c:pt idx="0">
                  <c:v>Total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Sheet1!$A$4:$A$6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Sheet1!$B$4:$B$6</c:f>
              <c:numCache>
                <c:formatCode>General</c:formatCode>
                <c:ptCount val="2"/>
                <c:pt idx="0">
                  <c:v>17</c:v>
                </c:pt>
                <c:pt idx="1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[Copy of WORK_FILTER_FOR_DATATO_OCT31_0003.xlsx]Sheet1!PivotTable8</c:name>
    <c:fmtId val="3"/>
  </c:pivotSource>
  <c:chart>
    <c:title>
      <c:tx>
        <c:rich>
          <a:bodyPr/>
          <a:lstStyle/>
          <a:p>
            <a:pPr>
              <a:defRPr/>
            </a:pPr>
            <a:r>
              <a:rPr lang="en-US"/>
              <a:t>Homicides, Manner of Death</a:t>
            </a:r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>
        <c:manualLayout>
          <c:layoutTarget val="inner"/>
          <c:xMode val="edge"/>
          <c:yMode val="edge"/>
          <c:x val="0.13089129483814524"/>
          <c:y val="0.16709755030621173"/>
          <c:w val="0.83855314960629923"/>
          <c:h val="0.435596237970253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Sheet1!$B$165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Sheet1!$A$166:$A$174</c:f>
              <c:strCache>
                <c:ptCount val="8"/>
                <c:pt idx="0">
                  <c:v>Firearm</c:v>
                </c:pt>
                <c:pt idx="1">
                  <c:v>Stabbing</c:v>
                </c:pt>
                <c:pt idx="2">
                  <c:v>Blunt Trauma</c:v>
                </c:pt>
                <c:pt idx="3">
                  <c:v>Unknown</c:v>
                </c:pt>
                <c:pt idx="4">
                  <c:v>Drug Overdose</c:v>
                </c:pt>
                <c:pt idx="5">
                  <c:v>Drowning</c:v>
                </c:pt>
                <c:pt idx="6">
                  <c:v>Assaults</c:v>
                </c:pt>
                <c:pt idx="7">
                  <c:v>Hanging</c:v>
                </c:pt>
              </c:strCache>
            </c:strRef>
          </c:cat>
          <c:val>
            <c:numRef>
              <c:f>Sheet1!$B$166:$B$174</c:f>
              <c:numCache>
                <c:formatCode>General</c:formatCode>
                <c:ptCount val="8"/>
                <c:pt idx="0">
                  <c:v>64</c:v>
                </c:pt>
                <c:pt idx="1">
                  <c:v>11</c:v>
                </c:pt>
                <c:pt idx="2">
                  <c:v>7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171968"/>
        <c:axId val="147177856"/>
      </c:barChart>
      <c:catAx>
        <c:axId val="147171968"/>
        <c:scaling>
          <c:orientation val="minMax"/>
        </c:scaling>
        <c:delete val="0"/>
        <c:axPos val="b"/>
        <c:majorTickMark val="out"/>
        <c:minorTickMark val="none"/>
        <c:tickLblPos val="nextTo"/>
        <c:crossAx val="147177856"/>
        <c:crosses val="autoZero"/>
        <c:auto val="1"/>
        <c:lblAlgn val="ctr"/>
        <c:lblOffset val="100"/>
        <c:noMultiLvlLbl val="0"/>
      </c:catAx>
      <c:valAx>
        <c:axId val="1471778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Homicides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717196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Top Known CME Circumstances (Female)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Sheet1!$B$198</c:f>
              <c:strCache>
                <c:ptCount val="1"/>
                <c:pt idx="0">
                  <c:v>Incidents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Sheet1!$A$199:$A$200</c:f>
              <c:strCache>
                <c:ptCount val="2"/>
                <c:pt idx="0">
                  <c:v>Intimate Partener Violence</c:v>
                </c:pt>
                <c:pt idx="1">
                  <c:v>Arguments</c:v>
                </c:pt>
              </c:strCache>
            </c:strRef>
          </c:cat>
          <c:val>
            <c:numRef>
              <c:f>Sheet1!$B$199:$B$200</c:f>
              <c:numCache>
                <c:formatCode>General</c:formatCode>
                <c:ptCount val="2"/>
                <c:pt idx="0">
                  <c:v>6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525824"/>
        <c:axId val="148527360"/>
      </c:barChart>
      <c:catAx>
        <c:axId val="148525824"/>
        <c:scaling>
          <c:orientation val="minMax"/>
        </c:scaling>
        <c:delete val="0"/>
        <c:axPos val="b"/>
        <c:majorTickMark val="out"/>
        <c:minorTickMark val="none"/>
        <c:tickLblPos val="nextTo"/>
        <c:crossAx val="148527360"/>
        <c:crosses val="autoZero"/>
        <c:auto val="1"/>
        <c:lblAlgn val="ctr"/>
        <c:lblOffset val="100"/>
        <c:noMultiLvlLbl val="0"/>
      </c:catAx>
      <c:valAx>
        <c:axId val="1485273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Homicides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852582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Top Known CME Circumstance (Male)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Sheet1!$B$203</c:f>
              <c:strCache>
                <c:ptCount val="1"/>
                <c:pt idx="0">
                  <c:v>Incidents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Sheet1!$A$204:$A$207</c:f>
              <c:strCache>
                <c:ptCount val="4"/>
                <c:pt idx="0">
                  <c:v>Precipitated by Another Crime</c:v>
                </c:pt>
                <c:pt idx="1">
                  <c:v>Argument</c:v>
                </c:pt>
                <c:pt idx="2">
                  <c:v>Drug Involvement</c:v>
                </c:pt>
                <c:pt idx="3">
                  <c:v>Physical Fights</c:v>
                </c:pt>
              </c:strCache>
            </c:strRef>
          </c:cat>
          <c:val>
            <c:numRef>
              <c:f>Sheet1!$B$204:$B$207</c:f>
              <c:numCache>
                <c:formatCode>General</c:formatCode>
                <c:ptCount val="4"/>
                <c:pt idx="0">
                  <c:v>14</c:v>
                </c:pt>
                <c:pt idx="1">
                  <c:v>14</c:v>
                </c:pt>
                <c:pt idx="2">
                  <c:v>7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552320"/>
        <c:axId val="148554112"/>
      </c:barChart>
      <c:catAx>
        <c:axId val="148552320"/>
        <c:scaling>
          <c:orientation val="minMax"/>
        </c:scaling>
        <c:delete val="0"/>
        <c:axPos val="b"/>
        <c:majorTickMark val="out"/>
        <c:minorTickMark val="none"/>
        <c:tickLblPos val="nextTo"/>
        <c:crossAx val="148554112"/>
        <c:crosses val="autoZero"/>
        <c:auto val="1"/>
        <c:lblAlgn val="ctr"/>
        <c:lblOffset val="100"/>
        <c:noMultiLvlLbl val="0"/>
      </c:catAx>
      <c:valAx>
        <c:axId val="1485541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Homicides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8552320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Known Nature of Crime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Sheet1!$C$208</c:f>
              <c:strCache>
                <c:ptCount val="1"/>
                <c:pt idx="0">
                  <c:v>Incidents</c:v>
                </c:pt>
              </c:strCache>
            </c:strRef>
          </c:tx>
          <c:invertIfNegative val="0"/>
          <c:cat>
            <c:strRef>
              <c:f>Sheet1!$B$209:$B$211</c:f>
              <c:strCache>
                <c:ptCount val="3"/>
                <c:pt idx="0">
                  <c:v>Assaults</c:v>
                </c:pt>
                <c:pt idx="1">
                  <c:v>Robbery</c:v>
                </c:pt>
                <c:pt idx="2">
                  <c:v>Drug Trade</c:v>
                </c:pt>
              </c:strCache>
            </c:strRef>
          </c:cat>
          <c:val>
            <c:numRef>
              <c:f>Sheet1!$C$209:$C$211</c:f>
              <c:numCache>
                <c:formatCode>General</c:formatCode>
                <c:ptCount val="3"/>
                <c:pt idx="0">
                  <c:v>7</c:v>
                </c:pt>
                <c:pt idx="1">
                  <c:v>5</c:v>
                </c:pt>
                <c:pt idx="2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9116032"/>
        <c:axId val="149117568"/>
      </c:barChart>
      <c:catAx>
        <c:axId val="149116032"/>
        <c:scaling>
          <c:orientation val="minMax"/>
        </c:scaling>
        <c:delete val="0"/>
        <c:axPos val="b"/>
        <c:majorTickMark val="out"/>
        <c:minorTickMark val="none"/>
        <c:tickLblPos val="nextTo"/>
        <c:crossAx val="149117568"/>
        <c:crosses val="autoZero"/>
        <c:auto val="1"/>
        <c:lblAlgn val="ctr"/>
        <c:lblOffset val="100"/>
        <c:noMultiLvlLbl val="0"/>
      </c:catAx>
      <c:valAx>
        <c:axId val="1491175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Homicides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9116032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/>
            </a:pPr>
            <a:r>
              <a:rPr lang="en-US"/>
              <a:t>Most Common Suicide Methods</a:t>
            </a:r>
          </a:p>
          <a:p>
            <a:pPr algn="ctr" rtl="0">
              <a:defRPr/>
            </a:pPr>
            <a:r>
              <a:rPr lang="en-US"/>
              <a:t>(Women Over 25 Yrs Old)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9919621923689973"/>
          <c:y val="0.37891483392162184"/>
          <c:w val="0.30660594748617453"/>
          <c:h val="0.62108516607837816"/>
        </c:manualLayout>
      </c:layout>
      <c:pieChart>
        <c:varyColors val="1"/>
        <c:ser>
          <c:idx val="0"/>
          <c:order val="0"/>
          <c:explosion val="25"/>
          <c:dLbls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('Women &gt;25'!$A$1,'Women &gt;25'!$B$1,'Women &gt;25'!$C$1,'Women &gt;25'!$D$1,'Women &gt;25'!$E$1,'Women &gt;25'!$F$1,'Women &gt;25'!$G$1)</c:f>
              <c:strCache>
                <c:ptCount val="7"/>
                <c:pt idx="0">
                  <c:v>Fire Arm</c:v>
                </c:pt>
                <c:pt idx="1">
                  <c:v>Hanging</c:v>
                </c:pt>
                <c:pt idx="2">
                  <c:v>Drug Overdose</c:v>
                </c:pt>
                <c:pt idx="3">
                  <c:v>CO Poisoning</c:v>
                </c:pt>
                <c:pt idx="4">
                  <c:v>Blunt Trauma</c:v>
                </c:pt>
                <c:pt idx="5">
                  <c:v>Sharp Force</c:v>
                </c:pt>
                <c:pt idx="6">
                  <c:v>Drowning</c:v>
                </c:pt>
              </c:strCache>
            </c:strRef>
          </c:cat>
          <c:val>
            <c:numRef>
              <c:f>('Women &gt;25'!$A$2,'Women &gt;25'!$B$2,'Women &gt;25'!$C$2,'Women &gt;25'!$D$2,'Women &gt;25'!$E$2,'Women &gt;25'!$F$2,'Women &gt;25'!$G$2)</c:f>
              <c:numCache>
                <c:formatCode>General</c:formatCode>
                <c:ptCount val="7"/>
                <c:pt idx="0">
                  <c:v>9</c:v>
                </c:pt>
                <c:pt idx="1">
                  <c:v>28</c:v>
                </c:pt>
                <c:pt idx="2">
                  <c:v>27</c:v>
                </c:pt>
                <c:pt idx="3">
                  <c:v>3</c:v>
                </c:pt>
                <c:pt idx="4">
                  <c:v>6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2806095151289729"/>
          <c:y val="0.32632907955471085"/>
          <c:w val="0.2549162318811441"/>
          <c:h val="0.62354873744230244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/>
            </a:pPr>
            <a:r>
              <a:rPr lang="en-US"/>
              <a:t>Most Common Suicide Methods</a:t>
            </a:r>
          </a:p>
          <a:p>
            <a:pPr algn="ctr" rtl="0">
              <a:defRPr/>
            </a:pPr>
            <a:r>
              <a:rPr lang="en-US"/>
              <a:t>(13-17 Yrs Old)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5093175853018374"/>
          <c:y val="0.30494750656167985"/>
          <c:w val="0.3475262467191601"/>
          <c:h val="0.69505249343832021"/>
        </c:manualLayout>
      </c:layout>
      <c:pieChart>
        <c:varyColors val="1"/>
        <c:ser>
          <c:idx val="0"/>
          <c:order val="0"/>
          <c:explosion val="20"/>
          <c:dLbls>
            <c:dLbl>
              <c:idx val="0"/>
              <c:layout/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'Children 13-17'!$A$2:$B$2</c:f>
              <c:strCache>
                <c:ptCount val="2"/>
                <c:pt idx="0">
                  <c:v>Hanging</c:v>
                </c:pt>
                <c:pt idx="1">
                  <c:v>Firearm</c:v>
                </c:pt>
              </c:strCache>
            </c:strRef>
          </c:cat>
          <c:val>
            <c:numRef>
              <c:f>'Children 13-17'!$A$3:$B$3</c:f>
              <c:numCache>
                <c:formatCode>General</c:formatCode>
                <c:ptCount val="2"/>
                <c:pt idx="0">
                  <c:v>5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4661198600174983"/>
          <c:y val="0.54662248468941377"/>
          <c:w val="0.23672134733158356"/>
          <c:h val="0.20092125984251968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Most Common Suicide Methods</a:t>
            </a:r>
          </a:p>
          <a:p>
            <a:pPr>
              <a:defRPr/>
            </a:pPr>
            <a:r>
              <a:rPr lang="en-US"/>
              <a:t>(18-24 Yrs Old)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392101924759405"/>
          <c:y val="0.37652638247805231"/>
          <c:w val="0.28866338582677165"/>
          <c:h val="0.59723459136573442"/>
        </c:manualLayout>
      </c:layout>
      <c:pieChart>
        <c:varyColors val="1"/>
        <c:ser>
          <c:idx val="0"/>
          <c:order val="0"/>
          <c:explosion val="15"/>
          <c:dLbls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'Children 18-24'!$A$1:$D$1</c:f>
              <c:strCache>
                <c:ptCount val="4"/>
                <c:pt idx="0">
                  <c:v>Firearm</c:v>
                </c:pt>
                <c:pt idx="1">
                  <c:v>Hanging</c:v>
                </c:pt>
                <c:pt idx="2">
                  <c:v>Blunt Trauma</c:v>
                </c:pt>
                <c:pt idx="3">
                  <c:v>Drug Overdose</c:v>
                </c:pt>
              </c:strCache>
            </c:strRef>
          </c:cat>
          <c:val>
            <c:numRef>
              <c:f>'Children 18-24'!$A$2:$D$2</c:f>
              <c:numCache>
                <c:formatCode>General</c:formatCode>
                <c:ptCount val="4"/>
                <c:pt idx="0">
                  <c:v>1</c:v>
                </c:pt>
                <c:pt idx="1">
                  <c:v>9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930599300087496"/>
          <c:y val="0.44430536700153861"/>
          <c:w val="0.24402734033245843"/>
          <c:h val="0.41569915829486831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'All Pivot'!$E$23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'All Pivot'!$A$24:$A$33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'All Pivot'!$E$24:$E$33</c:f>
              <c:numCache>
                <c:formatCode>General</c:formatCode>
                <c:ptCount val="10"/>
                <c:pt idx="0">
                  <c:v>28</c:v>
                </c:pt>
                <c:pt idx="1">
                  <c:v>32</c:v>
                </c:pt>
                <c:pt idx="2">
                  <c:v>41</c:v>
                </c:pt>
                <c:pt idx="3">
                  <c:v>40</c:v>
                </c:pt>
                <c:pt idx="4">
                  <c:v>34</c:v>
                </c:pt>
                <c:pt idx="5">
                  <c:v>23</c:v>
                </c:pt>
                <c:pt idx="6">
                  <c:v>27</c:v>
                </c:pt>
                <c:pt idx="7">
                  <c:v>26</c:v>
                </c:pt>
                <c:pt idx="8">
                  <c:v>26</c:v>
                </c:pt>
                <c:pt idx="9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978176"/>
        <c:axId val="132979712"/>
      </c:barChart>
      <c:lineChart>
        <c:grouping val="standard"/>
        <c:varyColors val="0"/>
        <c:ser>
          <c:idx val="1"/>
          <c:order val="1"/>
          <c:tx>
            <c:strRef>
              <c:f>'All Pivot'!$F$23</c:f>
              <c:strCache>
                <c:ptCount val="1"/>
                <c:pt idx="0">
                  <c:v>2012-2014 Median</c:v>
                </c:pt>
              </c:strCache>
            </c:strRef>
          </c:tx>
          <c:cat>
            <c:strRef>
              <c:f>'All Pivot'!$A$24:$A$33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'All Pivot'!$F$24:$F$33</c:f>
              <c:numCache>
                <c:formatCode>0</c:formatCode>
                <c:ptCount val="10"/>
                <c:pt idx="0">
                  <c:v>29</c:v>
                </c:pt>
                <c:pt idx="1">
                  <c:v>26</c:v>
                </c:pt>
                <c:pt idx="2">
                  <c:v>31</c:v>
                </c:pt>
                <c:pt idx="3">
                  <c:v>30</c:v>
                </c:pt>
                <c:pt idx="4">
                  <c:v>32</c:v>
                </c:pt>
                <c:pt idx="5">
                  <c:v>28</c:v>
                </c:pt>
                <c:pt idx="6">
                  <c:v>30</c:v>
                </c:pt>
                <c:pt idx="7">
                  <c:v>36</c:v>
                </c:pt>
                <c:pt idx="8">
                  <c:v>33</c:v>
                </c:pt>
                <c:pt idx="9">
                  <c:v>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983808"/>
        <c:axId val="132981888"/>
      </c:lineChart>
      <c:catAx>
        <c:axId val="132978176"/>
        <c:scaling>
          <c:orientation val="minMax"/>
        </c:scaling>
        <c:delete val="0"/>
        <c:axPos val="b"/>
        <c:majorTickMark val="out"/>
        <c:minorTickMark val="none"/>
        <c:tickLblPos val="nextTo"/>
        <c:crossAx val="132979712"/>
        <c:crosses val="autoZero"/>
        <c:auto val="1"/>
        <c:lblAlgn val="ctr"/>
        <c:lblOffset val="100"/>
        <c:noMultiLvlLbl val="0"/>
      </c:catAx>
      <c:valAx>
        <c:axId val="132979712"/>
        <c:scaling>
          <c:orientation val="minMax"/>
          <c:max val="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Suicides (#)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out"/>
        <c:tickLblPos val="nextTo"/>
        <c:crossAx val="132978176"/>
        <c:crosses val="autoZero"/>
        <c:crossBetween val="between"/>
        <c:minorUnit val="5"/>
      </c:valAx>
      <c:valAx>
        <c:axId val="132981888"/>
        <c:scaling>
          <c:orientation val="minMax"/>
          <c:max val="50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Median (#)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out"/>
        <c:tickLblPos val="nextTo"/>
        <c:crossAx val="132983808"/>
        <c:crosses val="max"/>
        <c:crossBetween val="between"/>
        <c:minorUnit val="5"/>
      </c:valAx>
      <c:catAx>
        <c:axId val="132983808"/>
        <c:scaling>
          <c:orientation val="minMax"/>
        </c:scaling>
        <c:delete val="1"/>
        <c:axPos val="b"/>
        <c:majorTickMark val="out"/>
        <c:minorTickMark val="none"/>
        <c:tickLblPos val="nextTo"/>
        <c:crossAx val="13298188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[Mortality Chart 12.3.2015.xlsx]2015 Deaths by Age!2015 Deaths (Age)</c:name>
    <c:fmtId val="-1"/>
  </c:pivotSource>
  <c:chart>
    <c:autoTitleDeleted val="1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'2015 Deaths by Age'!$G$3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'2015 Deaths by Age'!$F$4:$F$14</c:f>
              <c:strCache>
                <c:ptCount val="10"/>
                <c:pt idx="0">
                  <c:v>13</c:v>
                </c:pt>
                <c:pt idx="1">
                  <c:v>15</c:v>
                </c:pt>
                <c:pt idx="2">
                  <c:v>16</c:v>
                </c:pt>
                <c:pt idx="3">
                  <c:v>18</c:v>
                </c:pt>
                <c:pt idx="4">
                  <c:v>19</c:v>
                </c:pt>
                <c:pt idx="5">
                  <c:v>20</c:v>
                </c:pt>
                <c:pt idx="6">
                  <c:v>21</c:v>
                </c:pt>
                <c:pt idx="7">
                  <c:v>22</c:v>
                </c:pt>
                <c:pt idx="8">
                  <c:v>23</c:v>
                </c:pt>
                <c:pt idx="9">
                  <c:v>24</c:v>
                </c:pt>
              </c:strCache>
            </c:strRef>
          </c:cat>
          <c:val>
            <c:numRef>
              <c:f>'2015 Deaths by Age'!$G$4:$G$14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3028480"/>
        <c:axId val="133030656"/>
      </c:barChart>
      <c:catAx>
        <c:axId val="133028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Age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33030656"/>
        <c:crosses val="autoZero"/>
        <c:auto val="1"/>
        <c:lblAlgn val="ctr"/>
        <c:lblOffset val="100"/>
        <c:noMultiLvlLbl val="0"/>
      </c:catAx>
      <c:valAx>
        <c:axId val="1330306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Suicide (#)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3028480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400"/>
      </a:pPr>
      <a:endParaRPr lang="en-US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'10-17'!$E$23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'10-17'!$A$24:$A$33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'10-17'!$E$24:$E$33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491008"/>
        <c:axId val="142492800"/>
      </c:barChart>
      <c:lineChart>
        <c:grouping val="standard"/>
        <c:varyColors val="0"/>
        <c:ser>
          <c:idx val="1"/>
          <c:order val="1"/>
          <c:tx>
            <c:strRef>
              <c:f>'10-17'!$F$23</c:f>
              <c:strCache>
                <c:ptCount val="1"/>
                <c:pt idx="0">
                  <c:v>2012-2014 Median</c:v>
                </c:pt>
              </c:strCache>
            </c:strRef>
          </c:tx>
          <c:cat>
            <c:strRef>
              <c:f>'10-17'!$A$24:$A$33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'10-17'!$F$24:$F$33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529664"/>
        <c:axId val="142494720"/>
      </c:lineChart>
      <c:catAx>
        <c:axId val="142491008"/>
        <c:scaling>
          <c:orientation val="minMax"/>
        </c:scaling>
        <c:delete val="0"/>
        <c:axPos val="b"/>
        <c:majorTickMark val="out"/>
        <c:minorTickMark val="none"/>
        <c:tickLblPos val="nextTo"/>
        <c:crossAx val="142492800"/>
        <c:crosses val="autoZero"/>
        <c:auto val="1"/>
        <c:lblAlgn val="ctr"/>
        <c:lblOffset val="100"/>
        <c:noMultiLvlLbl val="0"/>
      </c:catAx>
      <c:valAx>
        <c:axId val="1424928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Suicides (#)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2491008"/>
        <c:crosses val="autoZero"/>
        <c:crossBetween val="between"/>
      </c:valAx>
      <c:valAx>
        <c:axId val="142494720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Median (#)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142529664"/>
        <c:crosses val="max"/>
        <c:crossBetween val="between"/>
      </c:valAx>
      <c:catAx>
        <c:axId val="142529664"/>
        <c:scaling>
          <c:orientation val="minMax"/>
        </c:scaling>
        <c:delete val="1"/>
        <c:axPos val="b"/>
        <c:majorTickMark val="out"/>
        <c:minorTickMark val="none"/>
        <c:tickLblPos val="nextTo"/>
        <c:crossAx val="142494720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'18-24'!$E$23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'18-24'!$A$24:$A$33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'18-24'!$E$24:$E$33</c:f>
              <c:numCache>
                <c:formatCode>General</c:formatCode>
                <c:ptCount val="10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409728"/>
        <c:axId val="144411264"/>
      </c:barChart>
      <c:lineChart>
        <c:grouping val="standard"/>
        <c:varyColors val="0"/>
        <c:ser>
          <c:idx val="1"/>
          <c:order val="1"/>
          <c:tx>
            <c:strRef>
              <c:f>'18-24'!$F$23</c:f>
              <c:strCache>
                <c:ptCount val="1"/>
                <c:pt idx="0">
                  <c:v>2012-2014 Median</c:v>
                </c:pt>
              </c:strCache>
            </c:strRef>
          </c:tx>
          <c:cat>
            <c:strRef>
              <c:f>'18-24'!$A$24:$A$33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'18-24'!$F$24:$F$33</c:f>
              <c:numCache>
                <c:formatCode>0.0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419456"/>
        <c:axId val="144417536"/>
      </c:lineChart>
      <c:catAx>
        <c:axId val="144409728"/>
        <c:scaling>
          <c:orientation val="minMax"/>
        </c:scaling>
        <c:delete val="0"/>
        <c:axPos val="b"/>
        <c:majorTickMark val="out"/>
        <c:minorTickMark val="none"/>
        <c:tickLblPos val="nextTo"/>
        <c:crossAx val="144411264"/>
        <c:crosses val="autoZero"/>
        <c:auto val="1"/>
        <c:lblAlgn val="ctr"/>
        <c:lblOffset val="100"/>
        <c:noMultiLvlLbl val="0"/>
      </c:catAx>
      <c:valAx>
        <c:axId val="144411264"/>
        <c:scaling>
          <c:orientation val="minMax"/>
          <c:max val="4.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Suicides (#)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4409728"/>
        <c:crosses val="autoZero"/>
        <c:crossBetween val="between"/>
      </c:valAx>
      <c:valAx>
        <c:axId val="144417536"/>
        <c:scaling>
          <c:orientation val="minMax"/>
          <c:max val="4.5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Median (#)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144419456"/>
        <c:crosses val="max"/>
        <c:crossBetween val="between"/>
      </c:valAx>
      <c:catAx>
        <c:axId val="144419456"/>
        <c:scaling>
          <c:orientation val="minMax"/>
        </c:scaling>
        <c:delete val="1"/>
        <c:axPos val="b"/>
        <c:majorTickMark val="out"/>
        <c:minorTickMark val="none"/>
        <c:tickLblPos val="nextTo"/>
        <c:crossAx val="14441753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2-15T10:22:34.445" idx="3">
    <p:pos x="1086" y="1146"/>
    <p:text>2015 with an asterisks since its not complete yet. 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2-15T10:24:21.258" idx="4">
    <p:pos x="5315" y="1667"/>
    <p:text>Why are we including 2012 - 2014? they were not collected as part of NVDRS. 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2-15T10:18:54.810" idx="1">
    <p:pos x="5250" y="1592"/>
    <p:text>This is confusing. Are we comparing male and female?</p:text>
  </p:cm>
  <p:cm authorId="0" dt="2015-12-15T10:20:05.298" idx="2">
    <p:pos x="5128" y="2324"/>
    <p:text>do you mean e.g? Since cocaine is not the only illicit drug.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3658" y="3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ECB04-271B-4580-91E8-44785A5C8DA1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658073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3658" y="6658073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0BEAE-0868-4933-9B37-E2C44D47E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35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96796" cy="3505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4445" y="1"/>
            <a:ext cx="3996796" cy="3505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8B7EA484-9154-4202-A02E-5B4A77859E1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9088" y="525463"/>
            <a:ext cx="3505200" cy="2630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338" y="3329941"/>
            <a:ext cx="7378700" cy="3154680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3996796" cy="35052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4445" y="6658664"/>
            <a:ext cx="3996796" cy="35052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57E0870B-E3F8-41F4-8E78-348E7A959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48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0870B-E3F8-41F4-8E78-348E7A959E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264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0870B-E3F8-41F4-8E78-348E7A959E1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360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0870B-E3F8-41F4-8E78-348E7A959E1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360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0870B-E3F8-41F4-8E78-348E7A959E1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360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0870B-E3F8-41F4-8E78-348E7A959E1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36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0870B-E3F8-41F4-8E78-348E7A959E1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29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 smtClean="0"/>
              <a:t>Median</a:t>
            </a:r>
          </a:p>
          <a:p>
            <a:endParaRPr lang="en-US" altLang="en-US" dirty="0" smtClean="0"/>
          </a:p>
          <a:p>
            <a:r>
              <a:rPr lang="en-US" altLang="en-US" b="1" dirty="0" smtClean="0"/>
              <a:t>Months	2012-2014 Median</a:t>
            </a:r>
          </a:p>
          <a:p>
            <a:r>
              <a:rPr lang="en-US" altLang="en-US" dirty="0" smtClean="0"/>
              <a:t>Jan	29</a:t>
            </a:r>
          </a:p>
          <a:p>
            <a:r>
              <a:rPr lang="en-US" altLang="en-US" dirty="0" smtClean="0"/>
              <a:t>Feb	26</a:t>
            </a:r>
          </a:p>
          <a:p>
            <a:r>
              <a:rPr lang="en-US" altLang="en-US" dirty="0" smtClean="0"/>
              <a:t>Mar	31</a:t>
            </a:r>
          </a:p>
          <a:p>
            <a:r>
              <a:rPr lang="en-US" altLang="en-US" dirty="0" smtClean="0"/>
              <a:t>Apr	30</a:t>
            </a:r>
          </a:p>
          <a:p>
            <a:r>
              <a:rPr lang="en-US" altLang="en-US" dirty="0" smtClean="0"/>
              <a:t>May	32</a:t>
            </a:r>
          </a:p>
          <a:p>
            <a:r>
              <a:rPr lang="en-US" altLang="en-US" dirty="0" smtClean="0"/>
              <a:t>Jun	28</a:t>
            </a:r>
          </a:p>
          <a:p>
            <a:r>
              <a:rPr lang="en-US" altLang="en-US" dirty="0" smtClean="0"/>
              <a:t>Jul	30</a:t>
            </a:r>
          </a:p>
          <a:p>
            <a:r>
              <a:rPr lang="en-US" altLang="en-US" dirty="0" smtClean="0"/>
              <a:t>Aug	36</a:t>
            </a:r>
          </a:p>
          <a:p>
            <a:r>
              <a:rPr lang="en-US" altLang="en-US" dirty="0" smtClean="0"/>
              <a:t>Sep	33</a:t>
            </a:r>
          </a:p>
          <a:p>
            <a:r>
              <a:rPr lang="en-US" altLang="en-US" dirty="0" smtClean="0"/>
              <a:t>Oct	31</a:t>
            </a:r>
          </a:p>
          <a:p>
            <a:r>
              <a:rPr lang="en-US" altLang="en-US" dirty="0" smtClean="0"/>
              <a:t>Nov	25</a:t>
            </a:r>
          </a:p>
          <a:p>
            <a:r>
              <a:rPr lang="en-US" altLang="en-US" dirty="0" smtClean="0"/>
              <a:t>Dec	31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6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7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8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9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3568" indent="-2898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933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3071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6806" indent="-23186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053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14274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78009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41743" indent="-2318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8E511EE-A345-421C-9E27-D6E18363A7D1}" type="slidenum">
              <a:rPr lang="en-US" altLang="en-US">
                <a:solidFill>
                  <a:prstClr val="black"/>
                </a:solidFill>
                <a:latin typeface="Arial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0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8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06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82C8">
                  <a:alpha val="50000"/>
                </a:srgbClr>
              </a:gs>
              <a:gs pos="100000">
                <a:srgbClr val="FFFFFF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096000"/>
            <a:ext cx="9144000" cy="76200"/>
          </a:xfrm>
          <a:prstGeom prst="rect">
            <a:avLst/>
          </a:prstGeom>
          <a:solidFill>
            <a:srgbClr val="4DB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3400" y="6324600"/>
            <a:ext cx="8077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prstClr val="white"/>
                </a:solidFill>
                <a:cs typeface="Arial" charset="0"/>
              </a:rPr>
              <a:t>Connecticut Department of Public Health  - </a:t>
            </a:r>
            <a:r>
              <a:rPr lang="en-US" sz="1600" b="1" i="1" dirty="0" smtClean="0">
                <a:solidFill>
                  <a:prstClr val="white"/>
                </a:solidFill>
                <a:cs typeface="Arial" charset="0"/>
              </a:rPr>
              <a:t>Keeping Connecticut Healthy   </a:t>
            </a:r>
          </a:p>
        </p:txBody>
      </p:sp>
      <p:pic>
        <p:nvPicPr>
          <p:cNvPr id="7" name="Picture 3" descr="DPH-Color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9255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371600"/>
            <a:ext cx="9144000" cy="152400"/>
          </a:xfrm>
          <a:prstGeom prst="rect">
            <a:avLst/>
          </a:prstGeom>
          <a:solidFill>
            <a:srgbClr val="4DB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5BC2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990600" y="2057399"/>
            <a:ext cx="7696200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buFont typeface="Arial" pitchFamily="34" charset="0"/>
              <a:buChar char="•"/>
              <a:defRPr sz="3600"/>
            </a:lvl1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621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5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0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1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4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6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9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D318-FFA0-4008-9848-142CC302193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6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9D318-FFA0-4008-9848-142CC3021930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95B56-31A1-453D-A3EC-C4342911D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5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4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6008"/>
            <a:ext cx="7543800" cy="1344168"/>
          </a:xfrm>
        </p:spPr>
        <p:txBody>
          <a:bodyPr>
            <a:normAutofit fontScale="90000"/>
          </a:bodyPr>
          <a:lstStyle/>
          <a:p>
            <a:r>
              <a:rPr lang="en-US" altLang="en-US" b="1" dirty="0"/>
              <a:t>CT Violent Death Reporting System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828801"/>
            <a:ext cx="8305800" cy="4038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Violent Deaths: Connecticut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717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447800" y="0"/>
            <a:ext cx="76200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4000" b="1" dirty="0"/>
              <a:t>CT Violent Death Reporting System</a:t>
            </a:r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sz="2800" dirty="0" smtClean="0"/>
              <a:t>18-24 Year Old Suicides </a:t>
            </a:r>
            <a:r>
              <a:rPr lang="en-US" sz="2800" dirty="0"/>
              <a:t>(Jan </a:t>
            </a:r>
            <a:r>
              <a:rPr lang="en-US" sz="2800" dirty="0" smtClean="0"/>
              <a:t>2012 </a:t>
            </a:r>
            <a:r>
              <a:rPr lang="en-US" sz="2800" dirty="0"/>
              <a:t>to Oct </a:t>
            </a:r>
            <a:r>
              <a:rPr lang="en-US" sz="2800" dirty="0" smtClean="0"/>
              <a:t>2015)</a:t>
            </a:r>
            <a:endParaRPr lang="en-US" altLang="en-US" sz="3600" dirty="0" smtClean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0438556"/>
              </p:ext>
            </p:extLst>
          </p:nvPr>
        </p:nvGraphicFramePr>
        <p:xfrm>
          <a:off x="-2628" y="15240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858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447800" y="0"/>
            <a:ext cx="76200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4000" b="1" dirty="0"/>
              <a:t>CT Violent Death Reporting System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sz="2800" dirty="0" smtClean="0"/>
              <a:t>25-34 Year Old Suicides </a:t>
            </a:r>
            <a:r>
              <a:rPr lang="en-US" sz="2800" dirty="0"/>
              <a:t>(Jan </a:t>
            </a:r>
            <a:r>
              <a:rPr lang="en-US" sz="2800" dirty="0" smtClean="0"/>
              <a:t>2012 </a:t>
            </a:r>
            <a:r>
              <a:rPr lang="en-US" sz="2800" dirty="0"/>
              <a:t>to Oct </a:t>
            </a:r>
            <a:r>
              <a:rPr lang="en-US" sz="2800" dirty="0" smtClean="0"/>
              <a:t>2015)</a:t>
            </a:r>
            <a:endParaRPr lang="en-US" altLang="en-US" sz="36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020470"/>
              </p:ext>
            </p:extLst>
          </p:nvPr>
        </p:nvGraphicFramePr>
        <p:xfrm>
          <a:off x="0" y="15240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34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447800" y="0"/>
            <a:ext cx="76200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4000" b="1" dirty="0"/>
              <a:t>CT Violent Death Reporting System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sz="2800" dirty="0" smtClean="0"/>
              <a:t>35-44 Year Old Suicides </a:t>
            </a:r>
            <a:r>
              <a:rPr lang="en-US" sz="2800" dirty="0"/>
              <a:t>(Jan </a:t>
            </a:r>
            <a:r>
              <a:rPr lang="en-US" sz="2800" dirty="0" smtClean="0"/>
              <a:t>2012 </a:t>
            </a:r>
            <a:r>
              <a:rPr lang="en-US" sz="2800" dirty="0"/>
              <a:t>to Oct </a:t>
            </a:r>
            <a:r>
              <a:rPr lang="en-US" sz="2800" dirty="0" smtClean="0"/>
              <a:t>2015)</a:t>
            </a:r>
            <a:endParaRPr lang="en-US" altLang="en-US" sz="36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4987745"/>
              </p:ext>
            </p:extLst>
          </p:nvPr>
        </p:nvGraphicFramePr>
        <p:xfrm>
          <a:off x="0" y="15240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899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447800" y="0"/>
            <a:ext cx="76200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4000" b="1" dirty="0"/>
              <a:t>CT Violent Death Reporting System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altLang="en-US" sz="2800" dirty="0" smtClean="0"/>
              <a:t>4</a:t>
            </a:r>
            <a:r>
              <a:rPr lang="en-US" sz="2800" dirty="0" smtClean="0"/>
              <a:t>5-54 Year Old Suicides </a:t>
            </a:r>
            <a:r>
              <a:rPr lang="en-US" sz="2800" dirty="0"/>
              <a:t>(Jan </a:t>
            </a:r>
            <a:r>
              <a:rPr lang="en-US" sz="2800" dirty="0" smtClean="0"/>
              <a:t>2012 </a:t>
            </a:r>
            <a:r>
              <a:rPr lang="en-US" sz="2800" dirty="0"/>
              <a:t>to Oct </a:t>
            </a:r>
            <a:r>
              <a:rPr lang="en-US" sz="2800" dirty="0" smtClean="0"/>
              <a:t>2015)</a:t>
            </a:r>
            <a:endParaRPr lang="en-US" altLang="en-US" sz="3600" dirty="0" smtClean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072508"/>
              </p:ext>
            </p:extLst>
          </p:nvPr>
        </p:nvGraphicFramePr>
        <p:xfrm>
          <a:off x="0" y="15240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921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447800" y="0"/>
            <a:ext cx="76200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4000" b="1" dirty="0"/>
              <a:t>CT Violent Death Reporting System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altLang="en-US" sz="2800" dirty="0" smtClean="0"/>
              <a:t>5</a:t>
            </a:r>
            <a:r>
              <a:rPr lang="en-US" sz="2800" dirty="0" smtClean="0"/>
              <a:t>5-64 Year Old Suicides </a:t>
            </a:r>
            <a:r>
              <a:rPr lang="en-US" sz="2800" dirty="0"/>
              <a:t>(Jan </a:t>
            </a:r>
            <a:r>
              <a:rPr lang="en-US" sz="2800" dirty="0" smtClean="0"/>
              <a:t>2012 </a:t>
            </a:r>
            <a:r>
              <a:rPr lang="en-US" sz="2800" dirty="0"/>
              <a:t>to Oct </a:t>
            </a:r>
            <a:r>
              <a:rPr lang="en-US" sz="2800" dirty="0" smtClean="0"/>
              <a:t>2015)</a:t>
            </a:r>
            <a:endParaRPr lang="en-US" altLang="en-US" sz="3600" dirty="0" smtClean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051718"/>
              </p:ext>
            </p:extLst>
          </p:nvPr>
        </p:nvGraphicFramePr>
        <p:xfrm>
          <a:off x="0" y="15240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007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447800" y="0"/>
            <a:ext cx="76200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4000" b="1" dirty="0"/>
              <a:t>CT Violent Death Reporting System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altLang="en-US" sz="2800" dirty="0" smtClean="0"/>
              <a:t>6</a:t>
            </a:r>
            <a:r>
              <a:rPr lang="en-US" sz="2800" dirty="0" smtClean="0"/>
              <a:t>5-74 Year Old Suicides </a:t>
            </a:r>
            <a:r>
              <a:rPr lang="en-US" sz="2800" dirty="0"/>
              <a:t>(Jan </a:t>
            </a:r>
            <a:r>
              <a:rPr lang="en-US" sz="2800" dirty="0" smtClean="0"/>
              <a:t>2012 </a:t>
            </a:r>
            <a:r>
              <a:rPr lang="en-US" sz="2800" dirty="0"/>
              <a:t>to Oct </a:t>
            </a:r>
            <a:r>
              <a:rPr lang="en-US" sz="2800" dirty="0" smtClean="0"/>
              <a:t>2015)</a:t>
            </a:r>
            <a:endParaRPr lang="en-US" altLang="en-US" sz="3600" dirty="0" smtClean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6123385"/>
              </p:ext>
            </p:extLst>
          </p:nvPr>
        </p:nvGraphicFramePr>
        <p:xfrm>
          <a:off x="0" y="15240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021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447800" y="20096"/>
            <a:ext cx="7620000" cy="1344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4000" b="1" dirty="0"/>
              <a:t>CT Violent Death Reporting System 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altLang="en-US" sz="2800" dirty="0" smtClean="0"/>
              <a:t>7</a:t>
            </a:r>
            <a:r>
              <a:rPr lang="en-US" sz="2800" dirty="0" smtClean="0"/>
              <a:t>5-84 Year Old Suicides </a:t>
            </a:r>
            <a:r>
              <a:rPr lang="en-US" sz="2800" dirty="0"/>
              <a:t>(Jan </a:t>
            </a:r>
            <a:r>
              <a:rPr lang="en-US" sz="2800" dirty="0" smtClean="0"/>
              <a:t>2012 </a:t>
            </a:r>
            <a:r>
              <a:rPr lang="en-US" sz="2800" dirty="0"/>
              <a:t>to Oct </a:t>
            </a:r>
            <a:r>
              <a:rPr lang="en-US" sz="2800" dirty="0" smtClean="0"/>
              <a:t>2015)</a:t>
            </a:r>
            <a:endParaRPr lang="en-US" altLang="en-US" sz="3600" dirty="0" smtClean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4422669"/>
              </p:ext>
            </p:extLst>
          </p:nvPr>
        </p:nvGraphicFramePr>
        <p:xfrm>
          <a:off x="0" y="15240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78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447800" y="20096"/>
            <a:ext cx="7620000" cy="1344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4000" b="1" dirty="0"/>
              <a:t>CT Violent Death Reporting System</a:t>
            </a:r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sz="2800" dirty="0" smtClean="0"/>
              <a:t>85+ Year Old Suicides </a:t>
            </a:r>
            <a:r>
              <a:rPr lang="en-US" sz="2800" dirty="0"/>
              <a:t>(Jan </a:t>
            </a:r>
            <a:r>
              <a:rPr lang="en-US" sz="2800" dirty="0" smtClean="0"/>
              <a:t>2012 </a:t>
            </a:r>
            <a:r>
              <a:rPr lang="en-US" sz="2800" dirty="0"/>
              <a:t>to Oct </a:t>
            </a:r>
            <a:r>
              <a:rPr lang="en-US" sz="2800" dirty="0" smtClean="0"/>
              <a:t>2015)</a:t>
            </a:r>
            <a:endParaRPr lang="en-US" altLang="en-US" sz="3600" dirty="0" smtClean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6134496"/>
              </p:ext>
            </p:extLst>
          </p:nvPr>
        </p:nvGraphicFramePr>
        <p:xfrm>
          <a:off x="-18393" y="15240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220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3494"/>
            <a:ext cx="7543800" cy="1338105"/>
          </a:xfrm>
        </p:spPr>
        <p:txBody>
          <a:bodyPr>
            <a:normAutofit fontScale="90000"/>
          </a:bodyPr>
          <a:lstStyle/>
          <a:p>
            <a:r>
              <a:rPr lang="en-US" dirty="0"/>
              <a:t>Risk factors for Age Groups with Highest Frequency of Suicide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1"/>
            <a:ext cx="8458200" cy="41148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/>
              <a:t>Highest frequency of completed suicides occur among 45- 54 &amp; 55-64 Age Group  </a:t>
            </a:r>
            <a:r>
              <a:rPr lang="en-US" dirty="0" smtClean="0"/>
              <a:t>(Men </a:t>
            </a:r>
            <a:r>
              <a:rPr lang="en-US" dirty="0"/>
              <a:t>and Women</a:t>
            </a:r>
            <a:r>
              <a:rPr lang="en-US" dirty="0" smtClean="0"/>
              <a:t>)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45-54 years old </a:t>
            </a:r>
            <a:r>
              <a:rPr lang="en-US" b="1" dirty="0" smtClean="0"/>
              <a:t>(Men</a:t>
            </a:r>
            <a:r>
              <a:rPr lang="en-US" b="1" dirty="0"/>
              <a:t>)</a:t>
            </a:r>
          </a:p>
          <a:p>
            <a:pPr algn="just"/>
            <a:r>
              <a:rPr lang="en-US" dirty="0"/>
              <a:t>Highest percentage of </a:t>
            </a:r>
            <a:r>
              <a:rPr lang="en-US" dirty="0" smtClean="0"/>
              <a:t>diagnosed depression (31%), </a:t>
            </a:r>
            <a:r>
              <a:rPr lang="en-US" dirty="0"/>
              <a:t>depressed </a:t>
            </a:r>
            <a:r>
              <a:rPr lang="en-US" dirty="0" smtClean="0"/>
              <a:t>mood (</a:t>
            </a:r>
            <a:r>
              <a:rPr lang="en-US" dirty="0"/>
              <a:t>27%) &amp; mental health </a:t>
            </a:r>
            <a:r>
              <a:rPr lang="en-US" dirty="0" smtClean="0"/>
              <a:t>problem (25 </a:t>
            </a:r>
            <a:r>
              <a:rPr lang="en-US" dirty="0"/>
              <a:t>%)</a:t>
            </a:r>
          </a:p>
          <a:p>
            <a:pPr algn="just"/>
            <a:r>
              <a:rPr lang="en-US" dirty="0"/>
              <a:t>56% Financial problems</a:t>
            </a:r>
          </a:p>
          <a:p>
            <a:pPr algn="just"/>
            <a:r>
              <a:rPr lang="en-US" dirty="0"/>
              <a:t>47 % any legal problems</a:t>
            </a:r>
          </a:p>
          <a:p>
            <a:pPr algn="just"/>
            <a:r>
              <a:rPr lang="en-US" dirty="0"/>
              <a:t>44% Job problems</a:t>
            </a:r>
          </a:p>
          <a:p>
            <a:pPr algn="just"/>
            <a:r>
              <a:rPr lang="en-US" dirty="0"/>
              <a:t>37% Intimate Partner problems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213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3494"/>
            <a:ext cx="7620000" cy="1338105"/>
          </a:xfrm>
        </p:spPr>
        <p:txBody>
          <a:bodyPr>
            <a:normAutofit/>
          </a:bodyPr>
          <a:lstStyle/>
          <a:p>
            <a:r>
              <a:rPr lang="en-US" sz="4000" dirty="0"/>
              <a:t>Risk factors for Age Groups </a:t>
            </a:r>
            <a:r>
              <a:rPr lang="en-US" sz="4000" dirty="0" smtClean="0"/>
              <a:t>with </a:t>
            </a:r>
            <a:r>
              <a:rPr lang="en-US" sz="4000" dirty="0"/>
              <a:t>Highest </a:t>
            </a:r>
            <a:r>
              <a:rPr lang="en-US" sz="4000" dirty="0" smtClean="0"/>
              <a:t>Frequency of Suicide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1"/>
            <a:ext cx="8686800" cy="4191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/>
              <a:t>Women (45-64 </a:t>
            </a:r>
            <a:r>
              <a:rPr lang="en-US" sz="2400" b="1" dirty="0" err="1" smtClean="0"/>
              <a:t>yrs</a:t>
            </a:r>
            <a:r>
              <a:rPr lang="en-US" sz="2400" b="1" dirty="0" smtClean="0"/>
              <a:t> old)</a:t>
            </a:r>
          </a:p>
          <a:p>
            <a:pPr marL="0" indent="0" algn="ctr">
              <a:buNone/>
            </a:pPr>
            <a:endParaRPr lang="en-US" sz="2400" dirty="0" smtClean="0"/>
          </a:p>
          <a:p>
            <a:r>
              <a:rPr lang="en-US" sz="2400" dirty="0" smtClean="0"/>
              <a:t>Highest percentage of </a:t>
            </a:r>
            <a:r>
              <a:rPr lang="en-US" sz="2400" dirty="0"/>
              <a:t>diagnosed </a:t>
            </a:r>
            <a:r>
              <a:rPr lang="en-US" sz="2400" dirty="0" smtClean="0"/>
              <a:t>depression (36% and 22% respectively), depressed mood (</a:t>
            </a:r>
            <a:r>
              <a:rPr lang="en-US" sz="2400" dirty="0"/>
              <a:t>36% and 22% respectively</a:t>
            </a:r>
            <a:r>
              <a:rPr lang="en-US" sz="2400" dirty="0" smtClean="0"/>
              <a:t>), </a:t>
            </a:r>
            <a:r>
              <a:rPr lang="en-US" sz="2400" dirty="0"/>
              <a:t>&amp; mental health problem( </a:t>
            </a:r>
            <a:r>
              <a:rPr lang="en-US" sz="2400" dirty="0" smtClean="0"/>
              <a:t>35 %, 23% respectively)</a:t>
            </a:r>
          </a:p>
          <a:p>
            <a:r>
              <a:rPr lang="en-US" sz="2400" dirty="0" smtClean="0"/>
              <a:t>Interestingly for women: peak illicit drug usage (i.e. cocaine) occurs among 18-24 </a:t>
            </a:r>
            <a:r>
              <a:rPr lang="en-US" sz="2400" dirty="0" err="1" smtClean="0"/>
              <a:t>yrs</a:t>
            </a:r>
            <a:endParaRPr lang="en-US" sz="2400" dirty="0" smtClean="0"/>
          </a:p>
          <a:p>
            <a:r>
              <a:rPr lang="en-US" sz="2400" dirty="0" smtClean="0"/>
              <a:t>Peak alcohol abuse and intimate partner problems occur among 25-34 </a:t>
            </a:r>
            <a:r>
              <a:rPr lang="en-US" sz="2400" dirty="0" err="1" smtClean="0"/>
              <a:t>yrs</a:t>
            </a:r>
            <a:r>
              <a:rPr lang="en-US" sz="2400" dirty="0" smtClean="0"/>
              <a:t> old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20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447800" y="27432"/>
            <a:ext cx="7696200" cy="1344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4000" b="1" dirty="0"/>
              <a:t>CT Violent Death Reporting System</a:t>
            </a:r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altLang="en-US" sz="3200" dirty="0" smtClean="0"/>
              <a:t>Overview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 bwMode="auto">
          <a:xfrm>
            <a:off x="76200" y="1600200"/>
            <a:ext cx="89154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400050" lvl="1" indent="0">
              <a:buFont typeface="Arial" charset="0"/>
              <a:buNone/>
            </a:pPr>
            <a:r>
              <a:rPr lang="en-US" altLang="en-US" sz="2500" b="1" dirty="0" smtClean="0"/>
              <a:t>National Violent Death Surveillance System</a:t>
            </a:r>
          </a:p>
          <a:p>
            <a:pPr lvl="1"/>
            <a:r>
              <a:rPr lang="en-US" altLang="en-US" sz="2300" dirty="0" smtClean="0"/>
              <a:t>Connecticut Violent Death Surveillance System (CTVDRS)</a:t>
            </a:r>
          </a:p>
          <a:p>
            <a:pPr lvl="1"/>
            <a:r>
              <a:rPr lang="en-US" altLang="en-US" sz="2300" dirty="0" smtClean="0"/>
              <a:t>Data collection and analysis of violent death data</a:t>
            </a:r>
          </a:p>
          <a:p>
            <a:pPr lvl="1"/>
            <a:r>
              <a:rPr lang="en-US" altLang="en-US" sz="2300" dirty="0" smtClean="0"/>
              <a:t>Violent cases - Homicides, suicides, undetermined intent, accidental firearm</a:t>
            </a:r>
          </a:p>
          <a:p>
            <a:pPr lvl="1"/>
            <a:r>
              <a:rPr lang="en-US" altLang="en-US" sz="2300" dirty="0" smtClean="0"/>
              <a:t>Primary data sources are medical examiner records, death certificates (from SOVR) and law enforcement data</a:t>
            </a:r>
          </a:p>
          <a:p>
            <a:pPr lvl="1"/>
            <a:r>
              <a:rPr lang="en-US" altLang="en-US" sz="2300" dirty="0" smtClean="0"/>
              <a:t>Challenge - </a:t>
            </a:r>
            <a:r>
              <a:rPr lang="en-US" altLang="en-US" sz="2300" dirty="0"/>
              <a:t>Obtaining data from l</a:t>
            </a:r>
            <a:r>
              <a:rPr lang="en-US" altLang="en-US" sz="2300" dirty="0" smtClean="0"/>
              <a:t>ocal law enforcement</a:t>
            </a:r>
            <a:endParaRPr lang="en-US" altLang="en-US" sz="2300" dirty="0"/>
          </a:p>
          <a:p>
            <a:pPr marL="457200" lvl="1" indent="0">
              <a:buNone/>
            </a:pPr>
            <a:endParaRPr lang="en-US" altLang="en-US" sz="2300" dirty="0" smtClean="0"/>
          </a:p>
          <a:p>
            <a:pPr marL="457200" lvl="1" indent="0">
              <a:buNone/>
            </a:pPr>
            <a:r>
              <a:rPr lang="en-US" altLang="en-US" sz="2300" dirty="0" smtClean="0"/>
              <a:t>Data from Jan. 1</a:t>
            </a:r>
            <a:r>
              <a:rPr lang="en-US" altLang="en-US" sz="2300" baseline="30000" dirty="0" smtClean="0"/>
              <a:t>st</a:t>
            </a:r>
            <a:r>
              <a:rPr lang="en-US" altLang="en-US" sz="2300" dirty="0" smtClean="0"/>
              <a:t> to Oct.31</a:t>
            </a:r>
            <a:r>
              <a:rPr lang="en-US" altLang="en-US" sz="2300" baseline="30000" dirty="0" smtClean="0"/>
              <a:t>st</a:t>
            </a:r>
            <a:r>
              <a:rPr lang="en-US" altLang="en-US" sz="2300" dirty="0" smtClean="0"/>
              <a:t> 2015 (432 incidents entered into the CTVDRS system)</a:t>
            </a:r>
          </a:p>
          <a:p>
            <a:pPr marL="457200" lvl="1" indent="0">
              <a:buNone/>
            </a:pPr>
            <a:endParaRPr lang="en-US" altLang="en-US" sz="2300" dirty="0" smtClean="0"/>
          </a:p>
          <a:p>
            <a:pPr lvl="1"/>
            <a:r>
              <a:rPr lang="en-US" altLang="en-US" sz="2300" dirty="0" smtClean="0"/>
              <a:t>92 Homicides, 298 Suicides, 41 Undetermined Intent, and 1 Unintentional</a:t>
            </a:r>
          </a:p>
          <a:p>
            <a:pPr marL="457200" lvl="1" indent="0">
              <a:buNone/>
            </a:pPr>
            <a:endParaRPr lang="en-US" alt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119219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162"/>
            <a:ext cx="7620000" cy="1341438"/>
          </a:xfrm>
        </p:spPr>
        <p:txBody>
          <a:bodyPr>
            <a:noAutofit/>
          </a:bodyPr>
          <a:lstStyle/>
          <a:p>
            <a:r>
              <a:rPr lang="en-US" altLang="en-US" sz="4000" b="1" dirty="0"/>
              <a:t>CT Violent Death Reporting System</a:t>
            </a: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200" dirty="0" smtClean="0"/>
              <a:t>Homicides (Jan 2015 to Oct 2015)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267200" cy="4419600"/>
          </a:xfrm>
        </p:spPr>
        <p:txBody>
          <a:bodyPr>
            <a:normAutofit fontScale="25000" lnSpcReduction="20000"/>
          </a:bodyPr>
          <a:lstStyle/>
          <a:p>
            <a:r>
              <a:rPr lang="en-US" altLang="en-US" sz="7600" u="sng" dirty="0" smtClean="0"/>
              <a:t>92 Homicides: </a:t>
            </a:r>
            <a:r>
              <a:rPr lang="en-US" altLang="en-US" sz="7600" dirty="0" smtClean="0"/>
              <a:t>Primary Victims are Black and Hispanic Males.</a:t>
            </a:r>
          </a:p>
          <a:p>
            <a:endParaRPr lang="en-US" altLang="en-US" sz="7600" dirty="0" smtClean="0"/>
          </a:p>
          <a:p>
            <a:r>
              <a:rPr lang="en-US" altLang="en-US" sz="7600" dirty="0" smtClean="0"/>
              <a:t>Women: ≈ 50% Domestic Violence/Intimate Partner Violence</a:t>
            </a:r>
          </a:p>
          <a:p>
            <a:endParaRPr lang="en-US" altLang="en-US" sz="7600" dirty="0" smtClean="0"/>
          </a:p>
          <a:p>
            <a:r>
              <a:rPr lang="en-US" altLang="en-US" sz="7600" dirty="0" smtClean="0"/>
              <a:t>Largest 3 Cities:  1) Hartford 29 homicides; 2) Bridgeport 13; 3) New Haven 12</a:t>
            </a:r>
          </a:p>
          <a:p>
            <a:endParaRPr lang="en-US" altLang="en-US" sz="7600" dirty="0" smtClean="0"/>
          </a:p>
          <a:p>
            <a:r>
              <a:rPr lang="en-US" altLang="en-US" sz="7600" dirty="0" smtClean="0"/>
              <a:t>Leading Circumstances – arguments, progress of another crime, drug trade, physical fight </a:t>
            </a:r>
          </a:p>
          <a:p>
            <a:endParaRPr lang="en-US" altLang="en-US" sz="7600" dirty="0" smtClean="0"/>
          </a:p>
          <a:p>
            <a:r>
              <a:rPr lang="en-US" altLang="en-US" sz="7600" dirty="0" smtClean="0"/>
              <a:t>Suspects in custody - approx. 20%; known relationship between victim and suspect – approx. 33%</a:t>
            </a:r>
          </a:p>
          <a:p>
            <a:pPr lvl="1"/>
            <a:endParaRPr lang="en-US" altLang="en-US" sz="2400" dirty="0"/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211712"/>
              </p:ext>
            </p:extLst>
          </p:nvPr>
        </p:nvGraphicFramePr>
        <p:xfrm>
          <a:off x="4648200" y="1600200"/>
          <a:ext cx="4419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391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32"/>
            <a:ext cx="7620000" cy="1344168"/>
          </a:xfrm>
        </p:spPr>
        <p:txBody>
          <a:bodyPr>
            <a:normAutofit fontScale="90000"/>
          </a:bodyPr>
          <a:lstStyle/>
          <a:p>
            <a:r>
              <a:rPr lang="en-US" altLang="en-US" b="1" dirty="0"/>
              <a:t>CT Violent Death Reporting System</a:t>
            </a:r>
            <a:br>
              <a:rPr lang="en-US" altLang="en-US" b="1" dirty="0"/>
            </a:br>
            <a:r>
              <a:rPr lang="en-US" altLang="en-US" sz="3600" dirty="0" smtClean="0"/>
              <a:t>Homicides (Jan 2015 to Oct 2015)</a:t>
            </a:r>
            <a:endParaRPr lang="en-US" sz="36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33058"/>
              </p:ext>
            </p:extLst>
          </p:nvPr>
        </p:nvGraphicFramePr>
        <p:xfrm>
          <a:off x="22648" y="3810120"/>
          <a:ext cx="4572000" cy="2276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749562"/>
              </p:ext>
            </p:extLst>
          </p:nvPr>
        </p:nvGraphicFramePr>
        <p:xfrm>
          <a:off x="4572000" y="3810000"/>
          <a:ext cx="4572000" cy="2279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342919"/>
              </p:ext>
            </p:extLst>
          </p:nvPr>
        </p:nvGraphicFramePr>
        <p:xfrm>
          <a:off x="3048000" y="1524000"/>
          <a:ext cx="3048000" cy="2279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85972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32"/>
            <a:ext cx="7696200" cy="1344168"/>
          </a:xfrm>
        </p:spPr>
        <p:txBody>
          <a:bodyPr>
            <a:normAutofit/>
          </a:bodyPr>
          <a:lstStyle/>
          <a:p>
            <a:r>
              <a:rPr lang="en-US" altLang="en-US" sz="4000" b="1" dirty="0"/>
              <a:t>CT Violent Death Reporting System</a:t>
            </a: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sz="3200" dirty="0" smtClean="0"/>
              <a:t>Homicides (Jan 2015 to Oct 2015)</a:t>
            </a:r>
            <a:endParaRPr lang="en-US" sz="3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4217177"/>
              </p:ext>
            </p:extLst>
          </p:nvPr>
        </p:nvGraphicFramePr>
        <p:xfrm>
          <a:off x="0" y="1524000"/>
          <a:ext cx="4572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654293"/>
              </p:ext>
            </p:extLst>
          </p:nvPr>
        </p:nvGraphicFramePr>
        <p:xfrm>
          <a:off x="0" y="3810000"/>
          <a:ext cx="4572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1765945"/>
              </p:ext>
            </p:extLst>
          </p:nvPr>
        </p:nvGraphicFramePr>
        <p:xfrm>
          <a:off x="4546879" y="3810000"/>
          <a:ext cx="4572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924062"/>
              </p:ext>
            </p:extLst>
          </p:nvPr>
        </p:nvGraphicFramePr>
        <p:xfrm>
          <a:off x="4541855" y="1524000"/>
          <a:ext cx="4572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06521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32"/>
            <a:ext cx="7696200" cy="1344168"/>
          </a:xfrm>
        </p:spPr>
        <p:txBody>
          <a:bodyPr>
            <a:normAutofit/>
          </a:bodyPr>
          <a:lstStyle/>
          <a:p>
            <a:r>
              <a:rPr lang="en-US" altLang="en-US" sz="4000" b="1" dirty="0"/>
              <a:t>CT Violent Death Reporting System</a:t>
            </a:r>
            <a:r>
              <a:rPr lang="en-US" altLang="en-US" b="1" dirty="0"/>
              <a:t/>
            </a:r>
            <a:br>
              <a:rPr lang="en-US" altLang="en-US" b="1" dirty="0"/>
            </a:b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981200"/>
            <a:ext cx="899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Thank you.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4861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144"/>
            <a:ext cx="7696200" cy="1341456"/>
          </a:xfrm>
        </p:spPr>
        <p:txBody>
          <a:bodyPr>
            <a:normAutofit/>
          </a:bodyPr>
          <a:lstStyle/>
          <a:p>
            <a:r>
              <a:rPr lang="en-US" altLang="en-US" sz="4000" b="1" dirty="0" smtClean="0"/>
              <a:t>CT Violent Death Reporting System </a:t>
            </a:r>
            <a:r>
              <a:rPr lang="en-US" altLang="en-US" sz="3200" dirty="0" smtClean="0"/>
              <a:t>Suicides (Jan 2015 to Oct 2015)</a:t>
            </a:r>
            <a:endParaRPr lang="en-US" sz="3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145249"/>
              </p:ext>
            </p:extLst>
          </p:nvPr>
        </p:nvGraphicFramePr>
        <p:xfrm>
          <a:off x="4648200" y="1600200"/>
          <a:ext cx="4419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76200" y="1600200"/>
            <a:ext cx="44196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100" u="sng" dirty="0" smtClean="0"/>
              <a:t>298 Suicides:</a:t>
            </a:r>
            <a:r>
              <a:rPr lang="en-US" altLang="en-US" sz="2100" dirty="0" smtClean="0"/>
              <a:t> </a:t>
            </a:r>
            <a:r>
              <a:rPr lang="en-US" altLang="en-US" sz="2100" dirty="0"/>
              <a:t>95% White, </a:t>
            </a:r>
            <a:r>
              <a:rPr lang="en-US" altLang="en-US" sz="2100" dirty="0" smtClean="0"/>
              <a:t>74</a:t>
            </a:r>
            <a:r>
              <a:rPr lang="en-US" altLang="en-US" sz="2100" dirty="0"/>
              <a:t>% men </a:t>
            </a:r>
            <a:endParaRPr lang="en-US" altLang="en-US" sz="21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100" dirty="0" smtClean="0"/>
              <a:t>Most </a:t>
            </a:r>
            <a:r>
              <a:rPr lang="en-US" altLang="en-US" sz="2100" dirty="0"/>
              <a:t>Frequent </a:t>
            </a:r>
            <a:r>
              <a:rPr lang="en-US" altLang="en-US" sz="2100" dirty="0" smtClean="0"/>
              <a:t>Weapons: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en-US" sz="2100" dirty="0" smtClean="0"/>
              <a:t>Men </a:t>
            </a:r>
            <a:r>
              <a:rPr lang="en-US" altLang="en-US" sz="2100" dirty="0"/>
              <a:t>1) firearm (34%); 2) hanging (29%); 3) drug OD (10%)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en-US" sz="2100" dirty="0" smtClean="0"/>
              <a:t>Women </a:t>
            </a:r>
            <a:r>
              <a:rPr lang="en-US" altLang="en-US" sz="2100" dirty="0"/>
              <a:t>1) hanging (37%); 2) drug OD (32%); 3) firearm (11%) </a:t>
            </a:r>
            <a:endParaRPr lang="en-US" altLang="en-US" sz="21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altLang="en-US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100" dirty="0" smtClean="0"/>
              <a:t>Circumstances</a:t>
            </a:r>
            <a:r>
              <a:rPr lang="en-US" altLang="en-US" sz="2100" dirty="0"/>
              <a:t>: History of Mental Health Treatment - 36% men; 63% women</a:t>
            </a:r>
            <a:endParaRPr lang="en-US" altLang="en-US" sz="21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224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3494"/>
            <a:ext cx="7620000" cy="1338105"/>
          </a:xfrm>
        </p:spPr>
        <p:txBody>
          <a:bodyPr>
            <a:normAutofit fontScale="90000"/>
          </a:bodyPr>
          <a:lstStyle/>
          <a:p>
            <a:r>
              <a:rPr lang="en-US" altLang="en-US" b="1" dirty="0"/>
              <a:t>CT Violent Death Reporting System</a:t>
            </a: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sz="3600" dirty="0" smtClean="0"/>
              <a:t>Suicides (Jan 2015 to Oct 2015)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86099"/>
              </p:ext>
            </p:extLst>
          </p:nvPr>
        </p:nvGraphicFramePr>
        <p:xfrm>
          <a:off x="4572000" y="3810000"/>
          <a:ext cx="4572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62126"/>
              </p:ext>
            </p:extLst>
          </p:nvPr>
        </p:nvGraphicFramePr>
        <p:xfrm>
          <a:off x="0" y="3810000"/>
          <a:ext cx="4572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35811"/>
              </p:ext>
            </p:extLst>
          </p:nvPr>
        </p:nvGraphicFramePr>
        <p:xfrm>
          <a:off x="0" y="1524000"/>
          <a:ext cx="4572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1777862"/>
              </p:ext>
            </p:extLst>
          </p:nvPr>
        </p:nvGraphicFramePr>
        <p:xfrm>
          <a:off x="4572000" y="1524000"/>
          <a:ext cx="4572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5587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2346"/>
            <a:ext cx="7696200" cy="1309254"/>
          </a:xfrm>
        </p:spPr>
        <p:txBody>
          <a:bodyPr>
            <a:normAutofit fontScale="90000"/>
          </a:bodyPr>
          <a:lstStyle/>
          <a:p>
            <a:r>
              <a:rPr lang="en-US" altLang="en-US" b="1" dirty="0"/>
              <a:t>CT Violent Death Reporting </a:t>
            </a:r>
            <a:r>
              <a:rPr lang="en-US" altLang="en-US" b="1" dirty="0" smtClean="0"/>
              <a:t>System</a:t>
            </a:r>
            <a:br>
              <a:rPr lang="en-US" altLang="en-US" b="1" dirty="0" smtClean="0"/>
            </a:br>
            <a:r>
              <a:rPr lang="en-US" altLang="en-US" sz="3600" dirty="0" smtClean="0"/>
              <a:t>Suicides (Jan 2012 to Dec 2015)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Data Sources: </a:t>
            </a:r>
          </a:p>
          <a:p>
            <a:r>
              <a:rPr lang="en-US" dirty="0" smtClean="0"/>
              <a:t>2012 through 2014 came from OCME</a:t>
            </a:r>
          </a:p>
          <a:p>
            <a:r>
              <a:rPr lang="en-US" dirty="0" smtClean="0"/>
              <a:t>2015 came from NVDRS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934066"/>
              </p:ext>
            </p:extLst>
          </p:nvPr>
        </p:nvGraphicFramePr>
        <p:xfrm>
          <a:off x="0" y="15240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 bwMode="auto">
          <a:xfrm>
            <a:off x="1447800" y="40192"/>
            <a:ext cx="7620000" cy="133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 b="1" dirty="0"/>
              <a:t>CT Violent Death Reporting System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sz="3200" dirty="0" smtClean="0"/>
              <a:t>Overall Suicides (Jan 2012 to Oct 2015)</a:t>
            </a: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01166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447800" y="20096"/>
            <a:ext cx="7607808" cy="1344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4000" b="1" dirty="0"/>
              <a:t>CT Violent Death Reporting System 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sz="2800" dirty="0" smtClean="0"/>
              <a:t>10-24 Years Old Suicides </a:t>
            </a:r>
            <a:r>
              <a:rPr lang="en-US" sz="2800" dirty="0"/>
              <a:t>(Jan 2015 to Oct </a:t>
            </a:r>
            <a:r>
              <a:rPr lang="en-US" sz="2800" dirty="0" smtClean="0"/>
              <a:t>2015)</a:t>
            </a:r>
            <a:r>
              <a:rPr lang="en-US" sz="2800" baseline="30000" dirty="0" smtClean="0"/>
              <a:t>1</a:t>
            </a:r>
            <a:endParaRPr lang="en-US" altLang="en-US" sz="3600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7043247"/>
              </p:ext>
            </p:extLst>
          </p:nvPr>
        </p:nvGraphicFramePr>
        <p:xfrm>
          <a:off x="0" y="15240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5715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 Suicides recorded between ages 0 and 12.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46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447800" y="0"/>
            <a:ext cx="76200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4000" b="1" dirty="0"/>
              <a:t>CT Violent Death Reporting System 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sz="2800" dirty="0" smtClean="0"/>
              <a:t>10-24 Year Old Suicides </a:t>
            </a:r>
            <a:r>
              <a:rPr lang="en-US" sz="2800" dirty="0"/>
              <a:t>(Jan 2015 to Oct </a:t>
            </a:r>
            <a:r>
              <a:rPr lang="en-US" sz="2800" dirty="0" smtClean="0"/>
              <a:t>2015)</a:t>
            </a:r>
            <a:r>
              <a:rPr lang="en-US" sz="2800" baseline="30000" dirty="0" smtClean="0"/>
              <a:t>1</a:t>
            </a:r>
            <a:endParaRPr lang="en-US" altLang="en-US" sz="3600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180449"/>
              </p:ext>
            </p:extLst>
          </p:nvPr>
        </p:nvGraphicFramePr>
        <p:xfrm>
          <a:off x="381000" y="1599091"/>
          <a:ext cx="8503923" cy="4268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0564"/>
                <a:gridCol w="470233"/>
                <a:gridCol w="470233"/>
                <a:gridCol w="470233"/>
                <a:gridCol w="470233"/>
                <a:gridCol w="470233"/>
                <a:gridCol w="470233"/>
                <a:gridCol w="470233"/>
                <a:gridCol w="470233"/>
                <a:gridCol w="470233"/>
                <a:gridCol w="470233"/>
                <a:gridCol w="470233"/>
                <a:gridCol w="470233"/>
                <a:gridCol w="1430563"/>
              </a:tblGrid>
              <a:tr h="2459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1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Age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2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Month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Grand Total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9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Jan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4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89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Feb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4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9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3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9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Apr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9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9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Jun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9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Jul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9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Aug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9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Sep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9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Oct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9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Grand Total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4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0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4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3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4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4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27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5888995"/>
            <a:ext cx="298992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 Suicides recorded between ages 0 and 12.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88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447800" y="0"/>
            <a:ext cx="76200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en-US" sz="4000" b="1" dirty="0"/>
              <a:t>CT Violent Death Reporting System 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sz="2800" dirty="0" smtClean="0"/>
              <a:t>10-17 Year Old Suicides </a:t>
            </a:r>
            <a:r>
              <a:rPr lang="en-US" sz="2800" dirty="0"/>
              <a:t>(Jan </a:t>
            </a:r>
            <a:r>
              <a:rPr lang="en-US" sz="2800" dirty="0" smtClean="0"/>
              <a:t>2012 </a:t>
            </a:r>
            <a:r>
              <a:rPr lang="en-US" sz="2800" dirty="0"/>
              <a:t>to Oct </a:t>
            </a:r>
            <a:r>
              <a:rPr lang="en-US" sz="2800" dirty="0" smtClean="0"/>
              <a:t>2015)</a:t>
            </a:r>
            <a:endParaRPr lang="en-US" altLang="en-US" sz="3600" dirty="0" smtClean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24585"/>
              </p:ext>
            </p:extLst>
          </p:nvPr>
        </p:nvGraphicFramePr>
        <p:xfrm>
          <a:off x="-18393" y="15240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203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803</Words>
  <Application>Microsoft Office PowerPoint</Application>
  <PresentationFormat>On-screen Show (4:3)</PresentationFormat>
  <Paragraphs>235</Paragraphs>
  <Slides>23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CT Violent Death Reporting System</vt:lpstr>
      <vt:lpstr>CT Violent Death Reporting System Overview</vt:lpstr>
      <vt:lpstr>CT Violent Death Reporting System Suicides (Jan 2015 to Oct 2015)</vt:lpstr>
      <vt:lpstr>CT Violent Death Reporting System Suicides (Jan 2015 to Oct 2015)</vt:lpstr>
      <vt:lpstr>CT Violent Death Reporting System Suicides (Jan 2012 to Dec 2015)</vt:lpstr>
      <vt:lpstr>PowerPoint Presentation</vt:lpstr>
      <vt:lpstr>CT Violent Death Reporting System  10-24 Years Old Suicides (Jan 2015 to Oct 2015)1</vt:lpstr>
      <vt:lpstr>CT Violent Death Reporting System  10-24 Year Old Suicides (Jan 2015 to Oct 2015)1</vt:lpstr>
      <vt:lpstr>CT Violent Death Reporting System  10-17 Year Old Suicides (Jan 2012 to Oct 2015)</vt:lpstr>
      <vt:lpstr>CT Violent Death Reporting System 18-24 Year Old Suicides (Jan 2012 to Oct 2015)</vt:lpstr>
      <vt:lpstr>CT Violent Death Reporting System 25-34 Year Old Suicides (Jan 2012 to Oct 2015)</vt:lpstr>
      <vt:lpstr>CT Violent Death Reporting System 35-44 Year Old Suicides (Jan 2012 to Oct 2015)</vt:lpstr>
      <vt:lpstr>CT Violent Death Reporting System 45-54 Year Old Suicides (Jan 2012 to Oct 2015)</vt:lpstr>
      <vt:lpstr>CT Violent Death Reporting System 55-64 Year Old Suicides (Jan 2012 to Oct 2015)</vt:lpstr>
      <vt:lpstr>CT Violent Death Reporting System 65-74 Year Old Suicides (Jan 2012 to Oct 2015)</vt:lpstr>
      <vt:lpstr>CT Violent Death Reporting System  75-84 Year Old Suicides (Jan 2012 to Oct 2015)</vt:lpstr>
      <vt:lpstr>CT Violent Death Reporting System 85+ Year Old Suicides (Jan 2012 to Oct 2015)</vt:lpstr>
      <vt:lpstr>Risk factors for Age Groups with Highest Frequency of Suicide</vt:lpstr>
      <vt:lpstr>Risk factors for Age Groups with Highest Frequency of Suicide</vt:lpstr>
      <vt:lpstr>CT Violent Death Reporting System Homicides (Jan 2015 to Oct 2015)</vt:lpstr>
      <vt:lpstr>CT Violent Death Reporting System Homicides (Jan 2015 to Oct 2015)</vt:lpstr>
      <vt:lpstr>CT Violent Death Reporting System Homicides (Jan 2015 to Oct 2015)</vt:lpstr>
      <vt:lpstr>CT Violent Death Reporting System </vt:lpstr>
    </vt:vector>
  </TitlesOfParts>
  <Company>DPH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Injury Prevention Programs and Projects</dc:title>
  <dc:creator>Logan, Susan</dc:creator>
  <cp:lastModifiedBy>Okeke, Chinedu</cp:lastModifiedBy>
  <cp:revision>31</cp:revision>
  <cp:lastPrinted>2015-12-15T14:29:13Z</cp:lastPrinted>
  <dcterms:created xsi:type="dcterms:W3CDTF">2015-11-10T16:29:16Z</dcterms:created>
  <dcterms:modified xsi:type="dcterms:W3CDTF">2015-12-15T15:25:55Z</dcterms:modified>
</cp:coreProperties>
</file>