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8" r:id="rId2"/>
    <p:sldId id="257" r:id="rId3"/>
    <p:sldId id="280" r:id="rId4"/>
    <p:sldId id="281" r:id="rId5"/>
    <p:sldId id="262" r:id="rId6"/>
    <p:sldId id="282" r:id="rId7"/>
    <p:sldId id="276" r:id="rId8"/>
    <p:sldId id="285" r:id="rId9"/>
    <p:sldId id="297" r:id="rId10"/>
    <p:sldId id="277" r:id="rId11"/>
    <p:sldId id="283" r:id="rId12"/>
    <p:sldId id="284" r:id="rId13"/>
    <p:sldId id="286" r:id="rId14"/>
    <p:sldId id="287" r:id="rId15"/>
    <p:sldId id="288" r:id="rId16"/>
    <p:sldId id="289" r:id="rId17"/>
    <p:sldId id="290" r:id="rId18"/>
    <p:sldId id="291" r:id="rId19"/>
    <p:sldId id="294" r:id="rId20"/>
    <p:sldId id="296" r:id="rId21"/>
    <p:sldId id="292" r:id="rId22"/>
    <p:sldId id="295" r:id="rId23"/>
    <p:sldId id="293" r:id="rId24"/>
    <p:sldId id="258" r:id="rId25"/>
    <p:sldId id="279" r:id="rId26"/>
  </p:sldIdLst>
  <p:sldSz cx="9144000" cy="6858000" type="screen4x3"/>
  <p:notesSz cx="92233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89867" autoAdjust="0"/>
  </p:normalViewPr>
  <p:slideViewPr>
    <p:cSldViewPr>
      <p:cViewPr varScale="1">
        <p:scale>
          <a:sx n="90" d="100"/>
          <a:sy n="90" d="100"/>
        </p:scale>
        <p:origin x="10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t_fatality_talk_2018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t_fatality_talk_201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kowskiM\Desktop\mike\overall_suicide%20rates_age_groups_2015_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t_fatality_talk_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kowskiM\Desktop\mike\hom_rates_%20pop_towns2015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Adjusted Suicide Rates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9.6</c:v>
                </c:pt>
                <c:pt idx="1">
                  <c:v>9.6999999999999993</c:v>
                </c:pt>
                <c:pt idx="2">
                  <c:v>10.4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34306672"/>
        <c:axId val="434306280"/>
        <c:axId val="371588128"/>
      </c:bar3DChart>
      <c:catAx>
        <c:axId val="434306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CTVDRS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06280"/>
        <c:crosses val="autoZero"/>
        <c:auto val="1"/>
        <c:lblAlgn val="ctr"/>
        <c:lblOffset val="100"/>
        <c:noMultiLvlLbl val="0"/>
      </c:catAx>
      <c:valAx>
        <c:axId val="434306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Deaths per 100,000 CT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06672"/>
        <c:crosses val="autoZero"/>
        <c:crossBetween val="between"/>
      </c:valAx>
      <c:serAx>
        <c:axId val="371588128"/>
        <c:scaling>
          <c:orientation val="minMax"/>
        </c:scaling>
        <c:delete val="1"/>
        <c:axPos val="b"/>
        <c:majorTickMark val="none"/>
        <c:minorTickMark val="none"/>
        <c:tickLblPos val="nextTo"/>
        <c:crossAx val="43430628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Women</a:t>
            </a:r>
            <a:r>
              <a:rPr lang="en-US" baseline="0"/>
              <a:t> Homicide Victims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Sheet5!$A$1:$A$3</c:f>
              <c:strCache>
                <c:ptCount val="3"/>
                <c:pt idx="0">
                  <c:v>Black Non-Hispanic</c:v>
                </c:pt>
                <c:pt idx="1">
                  <c:v>White Non-Hispanic</c:v>
                </c:pt>
                <c:pt idx="2">
                  <c:v>White Hispanic</c:v>
                </c:pt>
              </c:strCache>
            </c:strRef>
          </c:cat>
          <c:val>
            <c:numRef>
              <c:f>Sheet5!$B$1:$B$3</c:f>
              <c:numCache>
                <c:formatCode>0%</c:formatCode>
                <c:ptCount val="3"/>
                <c:pt idx="0">
                  <c:v>0.28000000000000003</c:v>
                </c:pt>
                <c:pt idx="1">
                  <c:v>0.52</c:v>
                </c:pt>
                <c:pt idx="2">
                  <c:v>0.2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Homicide Weapons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Sheet6!$A$1:$A$6</c:f>
              <c:strCache>
                <c:ptCount val="6"/>
                <c:pt idx="0">
                  <c:v>Firearm</c:v>
                </c:pt>
                <c:pt idx="1">
                  <c:v>Sharp Instrument</c:v>
                </c:pt>
                <c:pt idx="2">
                  <c:v>Personal Weapons</c:v>
                </c:pt>
                <c:pt idx="3">
                  <c:v>Blunt Instrument</c:v>
                </c:pt>
                <c:pt idx="4">
                  <c:v>Strangulation</c:v>
                </c:pt>
                <c:pt idx="5">
                  <c:v>Other</c:v>
                </c:pt>
              </c:strCache>
            </c:strRef>
          </c:cat>
          <c:val>
            <c:numRef>
              <c:f>Sheet6!$B$1:$B$6</c:f>
              <c:numCache>
                <c:formatCode>0%</c:formatCode>
                <c:ptCount val="6"/>
                <c:pt idx="0">
                  <c:v>0.6</c:v>
                </c:pt>
                <c:pt idx="1">
                  <c:v>0.12</c:v>
                </c:pt>
                <c:pt idx="2">
                  <c:v>0.09</c:v>
                </c:pt>
                <c:pt idx="3">
                  <c:v>0.04</c:v>
                </c:pt>
                <c:pt idx="4">
                  <c:v>0.03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6809240"/>
        <c:axId val="436804536"/>
        <c:axId val="0"/>
      </c:bar3DChart>
      <c:catAx>
        <c:axId val="43680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04536"/>
        <c:crosses val="autoZero"/>
        <c:auto val="1"/>
        <c:lblAlgn val="ctr"/>
        <c:lblOffset val="100"/>
        <c:noMultiLvlLbl val="0"/>
      </c:catAx>
      <c:valAx>
        <c:axId val="43680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0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Methods</a:t>
            </a:r>
            <a:r>
              <a:rPr lang="en-US" baseline="0"/>
              <a:t> of Suicide for All Age Groups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Sheet2!$A$1:$A$4</c:f>
              <c:strCache>
                <c:ptCount val="4"/>
                <c:pt idx="0">
                  <c:v>Asphyxia from Hanging</c:v>
                </c:pt>
                <c:pt idx="1">
                  <c:v>Firearm</c:v>
                </c:pt>
                <c:pt idx="2">
                  <c:v>Poisoning ( OD)</c:v>
                </c:pt>
                <c:pt idx="3">
                  <c:v>other (i.e. Fall, Sharp Instrument, ect)</c:v>
                </c:pt>
              </c:strCache>
            </c:strRef>
          </c:cat>
          <c:val>
            <c:numRef>
              <c:f>Sheet2!$B$1:$B$4</c:f>
              <c:numCache>
                <c:formatCode>0%</c:formatCode>
                <c:ptCount val="4"/>
                <c:pt idx="0">
                  <c:v>0.36</c:v>
                </c:pt>
                <c:pt idx="1">
                  <c:v>0.28000000000000003</c:v>
                </c:pt>
                <c:pt idx="2">
                  <c:v>0.23</c:v>
                </c:pt>
                <c:pt idx="3">
                  <c:v>0.13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Black Non-Hispanic Age Adjusted</a:t>
            </a:r>
            <a:r>
              <a:rPr lang="en-US" baseline="0"/>
              <a:t> Suicide Rates </a:t>
            </a:r>
            <a:r>
              <a:rPr lang="en-US"/>
              <a:t> </a:t>
            </a:r>
          </a:p>
        </c:rich>
      </c:tx>
      <c:layout>
        <c:manualLayout>
          <c:xMode val="edge"/>
          <c:yMode val="edge"/>
          <c:x val="0.13171522309711287"/>
          <c:y val="2.083333333333333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06036745406837E-2"/>
          <c:y val="8.1081081081081086E-2"/>
          <c:w val="0.85662729658792647"/>
          <c:h val="0.75043555366390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'crude suicide rates black non h'!$B$1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'crude suicide rates black non h'!$A$2:$A$4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'crude suicide rates black non h'!$B$2:$B$4</c:f>
              <c:numCache>
                <c:formatCode>General</c:formatCode>
                <c:ptCount val="3"/>
                <c:pt idx="0">
                  <c:v>3.9</c:v>
                </c:pt>
                <c:pt idx="1">
                  <c:v>6</c:v>
                </c:pt>
                <c:pt idx="2">
                  <c:v>6.7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4311376"/>
        <c:axId val="434309808"/>
      </c:barChart>
      <c:catAx>
        <c:axId val="434311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CTVDRS Data Collection Years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09808"/>
        <c:crosses val="autoZero"/>
        <c:auto val="1"/>
        <c:lblAlgn val="ctr"/>
        <c:lblOffset val="100"/>
        <c:noMultiLvlLbl val="0"/>
      </c:catAx>
      <c:valAx>
        <c:axId val="43430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Rate of Suicide per 100,000 CT pop.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11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Comparison</a:t>
            </a:r>
            <a:r>
              <a:rPr lang="en-US" sz="1200" baseline="0"/>
              <a:t> of Suicide Rates for White non-Hispanic males from 2015-2017 to Preliminary 2018 Rates</a:t>
            </a:r>
            <a:endParaRPr lang="en-US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'white non-hispanic'!$A$19</c:f>
              <c:strCache>
                <c:ptCount val="1"/>
                <c:pt idx="0">
                  <c:v>2015-2017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'white non-hispanic'!$B$18:$C$18</c:f>
              <c:strCache>
                <c:ptCount val="2"/>
                <c:pt idx="0">
                  <c:v>45-64</c:v>
                </c:pt>
                <c:pt idx="1">
                  <c:v>65+</c:v>
                </c:pt>
              </c:strCache>
            </c:strRef>
          </c:cat>
          <c:val>
            <c:numRef>
              <c:f>'white non-hispanic'!$B$19:$C$19</c:f>
              <c:numCache>
                <c:formatCode>General</c:formatCode>
                <c:ptCount val="2"/>
                <c:pt idx="0">
                  <c:v>30.8</c:v>
                </c:pt>
                <c:pt idx="1">
                  <c:v>23.8</c:v>
                </c:pt>
              </c:numCache>
            </c:numRef>
          </c:val>
        </c:ser>
        <c:ser>
          <c:idx val="1"/>
          <c:order val="1"/>
          <c:tx>
            <c:strRef>
              <c:f>'white non-hispanic'!$A$20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'white non-hispanic'!$B$18:$C$18</c:f>
              <c:strCache>
                <c:ptCount val="2"/>
                <c:pt idx="0">
                  <c:v>45-64</c:v>
                </c:pt>
                <c:pt idx="1">
                  <c:v>65+</c:v>
                </c:pt>
              </c:strCache>
            </c:strRef>
          </c:cat>
          <c:val>
            <c:numRef>
              <c:f>'white non-hispanic'!$B$20:$C$20</c:f>
              <c:numCache>
                <c:formatCode>General</c:formatCode>
                <c:ptCount val="2"/>
                <c:pt idx="0">
                  <c:v>31.4</c:v>
                </c:pt>
                <c:pt idx="1">
                  <c:v>24.2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4307064"/>
        <c:axId val="434310984"/>
      </c:barChart>
      <c:catAx>
        <c:axId val="434307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</a:t>
                </a:r>
                <a:r>
                  <a:rPr lang="en-US" baseline="0"/>
                  <a:t> Groups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10984"/>
        <c:crosses val="autoZero"/>
        <c:auto val="1"/>
        <c:lblAlgn val="ctr"/>
        <c:lblOffset val="100"/>
        <c:noMultiLvlLbl val="0"/>
      </c:catAx>
      <c:valAx>
        <c:axId val="434310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Rate</a:t>
                </a:r>
                <a:r>
                  <a:rPr lang="en-US" baseline="0"/>
                  <a:t> of Suicide per 100,000 Ct Population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30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Youth </a:t>
            </a:r>
            <a:r>
              <a:rPr lang="en-US" dirty="0" smtClean="0"/>
              <a:t>Methods </a:t>
            </a:r>
            <a:r>
              <a:rPr lang="en-US" dirty="0"/>
              <a:t>of Suicide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9632768361581905E-2"/>
          <c:w val="1"/>
          <c:h val="0.8610340762489433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Sheet3!$A$1:$A$3</c:f>
              <c:strCache>
                <c:ptCount val="3"/>
                <c:pt idx="0">
                  <c:v>Firearm</c:v>
                </c:pt>
                <c:pt idx="1">
                  <c:v>Asphyxia from Hanging</c:v>
                </c:pt>
                <c:pt idx="2">
                  <c:v>Poisoning</c:v>
                </c:pt>
              </c:strCache>
            </c:strRef>
          </c:cat>
          <c:val>
            <c:numRef>
              <c:f>Sheet3!$B$1:$B$3</c:f>
              <c:numCache>
                <c:formatCode>0%</c:formatCode>
                <c:ptCount val="3"/>
                <c:pt idx="0">
                  <c:v>0.19</c:v>
                </c:pt>
                <c:pt idx="1">
                  <c:v>0.78</c:v>
                </c:pt>
                <c:pt idx="2">
                  <c:v>0.02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Methods</a:t>
            </a:r>
            <a:endParaRPr lang="en-US" dirty="0"/>
          </a:p>
        </c:rich>
      </c:tx>
      <c:layout>
        <c:manualLayout>
          <c:xMode val="edge"/>
          <c:yMode val="edge"/>
          <c:x val="0.45382633420822399"/>
          <c:y val="5.40540540540540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'weapon type less than eq 8'!$A$1:$A$5</c:f>
              <c:strCache>
                <c:ptCount val="5"/>
                <c:pt idx="0">
                  <c:v>Poisoning</c:v>
                </c:pt>
                <c:pt idx="1">
                  <c:v>Motor vehicle</c:v>
                </c:pt>
                <c:pt idx="2">
                  <c:v>Drowning</c:v>
                </c:pt>
                <c:pt idx="3">
                  <c:v>Fall</c:v>
                </c:pt>
                <c:pt idx="4">
                  <c:v>Personal Weapon</c:v>
                </c:pt>
              </c:strCache>
            </c:strRef>
          </c:cat>
          <c:val>
            <c:numRef>
              <c:f>'weapon type less than eq 8'!$B$1:$B$5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Weapon</a:t>
            </a:r>
            <a:r>
              <a:rPr lang="en-US" baseline="0" dirty="0"/>
              <a:t> Type </a:t>
            </a:r>
            <a:r>
              <a:rPr lang="en-US" baseline="0" dirty="0" smtClean="0"/>
              <a:t>-9 </a:t>
            </a:r>
            <a:r>
              <a:rPr lang="en-US" baseline="0" dirty="0"/>
              <a:t>to 17 years old</a:t>
            </a:r>
          </a:p>
          <a:p>
            <a:pPr>
              <a:defRPr/>
            </a:pPr>
            <a:r>
              <a:rPr lang="en-US" baseline="0" dirty="0"/>
              <a:t> ( 2015-2017)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426160337552744E-2"/>
          <c:y val="0.20731292517006802"/>
          <c:w val="0.75956344064586867"/>
          <c:h val="0.7450680272108843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'weapons 9 years&amp; older'!$A$1:$A$3</c:f>
              <c:strCache>
                <c:ptCount val="3"/>
                <c:pt idx="0">
                  <c:v>Firearm</c:v>
                </c:pt>
                <c:pt idx="1">
                  <c:v>Intentional Neglect</c:v>
                </c:pt>
                <c:pt idx="2">
                  <c:v>Personal Weapons</c:v>
                </c:pt>
              </c:strCache>
            </c:strRef>
          </c:cat>
          <c:val>
            <c:numRef>
              <c:f>'weapons 9 years&amp; older'!$B$1:$B$3</c:f>
              <c:numCache>
                <c:formatCode>0%</c:formatCode>
                <c:ptCount val="3"/>
                <c:pt idx="0">
                  <c:v>0.8</c:v>
                </c:pt>
                <c:pt idx="1">
                  <c:v>0.13</c:v>
                </c:pt>
                <c:pt idx="2">
                  <c:v>7.0000000000000007E-2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  <a:r>
              <a:rPr lang="en-US" baseline="0"/>
              <a:t> of Homicide victims (Men)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'homicide men'!$A$1:$A$4</c:f>
              <c:strCache>
                <c:ptCount val="4"/>
                <c:pt idx="0">
                  <c:v>Black Non-Hispanic</c:v>
                </c:pt>
                <c:pt idx="1">
                  <c:v>White Non-Hispanic</c:v>
                </c:pt>
                <c:pt idx="2">
                  <c:v>White Hispanic</c:v>
                </c:pt>
                <c:pt idx="3">
                  <c:v>Asian</c:v>
                </c:pt>
              </c:strCache>
            </c:strRef>
          </c:cat>
          <c:val>
            <c:numRef>
              <c:f>'homicide men'!$B$1:$B$4</c:f>
              <c:numCache>
                <c:formatCode>0%</c:formatCode>
                <c:ptCount val="4"/>
                <c:pt idx="0">
                  <c:v>0.52</c:v>
                </c:pt>
                <c:pt idx="1">
                  <c:v>0.21</c:v>
                </c:pt>
                <c:pt idx="2">
                  <c:v>0.25</c:v>
                </c:pt>
                <c:pt idx="3">
                  <c:v>0.02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Crude Homicide Rates 2015-2017 for CT Cities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050796680717944E-2"/>
          <c:y val="0.12878472222222223"/>
          <c:w val="0.91384819321827193"/>
          <c:h val="0.78648157261592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'Homicide rates Hart, Bridge_new'!$G$1:$G$5</c:f>
              <c:strCache>
                <c:ptCount val="5"/>
                <c:pt idx="0">
                  <c:v>Hartford</c:v>
                </c:pt>
                <c:pt idx="1">
                  <c:v>Bridgeport</c:v>
                </c:pt>
                <c:pt idx="2">
                  <c:v>New Haven</c:v>
                </c:pt>
                <c:pt idx="3">
                  <c:v>Waterbury</c:v>
                </c:pt>
                <c:pt idx="4">
                  <c:v>New Britain*</c:v>
                </c:pt>
              </c:strCache>
            </c:strRef>
          </c:cat>
          <c:val>
            <c:numRef>
              <c:f>'Homicide rates Hart, Bridge_new'!$H$1:$H$5</c:f>
              <c:numCache>
                <c:formatCode>General</c:formatCode>
                <c:ptCount val="5"/>
                <c:pt idx="0">
                  <c:v>21.3</c:v>
                </c:pt>
                <c:pt idx="1">
                  <c:v>11.1</c:v>
                </c:pt>
                <c:pt idx="2">
                  <c:v>9.1999999999999993</c:v>
                </c:pt>
                <c:pt idx="3">
                  <c:v>8.6</c:v>
                </c:pt>
                <c:pt idx="4">
                  <c:v>6.8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36808064"/>
        <c:axId val="436804144"/>
        <c:axId val="0"/>
      </c:bar3DChart>
      <c:catAx>
        <c:axId val="4368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04144"/>
        <c:crosses val="autoZero"/>
        <c:auto val="1"/>
        <c:lblAlgn val="ctr"/>
        <c:lblOffset val="100"/>
        <c:noMultiLvlLbl val="0"/>
      </c:catAx>
      <c:valAx>
        <c:axId val="4368041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Homicide Rate per 100,000 Population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0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3658" y="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ECB04-271B-4580-91E8-44785A5C8DA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5807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3658" y="665807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BEAE-0868-4933-9B37-E2C44D47E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5" y="1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8B7EA484-9154-4202-A02E-5B4A77859E1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5463"/>
            <a:ext cx="35052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29941"/>
            <a:ext cx="7378700" cy="3154680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5" y="6658664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57E0870B-E3F8-41F4-8E78-348E7A959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4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64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18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0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6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82C8">
                  <a:alpha val="50000"/>
                </a:srgbClr>
              </a:gs>
              <a:gs pos="100000">
                <a:srgbClr val="FFFFFF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096000"/>
            <a:ext cx="9144000" cy="76200"/>
          </a:xfrm>
          <a:prstGeom prst="rect">
            <a:avLst/>
          </a:prstGeom>
          <a:solidFill>
            <a:srgbClr val="4DB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6324600"/>
            <a:ext cx="8077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cs typeface="Arial" charset="0"/>
              </a:rPr>
              <a:t>Connecticut Department of Public Health  - </a:t>
            </a:r>
            <a:r>
              <a:rPr lang="en-US" sz="1600" b="1" i="1" dirty="0" smtClean="0">
                <a:solidFill>
                  <a:prstClr val="white"/>
                </a:solidFill>
                <a:cs typeface="Arial" charset="0"/>
              </a:rPr>
              <a:t>Keeping Connecticut Healthy   </a:t>
            </a:r>
          </a:p>
        </p:txBody>
      </p:sp>
      <p:pic>
        <p:nvPicPr>
          <p:cNvPr id="7" name="Picture 3" descr="DPH-Color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9255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371600"/>
            <a:ext cx="9144000" cy="152400"/>
          </a:xfrm>
          <a:prstGeom prst="rect">
            <a:avLst/>
          </a:prstGeom>
          <a:solidFill>
            <a:srgbClr val="4DB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5BC2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990600" y="2057399"/>
            <a:ext cx="7696200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Font typeface="Arial" pitchFamily="34" charset="0"/>
              <a:buChar char="•"/>
              <a:defRPr sz="3600"/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21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0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1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4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6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6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D318-FFA0-4008-9848-142CC302193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5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.gov/dph/injurypreven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hyperlink" Target="mailto:michael.makowski@ct.gov" TargetMode="External"/><Relationship Id="rId4" Type="http://schemas.openxmlformats.org/officeDocument/2006/relationships/hyperlink" Target="mailto:susan.logan@ct.go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6008"/>
            <a:ext cx="6248400" cy="1344168"/>
          </a:xfrm>
        </p:spPr>
        <p:txBody>
          <a:bodyPr>
            <a:normAutofit/>
          </a:bodyPr>
          <a:lstStyle/>
          <a:p>
            <a:r>
              <a:rPr lang="en-US" altLang="en-US" sz="3200" b="1" dirty="0"/>
              <a:t>CT Violent Death Reporting </a:t>
            </a:r>
            <a:r>
              <a:rPr lang="en-US" altLang="en-US" sz="3200" b="1" dirty="0" smtClean="0"/>
              <a:t>System</a:t>
            </a:r>
            <a:br>
              <a:rPr lang="en-US" altLang="en-US" sz="3200" b="1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1447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Violent Deaths: Connecticut Data </a:t>
            </a:r>
          </a:p>
          <a:p>
            <a:pPr marL="0" indent="0" algn="ctr">
              <a:buNone/>
            </a:pPr>
            <a:r>
              <a:rPr lang="en-US" sz="3200" dirty="0" smtClean="0"/>
              <a:t> 2015 to 2018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2819399"/>
            <a:ext cx="434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Contacts</a:t>
            </a:r>
          </a:p>
          <a:p>
            <a:endParaRPr lang="en-US" sz="1600" dirty="0" smtClean="0"/>
          </a:p>
          <a:p>
            <a:r>
              <a:rPr lang="en-US" sz="1600" smtClean="0"/>
              <a:t>Susan </a:t>
            </a:r>
            <a:r>
              <a:rPr lang="en-US" sz="1600" dirty="0"/>
              <a:t>Logan, MS, MPH; Epidemiologist</a:t>
            </a:r>
          </a:p>
          <a:p>
            <a:r>
              <a:rPr lang="en-US" sz="1600" dirty="0"/>
              <a:t>Mike Makowski, </a:t>
            </a:r>
            <a:r>
              <a:rPr lang="en-US" sz="1600" dirty="0" smtClean="0"/>
              <a:t>Epidemiologist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Main </a:t>
            </a:r>
            <a:r>
              <a:rPr lang="en-US" sz="1600" dirty="0"/>
              <a:t>office </a:t>
            </a:r>
            <a:r>
              <a:rPr lang="en-US" sz="1600" dirty="0" smtClean="0"/>
              <a:t>phone:</a:t>
            </a:r>
            <a:r>
              <a:rPr lang="en-US" sz="1600" dirty="0"/>
              <a:t>  860-509-8251</a:t>
            </a:r>
          </a:p>
          <a:p>
            <a:endParaRPr lang="en-US" sz="1600" dirty="0" smtClean="0"/>
          </a:p>
          <a:p>
            <a:r>
              <a:rPr lang="en-US" sz="1600" dirty="0" smtClean="0"/>
              <a:t>Website: 	</a:t>
            </a:r>
            <a:r>
              <a:rPr lang="en-US" sz="1600" u="sng" dirty="0" smtClean="0">
                <a:hlinkClick r:id="rId3"/>
              </a:rPr>
              <a:t>www.ct.gov/dph/injuryprevention</a:t>
            </a:r>
            <a:endParaRPr lang="en-US" sz="1600" u="sng" dirty="0" smtClean="0"/>
          </a:p>
          <a:p>
            <a:endParaRPr lang="en-US" sz="1600" dirty="0"/>
          </a:p>
          <a:p>
            <a:r>
              <a:rPr lang="en-US" sz="1600" dirty="0" smtClean="0"/>
              <a:t>E-mails: 	</a:t>
            </a:r>
            <a:r>
              <a:rPr lang="en-US" sz="1600" u="sng" dirty="0" smtClean="0">
                <a:hlinkClick r:id="rId4"/>
              </a:rPr>
              <a:t>susan.logan@ct.gov</a:t>
            </a:r>
            <a:endParaRPr lang="en-US" sz="1600" u="sng" dirty="0" smtClean="0"/>
          </a:p>
          <a:p>
            <a:r>
              <a:rPr lang="en-US" sz="1600" dirty="0"/>
              <a:t>	</a:t>
            </a:r>
            <a:r>
              <a:rPr lang="en-US" sz="1600" u="sng" dirty="0" smtClean="0">
                <a:hlinkClick r:id="rId5"/>
              </a:rPr>
              <a:t>michael.makowski@ct.gov</a:t>
            </a:r>
            <a:endParaRPr lang="en-US" sz="1600" dirty="0"/>
          </a:p>
        </p:txBody>
      </p:sp>
      <p:pic>
        <p:nvPicPr>
          <p:cNvPr id="6" name="Pictur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37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494"/>
            <a:ext cx="7620000" cy="13381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Youth Suicides (Ages 0-17 years)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8305800" cy="4191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For the period 2015-2017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There were 32 suicides (26% of deaths from suicide ≤ 24 years old)</a:t>
            </a:r>
          </a:p>
          <a:p>
            <a:pPr algn="just"/>
            <a:r>
              <a:rPr lang="en-US" sz="2400" dirty="0" smtClean="0"/>
              <a:t>14 (44%)were women; 18 (56%) were men;</a:t>
            </a:r>
          </a:p>
          <a:p>
            <a:pPr algn="just"/>
            <a:r>
              <a:rPr lang="en-US" sz="2400" dirty="0" smtClean="0"/>
              <a:t>Youngest- 12 years old 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8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Youth Suicides ( 0-17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809607"/>
              </p:ext>
            </p:extLst>
          </p:nvPr>
        </p:nvGraphicFramePr>
        <p:xfrm>
          <a:off x="1066800" y="1600200"/>
          <a:ext cx="6324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7074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Youth Suicide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6962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Circumstances</a:t>
            </a:r>
          </a:p>
          <a:p>
            <a:pPr algn="just"/>
            <a:r>
              <a:rPr lang="en-US" sz="3200" dirty="0" smtClean="0"/>
              <a:t>Mental Illness</a:t>
            </a:r>
          </a:p>
          <a:p>
            <a:pPr algn="just"/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Prevention</a:t>
            </a:r>
          </a:p>
          <a:p>
            <a:pPr marL="0" indent="0" algn="just">
              <a:buNone/>
            </a:pPr>
            <a:r>
              <a:rPr lang="en-US" sz="3200" dirty="0" smtClean="0"/>
              <a:t>Primary Prevention</a:t>
            </a:r>
          </a:p>
          <a:p>
            <a:pPr algn="just"/>
            <a:r>
              <a:rPr lang="en-US" sz="3200" dirty="0" smtClean="0"/>
              <a:t>Teach life skills / coping &amp; resilience</a:t>
            </a:r>
          </a:p>
          <a:p>
            <a:pPr algn="just"/>
            <a:r>
              <a:rPr lang="en-US" sz="3200" dirty="0" smtClean="0"/>
              <a:t>Identify Mental Illness &amp; seek treatment</a:t>
            </a:r>
          </a:p>
          <a:p>
            <a:pPr marL="0" indent="0" algn="just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7773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Youth Homicide 2015-2017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 dirty="0" smtClean="0"/>
              <a:t>Infants- fetus to 12 months old there have </a:t>
            </a:r>
            <a:r>
              <a:rPr lang="en-US" sz="2800" smtClean="0"/>
              <a:t>been 6 </a:t>
            </a:r>
            <a:r>
              <a:rPr lang="en-US" sz="2800" dirty="0" smtClean="0"/>
              <a:t>homicides</a:t>
            </a:r>
          </a:p>
          <a:p>
            <a:pPr marL="0" indent="0" algn="just">
              <a:buNone/>
            </a:pPr>
            <a:r>
              <a:rPr lang="en-US" sz="2800" dirty="0" smtClean="0"/>
              <a:t>                       </a:t>
            </a:r>
          </a:p>
          <a:p>
            <a:pPr marL="0" indent="0" algn="just">
              <a:buNone/>
            </a:pPr>
            <a:r>
              <a:rPr lang="en-US" sz="2800" dirty="0" smtClean="0"/>
              <a:t>Weapons</a:t>
            </a:r>
          </a:p>
          <a:p>
            <a:pPr algn="just"/>
            <a:r>
              <a:rPr lang="en-US" sz="2800" dirty="0"/>
              <a:t>2</a:t>
            </a:r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oisonings</a:t>
            </a:r>
          </a:p>
          <a:p>
            <a:pPr algn="just"/>
            <a:r>
              <a:rPr lang="en-US" sz="2800" dirty="0" smtClean="0"/>
              <a:t>1 Drowning</a:t>
            </a:r>
          </a:p>
          <a:p>
            <a:pPr algn="just"/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en-US" sz="2800" dirty="0"/>
              <a:t>B</a:t>
            </a:r>
            <a:r>
              <a:rPr lang="en-US" sz="2800" dirty="0" smtClean="0"/>
              <a:t>lunt force trauma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4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Youth Homicide </a:t>
            </a:r>
            <a:r>
              <a:rPr lang="en-US" dirty="0" smtClean="0"/>
              <a:t>2015-2017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1"/>
            <a:ext cx="7696200" cy="4343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1 year old to 8 years old</a:t>
            </a:r>
          </a:p>
          <a:p>
            <a:pPr algn="just"/>
            <a:r>
              <a:rPr lang="en-US" sz="2400" dirty="0" smtClean="0"/>
              <a:t>11 homicides</a:t>
            </a:r>
          </a:p>
          <a:p>
            <a:pPr marL="0" indent="0" algn="ctr">
              <a:buNone/>
            </a:pP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900537"/>
              </p:ext>
            </p:extLst>
          </p:nvPr>
        </p:nvGraphicFramePr>
        <p:xfrm>
          <a:off x="1752600" y="1752600"/>
          <a:ext cx="6096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076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Youth Homicide 2015-2017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696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9- 17 years old- 15 homicides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539856"/>
              </p:ext>
            </p:extLst>
          </p:nvPr>
        </p:nvGraphicFramePr>
        <p:xfrm>
          <a:off x="990600" y="2141562"/>
          <a:ext cx="7467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8482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09600"/>
            <a:ext cx="6629400" cy="808038"/>
          </a:xfrm>
        </p:spPr>
        <p:txBody>
          <a:bodyPr>
            <a:normAutofit fontScale="90000"/>
          </a:bodyPr>
          <a:lstStyle/>
          <a:p>
            <a:r>
              <a:rPr lang="en-US" dirty="0"/>
              <a:t>9- 17 years </a:t>
            </a:r>
            <a:r>
              <a:rPr lang="en-US" dirty="0" smtClean="0"/>
              <a:t>old Homicides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1"/>
            <a:ext cx="76962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Circumstances</a:t>
            </a:r>
          </a:p>
          <a:p>
            <a:pPr algn="just"/>
            <a:r>
              <a:rPr lang="en-US" dirty="0" smtClean="0"/>
              <a:t>Disputes that escalated to guns being drawn</a:t>
            </a:r>
          </a:p>
          <a:p>
            <a:pPr algn="just"/>
            <a:r>
              <a:rPr lang="en-US" dirty="0" smtClean="0"/>
              <a:t>Gang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7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Homicide Victims ≥ 18 </a:t>
            </a:r>
            <a:r>
              <a:rPr lang="en-US" sz="3200" dirty="0"/>
              <a:t>Y</a:t>
            </a:r>
            <a:r>
              <a:rPr lang="en-US" sz="3200" dirty="0" smtClean="0"/>
              <a:t>ears Old (2015-2017)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308 Homicides</a:t>
            </a:r>
          </a:p>
          <a:p>
            <a:r>
              <a:rPr lang="en-US" dirty="0" smtClean="0"/>
              <a:t>240 ( 79%) men; 67( 21%) women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49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Homicide Victims ≥ 18 Years </a:t>
            </a:r>
            <a:r>
              <a:rPr lang="en-US" dirty="0" smtClean="0"/>
              <a:t>Old ( Men)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651308"/>
              </p:ext>
            </p:extLst>
          </p:nvPr>
        </p:nvGraphicFramePr>
        <p:xfrm>
          <a:off x="990600" y="2057400"/>
          <a:ext cx="769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90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Homicide Victims≥ 18 </a:t>
            </a:r>
            <a:r>
              <a:rPr lang="en-US" dirty="0" err="1" smtClean="0"/>
              <a:t>yrs</a:t>
            </a:r>
            <a:r>
              <a:rPr lang="en-US" dirty="0" smtClean="0"/>
              <a:t> (Men)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Black Non-Hispanic average age- 32 years old</a:t>
            </a:r>
          </a:p>
          <a:p>
            <a:r>
              <a:rPr lang="en-US" sz="2800" dirty="0" smtClean="0"/>
              <a:t>White Non-Hispanic average age-48 years old</a:t>
            </a:r>
          </a:p>
          <a:p>
            <a:r>
              <a:rPr lang="en-US" sz="2800" dirty="0" smtClean="0"/>
              <a:t>White Hispanic average age- 35 Years old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859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27432"/>
            <a:ext cx="7696200" cy="1344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3200" b="1" dirty="0"/>
              <a:t>CT Violent Death Reporting System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dirty="0" smtClean="0"/>
              <a:t>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600200"/>
            <a:ext cx="89154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400050" lvl="1" indent="0">
              <a:buFont typeface="Arial" charset="0"/>
              <a:buNone/>
            </a:pPr>
            <a:r>
              <a:rPr lang="en-US" altLang="en-US" sz="2500" b="1" dirty="0" smtClean="0"/>
              <a:t>National Violent Death Reporting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Connecticut Violent Death Reporting System (CTVDRS)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Data collection and analysis of violent death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Violent cases - Homicides, suicides, undetermined intent, accidental firearm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Primary data sources are medical examiner records, death certificates (from SOVR) and law enforcement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Challenge - </a:t>
            </a:r>
            <a:r>
              <a:rPr lang="en-US" altLang="en-US" sz="2300" dirty="0"/>
              <a:t>Obtaining data from l</a:t>
            </a:r>
            <a:r>
              <a:rPr lang="en-US" altLang="en-US" sz="2300" dirty="0" smtClean="0"/>
              <a:t>ocal law enforcement</a:t>
            </a:r>
            <a:endParaRPr lang="en-US" altLang="en-US" sz="23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Between 2015-2017 , 1,516 violent deaths ( 1,176 suicides, 340 homicides)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300" dirty="0" smtClean="0"/>
              <a:t>78% violent deaths are suicides; 22% homicides</a:t>
            </a:r>
          </a:p>
          <a:p>
            <a:pPr marL="457200" lvl="1" indent="0">
              <a:buNone/>
            </a:pPr>
            <a:endParaRPr lang="en-US" altLang="en-US" sz="2300" dirty="0" smtClean="0"/>
          </a:p>
          <a:p>
            <a:pPr marL="457200" lvl="1" indent="0">
              <a:buNone/>
            </a:pPr>
            <a:endParaRPr lang="en-US" altLang="en-US" sz="23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21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Homicide Rates in CT Cities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435791"/>
              </p:ext>
            </p:extLst>
          </p:nvPr>
        </p:nvGraphicFramePr>
        <p:xfrm>
          <a:off x="990600" y="2057400"/>
          <a:ext cx="7620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839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Homicide Victims ≥ 18 Years Old </a:t>
            </a:r>
            <a:r>
              <a:rPr lang="en-US" dirty="0" smtClean="0"/>
              <a:t>(Women</a:t>
            </a:r>
            <a:r>
              <a:rPr lang="en-US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951131"/>
              </p:ext>
            </p:extLst>
          </p:nvPr>
        </p:nvGraphicFramePr>
        <p:xfrm>
          <a:off x="990600" y="2057400"/>
          <a:ext cx="769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746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Homicide Victims ≥ 18 Years Old (Women)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Black Non-Hispanic average age 37 years old</a:t>
            </a:r>
          </a:p>
          <a:p>
            <a:r>
              <a:rPr lang="en-US" sz="2800" dirty="0" smtClean="0"/>
              <a:t>White Non-Hispanic average age 49 years old</a:t>
            </a:r>
          </a:p>
          <a:p>
            <a:r>
              <a:rPr lang="en-US" sz="2800" dirty="0" smtClean="0"/>
              <a:t>White Hispanic average age 33 years old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605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Homicide Weapons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01726"/>
              </p:ext>
            </p:extLst>
          </p:nvPr>
        </p:nvGraphicFramePr>
        <p:xfrm>
          <a:off x="990600" y="2057400"/>
          <a:ext cx="769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0908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162"/>
            <a:ext cx="7620000" cy="1341438"/>
          </a:xfrm>
        </p:spPr>
        <p:txBody>
          <a:bodyPr>
            <a:noAutofit/>
          </a:bodyPr>
          <a:lstStyle/>
          <a:p>
            <a:r>
              <a:rPr lang="en-US" altLang="en-US" sz="3200" b="1" dirty="0"/>
              <a:t>CT Violent Death Reporting System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400" dirty="0" smtClean="0"/>
              <a:t>Homicides (2015-2017)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153400" cy="4419600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Women: ≈ 50% Domestic Violence/Intimate Partner Violence</a:t>
            </a:r>
          </a:p>
          <a:p>
            <a:r>
              <a:rPr lang="en-US" altLang="en-US" sz="3200" dirty="0" smtClean="0"/>
              <a:t>Largest 3 Cities:  1) Hartford  2) Bridgeport; 3) New Haven</a:t>
            </a:r>
          </a:p>
          <a:p>
            <a:r>
              <a:rPr lang="en-US" altLang="en-US" sz="3200" dirty="0" smtClean="0"/>
              <a:t>Leading Circumstances – arguments, progress of another crime such as arguments escalating to an assault/homicide</a:t>
            </a:r>
            <a:r>
              <a:rPr lang="en-US" altLang="en-US" sz="3200" dirty="0"/>
              <a:t>, </a:t>
            </a:r>
            <a:r>
              <a:rPr lang="en-US" altLang="en-US" sz="3200" dirty="0" smtClean="0"/>
              <a:t>robbery,</a:t>
            </a:r>
            <a:r>
              <a:rPr lang="en-US" altLang="en-US" sz="3200" dirty="0"/>
              <a:t> drug trade, </a:t>
            </a:r>
            <a:r>
              <a:rPr lang="en-US" altLang="en-US" sz="3200" dirty="0" smtClean="0"/>
              <a:t>jealousy/lover’s triangle</a:t>
            </a:r>
            <a:endParaRPr lang="en-US" altLang="en-US" sz="3200" dirty="0"/>
          </a:p>
          <a:p>
            <a:endParaRPr lang="en-US" altLang="en-US" sz="3200" dirty="0"/>
          </a:p>
          <a:p>
            <a:pPr lvl="1"/>
            <a:endParaRPr lang="en-US" altLang="en-US" sz="3200" dirty="0"/>
          </a:p>
          <a:p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3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32"/>
            <a:ext cx="7696200" cy="1344168"/>
          </a:xfrm>
        </p:spPr>
        <p:txBody>
          <a:bodyPr>
            <a:normAutofit/>
          </a:bodyPr>
          <a:lstStyle/>
          <a:p>
            <a:r>
              <a:rPr lang="en-US" altLang="en-US" sz="3200" b="1" dirty="0"/>
              <a:t>CT Violent Death Reporting System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981200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Thank you.</a:t>
            </a:r>
            <a:endParaRPr lang="en-US" sz="54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86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CTVDRS 2015-2017 Suicides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Average 392 suicides per year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90% of suicides occurred in people </a:t>
            </a:r>
            <a:r>
              <a:rPr lang="en-US" sz="1800" dirty="0" smtClean="0">
                <a:sym typeface="Symbol" panose="05050102010706020507" pitchFamily="18" charset="2"/>
              </a:rPr>
              <a:t> 25 years old; across lifespan average age 49 years old</a:t>
            </a:r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000868"/>
              </p:ext>
            </p:extLst>
          </p:nvPr>
        </p:nvGraphicFramePr>
        <p:xfrm>
          <a:off x="1066800" y="1905000"/>
          <a:ext cx="6934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37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Suicides Continued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45 to 64 age group accounts for  the highest rate of suicide of any age group (average 17.3 deaths per 100,000 population)</a:t>
            </a:r>
          </a:p>
          <a:p>
            <a:r>
              <a:rPr lang="en-US" sz="2400" dirty="0" smtClean="0"/>
              <a:t>Men account for 88% of all suicides (all age groups)</a:t>
            </a:r>
          </a:p>
          <a:p>
            <a:r>
              <a:rPr lang="en-US" sz="2400" dirty="0" smtClean="0"/>
              <a:t>White Non-Hispanic males (all-age groups) account for 78% of all suicides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8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144"/>
            <a:ext cx="7696200" cy="1341456"/>
          </a:xfrm>
        </p:spPr>
        <p:txBody>
          <a:bodyPr>
            <a:normAutofit/>
          </a:bodyPr>
          <a:lstStyle/>
          <a:p>
            <a:pPr algn="just"/>
            <a:r>
              <a:rPr lang="en-US" altLang="en-US" sz="3200" b="1" dirty="0" smtClean="0"/>
              <a:t>CT Violent Death Reporting System</a:t>
            </a:r>
            <a:br>
              <a:rPr lang="en-US" altLang="en-US" sz="3200" b="1" dirty="0" smtClean="0"/>
            </a:br>
            <a:r>
              <a:rPr lang="en-US" altLang="en-US" sz="2400" dirty="0" smtClean="0"/>
              <a:t>Suicides continued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6200" y="1600200"/>
            <a:ext cx="4419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altLang="en-US" sz="2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100" dirty="0" smtClean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266969"/>
              </p:ext>
            </p:extLst>
          </p:nvPr>
        </p:nvGraphicFramePr>
        <p:xfrm>
          <a:off x="228600" y="1600200"/>
          <a:ext cx="8686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2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Suicide circumstances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599"/>
            <a:ext cx="7620000" cy="4114801"/>
          </a:xfrm>
        </p:spPr>
        <p:txBody>
          <a:bodyPr anchor="ctr"/>
          <a:lstStyle/>
          <a:p>
            <a:pPr algn="just"/>
            <a:r>
              <a:rPr lang="en-US" sz="2000" dirty="0" smtClean="0"/>
              <a:t>Mental Illness was prevailing risk for suicide</a:t>
            </a:r>
          </a:p>
          <a:p>
            <a:pPr algn="just"/>
            <a:r>
              <a:rPr lang="en-US" sz="2000" dirty="0" smtClean="0"/>
              <a:t>Leading mental illnesses reported:</a:t>
            </a:r>
          </a:p>
          <a:p>
            <a:pPr marL="457200" lvl="1" indent="0" algn="just">
              <a:buNone/>
            </a:pPr>
            <a:r>
              <a:rPr lang="en-US" sz="2000" dirty="0" smtClean="0"/>
              <a:t>1.Depression</a:t>
            </a:r>
          </a:p>
          <a:p>
            <a:pPr marL="457200" lvl="1" indent="0" algn="just">
              <a:buNone/>
            </a:pPr>
            <a:r>
              <a:rPr lang="en-US" sz="2000" dirty="0" smtClean="0"/>
              <a:t>2. Anxiety</a:t>
            </a:r>
          </a:p>
          <a:p>
            <a:pPr marL="457200" lvl="1" indent="0" algn="just">
              <a:buNone/>
            </a:pPr>
            <a:r>
              <a:rPr lang="en-US" sz="2000" dirty="0" smtClean="0"/>
              <a:t>3. Bipolar Disorder</a:t>
            </a:r>
          </a:p>
          <a:p>
            <a:pPr marL="457200" lvl="1" indent="0" algn="just">
              <a:buNone/>
            </a:pPr>
            <a:r>
              <a:rPr lang="en-US" sz="2000" dirty="0" smtClean="0"/>
              <a:t>4. General Depressed Mood</a:t>
            </a:r>
          </a:p>
          <a:p>
            <a:pPr marL="457200" lvl="1" indent="0" algn="just">
              <a:buNone/>
            </a:pPr>
            <a:endParaRPr lang="en-US" sz="2000" dirty="0"/>
          </a:p>
          <a:p>
            <a:pPr marL="400050" algn="just"/>
            <a:r>
              <a:rPr lang="en-US" sz="2000" dirty="0" smtClean="0"/>
              <a:t>For 45+ years old further risks from</a:t>
            </a:r>
          </a:p>
          <a:p>
            <a:pPr marL="457200" lvl="1" indent="0" algn="just">
              <a:buNone/>
            </a:pPr>
            <a:r>
              <a:rPr lang="en-US" sz="2000" dirty="0" smtClean="0"/>
              <a:t>1. Physical Illness- i.e. terminal illness, chronic pain, </a:t>
            </a:r>
            <a:r>
              <a:rPr lang="en-US" sz="2000" dirty="0" err="1" smtClean="0"/>
              <a:t>ect</a:t>
            </a:r>
            <a:r>
              <a:rPr lang="en-US" sz="2000" dirty="0" smtClean="0"/>
              <a:t>.</a:t>
            </a:r>
          </a:p>
          <a:p>
            <a:pPr marL="457200" lvl="1" indent="0" algn="just">
              <a:buNone/>
            </a:pPr>
            <a:r>
              <a:rPr lang="en-US" sz="2000" dirty="0"/>
              <a:t> </a:t>
            </a:r>
            <a:r>
              <a:rPr lang="en-US" sz="2000" dirty="0" smtClean="0"/>
              <a:t>2. Intimate Partner Problems i.e. divorce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988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494"/>
            <a:ext cx="7543800" cy="133810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 Suicide Trends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8458200" cy="4114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/>
              <a:t>Rates of suicide</a:t>
            </a:r>
            <a:r>
              <a:rPr lang="en-US" sz="2000" dirty="0"/>
              <a:t> </a:t>
            </a:r>
            <a:r>
              <a:rPr lang="en-US" sz="2000" dirty="0" smtClean="0"/>
              <a:t>have been dependent on the number of White Non-Hispanic males ≥ 25 years old dying by suicide</a:t>
            </a:r>
          </a:p>
          <a:p>
            <a:pPr algn="just"/>
            <a:r>
              <a:rPr lang="en-US" sz="2000" dirty="0" smtClean="0"/>
              <a:t>Seeing increase in age adjusted suicide rates among Blacks, </a:t>
            </a:r>
            <a:r>
              <a:rPr lang="en-US" sz="2000" dirty="0"/>
              <a:t>particularly ≥ 25 years </a:t>
            </a:r>
            <a:r>
              <a:rPr lang="en-US" sz="2000" dirty="0" smtClean="0"/>
              <a:t>old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694460" cy="613013"/>
          </a:xfrm>
          <a:prstGeom prst="rect">
            <a:avLst/>
          </a:prstGeom>
          <a:noFill/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373191"/>
              </p:ext>
            </p:extLst>
          </p:nvPr>
        </p:nvGraphicFramePr>
        <p:xfrm>
          <a:off x="1447800" y="3048000"/>
          <a:ext cx="6172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12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Suicide Trends Continued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153400" cy="4038600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Beginning to see reports </a:t>
            </a:r>
            <a:r>
              <a:rPr lang="en-US" sz="2200" dirty="0"/>
              <a:t>of suicide across gender identity and sexual orientation</a:t>
            </a:r>
          </a:p>
          <a:p>
            <a:pPr marL="0" indent="0" algn="ctr">
              <a:buNone/>
            </a:pPr>
            <a:endParaRPr lang="en-US" sz="2200" dirty="0" smtClean="0"/>
          </a:p>
          <a:p>
            <a:pPr marL="0" indent="0" algn="ctr">
              <a:buNone/>
            </a:pPr>
            <a:r>
              <a:rPr lang="en-US" sz="2200" dirty="0" smtClean="0"/>
              <a:t>2018</a:t>
            </a: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Suicide numbers should be on-par with outcomes seen between 2015-2017</a:t>
            </a:r>
          </a:p>
          <a:p>
            <a:pPr algn="just"/>
            <a:r>
              <a:rPr lang="en-US" sz="2200" dirty="0"/>
              <a:t> </a:t>
            </a:r>
            <a:r>
              <a:rPr lang="en-US" sz="2200" dirty="0" smtClean="0"/>
              <a:t>As of December 1st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there have been 376 </a:t>
            </a:r>
            <a:r>
              <a:rPr lang="en-US" sz="2200" dirty="0"/>
              <a:t>suicides</a:t>
            </a:r>
          </a:p>
          <a:p>
            <a:pPr algn="just"/>
            <a:r>
              <a:rPr lang="en-US" sz="2200" dirty="0"/>
              <a:t>So </a:t>
            </a:r>
            <a:r>
              <a:rPr lang="en-US" sz="2200" dirty="0" smtClean="0"/>
              <a:t>far there have </a:t>
            </a:r>
            <a:r>
              <a:rPr lang="en-US" sz="2200" smtClean="0"/>
              <a:t>been 6 </a:t>
            </a:r>
            <a:r>
              <a:rPr lang="en-US" sz="2200" dirty="0" smtClean="0"/>
              <a:t>suicides in the 0-17 age group</a:t>
            </a:r>
            <a:endParaRPr lang="en-US" sz="2200" dirty="0"/>
          </a:p>
          <a:p>
            <a:pPr algn="just"/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2018 Suicide Rates compare to the Combined Rates of 2015-2017?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65873"/>
              </p:ext>
            </p:extLst>
          </p:nvPr>
        </p:nvGraphicFramePr>
        <p:xfrm>
          <a:off x="990600" y="2057400"/>
          <a:ext cx="769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051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756</Words>
  <Application>Microsoft Office PowerPoint</Application>
  <PresentationFormat>On-screen Show (4:3)</PresentationFormat>
  <Paragraphs>173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Symbol</vt:lpstr>
      <vt:lpstr>Office Theme</vt:lpstr>
      <vt:lpstr>CT Violent Death Reporting System </vt:lpstr>
      <vt:lpstr>CT Violent Death Reporting System Overview</vt:lpstr>
      <vt:lpstr>CTVDRS 2015-2017 Suicides</vt:lpstr>
      <vt:lpstr>Suicides Continued</vt:lpstr>
      <vt:lpstr>CT Violent Death Reporting System Suicides continued</vt:lpstr>
      <vt:lpstr>Suicide circumstances</vt:lpstr>
      <vt:lpstr> Suicide Trends</vt:lpstr>
      <vt:lpstr>Suicide Trends Continued</vt:lpstr>
      <vt:lpstr>How Does 2018 Suicide Rates compare to the Combined Rates of 2015-2017?</vt:lpstr>
      <vt:lpstr> Youth Suicides (Ages 0-17 years) </vt:lpstr>
      <vt:lpstr>Youth Suicides ( 0-17 years)</vt:lpstr>
      <vt:lpstr>Youth Suicide</vt:lpstr>
      <vt:lpstr>Youth Homicide 2015-2017</vt:lpstr>
      <vt:lpstr>Youth Homicide 2015-2017 continued</vt:lpstr>
      <vt:lpstr>Youth Homicide 2015-2017 continued</vt:lpstr>
      <vt:lpstr>9- 17 years old Homicides </vt:lpstr>
      <vt:lpstr>Homicide Victims ≥ 18 Years Old (2015-2017)</vt:lpstr>
      <vt:lpstr>Homicide Victims ≥ 18 Years Old ( Men)</vt:lpstr>
      <vt:lpstr>Homicide Victims≥ 18 yrs (Men)</vt:lpstr>
      <vt:lpstr>Homicide Rates in CT Cities</vt:lpstr>
      <vt:lpstr>Homicide Victims ≥ 18 Years Old (Women)</vt:lpstr>
      <vt:lpstr>Homicide Victims ≥ 18 Years Old (Women)</vt:lpstr>
      <vt:lpstr>Homicide Weapons</vt:lpstr>
      <vt:lpstr>CT Violent Death Reporting System Homicides (2015-2017)</vt:lpstr>
      <vt:lpstr>CT Violent Death Reporting System </vt:lpstr>
    </vt:vector>
  </TitlesOfParts>
  <Company>DPH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Injury Prevention Programs and Projects</dc:title>
  <dc:creator>Logan, Susan</dc:creator>
  <cp:lastModifiedBy>Makowski, Michael</cp:lastModifiedBy>
  <cp:revision>96</cp:revision>
  <cp:lastPrinted>2015-12-15T16:04:57Z</cp:lastPrinted>
  <dcterms:created xsi:type="dcterms:W3CDTF">2015-11-10T16:29:16Z</dcterms:created>
  <dcterms:modified xsi:type="dcterms:W3CDTF">2019-02-19T21:08:24Z</dcterms:modified>
</cp:coreProperties>
</file>