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92"/>
  </p:notesMasterIdLst>
  <p:sldIdLst>
    <p:sldId id="256" r:id="rId3"/>
    <p:sldId id="365" r:id="rId4"/>
    <p:sldId id="364" r:id="rId5"/>
    <p:sldId id="399" r:id="rId6"/>
    <p:sldId id="257" r:id="rId7"/>
    <p:sldId id="259" r:id="rId8"/>
    <p:sldId id="266" r:id="rId9"/>
    <p:sldId id="260" r:id="rId10"/>
    <p:sldId id="268" r:id="rId11"/>
    <p:sldId id="422" r:id="rId12"/>
    <p:sldId id="326" r:id="rId13"/>
    <p:sldId id="261" r:id="rId14"/>
    <p:sldId id="285" r:id="rId15"/>
    <p:sldId id="313" r:id="rId16"/>
    <p:sldId id="401" r:id="rId17"/>
    <p:sldId id="286" r:id="rId18"/>
    <p:sldId id="412" r:id="rId19"/>
    <p:sldId id="413" r:id="rId20"/>
    <p:sldId id="314" r:id="rId21"/>
    <p:sldId id="319" r:id="rId22"/>
    <p:sldId id="369" r:id="rId23"/>
    <p:sldId id="330" r:id="rId24"/>
    <p:sldId id="284" r:id="rId25"/>
    <p:sldId id="402" r:id="rId26"/>
    <p:sldId id="403" r:id="rId27"/>
    <p:sldId id="275" r:id="rId28"/>
    <p:sldId id="404" r:id="rId29"/>
    <p:sldId id="415" r:id="rId30"/>
    <p:sldId id="289" r:id="rId31"/>
    <p:sldId id="393" r:id="rId32"/>
    <p:sldId id="391" r:id="rId33"/>
    <p:sldId id="405" r:id="rId34"/>
    <p:sldId id="262" r:id="rId35"/>
    <p:sldId id="291" r:id="rId36"/>
    <p:sldId id="292" r:id="rId37"/>
    <p:sldId id="423" r:id="rId38"/>
    <p:sldId id="406" r:id="rId39"/>
    <p:sldId id="294" r:id="rId40"/>
    <p:sldId id="400" r:id="rId41"/>
    <p:sldId id="306" r:id="rId42"/>
    <p:sldId id="307" r:id="rId43"/>
    <p:sldId id="357" r:id="rId44"/>
    <p:sldId id="374" r:id="rId45"/>
    <p:sldId id="375" r:id="rId46"/>
    <p:sldId id="376" r:id="rId47"/>
    <p:sldId id="377" r:id="rId48"/>
    <p:sldId id="379" r:id="rId49"/>
    <p:sldId id="358" r:id="rId50"/>
    <p:sldId id="366" r:id="rId51"/>
    <p:sldId id="378" r:id="rId52"/>
    <p:sldId id="382" r:id="rId53"/>
    <p:sldId id="381" r:id="rId54"/>
    <p:sldId id="383" r:id="rId55"/>
    <p:sldId id="384" r:id="rId56"/>
    <p:sldId id="386" r:id="rId57"/>
    <p:sldId id="387" r:id="rId58"/>
    <p:sldId id="388" r:id="rId59"/>
    <p:sldId id="389" r:id="rId60"/>
    <p:sldId id="264" r:id="rId61"/>
    <p:sldId id="305" r:id="rId62"/>
    <p:sldId id="390" r:id="rId63"/>
    <p:sldId id="419" r:id="rId64"/>
    <p:sldId id="421" r:id="rId65"/>
    <p:sldId id="420" r:id="rId66"/>
    <p:sldId id="355" r:id="rId67"/>
    <p:sldId id="336" r:id="rId68"/>
    <p:sldId id="337" r:id="rId69"/>
    <p:sldId id="338" r:id="rId70"/>
    <p:sldId id="339" r:id="rId71"/>
    <p:sldId id="397" r:id="rId72"/>
    <p:sldId id="340" r:id="rId73"/>
    <p:sldId id="408" r:id="rId74"/>
    <p:sldId id="341" r:id="rId75"/>
    <p:sldId id="342" r:id="rId76"/>
    <p:sldId id="343" r:id="rId77"/>
    <p:sldId id="409" r:id="rId78"/>
    <p:sldId id="344" r:id="rId79"/>
    <p:sldId id="362" r:id="rId80"/>
    <p:sldId id="410" r:id="rId81"/>
    <p:sldId id="345" r:id="rId82"/>
    <p:sldId id="394" r:id="rId83"/>
    <p:sldId id="346" r:id="rId84"/>
    <p:sldId id="347" r:id="rId85"/>
    <p:sldId id="348" r:id="rId86"/>
    <p:sldId id="349" r:id="rId87"/>
    <p:sldId id="351" r:id="rId88"/>
    <p:sldId id="363" r:id="rId89"/>
    <p:sldId id="354" r:id="rId90"/>
    <p:sldId id="312" r:id="rId9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892" autoAdjust="0"/>
  </p:normalViewPr>
  <p:slideViewPr>
    <p:cSldViewPr>
      <p:cViewPr>
        <p:scale>
          <a:sx n="90" d="100"/>
          <a:sy n="90" d="100"/>
        </p:scale>
        <p:origin x="-2244" y="-29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F991F03-5410-4FDA-A7FF-A35AFC136EED}" type="datetimeFigureOut">
              <a:rPr lang="en-US" smtClean="0"/>
              <a:t>9/23/2014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62299E5-E38C-4170-89C6-E57F16E33CCC}" type="slidenum">
              <a:rPr lang="en-US" smtClean="0"/>
              <a:t>‹#›</a:t>
            </a:fld>
            <a:endParaRPr lang="en-US"/>
          </a:p>
        </p:txBody>
      </p:sp>
    </p:spTree>
    <p:extLst>
      <p:ext uri="{BB962C8B-B14F-4D97-AF65-F5344CB8AC3E}">
        <p14:creationId xmlns:p14="http://schemas.microsoft.com/office/powerpoint/2010/main" val="281496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pa.gov/region9/water/npdes/stormwater.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ct.gov/deep/cwp/view.asp?a=2709&amp;q=324154&amp;deepNav_GID=1643#MS4GP" TargetMode="External"/><Relationship Id="rId5" Type="http://schemas.openxmlformats.org/officeDocument/2006/relationships/hyperlink" Target="http://www.epa.gov/region9/water/waterquality/index.html" TargetMode="External"/><Relationship Id="rId4" Type="http://schemas.openxmlformats.org/officeDocument/2006/relationships/hyperlink" Target="http://cfpub.epa.gov/npdes/index.cfm"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1</a:t>
            </a:fld>
            <a:endParaRPr lang="en-US"/>
          </a:p>
        </p:txBody>
      </p:sp>
    </p:spTree>
    <p:extLst>
      <p:ext uri="{BB962C8B-B14F-4D97-AF65-F5344CB8AC3E}">
        <p14:creationId xmlns:p14="http://schemas.microsoft.com/office/powerpoint/2010/main" val="344656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Locally Exempt – Will apply to most of you here today</a:t>
            </a:r>
          </a:p>
          <a:p>
            <a:endParaRPr lang="en-US" dirty="0" smtClean="0"/>
          </a:p>
          <a:p>
            <a:r>
              <a:rPr lang="en-US" dirty="0" smtClean="0"/>
              <a:t>Locally approvable does apply to projects managed by CTDOT via local roads, some projects in CE design which are initiated by the municipalities, and programs such as the Federal Local and State Local Bridge Programs.  </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10</a:t>
            </a:fld>
            <a:endParaRPr lang="en-US"/>
          </a:p>
        </p:txBody>
      </p:sp>
    </p:spTree>
    <p:extLst>
      <p:ext uri="{BB962C8B-B14F-4D97-AF65-F5344CB8AC3E}">
        <p14:creationId xmlns:p14="http://schemas.microsoft.com/office/powerpoint/2010/main" val="800107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11</a:t>
            </a:fld>
            <a:endParaRPr lang="en-US"/>
          </a:p>
        </p:txBody>
      </p:sp>
    </p:spTree>
    <p:extLst>
      <p:ext uri="{BB962C8B-B14F-4D97-AF65-F5344CB8AC3E}">
        <p14:creationId xmlns:p14="http://schemas.microsoft.com/office/powerpoint/2010/main" val="423776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12</a:t>
            </a:fld>
            <a:endParaRPr lang="en-US"/>
          </a:p>
        </p:txBody>
      </p:sp>
    </p:spTree>
    <p:extLst>
      <p:ext uri="{BB962C8B-B14F-4D97-AF65-F5344CB8AC3E}">
        <p14:creationId xmlns:p14="http://schemas.microsoft.com/office/powerpoint/2010/main" val="349751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of these issues will be identified in the Environmental review process and / or via the permit need determination form both via OEP.  </a:t>
            </a:r>
          </a:p>
          <a:p>
            <a:endParaRPr lang="en-US" baseline="0" dirty="0" smtClean="0"/>
          </a:p>
          <a:p>
            <a:r>
              <a:rPr lang="en-US" baseline="0" dirty="0" smtClean="0"/>
              <a:t>Many of these concerns are requirements for other permits, but are now also wrapped into the stormwater registration process.</a:t>
            </a: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13</a:t>
            </a:fld>
            <a:endParaRPr lang="en-US"/>
          </a:p>
        </p:txBody>
      </p:sp>
    </p:spTree>
    <p:extLst>
      <p:ext uri="{BB962C8B-B14F-4D97-AF65-F5344CB8AC3E}">
        <p14:creationId xmlns:p14="http://schemas.microsoft.com/office/powerpoint/2010/main" val="2420229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Retention – not detention</a:t>
            </a:r>
          </a:p>
          <a:p>
            <a:r>
              <a:rPr lang="en-US" dirty="0" smtClean="0"/>
              <a:t>Very</a:t>
            </a:r>
            <a:r>
              <a:rPr lang="en-US" baseline="0" dirty="0" smtClean="0"/>
              <a:t> difficult to achieve, especially in urbanized areas</a:t>
            </a:r>
          </a:p>
          <a:p>
            <a:r>
              <a:rPr lang="en-US" baseline="0" dirty="0" smtClean="0"/>
              <a:t>Do the best you can – if you can retain ¼ inch, do so, if you can retain ½, do so…do best you can for treatment of the rest.</a:t>
            </a:r>
          </a:p>
          <a:p>
            <a:endParaRPr lang="en-US" baseline="0" dirty="0" smtClean="0"/>
          </a:p>
          <a:p>
            <a:r>
              <a:rPr lang="en-US" baseline="0" dirty="0" smtClean="0"/>
              <a:t>Look for improvements over existing, pull back outfalls, </a:t>
            </a:r>
          </a:p>
          <a:p>
            <a:endParaRPr lang="en-US" baseline="0" dirty="0" smtClean="0"/>
          </a:p>
          <a:p>
            <a:r>
              <a:rPr lang="en-US" baseline="0" dirty="0" smtClean="0"/>
              <a:t>Primary treatment over secondary treatment.  Secondary treatment is always a LAST option.  </a:t>
            </a:r>
          </a:p>
          <a:p>
            <a:endParaRPr lang="en-US" baseline="0" dirty="0" smtClean="0"/>
          </a:p>
          <a:p>
            <a:r>
              <a:rPr lang="en-US" baseline="0" dirty="0" smtClean="0"/>
              <a:t>Site constraint examples will be covered in detail coming up..</a:t>
            </a: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14</a:t>
            </a:fld>
            <a:endParaRPr lang="en-US"/>
          </a:p>
        </p:txBody>
      </p:sp>
    </p:spTree>
    <p:extLst>
      <p:ext uri="{BB962C8B-B14F-4D97-AF65-F5344CB8AC3E}">
        <p14:creationId xmlns:p14="http://schemas.microsoft.com/office/powerpoint/2010/main" val="3488093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LID &amp; Runoff reduction will be covered in more detail under a separate section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Define what “new” discharge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15</a:t>
            </a:fld>
            <a:endParaRPr lang="en-US"/>
          </a:p>
        </p:txBody>
      </p:sp>
    </p:spTree>
    <p:extLst>
      <p:ext uri="{BB962C8B-B14F-4D97-AF65-F5344CB8AC3E}">
        <p14:creationId xmlns:p14="http://schemas.microsoft.com/office/powerpoint/2010/main" val="3920545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sounds horrifying, as there are</a:t>
            </a:r>
            <a:r>
              <a:rPr lang="en-US" baseline="0" dirty="0" smtClean="0"/>
              <a:t> many </a:t>
            </a:r>
            <a:r>
              <a:rPr lang="en-US" baseline="0" dirty="0" err="1" smtClean="0"/>
              <a:t>many</a:t>
            </a:r>
            <a:r>
              <a:rPr lang="en-US" baseline="0" dirty="0" smtClean="0"/>
              <a:t>  impaired water bodies in the state, but this requirement applies only to those impaired by sediment, siltation or turbidity which narrows it down to 7 </a:t>
            </a:r>
            <a:r>
              <a:rPr lang="en-US" baseline="0" dirty="0" err="1" smtClean="0"/>
              <a:t>waterbodies</a:t>
            </a:r>
            <a:endParaRPr lang="en-US" baseline="0" dirty="0" smtClean="0"/>
          </a:p>
          <a:p>
            <a:endParaRPr lang="en-US" baseline="0" dirty="0" smtClean="0"/>
          </a:p>
          <a:p>
            <a:r>
              <a:rPr lang="en-US" baseline="0" dirty="0" smtClean="0"/>
              <a:t>As you will see, this lines up with some of the tables in the registration form which we will review in detail later on</a:t>
            </a:r>
          </a:p>
          <a:p>
            <a:endParaRPr lang="en-US" baseline="0" dirty="0" smtClean="0"/>
          </a:p>
          <a:p>
            <a:r>
              <a:rPr lang="en-US" baseline="0" dirty="0" smtClean="0"/>
              <a:t>Note that right now, there are no approved TMDL’s for any of these </a:t>
            </a:r>
            <a:r>
              <a:rPr lang="en-US" baseline="0" dirty="0" err="1" smtClean="0"/>
              <a:t>waterbodies</a:t>
            </a:r>
            <a:endParaRPr lang="en-US" baseline="0" dirty="0" smtClean="0"/>
          </a:p>
          <a:p>
            <a:endParaRPr lang="en-US" baseline="0" dirty="0" smtClean="0"/>
          </a:p>
          <a:p>
            <a:r>
              <a:rPr lang="en-US" baseline="0" dirty="0" smtClean="0"/>
              <a:t>TMDL = Total Maximum Daily Load</a:t>
            </a:r>
          </a:p>
          <a:p>
            <a:endParaRPr lang="en-US" baseline="0" dirty="0" smtClean="0"/>
          </a:p>
          <a:p>
            <a:r>
              <a:rPr lang="en-US" dirty="0" smtClean="0"/>
              <a:t>Under section 303(d) of the Clean Water Act, states, territories, and authorized tribes are required to develop lists of impaired waters. These are waters that are too polluted or otherwise degraded to meet the water quality standards set by states, territories, or authorized tribes. The law requires that these jurisdictions establish priority rankings for waters on the lists and develop TMDLs for these waters. A Total Maximum Daily Load, or TMDL, is a calculation of the maximum amount of a pollutant that a </a:t>
            </a:r>
            <a:r>
              <a:rPr lang="en-US" dirty="0" err="1" smtClean="0"/>
              <a:t>waterbody</a:t>
            </a:r>
            <a:r>
              <a:rPr lang="en-US" dirty="0" smtClean="0"/>
              <a:t> can receive and still safely meet water quality standards.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16</a:t>
            </a:fld>
            <a:endParaRPr lang="en-US"/>
          </a:p>
        </p:txBody>
      </p:sp>
    </p:spTree>
    <p:extLst>
      <p:ext uri="{BB962C8B-B14F-4D97-AF65-F5344CB8AC3E}">
        <p14:creationId xmlns:p14="http://schemas.microsoft.com/office/powerpoint/2010/main" val="206148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17</a:t>
            </a:fld>
            <a:endParaRPr lang="en-US"/>
          </a:p>
        </p:txBody>
      </p:sp>
    </p:spTree>
    <p:extLst>
      <p:ext uri="{BB962C8B-B14F-4D97-AF65-F5344CB8AC3E}">
        <p14:creationId xmlns:p14="http://schemas.microsoft.com/office/powerpoint/2010/main" val="4166759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 of the impaired</a:t>
            </a:r>
            <a:r>
              <a:rPr lang="en-US" baseline="0" dirty="0" smtClean="0"/>
              <a:t> </a:t>
            </a:r>
            <a:r>
              <a:rPr lang="en-US" baseline="0" dirty="0" err="1" smtClean="0"/>
              <a:t>waterbodies</a:t>
            </a:r>
            <a:r>
              <a:rPr lang="en-US" baseline="0" dirty="0" smtClean="0"/>
              <a:t> have an established TMDL yet</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18</a:t>
            </a:fld>
            <a:endParaRPr lang="en-US"/>
          </a:p>
        </p:txBody>
      </p:sp>
    </p:spTree>
    <p:extLst>
      <p:ext uri="{BB962C8B-B14F-4D97-AF65-F5344CB8AC3E}">
        <p14:creationId xmlns:p14="http://schemas.microsoft.com/office/powerpoint/2010/main" val="517108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19</a:t>
            </a:fld>
            <a:endParaRPr lang="en-US"/>
          </a:p>
        </p:txBody>
      </p:sp>
    </p:spTree>
    <p:extLst>
      <p:ext uri="{BB962C8B-B14F-4D97-AF65-F5344CB8AC3E}">
        <p14:creationId xmlns:p14="http://schemas.microsoft.com/office/powerpoint/2010/main" val="233080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Corrente to give brief intro and review of DOT’s involvement in the Hearing Process</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2</a:t>
            </a:fld>
            <a:endParaRPr lang="en-US"/>
          </a:p>
        </p:txBody>
      </p:sp>
    </p:spTree>
    <p:extLst>
      <p:ext uri="{BB962C8B-B14F-4D97-AF65-F5344CB8AC3E}">
        <p14:creationId xmlns:p14="http://schemas.microsoft.com/office/powerpoint/2010/main" val="1838462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20</a:t>
            </a:fld>
            <a:endParaRPr lang="en-US"/>
          </a:p>
        </p:txBody>
      </p:sp>
    </p:spTree>
    <p:extLst>
      <p:ext uri="{BB962C8B-B14F-4D97-AF65-F5344CB8AC3E}">
        <p14:creationId xmlns:p14="http://schemas.microsoft.com/office/powerpoint/2010/main" val="4263842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21</a:t>
            </a:fld>
            <a:endParaRPr lang="en-US"/>
          </a:p>
        </p:txBody>
      </p:sp>
    </p:spTree>
    <p:extLst>
      <p:ext uri="{BB962C8B-B14F-4D97-AF65-F5344CB8AC3E}">
        <p14:creationId xmlns:p14="http://schemas.microsoft.com/office/powerpoint/2010/main" val="186035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22</a:t>
            </a:fld>
            <a:endParaRPr lang="en-US"/>
          </a:p>
        </p:txBody>
      </p:sp>
    </p:spTree>
    <p:extLst>
      <p:ext uri="{BB962C8B-B14F-4D97-AF65-F5344CB8AC3E}">
        <p14:creationId xmlns:p14="http://schemas.microsoft.com/office/powerpoint/2010/main" val="1389721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23</a:t>
            </a:fld>
            <a:endParaRPr lang="en-US"/>
          </a:p>
        </p:txBody>
      </p:sp>
    </p:spTree>
    <p:extLst>
      <p:ext uri="{BB962C8B-B14F-4D97-AF65-F5344CB8AC3E}">
        <p14:creationId xmlns:p14="http://schemas.microsoft.com/office/powerpoint/2010/main" val="2065441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24</a:t>
            </a:fld>
            <a:endParaRPr lang="en-US"/>
          </a:p>
        </p:txBody>
      </p:sp>
    </p:spTree>
    <p:extLst>
      <p:ext uri="{BB962C8B-B14F-4D97-AF65-F5344CB8AC3E}">
        <p14:creationId xmlns:p14="http://schemas.microsoft.com/office/powerpoint/2010/main" val="4263232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25</a:t>
            </a:fld>
            <a:endParaRPr lang="en-US"/>
          </a:p>
        </p:txBody>
      </p:sp>
    </p:spTree>
    <p:extLst>
      <p:ext uri="{BB962C8B-B14F-4D97-AF65-F5344CB8AC3E}">
        <p14:creationId xmlns:p14="http://schemas.microsoft.com/office/powerpoint/2010/main" val="3636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Dave provide brief explanation / handout of draft MOU at end of this slide</a:t>
            </a: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26</a:t>
            </a:fld>
            <a:endParaRPr lang="en-US"/>
          </a:p>
        </p:txBody>
      </p:sp>
    </p:spTree>
    <p:extLst>
      <p:ext uri="{BB962C8B-B14F-4D97-AF65-F5344CB8AC3E}">
        <p14:creationId xmlns:p14="http://schemas.microsoft.com/office/powerpoint/2010/main" val="3976743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Dave provide brief explanation / handout of draft MOU at this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27</a:t>
            </a:fld>
            <a:endParaRPr lang="en-US"/>
          </a:p>
        </p:txBody>
      </p:sp>
    </p:spTree>
    <p:extLst>
      <p:ext uri="{BB962C8B-B14F-4D97-AF65-F5344CB8AC3E}">
        <p14:creationId xmlns:p14="http://schemas.microsoft.com/office/powerpoint/2010/main" val="3976743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on-line resources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28</a:t>
            </a:fld>
            <a:endParaRPr lang="en-US"/>
          </a:p>
        </p:txBody>
      </p:sp>
    </p:spTree>
    <p:extLst>
      <p:ext uri="{BB962C8B-B14F-4D97-AF65-F5344CB8AC3E}">
        <p14:creationId xmlns:p14="http://schemas.microsoft.com/office/powerpoint/2010/main" val="3976743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29</a:t>
            </a:fld>
            <a:endParaRPr lang="en-US"/>
          </a:p>
        </p:txBody>
      </p:sp>
    </p:spTree>
    <p:extLst>
      <p:ext uri="{BB962C8B-B14F-4D97-AF65-F5344CB8AC3E}">
        <p14:creationId xmlns:p14="http://schemas.microsoft.com/office/powerpoint/2010/main" val="342996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3</a:t>
            </a:fld>
            <a:endParaRPr lang="en-US"/>
          </a:p>
        </p:txBody>
      </p:sp>
    </p:spTree>
    <p:extLst>
      <p:ext uri="{BB962C8B-B14F-4D97-AF65-F5344CB8AC3E}">
        <p14:creationId xmlns:p14="http://schemas.microsoft.com/office/powerpoint/2010/main" val="1298187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ONLY the map in the registration form</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30</a:t>
            </a:fld>
            <a:endParaRPr lang="en-US"/>
          </a:p>
        </p:txBody>
      </p:sp>
    </p:spTree>
    <p:extLst>
      <p:ext uri="{BB962C8B-B14F-4D97-AF65-F5344CB8AC3E}">
        <p14:creationId xmlns:p14="http://schemas.microsoft.com/office/powerpoint/2010/main" val="1748522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tool in showing due diligence in checking infiltration rates</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31</a:t>
            </a:fld>
            <a:endParaRPr lang="en-US"/>
          </a:p>
        </p:txBody>
      </p:sp>
    </p:spTree>
    <p:extLst>
      <p:ext uri="{BB962C8B-B14F-4D97-AF65-F5344CB8AC3E}">
        <p14:creationId xmlns:p14="http://schemas.microsoft.com/office/powerpoint/2010/main" val="2864033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32</a:t>
            </a:fld>
            <a:endParaRPr lang="en-US"/>
          </a:p>
        </p:txBody>
      </p:sp>
    </p:spTree>
    <p:extLst>
      <p:ext uri="{BB962C8B-B14F-4D97-AF65-F5344CB8AC3E}">
        <p14:creationId xmlns:p14="http://schemas.microsoft.com/office/powerpoint/2010/main" val="81474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33</a:t>
            </a:fld>
            <a:endParaRPr lang="en-US"/>
          </a:p>
        </p:txBody>
      </p:sp>
    </p:spTree>
    <p:extLst>
      <p:ext uri="{BB962C8B-B14F-4D97-AF65-F5344CB8AC3E}">
        <p14:creationId xmlns:p14="http://schemas.microsoft.com/office/powerpoint/2010/main" val="1869434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what should be reviewed before signing</a:t>
            </a:r>
          </a:p>
          <a:p>
            <a:r>
              <a:rPr lang="en-US" dirty="0" smtClean="0"/>
              <a:t>Stress site inspection</a:t>
            </a: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34</a:t>
            </a:fld>
            <a:endParaRPr lang="en-US"/>
          </a:p>
        </p:txBody>
      </p:sp>
    </p:spTree>
    <p:extLst>
      <p:ext uri="{BB962C8B-B14F-4D97-AF65-F5344CB8AC3E}">
        <p14:creationId xmlns:p14="http://schemas.microsoft.com/office/powerpoint/2010/main" val="1664086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ct val="20000"/>
              </a:spcBef>
              <a:spcAft>
                <a:spcPts val="0"/>
              </a:spcAft>
              <a:buClr>
                <a:srgbClr val="F0A22E"/>
              </a:buClr>
              <a:buSzPct val="70000"/>
              <a:buFont typeface="Wingdings 2"/>
              <a:buNone/>
              <a:tabLst/>
              <a:defRPr/>
            </a:pPr>
            <a:r>
              <a:rPr kumimoji="0" lang="en-US" sz="2600" b="0" i="0" u="none" strike="noStrike" kern="1200" cap="none" spc="0" normalizeH="0" baseline="0" noProof="0" dirty="0" smtClean="0">
                <a:ln>
                  <a:noFill/>
                </a:ln>
                <a:solidFill>
                  <a:srgbClr val="4E3B30"/>
                </a:solidFill>
                <a:effectLst/>
                <a:uLnTx/>
                <a:uFillTx/>
                <a:latin typeface="Franklin Gothic Book"/>
              </a:rPr>
              <a:t>Material not pertaining to stormwater management or erosion &amp; sedimentation control </a:t>
            </a:r>
            <a:r>
              <a:rPr kumimoji="0" lang="en-US" sz="2600" b="0" i="0" u="sng" strike="noStrike" kern="1200" cap="none" spc="0" normalizeH="0" baseline="0" noProof="0" dirty="0" smtClean="0">
                <a:ln>
                  <a:noFill/>
                </a:ln>
                <a:solidFill>
                  <a:srgbClr val="4E3B30"/>
                </a:solidFill>
                <a:effectLst/>
                <a:uLnTx/>
                <a:uFillTx/>
                <a:latin typeface="Franklin Gothic Book"/>
              </a:rPr>
              <a:t>should not be attached</a:t>
            </a:r>
          </a:p>
          <a:p>
            <a:pPr marL="457200" marR="0" lvl="1" indent="0" algn="l" defTabSz="914400" rtl="0" eaLnBrk="1" fontAlgn="auto" latinLnBrk="0" hangingPunct="1">
              <a:lnSpc>
                <a:spcPct val="100000"/>
              </a:lnSpc>
              <a:spcBef>
                <a:spcPct val="20000"/>
              </a:spcBef>
              <a:spcAft>
                <a:spcPts val="0"/>
              </a:spcAft>
              <a:buClr>
                <a:srgbClr val="F0A22E"/>
              </a:buClr>
              <a:buSzPct val="70000"/>
              <a:buFont typeface="Wingdings 2"/>
              <a:buNone/>
              <a:tabLst/>
              <a:defRPr/>
            </a:pPr>
            <a:r>
              <a:rPr kumimoji="0" lang="en-US" sz="2600" b="0" i="0" u="sng" strike="noStrike" kern="1200" cap="none" spc="0" normalizeH="0" baseline="0" noProof="0" dirty="0" smtClean="0">
                <a:ln>
                  <a:noFill/>
                </a:ln>
                <a:solidFill>
                  <a:srgbClr val="4E3B30"/>
                </a:solidFill>
                <a:effectLst/>
                <a:uLnTx/>
                <a:uFillTx/>
                <a:latin typeface="Franklin Gothic Book"/>
              </a:rPr>
              <a:t>Keep registration paperwork to a minimum.  </a:t>
            </a: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35</a:t>
            </a:fld>
            <a:endParaRPr lang="en-US"/>
          </a:p>
        </p:txBody>
      </p:sp>
    </p:spTree>
    <p:extLst>
      <p:ext uri="{BB962C8B-B14F-4D97-AF65-F5344CB8AC3E}">
        <p14:creationId xmlns:p14="http://schemas.microsoft.com/office/powerpoint/2010/main" val="2285779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ct val="20000"/>
              </a:spcBef>
              <a:spcAft>
                <a:spcPts val="0"/>
              </a:spcAft>
              <a:buClr>
                <a:srgbClr val="F0A22E"/>
              </a:buClr>
              <a:buSzPct val="70000"/>
              <a:buFont typeface="Wingdings 2"/>
              <a:buNone/>
              <a:tabLst/>
              <a:defRPr/>
            </a:pPr>
            <a:r>
              <a:rPr kumimoji="0" lang="en-US" sz="2600" b="0" i="0" u="none" strike="noStrike" kern="1200" cap="none" spc="0" normalizeH="0" baseline="0" noProof="0" dirty="0" smtClean="0">
                <a:ln>
                  <a:noFill/>
                </a:ln>
                <a:solidFill>
                  <a:srgbClr val="4E3B30"/>
                </a:solidFill>
                <a:effectLst/>
                <a:uLnTx/>
                <a:uFillTx/>
                <a:latin typeface="Franklin Gothic Book"/>
              </a:rPr>
              <a:t>Material not pertaining to stormwater management or erosion &amp; sedimentation control </a:t>
            </a:r>
            <a:r>
              <a:rPr kumimoji="0" lang="en-US" sz="2600" b="0" i="0" u="sng" strike="noStrike" kern="1200" cap="none" spc="0" normalizeH="0" baseline="0" noProof="0" dirty="0" smtClean="0">
                <a:ln>
                  <a:noFill/>
                </a:ln>
                <a:solidFill>
                  <a:srgbClr val="4E3B30"/>
                </a:solidFill>
                <a:effectLst/>
                <a:uLnTx/>
                <a:uFillTx/>
                <a:latin typeface="Franklin Gothic Book"/>
              </a:rPr>
              <a:t>should not be attached</a:t>
            </a:r>
          </a:p>
          <a:p>
            <a:pPr marL="457200" marR="0" lvl="1" indent="0" algn="l" defTabSz="914400" rtl="0" eaLnBrk="1" fontAlgn="auto" latinLnBrk="0" hangingPunct="1">
              <a:lnSpc>
                <a:spcPct val="100000"/>
              </a:lnSpc>
              <a:spcBef>
                <a:spcPct val="20000"/>
              </a:spcBef>
              <a:spcAft>
                <a:spcPts val="0"/>
              </a:spcAft>
              <a:buClr>
                <a:srgbClr val="F0A22E"/>
              </a:buClr>
              <a:buSzPct val="70000"/>
              <a:buFont typeface="Wingdings 2"/>
              <a:buNone/>
              <a:tabLst/>
              <a:defRPr/>
            </a:pPr>
            <a:r>
              <a:rPr kumimoji="0" lang="en-US" sz="2600" b="0" i="0" u="sng" strike="noStrike" kern="1200" cap="none" spc="0" normalizeH="0" baseline="0" noProof="0" dirty="0" smtClean="0">
                <a:ln>
                  <a:noFill/>
                </a:ln>
                <a:solidFill>
                  <a:srgbClr val="4E3B30"/>
                </a:solidFill>
                <a:effectLst/>
                <a:uLnTx/>
                <a:uFillTx/>
                <a:latin typeface="Franklin Gothic Book"/>
              </a:rPr>
              <a:t>Keep registration paperwork to a minimum.  </a:t>
            </a: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36</a:t>
            </a:fld>
            <a:endParaRPr lang="en-US"/>
          </a:p>
        </p:txBody>
      </p:sp>
    </p:spTree>
    <p:extLst>
      <p:ext uri="{BB962C8B-B14F-4D97-AF65-F5344CB8AC3E}">
        <p14:creationId xmlns:p14="http://schemas.microsoft.com/office/powerpoint/2010/main" val="2285779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OEP will provide name of water company</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37</a:t>
            </a:fld>
            <a:endParaRPr lang="en-US"/>
          </a:p>
        </p:txBody>
      </p:sp>
    </p:spTree>
    <p:extLst>
      <p:ext uri="{BB962C8B-B14F-4D97-AF65-F5344CB8AC3E}">
        <p14:creationId xmlns:p14="http://schemas.microsoft.com/office/powerpoint/2010/main" val="2285779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3. Other Proposed Federally Assisted Water Resources Projects (Agency Other than the FERC)</a:t>
            </a:r>
          </a:p>
          <a:p>
            <a:r>
              <a:rPr lang="en-US" sz="1200" b="0" i="0" u="none" strike="noStrike" kern="1200" baseline="0" dirty="0" smtClean="0">
                <a:solidFill>
                  <a:schemeClr val="tx1"/>
                </a:solidFill>
                <a:latin typeface="+mn-lt"/>
                <a:ea typeface="+mn-ea"/>
                <a:cs typeface="+mn-cs"/>
              </a:rPr>
              <a:t>Refer to the section on “other proposed federally assisted water resources projects” under water</a:t>
            </a:r>
          </a:p>
          <a:p>
            <a:r>
              <a:rPr lang="en-US" sz="1200" b="0" i="0" u="none" strike="noStrike" kern="1200" baseline="0" dirty="0" smtClean="0">
                <a:solidFill>
                  <a:schemeClr val="tx1"/>
                </a:solidFill>
                <a:latin typeface="+mn-lt"/>
                <a:ea typeface="+mn-ea"/>
                <a:cs typeface="+mn-cs"/>
              </a:rPr>
              <a:t>resources projects within the designated river corridor (Section I.A.3.).</a:t>
            </a:r>
          </a:p>
          <a:p>
            <a:r>
              <a:rPr lang="en-US" sz="1200" b="1" i="1" u="none" strike="noStrike" kern="1200" baseline="0" dirty="0" smtClean="0">
                <a:solidFill>
                  <a:schemeClr val="tx1"/>
                </a:solidFill>
                <a:latin typeface="+mn-lt"/>
                <a:ea typeface="+mn-ea"/>
                <a:cs typeface="+mn-cs"/>
              </a:rPr>
              <a:t>B. Water Resources Projects Below, Above or on a Stream Tributary to the Congressionally</a:t>
            </a:r>
          </a:p>
          <a:p>
            <a:r>
              <a:rPr lang="en-US" sz="1200" b="1" i="1" u="none" strike="noStrike" kern="1200" baseline="0" dirty="0" smtClean="0">
                <a:solidFill>
                  <a:schemeClr val="tx1"/>
                </a:solidFill>
                <a:latin typeface="+mn-lt"/>
                <a:ea typeface="+mn-ea"/>
                <a:cs typeface="+mn-cs"/>
              </a:rPr>
              <a:t>Authorized Study River Corridor</a:t>
            </a:r>
          </a:p>
          <a:p>
            <a:r>
              <a:rPr lang="en-US" sz="1200" b="0" i="0" u="none" strike="noStrike" kern="1200" baseline="0" dirty="0" smtClean="0">
                <a:solidFill>
                  <a:schemeClr val="tx1"/>
                </a:solidFill>
                <a:latin typeface="+mn-lt"/>
                <a:ea typeface="+mn-ea"/>
                <a:cs typeface="+mn-cs"/>
              </a:rPr>
              <a:t>For 1 and 2 below, i.e., water resources projects below, above or on a stream tributary to the</a:t>
            </a:r>
          </a:p>
          <a:p>
            <a:r>
              <a:rPr lang="en-US" sz="1200" b="0" i="0" u="none" strike="noStrike" kern="1200" baseline="0" dirty="0" smtClean="0">
                <a:solidFill>
                  <a:schemeClr val="tx1"/>
                </a:solidFill>
                <a:latin typeface="+mn-lt"/>
                <a:ea typeface="+mn-ea"/>
                <a:cs typeface="+mn-cs"/>
              </a:rPr>
              <a:t>congressionally authorized study river, the downstream/upstream project will be evaluated as to</a:t>
            </a:r>
          </a:p>
          <a:p>
            <a:r>
              <a:rPr lang="en-US" sz="1200" b="0" i="0" u="none" strike="noStrike" kern="1200" baseline="0" dirty="0" smtClean="0">
                <a:solidFill>
                  <a:schemeClr val="tx1"/>
                </a:solidFill>
                <a:latin typeface="+mn-lt"/>
                <a:ea typeface="+mn-ea"/>
                <a:cs typeface="+mn-cs"/>
              </a:rPr>
              <a:t>whether the study river is invaded or the scenic, recreational, fish and wildlife values present on</a:t>
            </a:r>
          </a:p>
          <a:p>
            <a:r>
              <a:rPr lang="en-US" sz="1200" b="0" i="0" u="none" strike="noStrike" kern="1200" baseline="0" dirty="0" smtClean="0">
                <a:solidFill>
                  <a:schemeClr val="tx1"/>
                </a:solidFill>
                <a:latin typeface="+mn-lt"/>
                <a:ea typeface="+mn-ea"/>
                <a:cs typeface="+mn-cs"/>
              </a:rPr>
              <a:t>the date of designation of the river for study are diminished.</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38</a:t>
            </a:fld>
            <a:endParaRPr lang="en-US"/>
          </a:p>
        </p:txBody>
      </p:sp>
    </p:spTree>
    <p:extLst>
      <p:ext uri="{BB962C8B-B14F-4D97-AF65-F5344CB8AC3E}">
        <p14:creationId xmlns:p14="http://schemas.microsoft.com/office/powerpoint/2010/main" val="295759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39</a:t>
            </a:fld>
            <a:endParaRPr lang="en-US"/>
          </a:p>
        </p:txBody>
      </p:sp>
    </p:spTree>
    <p:extLst>
      <p:ext uri="{BB962C8B-B14F-4D97-AF65-F5344CB8AC3E}">
        <p14:creationId xmlns:p14="http://schemas.microsoft.com/office/powerpoint/2010/main" val="269061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Mention that there will be numerous references to the 2002 E &amp; S </a:t>
            </a:r>
            <a:r>
              <a:rPr lang="en-US" b="1" baseline="0" dirty="0" smtClean="0"/>
              <a:t>Guidelines</a:t>
            </a:r>
            <a:r>
              <a:rPr lang="en-US" baseline="0" dirty="0" smtClean="0"/>
              <a:t> and the 2004 SWQ </a:t>
            </a:r>
            <a:r>
              <a:rPr lang="en-US" b="1" baseline="0" dirty="0" smtClean="0"/>
              <a:t>Manual</a:t>
            </a:r>
            <a:r>
              <a:rPr lang="en-US" baseline="0" dirty="0" smtClean="0"/>
              <a:t>.  Knowledge of both is key.  E &amp; S is largely for DURING construction, and the 2004 Manual is for design of systems AFTER construction.  It is important to know that when dealing with DEEP, to utilize the terminology found in both of these manuals, and that when you utilize these, that design truly meets the definitions.  </a:t>
            </a:r>
            <a:r>
              <a:rPr lang="en-US" baseline="0" dirty="0" err="1" smtClean="0"/>
              <a:t>Ie</a:t>
            </a:r>
            <a:r>
              <a:rPr lang="en-US" baseline="0" dirty="0" smtClean="0"/>
              <a:t>..A wet swale, must truly be a wet swale..</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4</a:t>
            </a:fld>
            <a:endParaRPr lang="en-US"/>
          </a:p>
        </p:txBody>
      </p:sp>
    </p:spTree>
    <p:extLst>
      <p:ext uri="{BB962C8B-B14F-4D97-AF65-F5344CB8AC3E}">
        <p14:creationId xmlns:p14="http://schemas.microsoft.com/office/powerpoint/2010/main" val="1298187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40</a:t>
            </a:fld>
            <a:endParaRPr lang="en-US"/>
          </a:p>
        </p:txBody>
      </p:sp>
    </p:spTree>
    <p:extLst>
      <p:ext uri="{BB962C8B-B14F-4D97-AF65-F5344CB8AC3E}">
        <p14:creationId xmlns:p14="http://schemas.microsoft.com/office/powerpoint/2010/main" val="367973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DEEP website, if you</a:t>
            </a:r>
            <a:r>
              <a:rPr lang="en-US" baseline="0" dirty="0" smtClean="0"/>
              <a:t> search stormwater, this is the first selection.</a:t>
            </a:r>
          </a:p>
          <a:p>
            <a:endParaRPr lang="en-US" baseline="0" dirty="0" smtClean="0"/>
          </a:p>
          <a:p>
            <a:r>
              <a:rPr lang="en-US" baseline="0" dirty="0" smtClean="0"/>
              <a:t>This page is very helpful</a:t>
            </a:r>
          </a:p>
          <a:p>
            <a:r>
              <a:rPr lang="en-US" baseline="0" dirty="0" smtClean="0"/>
              <a:t>Has links to the 2003 Guidelines and to 2004 SWQ Manual as well</a:t>
            </a: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41</a:t>
            </a:fld>
            <a:endParaRPr lang="en-US"/>
          </a:p>
        </p:txBody>
      </p:sp>
    </p:spTree>
    <p:extLst>
      <p:ext uri="{BB962C8B-B14F-4D97-AF65-F5344CB8AC3E}">
        <p14:creationId xmlns:p14="http://schemas.microsoft.com/office/powerpoint/2010/main" val="1128636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scroll down PAST the Industrial Permit info,</a:t>
            </a:r>
            <a:r>
              <a:rPr lang="en-US" baseline="0" dirty="0" smtClean="0"/>
              <a:t> until you reach the section for the Construction activities General Permit</a:t>
            </a:r>
          </a:p>
          <a:p>
            <a:endParaRPr lang="en-US" baseline="0" dirty="0" smtClean="0"/>
          </a:p>
          <a:p>
            <a:r>
              <a:rPr lang="en-US" baseline="0" dirty="0" smtClean="0"/>
              <a:t>Registration form itself is available here, both in word or PDF format</a:t>
            </a:r>
          </a:p>
          <a:p>
            <a:endParaRPr lang="en-US" baseline="0" dirty="0" smtClean="0"/>
          </a:p>
          <a:p>
            <a:r>
              <a:rPr lang="en-US" baseline="0" dirty="0" smtClean="0"/>
              <a:t>The links to both the Notice of Termination Form and Stormwater Monitoring Forms are also found here, and a blank is being requested to be provided by OEP as part of the registration submission..</a:t>
            </a:r>
          </a:p>
          <a:p>
            <a:endParaRPr lang="en-US" baseline="0" dirty="0" smtClean="0"/>
          </a:p>
          <a:p>
            <a:r>
              <a:rPr lang="en-US" baseline="0" dirty="0" smtClean="0"/>
              <a:t>Link to </a:t>
            </a:r>
            <a:r>
              <a:rPr lang="en-US" baseline="0" dirty="0" err="1" smtClean="0"/>
              <a:t>NetDMR</a:t>
            </a:r>
            <a:r>
              <a:rPr lang="en-US" baseline="0" dirty="0" smtClean="0"/>
              <a:t> is also here…NOT up and running yet</a:t>
            </a:r>
          </a:p>
          <a:p>
            <a:endParaRPr lang="en-US" baseline="0" dirty="0" smtClean="0"/>
          </a:p>
          <a:p>
            <a:r>
              <a:rPr lang="en-US" baseline="0" dirty="0" smtClean="0"/>
              <a:t>Postings  -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42</a:t>
            </a:fld>
            <a:endParaRPr lang="en-US"/>
          </a:p>
        </p:txBody>
      </p:sp>
    </p:spTree>
    <p:extLst>
      <p:ext uri="{BB962C8B-B14F-4D97-AF65-F5344CB8AC3E}">
        <p14:creationId xmlns:p14="http://schemas.microsoft.com/office/powerpoint/2010/main" val="43435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Re-registration ended February</a:t>
            </a:r>
            <a:r>
              <a:rPr lang="en-US" baseline="0" dirty="0" smtClean="0"/>
              <a:t> 1, 2014, all are now new.</a:t>
            </a:r>
          </a:p>
          <a:p>
            <a:r>
              <a:rPr lang="en-US" baseline="0" dirty="0" smtClean="0"/>
              <a:t>Erodible Area based on soil disturbance, does not include mill &amp; overlay, partial depth repair.</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43</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a:t>
            </a:r>
            <a:r>
              <a:rPr lang="en-US" baseline="0" dirty="0" smtClean="0"/>
              <a:t> Engineers</a:t>
            </a:r>
          </a:p>
          <a:p>
            <a:r>
              <a:rPr lang="en-US" baseline="0" dirty="0" smtClean="0"/>
              <a:t>1: Ravi V. </a:t>
            </a:r>
            <a:r>
              <a:rPr lang="en-US" baseline="0" dirty="0" err="1" smtClean="0"/>
              <a:t>Chandran</a:t>
            </a:r>
            <a:endParaRPr lang="en-US" baseline="0" dirty="0" smtClean="0"/>
          </a:p>
          <a:p>
            <a:r>
              <a:rPr lang="en-US" baseline="0" dirty="0" smtClean="0"/>
              <a:t>2: Carl E. Nelson</a:t>
            </a:r>
          </a:p>
          <a:p>
            <a:r>
              <a:rPr lang="en-US" baseline="0" dirty="0" smtClean="0"/>
              <a:t>3: Mark D. Rolfe</a:t>
            </a:r>
          </a:p>
          <a:p>
            <a:r>
              <a:rPr lang="en-US" baseline="0" dirty="0" smtClean="0"/>
              <a:t>4: Kenneth E. </a:t>
            </a:r>
            <a:r>
              <a:rPr lang="en-US" baseline="0" dirty="0" err="1" smtClean="0"/>
              <a:t>Fargnoli</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44</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N/A</a:t>
            </a:r>
            <a:r>
              <a:rPr lang="en-US" baseline="0" dirty="0" smtClean="0"/>
              <a:t> except for this section if Consultant aids in prep</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45</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info, including start &amp; stop dates, and hours of operation must be filled in. 7:30 – 4:00</a:t>
            </a:r>
            <a:r>
              <a:rPr lang="en-US" baseline="0" dirty="0" smtClean="0"/>
              <a:t> typical.</a:t>
            </a:r>
            <a:endParaRPr lang="en-US" dirty="0" smtClean="0"/>
          </a:p>
          <a:p>
            <a:endParaRPr lang="en-US" dirty="0" smtClean="0"/>
          </a:p>
          <a:p>
            <a:r>
              <a:rPr lang="en-US" dirty="0" smtClean="0"/>
              <a:t>2,</a:t>
            </a:r>
            <a:r>
              <a:rPr lang="en-US" baseline="0" dirty="0" smtClean="0"/>
              <a:t> 3, and 4 should always be NO</a:t>
            </a:r>
          </a:p>
          <a:p>
            <a:endParaRPr lang="en-US" baseline="0" dirty="0" smtClean="0"/>
          </a:p>
          <a:p>
            <a:r>
              <a:rPr lang="en-US" baseline="0" dirty="0" smtClean="0"/>
              <a:t>5 – are you within CAM boundary?...refer to PNDF or CT ECO.</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46</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date of NDDB map (will be updated every June and December of each year) and include a copy of the NDDB map..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consideration we reviewed previously, which will be screened and back up information provided</a:t>
            </a:r>
            <a:r>
              <a:rPr lang="en-US" baseline="0" dirty="0" smtClean="0"/>
              <a:t> by OEP.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Number 9 should always be YES</a:t>
            </a: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47</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1: List</a:t>
            </a:r>
            <a:r>
              <a:rPr lang="en-US" baseline="0" dirty="0" smtClean="0"/>
              <a:t> of all outfalls at the start of construction.</a:t>
            </a:r>
          </a:p>
          <a:p>
            <a:r>
              <a:rPr lang="en-US" baseline="0" dirty="0" smtClean="0"/>
              <a:t>List by station or by general number, refer to in text, identify on plans</a:t>
            </a:r>
          </a:p>
          <a:p>
            <a:endParaRPr lang="en-US" baseline="0" dirty="0" smtClean="0"/>
          </a:p>
          <a:p>
            <a:r>
              <a:rPr lang="en-US" baseline="0" dirty="0" smtClean="0"/>
              <a:t>Table 2: List of temporary outfalls and all outfalls that will exist post-construction.</a:t>
            </a:r>
          </a:p>
          <a:p>
            <a:r>
              <a:rPr lang="en-US" baseline="0" dirty="0" smtClean="0"/>
              <a:t>Dates should match with the construction sequencing narrative.</a:t>
            </a:r>
          </a:p>
          <a:p>
            <a:r>
              <a:rPr lang="en-US" baseline="0" dirty="0" smtClean="0"/>
              <a:t>Define Effective Impervious Area.</a:t>
            </a:r>
          </a:p>
          <a:p>
            <a:pPr marL="476250" marR="0">
              <a:spcBef>
                <a:spcPts val="0"/>
              </a:spcBef>
              <a:spcAft>
                <a:spcPts val="0"/>
              </a:spcAft>
            </a:pPr>
            <a:endParaRPr lang="en-US" sz="1200" dirty="0" smtClean="0">
              <a:solidFill>
                <a:srgbClr val="000000"/>
              </a:solidFill>
              <a:effectLst/>
              <a:latin typeface="Century Gothic"/>
              <a:ea typeface="Calibri"/>
              <a:cs typeface="Times New Roman"/>
            </a:endParaRPr>
          </a:p>
          <a:p>
            <a:pPr marL="476250" marR="0">
              <a:spcBef>
                <a:spcPts val="0"/>
              </a:spcBef>
              <a:spcAft>
                <a:spcPts val="0"/>
              </a:spcAft>
            </a:pPr>
            <a:endParaRPr lang="en-US" sz="1200" dirty="0" smtClean="0">
              <a:solidFill>
                <a:srgbClr val="000000"/>
              </a:solidFill>
              <a:effectLst/>
              <a:latin typeface="Century Gothic"/>
              <a:ea typeface="Calibri"/>
              <a:cs typeface="Times New Roman"/>
            </a:endParaRPr>
          </a:p>
          <a:p>
            <a:pPr marL="476250" marR="0">
              <a:spcBef>
                <a:spcPts val="0"/>
              </a:spcBef>
              <a:spcAft>
                <a:spcPts val="0"/>
              </a:spcAft>
            </a:pPr>
            <a:r>
              <a:rPr lang="en-US" sz="1200" dirty="0" smtClean="0">
                <a:solidFill>
                  <a:srgbClr val="000000"/>
                </a:solidFill>
                <a:effectLst/>
                <a:latin typeface="Century Gothic"/>
                <a:ea typeface="Calibri"/>
                <a:cs typeface="Times New Roman"/>
              </a:rPr>
              <a:t>Existing Outfall – EO</a:t>
            </a:r>
            <a:endParaRPr lang="en-US" sz="1400" dirty="0" smtClean="0">
              <a:solidFill>
                <a:srgbClr val="000000"/>
              </a:solidFill>
              <a:effectLst/>
              <a:latin typeface="sans serif"/>
              <a:ea typeface="Calibri"/>
              <a:cs typeface="Times New Roman"/>
            </a:endParaRPr>
          </a:p>
          <a:p>
            <a:pPr marL="476250" marR="0">
              <a:spcBef>
                <a:spcPts val="0"/>
              </a:spcBef>
              <a:spcAft>
                <a:spcPts val="0"/>
              </a:spcAft>
            </a:pPr>
            <a:r>
              <a:rPr lang="en-US" sz="1200" dirty="0" smtClean="0">
                <a:solidFill>
                  <a:srgbClr val="000000"/>
                </a:solidFill>
                <a:effectLst/>
                <a:latin typeface="Century Gothic"/>
                <a:ea typeface="Calibri"/>
                <a:cs typeface="Times New Roman"/>
              </a:rPr>
              <a:t>Temporary Outfall – TO</a:t>
            </a:r>
            <a:endParaRPr lang="en-US" sz="1400" dirty="0" smtClean="0">
              <a:solidFill>
                <a:srgbClr val="000000"/>
              </a:solidFill>
              <a:effectLst/>
              <a:latin typeface="sans serif"/>
              <a:ea typeface="Calibri"/>
              <a:cs typeface="Times New Roman"/>
            </a:endParaRPr>
          </a:p>
          <a:p>
            <a:pPr marL="476250" marR="0">
              <a:spcBef>
                <a:spcPts val="0"/>
              </a:spcBef>
              <a:spcAft>
                <a:spcPts val="0"/>
              </a:spcAft>
            </a:pPr>
            <a:r>
              <a:rPr lang="en-US" sz="1200" dirty="0" smtClean="0">
                <a:solidFill>
                  <a:srgbClr val="000000"/>
                </a:solidFill>
                <a:effectLst/>
                <a:latin typeface="Century Gothic"/>
                <a:ea typeface="Calibri"/>
                <a:cs typeface="Times New Roman"/>
              </a:rPr>
              <a:t>Permanent Outfall - PO</a:t>
            </a:r>
            <a:endParaRPr lang="en-US" sz="1400" dirty="0" smtClean="0">
              <a:solidFill>
                <a:srgbClr val="000000"/>
              </a:solidFill>
              <a:effectLst/>
              <a:latin typeface="sans serif"/>
              <a:ea typeface="Calibri"/>
              <a:cs typeface="Times New Roman"/>
            </a:endParaRPr>
          </a:p>
          <a:p>
            <a:pPr marL="0" marR="0">
              <a:spcBef>
                <a:spcPts val="0"/>
              </a:spcBef>
              <a:spcAft>
                <a:spcPts val="0"/>
              </a:spcAft>
            </a:pPr>
            <a:r>
              <a:rPr lang="en-US" sz="1200" dirty="0" smtClean="0">
                <a:solidFill>
                  <a:srgbClr val="000000"/>
                </a:solidFill>
                <a:effectLst/>
                <a:latin typeface="Century Gothic"/>
                <a:ea typeface="Calibri"/>
                <a:cs typeface="Times New Roman"/>
              </a:rPr>
              <a:t> </a:t>
            </a:r>
            <a:endParaRPr lang="en-US" sz="1400" dirty="0" smtClean="0">
              <a:solidFill>
                <a:srgbClr val="000000"/>
              </a:solidFill>
              <a:effectLst/>
              <a:latin typeface="sans serif"/>
              <a:ea typeface="Calibri"/>
              <a:cs typeface="Times New Roman"/>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48</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3</a:t>
            </a:r>
          </a:p>
          <a:p>
            <a:r>
              <a:rPr lang="en-US" dirty="0" smtClean="0"/>
              <a:t>305b</a:t>
            </a:r>
            <a:r>
              <a:rPr lang="en-US" baseline="0" dirty="0" smtClean="0"/>
              <a:t> ID on CT ECO site.</a:t>
            </a:r>
          </a:p>
          <a:p>
            <a:r>
              <a:rPr lang="en-US" baseline="0" dirty="0" smtClean="0"/>
              <a:t>Need Impaired Waters Table.</a:t>
            </a:r>
            <a:endParaRPr lang="en-US" dirty="0" smtClean="0"/>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49</a:t>
            </a:fld>
            <a:endParaRPr lang="en-US"/>
          </a:p>
        </p:txBody>
      </p:sp>
    </p:spTree>
    <p:extLst>
      <p:ext uri="{BB962C8B-B14F-4D97-AF65-F5344CB8AC3E}">
        <p14:creationId xmlns:p14="http://schemas.microsoft.com/office/powerpoint/2010/main" val="5776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Stormwater is water resulting from rain or snowmelt that runs off surfaces such as rooftops, paved streets, highways and parking lots. Along the way, the water may pick up and transport contaminants including motor oils, gasoline, antifreeze, and brake dust (commonly found on pavements), fertilizers and pesticides (found on landscaped areas), and soil sediments (from farms and construction sites). The water eventually flows into a local stream, river or lake, or into a storm drain and continues through storm pipes until it is released untreated into a local </a:t>
            </a:r>
            <a:r>
              <a:rPr lang="en-US" sz="1200" kern="1200" dirty="0" err="1" smtClean="0">
                <a:solidFill>
                  <a:schemeClr val="tx1"/>
                </a:solidFill>
                <a:effectLst/>
                <a:latin typeface="+mn-lt"/>
                <a:ea typeface="+mn-ea"/>
                <a:cs typeface="+mn-cs"/>
              </a:rPr>
              <a:t>waterbody</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dirty="0" smtClean="0"/>
              <a:t>The federal Clean Water Act requires that all municipal, industrial and commercial facilities that discharge wastewater or </a:t>
            </a:r>
            <a:r>
              <a:rPr lang="en-US" dirty="0" smtClean="0">
                <a:hlinkClick r:id="rId3"/>
              </a:rPr>
              <a:t>stormwater</a:t>
            </a:r>
            <a:r>
              <a:rPr lang="en-US" dirty="0" smtClean="0"/>
              <a:t> directly from a point source (a discrete conveyance such as a pipe, ditch or channel) into a water of the United States (such as a lake, river, or ocean) must obtain a </a:t>
            </a:r>
            <a:r>
              <a:rPr lang="en-US" b="1" dirty="0" smtClean="0">
                <a:hlinkClick r:id="rId4"/>
              </a:rPr>
              <a:t>National Pollutant Discharge Elimination System (NPDES)</a:t>
            </a:r>
            <a:r>
              <a:rPr lang="en-US" dirty="0" smtClean="0"/>
              <a:t> permit. All permits are written to ensure the receiving waters will achieve their </a:t>
            </a:r>
            <a:r>
              <a:rPr lang="en-US" dirty="0" smtClean="0">
                <a:hlinkClick r:id="rId5"/>
              </a:rPr>
              <a:t>Water Quality Standards</a:t>
            </a:r>
            <a:r>
              <a:rPr lang="en-US" dirty="0" smtClean="0"/>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Different permits in CT: </a:t>
            </a:r>
          </a:p>
          <a:p>
            <a:r>
              <a:rPr lang="en-US" sz="1200" b="1" kern="1200" dirty="0" smtClean="0">
                <a:solidFill>
                  <a:schemeClr val="tx1"/>
                </a:solidFill>
                <a:effectLst/>
                <a:latin typeface="+mn-lt"/>
                <a:ea typeface="+mn-ea"/>
                <a:cs typeface="+mn-cs"/>
              </a:rPr>
              <a:t> Industrial </a:t>
            </a:r>
            <a:r>
              <a:rPr lang="en-US" sz="1200" kern="1200" dirty="0" smtClean="0">
                <a:solidFill>
                  <a:schemeClr val="tx1"/>
                </a:solidFill>
                <a:effectLst/>
                <a:latin typeface="+mn-lt"/>
                <a:ea typeface="+mn-ea"/>
                <a:cs typeface="+mn-cs"/>
              </a:rPr>
              <a:t>-regulates industrial facilities with point source discharges that are engaged in specific activities listed in the permit such as Asphalt plants, airports, repair facilities, public works garages… The DOT commercial service plazas fall under this category</a:t>
            </a:r>
          </a:p>
          <a:p>
            <a:r>
              <a:rPr lang="en-US" sz="1200" b="1" kern="1200" dirty="0" smtClean="0">
                <a:solidFill>
                  <a:schemeClr val="tx1"/>
                </a:solidFill>
                <a:effectLst/>
                <a:latin typeface="+mn-lt"/>
                <a:ea typeface="+mn-ea"/>
                <a:cs typeface="+mn-cs"/>
              </a:rPr>
              <a:t>Construction – what we will deal with today</a:t>
            </a:r>
            <a:r>
              <a:rPr lang="en-US" sz="1200" b="1" kern="1200" baseline="0" dirty="0" smtClean="0">
                <a:solidFill>
                  <a:schemeClr val="tx1"/>
                </a:solidFill>
                <a:effectLst/>
                <a:latin typeface="+mn-lt"/>
                <a:ea typeface="+mn-ea"/>
                <a:cs typeface="+mn-cs"/>
              </a:rPr>
              <a:t> </a:t>
            </a:r>
          </a:p>
          <a:p>
            <a:r>
              <a:rPr lang="en-US" sz="1200" b="1" kern="1200" baseline="0" dirty="0" smtClean="0">
                <a:solidFill>
                  <a:schemeClr val="tx1"/>
                </a:solidFill>
                <a:effectLst/>
                <a:latin typeface="+mn-lt"/>
                <a:ea typeface="+mn-ea"/>
                <a:cs typeface="+mn-cs"/>
              </a:rPr>
              <a:t>Commercial</a:t>
            </a:r>
            <a:r>
              <a:rPr lang="en-US" sz="1200" kern="1200" baseline="0" dirty="0" smtClean="0">
                <a:solidFill>
                  <a:schemeClr val="tx1"/>
                </a:solidFill>
                <a:effectLst/>
                <a:latin typeface="+mn-lt"/>
                <a:ea typeface="+mn-ea"/>
                <a:cs typeface="+mn-cs"/>
              </a:rPr>
              <a:t> – malls, movie theaters, supermarkets, concentrates on Maintenance such as sweeping and cleaning of basins, (only in CT)</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hlinkClick r:id="rId6" action="ppaction://hlinkfile"/>
              </a:rPr>
              <a:t>Stormwater from Small Municipal Separate Storm Sewer Systems General Permit</a:t>
            </a:r>
            <a:r>
              <a:rPr lang="en-US" sz="1200" b="1" kern="1200" dirty="0" smtClean="0">
                <a:solidFill>
                  <a:schemeClr val="tx1"/>
                </a:solidFill>
                <a:effectLst/>
                <a:latin typeface="+mn-lt"/>
                <a:ea typeface="+mn-ea"/>
                <a:cs typeface="+mn-cs"/>
              </a:rPr>
              <a:t> (MS4)</a:t>
            </a:r>
            <a:r>
              <a:rPr lang="en-US" sz="1200" b="0" kern="1200" dirty="0" smtClean="0">
                <a:solidFill>
                  <a:schemeClr val="tx1"/>
                </a:solidFill>
                <a:effectLst/>
                <a:latin typeface="+mn-lt"/>
                <a:ea typeface="+mn-ea"/>
                <a:cs typeface="+mn-cs"/>
              </a:rPr>
              <a:t> which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requires each municipality to take steps to keep the stormwater entering its storm sewer systems clean before entering water bodies and focuses on educational component</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5</a:t>
            </a:fld>
            <a:endParaRPr lang="en-US"/>
          </a:p>
        </p:txBody>
      </p:sp>
    </p:spTree>
    <p:extLst>
      <p:ext uri="{BB962C8B-B14F-4D97-AF65-F5344CB8AC3E}">
        <p14:creationId xmlns:p14="http://schemas.microsoft.com/office/powerpoint/2010/main" val="30405578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Impaired Waters – recall, none of them have a set TMDL as of yet…..</a:t>
            </a:r>
          </a:p>
          <a:p>
            <a:endParaRPr lang="en-US" dirty="0" smtClean="0"/>
          </a:p>
          <a:p>
            <a:r>
              <a:rPr lang="en-US" dirty="0" smtClean="0"/>
              <a:t>Therefore must either have no more than 3 acres</a:t>
            </a:r>
            <a:r>
              <a:rPr lang="en-US" baseline="0" dirty="0" smtClean="0"/>
              <a:t> of disturbance at a time or RETAIN the 2 year storm</a:t>
            </a:r>
          </a:p>
          <a:p>
            <a:endParaRPr lang="en-US" baseline="0" dirty="0" smtClean="0"/>
          </a:p>
          <a:p>
            <a:r>
              <a:rPr lang="en-US" baseline="0" dirty="0" smtClean="0"/>
              <a:t>Part VI – Always locally exempt, indicate if submitted electronically or not…</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50</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Registration, not a re-registration</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51</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page needs to be completed</a:t>
            </a:r>
          </a:p>
          <a:p>
            <a:r>
              <a:rPr lang="en-US" baseline="0" dirty="0" smtClean="0"/>
              <a:t>Professional Engineer vs. Landscape Architect on top.</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52</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party</a:t>
            </a:r>
            <a:r>
              <a:rPr lang="en-US" baseline="0" dirty="0" smtClean="0"/>
              <a:t> review – not required for CDOT projects.</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53</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baseline="0" dirty="0" smtClean="0"/>
              <a:t> party review, continued.</a:t>
            </a:r>
            <a:endParaRPr lang="en-US" dirty="0" smtClean="0"/>
          </a:p>
          <a:p>
            <a:r>
              <a:rPr lang="en-US" dirty="0" smtClean="0"/>
              <a:t>Independent Certification  - Locally</a:t>
            </a:r>
            <a:r>
              <a:rPr lang="en-US" baseline="0" dirty="0" smtClean="0"/>
              <a:t> approvable </a:t>
            </a:r>
            <a:r>
              <a:rPr lang="en-US" dirty="0" smtClean="0"/>
              <a:t>Projects</a:t>
            </a:r>
            <a:r>
              <a:rPr lang="en-US" baseline="0" dirty="0" smtClean="0"/>
              <a:t> over 15 acres ONLY</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54</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applicable attachments</a:t>
            </a:r>
          </a:p>
          <a:p>
            <a:endParaRPr lang="en-US" dirty="0" smtClean="0"/>
          </a:p>
          <a:p>
            <a:r>
              <a:rPr lang="en-US" sz="1200" b="1" i="0" u="none" strike="noStrike" kern="1200" baseline="0" dirty="0" smtClean="0">
                <a:solidFill>
                  <a:schemeClr val="tx1"/>
                </a:solidFill>
                <a:latin typeface="+mn-lt"/>
                <a:ea typeface="+mn-ea"/>
                <a:cs typeface="+mn-cs"/>
              </a:rPr>
              <a:t>Attachment A: United States Geological Survey (USGS) Quadrangle Map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Submit, a 8 ½” x 11” copy of the </a:t>
            </a:r>
            <a:r>
              <a:rPr lang="en-US" b="1" u="sng" dirty="0" smtClean="0"/>
              <a:t>relevant portion</a:t>
            </a:r>
            <a:r>
              <a:rPr lang="en-US" sz="1200" b="0" i="0" u="none" strike="noStrike" kern="1200" baseline="0" dirty="0" smtClean="0">
                <a:solidFill>
                  <a:schemeClr val="tx1"/>
                </a:solidFill>
                <a:latin typeface="+mn-lt"/>
                <a:ea typeface="+mn-ea"/>
                <a:cs typeface="+mn-cs"/>
              </a:rPr>
              <a:t> of a USGS Quadrangle Map, at a scale of 1:24,000, indicating the exact location of the project site and proposed activities. </a:t>
            </a:r>
          </a:p>
          <a:p>
            <a:r>
              <a:rPr lang="en-US" sz="1200" b="0" i="0" u="none" strike="noStrike" kern="1200" baseline="0" dirty="0" smtClean="0">
                <a:solidFill>
                  <a:schemeClr val="tx1"/>
                </a:solidFill>
                <a:latin typeface="+mn-lt"/>
                <a:ea typeface="+mn-ea"/>
                <a:cs typeface="+mn-cs"/>
              </a:rPr>
              <a:t>The </a:t>
            </a:r>
            <a:r>
              <a:rPr lang="en-US" sz="1200" b="1" i="0" u="sng" strike="noStrike" kern="1200" baseline="0" dirty="0" smtClean="0">
                <a:solidFill>
                  <a:schemeClr val="tx1"/>
                </a:solidFill>
                <a:latin typeface="+mn-lt"/>
                <a:ea typeface="+mn-ea"/>
                <a:cs typeface="+mn-cs"/>
              </a:rPr>
              <a:t>quadrangle name </a:t>
            </a:r>
            <a:r>
              <a:rPr lang="en-US" sz="1200" b="0" i="0" u="none" strike="noStrike" kern="1200" baseline="0" dirty="0" smtClean="0">
                <a:solidFill>
                  <a:schemeClr val="tx1"/>
                </a:solidFill>
                <a:latin typeface="+mn-lt"/>
                <a:ea typeface="+mn-ea"/>
                <a:cs typeface="+mn-cs"/>
              </a:rPr>
              <a:t>should be noted on the copy of the map submitted. See Figure A at the end of these instructions for an example of how a USGS map must be labeled when submitted. </a:t>
            </a: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55</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Endangered or Threatened Species: </a:t>
            </a:r>
            <a:r>
              <a:rPr lang="en-US" sz="1200" b="0" i="0" u="none" strike="noStrike" kern="1200" baseline="0" dirty="0" smtClean="0">
                <a:solidFill>
                  <a:schemeClr val="tx1"/>
                </a:solidFill>
                <a:latin typeface="+mn-lt"/>
                <a:ea typeface="+mn-ea"/>
                <a:cs typeface="+mn-cs"/>
              </a:rPr>
              <a:t>In order to be eligible to register for this General Permit, each registrant must perform a self-assessment, obtain a limited one-year determination, or obtain a safe-harbor determination regarding threatened and endangered species. This may include the need to develop and implement a mitigation plan. While each alternative has different limitations, the alternatives are not mutually exclusive; a registrant may register for this General Permit using more than one alternative. See Appendix A of the General Permit. Each registrant must complete this section AND Attachment C to this Registration form. A registrant who does not or cannot do so is not eligible to register under this General Permit. </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56</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 Harbor not being utilized by CTDOT </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57</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Safe Harbor</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58</a:t>
            </a:fld>
            <a:endParaRPr lang="en-US"/>
          </a:p>
        </p:txBody>
      </p:sp>
    </p:spTree>
    <p:extLst>
      <p:ext uri="{BB962C8B-B14F-4D97-AF65-F5344CB8AC3E}">
        <p14:creationId xmlns:p14="http://schemas.microsoft.com/office/powerpoint/2010/main" val="4548403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59</a:t>
            </a:fld>
            <a:endParaRPr lang="en-US"/>
          </a:p>
        </p:txBody>
      </p:sp>
    </p:spTree>
    <p:extLst>
      <p:ext uri="{BB962C8B-B14F-4D97-AF65-F5344CB8AC3E}">
        <p14:creationId xmlns:p14="http://schemas.microsoft.com/office/powerpoint/2010/main" val="71986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6</a:t>
            </a:fld>
            <a:endParaRPr lang="en-US"/>
          </a:p>
        </p:txBody>
      </p:sp>
    </p:spTree>
    <p:extLst>
      <p:ext uri="{BB962C8B-B14F-4D97-AF65-F5344CB8AC3E}">
        <p14:creationId xmlns:p14="http://schemas.microsoft.com/office/powerpoint/2010/main" val="40198816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Will not be processed until payment is received</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Locally exempt projects (registration and Plan): </a:t>
            </a:r>
          </a:p>
          <a:p>
            <a:r>
              <a:rPr lang="en-US" sz="1200" b="0" i="0" u="none" strike="noStrike" kern="1200" baseline="0" dirty="0" smtClean="0">
                <a:solidFill>
                  <a:schemeClr val="tx1"/>
                </a:solidFill>
                <a:latin typeface="+mn-lt"/>
                <a:ea typeface="+mn-ea"/>
                <a:cs typeface="+mn-cs"/>
              </a:rPr>
              <a:t>$3,000 total (soil disturbance area ≥ one (1) and &lt; twenty (20) acres). </a:t>
            </a:r>
          </a:p>
          <a:p>
            <a:r>
              <a:rPr lang="en-US" sz="1200" b="0" i="0" u="none" strike="noStrike" kern="1200" baseline="0" dirty="0" smtClean="0">
                <a:solidFill>
                  <a:schemeClr val="tx1"/>
                </a:solidFill>
                <a:latin typeface="+mn-lt"/>
                <a:ea typeface="+mn-ea"/>
                <a:cs typeface="+mn-cs"/>
              </a:rPr>
              <a:t>$4,000 total (soil disturbance ≥ twenty (20) acres and &lt; fifty (50) acres). </a:t>
            </a:r>
          </a:p>
          <a:p>
            <a:r>
              <a:rPr lang="en-US" sz="1200" b="0" i="0" u="none" strike="noStrike" kern="1200" baseline="0" dirty="0" smtClean="0">
                <a:solidFill>
                  <a:schemeClr val="tx1"/>
                </a:solidFill>
                <a:latin typeface="+mn-lt"/>
                <a:ea typeface="+mn-ea"/>
                <a:cs typeface="+mn-cs"/>
              </a:rPr>
              <a:t>$5,000 total (soil disturbance ≥ fifty (50) acres). </a:t>
            </a: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60</a:t>
            </a:fld>
            <a:endParaRPr lang="en-US"/>
          </a:p>
        </p:txBody>
      </p:sp>
    </p:spTree>
    <p:extLst>
      <p:ext uri="{BB962C8B-B14F-4D97-AF65-F5344CB8AC3E}">
        <p14:creationId xmlns:p14="http://schemas.microsoft.com/office/powerpoint/2010/main" val="4022190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page of postings</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61</a:t>
            </a:fld>
            <a:endParaRPr lang="en-US"/>
          </a:p>
        </p:txBody>
      </p:sp>
    </p:spTree>
    <p:extLst>
      <p:ext uri="{BB962C8B-B14F-4D97-AF65-F5344CB8AC3E}">
        <p14:creationId xmlns:p14="http://schemas.microsoft.com/office/powerpoint/2010/main" val="25044294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64</a:t>
            </a:fld>
            <a:endParaRPr lang="en-US"/>
          </a:p>
        </p:txBody>
      </p:sp>
    </p:spTree>
    <p:extLst>
      <p:ext uri="{BB962C8B-B14F-4D97-AF65-F5344CB8AC3E}">
        <p14:creationId xmlns:p14="http://schemas.microsoft.com/office/powerpoint/2010/main" val="27682433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65</a:t>
            </a:fld>
            <a:endParaRPr lang="en-US"/>
          </a:p>
        </p:txBody>
      </p:sp>
    </p:spTree>
    <p:extLst>
      <p:ext uri="{BB962C8B-B14F-4D97-AF65-F5344CB8AC3E}">
        <p14:creationId xmlns:p14="http://schemas.microsoft.com/office/powerpoint/2010/main" val="23970011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66</a:t>
            </a:fld>
            <a:endParaRPr lang="en-US"/>
          </a:p>
        </p:txBody>
      </p:sp>
    </p:spTree>
    <p:extLst>
      <p:ext uri="{BB962C8B-B14F-4D97-AF65-F5344CB8AC3E}">
        <p14:creationId xmlns:p14="http://schemas.microsoft.com/office/powerpoint/2010/main" val="38642620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Plans</a:t>
            </a:r>
            <a:r>
              <a:rPr lang="en-US" baseline="0" dirty="0" smtClean="0"/>
              <a:t> and a narrative</a:t>
            </a:r>
          </a:p>
          <a:p>
            <a:endParaRPr lang="en-US" baseline="0" dirty="0" smtClean="0"/>
          </a:p>
          <a:p>
            <a:r>
              <a:rPr lang="en-US" baseline="0" dirty="0" smtClean="0"/>
              <a:t>Plans should only be those that depict relevant aspects of the project.  Judgment must be utilized.  </a:t>
            </a:r>
            <a:r>
              <a:rPr lang="en-US" baseline="0" dirty="0" err="1" smtClean="0"/>
              <a:t>ie</a:t>
            </a:r>
            <a:r>
              <a:rPr lang="en-US" baseline="0" dirty="0" smtClean="0"/>
              <a:t>…Details of electrical, MBR = not needed.  Cross sections likely only needed if steep slopes or close to regulated area, </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67</a:t>
            </a:fld>
            <a:endParaRPr lang="en-US"/>
          </a:p>
        </p:txBody>
      </p:sp>
    </p:spTree>
    <p:extLst>
      <p:ext uri="{BB962C8B-B14F-4D97-AF65-F5344CB8AC3E}">
        <p14:creationId xmlns:p14="http://schemas.microsoft.com/office/powerpoint/2010/main" val="40078115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what belongs on a PLAN</a:t>
            </a:r>
          </a:p>
          <a:p>
            <a:endParaRPr lang="en-US" baseline="0" dirty="0" smtClean="0"/>
          </a:p>
          <a:p>
            <a:r>
              <a:rPr lang="en-US" baseline="0" dirty="0" smtClean="0"/>
              <a:t>** monitoring outfalls will be utilized during construction inspection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62299E5-E38C-4170-89C6-E57F16E33CCC}" type="slidenum">
              <a:rPr lang="en-US" smtClean="0"/>
              <a:t>68</a:t>
            </a:fld>
            <a:endParaRPr lang="en-US"/>
          </a:p>
        </p:txBody>
      </p:sp>
    </p:spTree>
    <p:extLst>
      <p:ext uri="{BB962C8B-B14F-4D97-AF65-F5344CB8AC3E}">
        <p14:creationId xmlns:p14="http://schemas.microsoft.com/office/powerpoint/2010/main" val="25009607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color coding in the template</a:t>
            </a:r>
          </a:p>
          <a:p>
            <a:endParaRPr lang="en-US" dirty="0" smtClean="0"/>
          </a:p>
          <a:p>
            <a:r>
              <a:rPr lang="en-US" dirty="0" smtClean="0"/>
              <a:t>Black – standard wording (stays)</a:t>
            </a:r>
          </a:p>
          <a:p>
            <a:r>
              <a:rPr lang="en-US" dirty="0" smtClean="0"/>
              <a:t>Blue – Guidance</a:t>
            </a:r>
          </a:p>
          <a:p>
            <a:r>
              <a:rPr lang="en-US" dirty="0" smtClean="0"/>
              <a:t>Red – fill out (project specific with</a:t>
            </a:r>
            <a:r>
              <a:rPr lang="en-US" baseline="0" dirty="0" smtClean="0"/>
              <a:t> guidance)</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69</a:t>
            </a:fld>
            <a:endParaRPr lang="en-US"/>
          </a:p>
        </p:txBody>
      </p:sp>
    </p:spTree>
    <p:extLst>
      <p:ext uri="{BB962C8B-B14F-4D97-AF65-F5344CB8AC3E}">
        <p14:creationId xmlns:p14="http://schemas.microsoft.com/office/powerpoint/2010/main" val="1736678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color coding in the template</a:t>
            </a:r>
          </a:p>
          <a:p>
            <a:endParaRPr lang="en-US" dirty="0" smtClean="0"/>
          </a:p>
          <a:p>
            <a:r>
              <a:rPr lang="en-US" dirty="0" smtClean="0"/>
              <a:t>Black – standard wording (stays)</a:t>
            </a:r>
          </a:p>
          <a:p>
            <a:r>
              <a:rPr lang="en-US" dirty="0" smtClean="0"/>
              <a:t>Blue – Guidance</a:t>
            </a:r>
          </a:p>
          <a:p>
            <a:r>
              <a:rPr lang="en-US" dirty="0" smtClean="0"/>
              <a:t>Red – fill out (project specific with</a:t>
            </a:r>
            <a:r>
              <a:rPr lang="en-US" baseline="0" dirty="0" smtClean="0"/>
              <a:t> guidance)</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70</a:t>
            </a:fld>
            <a:endParaRPr lang="en-US"/>
          </a:p>
        </p:txBody>
      </p:sp>
    </p:spTree>
    <p:extLst>
      <p:ext uri="{BB962C8B-B14F-4D97-AF65-F5344CB8AC3E}">
        <p14:creationId xmlns:p14="http://schemas.microsoft.com/office/powerpoint/2010/main" val="1736678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71</a:t>
            </a:fld>
            <a:endParaRPr lang="en-US"/>
          </a:p>
        </p:txBody>
      </p:sp>
    </p:spTree>
    <p:extLst>
      <p:ext uri="{BB962C8B-B14F-4D97-AF65-F5344CB8AC3E}">
        <p14:creationId xmlns:p14="http://schemas.microsoft.com/office/powerpoint/2010/main" val="95778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key terms which we will cover today </a:t>
            </a:r>
            <a:r>
              <a:rPr lang="en-US" baseline="0" dirty="0" smtClean="0"/>
              <a:t> - some of which are new, and some what confusing…</a:t>
            </a:r>
          </a:p>
          <a:p>
            <a:endParaRPr lang="en-US" baseline="0" dirty="0" smtClean="0"/>
          </a:p>
          <a:p>
            <a:r>
              <a:rPr lang="en-US" baseline="0" dirty="0" smtClean="0"/>
              <a:t>Brief intro, to each, but assure these will be covered in pertinent sections again in more detail.    </a:t>
            </a:r>
          </a:p>
          <a:p>
            <a:endParaRPr lang="en-US" baseline="0" dirty="0" smtClean="0"/>
          </a:p>
          <a:p>
            <a:r>
              <a:rPr lang="en-US" baseline="0" dirty="0" smtClean="0"/>
              <a:t>Pre-development means before your project, not when the pilgrims arrived.  </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7</a:t>
            </a:fld>
            <a:endParaRPr lang="en-US"/>
          </a:p>
        </p:txBody>
      </p:sp>
    </p:spTree>
    <p:extLst>
      <p:ext uri="{BB962C8B-B14F-4D97-AF65-F5344CB8AC3E}">
        <p14:creationId xmlns:p14="http://schemas.microsoft.com/office/powerpoint/2010/main" val="33858603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72</a:t>
            </a:fld>
            <a:endParaRPr lang="en-US"/>
          </a:p>
        </p:txBody>
      </p:sp>
    </p:spTree>
    <p:extLst>
      <p:ext uri="{BB962C8B-B14F-4D97-AF65-F5344CB8AC3E}">
        <p14:creationId xmlns:p14="http://schemas.microsoft.com/office/powerpoint/2010/main" val="5099813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Temporary – </a:t>
            </a:r>
            <a:r>
              <a:rPr lang="en-US" dirty="0" err="1" smtClean="0"/>
              <a:t>sed</a:t>
            </a:r>
            <a:r>
              <a:rPr lang="en-US" dirty="0" smtClean="0"/>
              <a:t> fence</a:t>
            </a:r>
          </a:p>
          <a:p>
            <a:r>
              <a:rPr lang="en-US" dirty="0" smtClean="0"/>
              <a:t>Permanent – permanent check dams, riprap outfalls</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73</a:t>
            </a:fld>
            <a:endParaRPr lang="en-US"/>
          </a:p>
        </p:txBody>
      </p:sp>
    </p:spTree>
    <p:extLst>
      <p:ext uri="{BB962C8B-B14F-4D97-AF65-F5344CB8AC3E}">
        <p14:creationId xmlns:p14="http://schemas.microsoft.com/office/powerpoint/2010/main" val="28273291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74</a:t>
            </a:fld>
            <a:endParaRPr lang="en-US"/>
          </a:p>
        </p:txBody>
      </p:sp>
    </p:spTree>
    <p:extLst>
      <p:ext uri="{BB962C8B-B14F-4D97-AF65-F5344CB8AC3E}">
        <p14:creationId xmlns:p14="http://schemas.microsoft.com/office/powerpoint/2010/main" val="11569351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dewatering</a:t>
            </a:r>
            <a:r>
              <a:rPr lang="en-US" baseline="0" dirty="0" smtClean="0"/>
              <a:t> must occur within floodplain, but still should be minimized</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75</a:t>
            </a:fld>
            <a:endParaRPr lang="en-US"/>
          </a:p>
        </p:txBody>
      </p:sp>
    </p:spTree>
    <p:extLst>
      <p:ext uri="{BB962C8B-B14F-4D97-AF65-F5344CB8AC3E}">
        <p14:creationId xmlns:p14="http://schemas.microsoft.com/office/powerpoint/2010/main" val="12191077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76</a:t>
            </a:fld>
            <a:endParaRPr lang="en-US"/>
          </a:p>
        </p:txBody>
      </p:sp>
    </p:spTree>
    <p:extLst>
      <p:ext uri="{BB962C8B-B14F-4D97-AF65-F5344CB8AC3E}">
        <p14:creationId xmlns:p14="http://schemas.microsoft.com/office/powerpoint/2010/main" val="42061590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 construction, therefore, 2004 Manual</a:t>
            </a:r>
          </a:p>
          <a:p>
            <a:r>
              <a:rPr lang="en-US" dirty="0" smtClean="0"/>
              <a:t>In order to qualify as a re-development project, must have 40% impervious cover existing</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77</a:t>
            </a:fld>
            <a:endParaRPr lang="en-US"/>
          </a:p>
        </p:txBody>
      </p:sp>
    </p:spTree>
    <p:extLst>
      <p:ext uri="{BB962C8B-B14F-4D97-AF65-F5344CB8AC3E}">
        <p14:creationId xmlns:p14="http://schemas.microsoft.com/office/powerpoint/2010/main" val="4183645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DOT’s ROW is linear and contiguous, ensure that project site limits are set so that existing impervious cover is 40 % or more</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78</a:t>
            </a:fld>
            <a:endParaRPr lang="en-US"/>
          </a:p>
        </p:txBody>
      </p:sp>
    </p:spTree>
    <p:extLst>
      <p:ext uri="{BB962C8B-B14F-4D97-AF65-F5344CB8AC3E}">
        <p14:creationId xmlns:p14="http://schemas.microsoft.com/office/powerpoint/2010/main" val="34954266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qualify as a re-development project, must have 40% impervious cover existing</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79</a:t>
            </a:fld>
            <a:endParaRPr lang="en-US"/>
          </a:p>
        </p:txBody>
      </p:sp>
    </p:spTree>
    <p:extLst>
      <p:ext uri="{BB962C8B-B14F-4D97-AF65-F5344CB8AC3E}">
        <p14:creationId xmlns:p14="http://schemas.microsoft.com/office/powerpoint/2010/main" val="41836457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step by step</a:t>
            </a:r>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80</a:t>
            </a:fld>
            <a:endParaRPr lang="en-US"/>
          </a:p>
        </p:txBody>
      </p:sp>
    </p:spTree>
    <p:extLst>
      <p:ext uri="{BB962C8B-B14F-4D97-AF65-F5344CB8AC3E}">
        <p14:creationId xmlns:p14="http://schemas.microsoft.com/office/powerpoint/2010/main" val="15726319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81</a:t>
            </a:fld>
            <a:endParaRPr lang="en-US"/>
          </a:p>
        </p:txBody>
      </p:sp>
    </p:spTree>
    <p:extLst>
      <p:ext uri="{BB962C8B-B14F-4D97-AF65-F5344CB8AC3E}">
        <p14:creationId xmlns:p14="http://schemas.microsoft.com/office/powerpoint/2010/main" val="283688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8</a:t>
            </a:fld>
            <a:endParaRPr lang="en-US"/>
          </a:p>
        </p:txBody>
      </p:sp>
    </p:spTree>
    <p:extLst>
      <p:ext uri="{BB962C8B-B14F-4D97-AF65-F5344CB8AC3E}">
        <p14:creationId xmlns:p14="http://schemas.microsoft.com/office/powerpoint/2010/main" val="11955036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not jumping right to this as a solution, otherwise when compiling your narrative, you will not have the proper documentation..</a:t>
            </a:r>
          </a:p>
          <a:p>
            <a:endParaRPr lang="en-US" dirty="0" smtClean="0"/>
          </a:p>
          <a:p>
            <a:r>
              <a:rPr lang="en-US" dirty="0" smtClean="0"/>
              <a:t>Need to show you will not increase effective impervious cover</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82</a:t>
            </a:fld>
            <a:endParaRPr lang="en-US"/>
          </a:p>
        </p:txBody>
      </p:sp>
    </p:spTree>
    <p:extLst>
      <p:ext uri="{BB962C8B-B14F-4D97-AF65-F5344CB8AC3E}">
        <p14:creationId xmlns:p14="http://schemas.microsoft.com/office/powerpoint/2010/main" val="37276990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Likely Facilities projects, New roads on new alignment…</a:t>
            </a:r>
          </a:p>
          <a:p>
            <a:endParaRPr lang="en-US" dirty="0" smtClean="0"/>
          </a:p>
          <a:p>
            <a:r>
              <a:rPr lang="en-US" dirty="0" smtClean="0"/>
              <a:t>More information for Facilities projects will be provided at the end of today’s presentation…</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83</a:t>
            </a:fld>
            <a:endParaRPr lang="en-US"/>
          </a:p>
        </p:txBody>
      </p:sp>
    </p:spTree>
    <p:extLst>
      <p:ext uri="{BB962C8B-B14F-4D97-AF65-F5344CB8AC3E}">
        <p14:creationId xmlns:p14="http://schemas.microsoft.com/office/powerpoint/2010/main" val="18656107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a:t>
            </a:r>
            <a:r>
              <a:rPr lang="en-US" baseline="0" dirty="0" smtClean="0"/>
              <a:t> Drainage Area Maps and calculations within SPCP Appendix</a:t>
            </a:r>
          </a:p>
          <a:p>
            <a:endParaRPr lang="en-US" baseline="0" dirty="0" smtClean="0"/>
          </a:p>
          <a:p>
            <a:r>
              <a:rPr lang="en-US" baseline="0" dirty="0" smtClean="0"/>
              <a:t>Drainage Area Maps</a:t>
            </a:r>
          </a:p>
          <a:p>
            <a:r>
              <a:rPr lang="en-US" baseline="0" dirty="0" smtClean="0"/>
              <a:t>Outlet Protection Calculations</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84</a:t>
            </a:fld>
            <a:endParaRPr lang="en-US"/>
          </a:p>
        </p:txBody>
      </p:sp>
    </p:spTree>
    <p:extLst>
      <p:ext uri="{BB962C8B-B14F-4D97-AF65-F5344CB8AC3E}">
        <p14:creationId xmlns:p14="http://schemas.microsoft.com/office/powerpoint/2010/main" val="40899938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7.4</a:t>
            </a:r>
            <a:r>
              <a:rPr lang="en-US" baseline="0" dirty="0" smtClean="0"/>
              <a:t> of Stormwater Quality Manual.</a:t>
            </a:r>
          </a:p>
          <a:p>
            <a:r>
              <a:rPr lang="en-US" baseline="0" dirty="0" smtClean="0"/>
              <a:t>Pollutant Reduction is designed to improve the water quality of stormwater discharges by treating the Water Quality Volume or Flow.</a:t>
            </a:r>
            <a:endParaRPr lang="en-US" dirty="0" smtClean="0"/>
          </a:p>
          <a:p>
            <a:r>
              <a:rPr lang="en-US" dirty="0" smtClean="0"/>
              <a:t>80%</a:t>
            </a:r>
            <a:r>
              <a:rPr lang="en-US" baseline="0" dirty="0" smtClean="0"/>
              <a:t> of WQV/WQF, most use WQV.</a:t>
            </a:r>
            <a:endParaRPr lang="en-US" dirty="0" smtClean="0"/>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85</a:t>
            </a:fld>
            <a:endParaRPr lang="en-US"/>
          </a:p>
        </p:txBody>
      </p:sp>
    </p:spTree>
    <p:extLst>
      <p:ext uri="{BB962C8B-B14F-4D97-AF65-F5344CB8AC3E}">
        <p14:creationId xmlns:p14="http://schemas.microsoft.com/office/powerpoint/2010/main" val="29571789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Amount of stormwater to be captured and treated to remove a majority of pollutants on an average annual basis.</a:t>
            </a:r>
          </a:p>
          <a:p>
            <a:r>
              <a:rPr lang="en-US" dirty="0" smtClean="0"/>
              <a:t>First Flush concept:</a:t>
            </a:r>
            <a:r>
              <a:rPr lang="en-US" baseline="0" dirty="0" smtClean="0"/>
              <a:t> sand, salt, oils.</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86</a:t>
            </a:fld>
            <a:endParaRPr lang="en-US"/>
          </a:p>
        </p:txBody>
      </p:sp>
    </p:spTree>
    <p:extLst>
      <p:ext uri="{BB962C8B-B14F-4D97-AF65-F5344CB8AC3E}">
        <p14:creationId xmlns:p14="http://schemas.microsoft.com/office/powerpoint/2010/main" val="31456107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Swales treat and attenuate the WQV</a:t>
            </a:r>
            <a:r>
              <a:rPr lang="en-US" baseline="0" dirty="0" smtClean="0"/>
              <a:t> and convey excess stormwater runoff.</a:t>
            </a:r>
          </a:p>
          <a:p>
            <a:r>
              <a:rPr lang="en-US" baseline="0" dirty="0" smtClean="0"/>
              <a:t>Grass Drainage Channels are designed for conveyance only, with limited pollutant removal.</a:t>
            </a:r>
            <a:endParaRPr lang="en-US" dirty="0" smtClean="0"/>
          </a:p>
          <a:p>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87</a:t>
            </a:fld>
            <a:endParaRPr lang="en-US"/>
          </a:p>
        </p:txBody>
      </p:sp>
    </p:spTree>
    <p:extLst>
      <p:ext uri="{BB962C8B-B14F-4D97-AF65-F5344CB8AC3E}">
        <p14:creationId xmlns:p14="http://schemas.microsoft.com/office/powerpoint/2010/main" val="29204078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Kim </a:t>
            </a:r>
          </a:p>
          <a:p>
            <a:endParaRPr lang="en-US" dirty="0" smtClean="0"/>
          </a:p>
          <a:p>
            <a:r>
              <a:rPr lang="en-US" dirty="0" smtClean="0"/>
              <a:t>Concrete washout – consider if required on your project</a:t>
            </a:r>
          </a:p>
          <a:p>
            <a:r>
              <a:rPr lang="en-US" dirty="0" smtClean="0"/>
              <a:t>Petroleum product storage – </a:t>
            </a:r>
          </a:p>
          <a:p>
            <a:r>
              <a:rPr lang="en-US" dirty="0" smtClean="0"/>
              <a:t>Covered in template – standard wording.</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88</a:t>
            </a:fld>
            <a:endParaRPr lang="en-US"/>
          </a:p>
        </p:txBody>
      </p:sp>
    </p:spTree>
    <p:extLst>
      <p:ext uri="{BB962C8B-B14F-4D97-AF65-F5344CB8AC3E}">
        <p14:creationId xmlns:p14="http://schemas.microsoft.com/office/powerpoint/2010/main" val="20244069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299E5-E38C-4170-89C6-E57F16E33CCC}" type="slidenum">
              <a:rPr lang="en-US" smtClean="0"/>
              <a:t>89</a:t>
            </a:fld>
            <a:endParaRPr lang="en-US"/>
          </a:p>
        </p:txBody>
      </p:sp>
    </p:spTree>
    <p:extLst>
      <p:ext uri="{BB962C8B-B14F-4D97-AF65-F5344CB8AC3E}">
        <p14:creationId xmlns:p14="http://schemas.microsoft.com/office/powerpoint/2010/main" val="394768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Locally Exempt – Will apply to most of you here today</a:t>
            </a:r>
          </a:p>
          <a:p>
            <a:endParaRPr lang="en-US" dirty="0" smtClean="0"/>
          </a:p>
          <a:p>
            <a:r>
              <a:rPr lang="en-US" dirty="0" smtClean="0"/>
              <a:t>Locally approvable does apply to projects managed by CTDOT via local roads, some projects in CE design which are initiated by the municipalities, and programs such as the Federal Local and State Local Bridge Programs.  </a:t>
            </a:r>
            <a:endParaRPr lang="en-US" dirty="0"/>
          </a:p>
        </p:txBody>
      </p:sp>
      <p:sp>
        <p:nvSpPr>
          <p:cNvPr id="4" name="Slide Number Placeholder 3"/>
          <p:cNvSpPr>
            <a:spLocks noGrp="1"/>
          </p:cNvSpPr>
          <p:nvPr>
            <p:ph type="sldNum" sz="quarter" idx="10"/>
          </p:nvPr>
        </p:nvSpPr>
        <p:spPr/>
        <p:txBody>
          <a:bodyPr/>
          <a:lstStyle/>
          <a:p>
            <a:fld id="{062299E5-E38C-4170-89C6-E57F16E33CCC}" type="slidenum">
              <a:rPr lang="en-US" smtClean="0"/>
              <a:t>9</a:t>
            </a:fld>
            <a:endParaRPr lang="en-US"/>
          </a:p>
        </p:txBody>
      </p:sp>
    </p:spTree>
    <p:extLst>
      <p:ext uri="{BB962C8B-B14F-4D97-AF65-F5344CB8AC3E}">
        <p14:creationId xmlns:p14="http://schemas.microsoft.com/office/powerpoint/2010/main" val="80010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D81BA86-5ECE-47F8-BCE1-C9C184753F14}" type="datetimeFigureOut">
              <a:rPr lang="en-US" smtClean="0"/>
              <a:t>9/23/2014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4CC5EA0-3376-4D38-868A-8B0C4190FAE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81BA86-5ECE-47F8-BCE1-C9C184753F14}"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81BA86-5ECE-47F8-BCE1-C9C184753F14}"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69123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55378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7032046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18293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90775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243509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385926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76595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D81BA86-5ECE-47F8-BCE1-C9C184753F14}" type="datetimeFigureOut">
              <a:rPr lang="en-US" smtClean="0"/>
              <a:t>9/23/2014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4CC5EA0-3376-4D38-868A-8B0C4190FAE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88052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254206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225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D81BA86-5ECE-47F8-BCE1-C9C184753F14}" type="datetimeFigureOut">
              <a:rPr lang="en-US" smtClean="0"/>
              <a:t>9/23/2014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4CC5EA0-3376-4D38-868A-8B0C4190FAEC}"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D81BA86-5ECE-47F8-BCE1-C9C184753F14}" type="datetimeFigureOut">
              <a:rPr lang="en-US" smtClean="0"/>
              <a:t>9/23/2014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D81BA86-5ECE-47F8-BCE1-C9C184753F14}"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4CC5EA0-3376-4D38-868A-8B0C4190FAEC}"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D81BA86-5ECE-47F8-BCE1-C9C184753F14}" type="datetimeFigureOut">
              <a:rPr lang="en-US" smtClean="0"/>
              <a:t>9/23/2014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D81BA86-5ECE-47F8-BCE1-C9C184753F14}" type="datetimeFigureOut">
              <a:rPr lang="en-US" smtClean="0"/>
              <a:t>9/23/2014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D81BA86-5ECE-47F8-BCE1-C9C184753F14}" type="datetimeFigureOut">
              <a:rPr lang="en-US" smtClean="0"/>
              <a:t>9/23/2014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D81BA86-5ECE-47F8-BCE1-C9C184753F14}"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4CC5EA0-3376-4D38-868A-8B0C4190FAEC}"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D81BA86-5ECE-47F8-BCE1-C9C184753F14}" type="datetimeFigureOut">
              <a:rPr lang="en-US" smtClean="0"/>
              <a:t>9/23/2014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CC5EA0-3376-4D38-868A-8B0C4190FAEC}"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D81BA86-5ECE-47F8-BCE1-C9C184753F14}" type="datetimeFigureOut">
              <a:rPr lang="en-US" smtClean="0">
                <a:solidFill>
                  <a:srgbClr val="F0A22E">
                    <a:shade val="75000"/>
                  </a:srgbClr>
                </a:solidFill>
              </a:rPr>
              <a:pPr/>
              <a:t>9/23/2014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CC5EA0-3376-4D38-868A-8B0C4190FAEC}"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6368636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11.tm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websoilsurvey.nrcs.usda.gov/app/" TargetMode="External"/><Relationship Id="rId4" Type="http://schemas.openxmlformats.org/officeDocument/2006/relationships/image" Target="../media/image24.tmp"/></Relationships>
</file>

<file path=ppt/slides/_rels/slide3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6.tmp"/></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ct.gov/deep/lib/deep/aquifer_protection/wtr_co_contact_list.pdf" TargetMode="External"/><Relationship Id="rId7"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hyperlink" Target="http://www.farmingtonriver.org/" TargetMode="External"/><Relationship Id="rId7" Type="http://schemas.openxmlformats.org/officeDocument/2006/relationships/image" Target="../media/image34.tmp"/><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rivers.gov/" TargetMode="External"/><Relationship Id="rId5" Type="http://schemas.openxmlformats.org/officeDocument/2006/relationships/hyperlink" Target="http://www.wpwa.org/" TargetMode="External"/><Relationship Id="rId4" Type="http://schemas.openxmlformats.org/officeDocument/2006/relationships/hyperlink" Target="http://www.eightmileriver.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ct.gov/deep/cwp/view.asp?a=2721&amp;q=325704&amp;deepNav_GID=1654#download" TargetMode="External"/><Relationship Id="rId4" Type="http://schemas.openxmlformats.org/officeDocument/2006/relationships/image" Target="../media/image7.tmp"/></Relationships>
</file>

<file path=ppt/slides/_rels/slide4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4.tmp"/></Relationships>
</file>

<file path=ppt/slides/_rels/slide48.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51.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3.tmp"/></Relationships>
</file>

<file path=ppt/slides/_rels/slide56.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4.tmp"/></Relationships>
</file>

<file path=ppt/slides/_rels/slide57.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59.tmp"/></Relationships>
</file>

<file path=ppt/slides/_rels/slide62.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ct.gov/deep/lib/deep/permits_and_licenses/water_discharge_general_permits/storm_const_SMR.pdf" TargetMode="External"/><Relationship Id="rId2" Type="http://schemas.openxmlformats.org/officeDocument/2006/relationships/image" Target="../media/image61.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64.wmf"/></Relationships>
</file>

<file path=ppt/slides/_rels/slide69.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66.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68.wmf"/></Relationships>
</file>

<file path=ppt/slides/_rels/slide7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71.jpeg"/><Relationship Id="rId4" Type="http://schemas.openxmlformats.org/officeDocument/2006/relationships/image" Target="../media/image70.tmp"/></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5.xml"/><Relationship Id="rId1" Type="http://schemas.openxmlformats.org/officeDocument/2006/relationships/slideLayout" Target="../slideLayouts/slideLayout13.xml"/><Relationship Id="rId5" Type="http://schemas.openxmlformats.org/officeDocument/2006/relationships/hyperlink" Target="http://www.ct.gov/dot/lib/dot/documents/dresearch/conndot_qpl.pdf" TargetMode="External"/><Relationship Id="rId4" Type="http://schemas.openxmlformats.org/officeDocument/2006/relationships/image" Target="../media/image75.tm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80.tmp"/><Relationship Id="rId2" Type="http://schemas.openxmlformats.org/officeDocument/2006/relationships/notesSlide" Target="../notesSlides/notesSlide82.xml"/><Relationship Id="rId1" Type="http://schemas.openxmlformats.org/officeDocument/2006/relationships/slideLayout" Target="../slideLayouts/slideLayout13.xml"/><Relationship Id="rId4" Type="http://schemas.openxmlformats.org/officeDocument/2006/relationships/image" Target="../media/image7.tmp"/></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81.tmp"/><Relationship Id="rId2" Type="http://schemas.openxmlformats.org/officeDocument/2006/relationships/notesSlide" Target="../notesSlides/notesSlide84.xml"/><Relationship Id="rId1" Type="http://schemas.openxmlformats.org/officeDocument/2006/relationships/slideLayout" Target="../slideLayouts/slideLayout13.xml"/><Relationship Id="rId5" Type="http://schemas.openxmlformats.org/officeDocument/2006/relationships/image" Target="../media/image83.tmp"/><Relationship Id="rId4" Type="http://schemas.openxmlformats.org/officeDocument/2006/relationships/image" Target="../media/image82.tmp"/></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spcBef>
                <a:spcPct val="20000"/>
              </a:spcBef>
            </a:pPr>
            <a:r>
              <a:rPr lang="en-US" sz="3100" b="1" cap="none" dirty="0">
                <a:solidFill>
                  <a:srgbClr val="4E3B30">
                    <a:shade val="75000"/>
                  </a:srgbClr>
                </a:solidFill>
                <a:effectLst/>
                <a:latin typeface="Franklin Gothic Book"/>
              </a:rPr>
              <a:t>General Permit for the Discharge of Stormwater and Dewatering Wastewaters from Construction </a:t>
            </a:r>
            <a:r>
              <a:rPr lang="en-US" sz="3100" b="1" cap="none" dirty="0" smtClean="0">
                <a:solidFill>
                  <a:srgbClr val="4E3B30">
                    <a:shade val="75000"/>
                  </a:srgbClr>
                </a:solidFill>
                <a:effectLst/>
                <a:latin typeface="Franklin Gothic Book"/>
              </a:rPr>
              <a:t>Activities</a:t>
            </a:r>
            <a:r>
              <a:rPr lang="en-US" sz="2400" b="1" cap="none" dirty="0">
                <a:solidFill>
                  <a:srgbClr val="4E3B30">
                    <a:shade val="75000"/>
                  </a:srgbClr>
                </a:solidFill>
                <a:effectLst/>
                <a:latin typeface="Franklin Gothic Book"/>
              </a:rPr>
              <a:t/>
            </a:r>
            <a:br>
              <a:rPr lang="en-US" sz="2400" b="1" cap="none" dirty="0">
                <a:solidFill>
                  <a:srgbClr val="4E3B30">
                    <a:shade val="75000"/>
                  </a:srgbClr>
                </a:solidFill>
                <a:effectLst/>
                <a:latin typeface="Franklin Gothic Book"/>
              </a:rPr>
            </a:br>
            <a:r>
              <a:rPr lang="en-US" sz="2700" b="1" dirty="0" smtClean="0"/>
              <a:t>Training session 2014</a:t>
            </a:r>
            <a:endParaRPr lang="en-US" sz="2700" b="1" dirty="0"/>
          </a:p>
        </p:txBody>
      </p:sp>
    </p:spTree>
    <p:extLst>
      <p:ext uri="{BB962C8B-B14F-4D97-AF65-F5344CB8AC3E}">
        <p14:creationId xmlns:p14="http://schemas.microsoft.com/office/powerpoint/2010/main" val="3526833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requirements</a:t>
            </a:r>
            <a:endParaRPr lang="en-US" dirty="0"/>
          </a:p>
        </p:txBody>
      </p:sp>
      <p:sp>
        <p:nvSpPr>
          <p:cNvPr id="3" name="Content Placeholder 2"/>
          <p:cNvSpPr>
            <a:spLocks noGrp="1"/>
          </p:cNvSpPr>
          <p:nvPr>
            <p:ph idx="1"/>
          </p:nvPr>
        </p:nvSpPr>
        <p:spPr>
          <a:xfrm>
            <a:off x="304800" y="1295400"/>
            <a:ext cx="8686800" cy="4784725"/>
          </a:xfrm>
        </p:spPr>
        <p:txBody>
          <a:bodyPr>
            <a:normAutofit/>
          </a:bodyPr>
          <a:lstStyle/>
          <a:p>
            <a:pPr>
              <a:buFont typeface="Wingdings" panose="05000000000000000000" pitchFamily="2" charset="2"/>
              <a:buChar char="v"/>
            </a:pPr>
            <a:r>
              <a:rPr lang="en-US" dirty="0" smtClean="0"/>
              <a:t>Locally </a:t>
            </a:r>
            <a:r>
              <a:rPr lang="en-US" dirty="0"/>
              <a:t>Approvable Projects </a:t>
            </a:r>
          </a:p>
          <a:p>
            <a:pPr lvl="1"/>
            <a:r>
              <a:rPr lang="en-US" dirty="0"/>
              <a:t>60 days prior to planned commencement of construction</a:t>
            </a:r>
          </a:p>
          <a:p>
            <a:pPr>
              <a:buFont typeface="Wingdings" panose="05000000000000000000" pitchFamily="2" charset="2"/>
              <a:buChar char="v"/>
            </a:pPr>
            <a:r>
              <a:rPr lang="en-US" b="1" dirty="0" smtClean="0"/>
              <a:t>Small Construction (Local Roads / FLBP / SLBP)</a:t>
            </a:r>
          </a:p>
          <a:p>
            <a:pPr lvl="1"/>
            <a:r>
              <a:rPr lang="en-US" b="1" dirty="0" smtClean="0"/>
              <a:t>Local municipal approval for projects between 1 and 5 acres – do not have to register if approved by local commission</a:t>
            </a:r>
          </a:p>
          <a:p>
            <a:pPr lvl="1"/>
            <a:r>
              <a:rPr lang="en-US" b="1" dirty="0" smtClean="0"/>
              <a:t>Show conformance with 2002 E &amp; S Guidelines</a:t>
            </a:r>
          </a:p>
          <a:p>
            <a:pPr lvl="1"/>
            <a:endParaRPr lang="en-US" b="1" dirty="0" smtClean="0">
              <a:solidFill>
                <a:schemeClr val="accent5">
                  <a:lumMod val="75000"/>
                </a:schemeClr>
              </a:solidFill>
            </a:endParaRPr>
          </a:p>
          <a:p>
            <a:pPr lvl="1"/>
            <a:endParaRPr lang="en-US" b="1" dirty="0">
              <a:solidFill>
                <a:schemeClr val="accent5">
                  <a:lumMod val="75000"/>
                </a:schemeClr>
              </a:solidFill>
            </a:endParaRPr>
          </a:p>
        </p:txBody>
      </p:sp>
    </p:spTree>
    <p:extLst>
      <p:ext uri="{BB962C8B-B14F-4D97-AF65-F5344CB8AC3E}">
        <p14:creationId xmlns:p14="http://schemas.microsoft.com/office/powerpoint/2010/main" val="145319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Registration not required </a:t>
            </a:r>
            <a:br>
              <a:rPr lang="en-US" dirty="0" smtClean="0"/>
            </a:br>
            <a:r>
              <a:rPr lang="en-US" dirty="0" smtClean="0"/>
              <a:t>when:</a:t>
            </a:r>
            <a:endParaRPr lang="en-US" dirty="0"/>
          </a:p>
        </p:txBody>
      </p:sp>
      <p:sp>
        <p:nvSpPr>
          <p:cNvPr id="3" name="Content Placeholder 2"/>
          <p:cNvSpPr>
            <a:spLocks noGrp="1"/>
          </p:cNvSpPr>
          <p:nvPr>
            <p:ph idx="1"/>
          </p:nvPr>
        </p:nvSpPr>
        <p:spPr>
          <a:xfrm>
            <a:off x="131550" y="1828800"/>
            <a:ext cx="8686800" cy="3184525"/>
          </a:xfrm>
        </p:spPr>
        <p:txBody>
          <a:bodyPr/>
          <a:lstStyle/>
          <a:p>
            <a:pPr>
              <a:buFont typeface="Wingdings" panose="05000000000000000000" pitchFamily="2" charset="2"/>
              <a:buChar char="Ø"/>
            </a:pPr>
            <a:r>
              <a:rPr lang="en-US" dirty="0" smtClean="0"/>
              <a:t>100 year storm event can be retained both during construction and post construction</a:t>
            </a:r>
          </a:p>
        </p:txBody>
      </p:sp>
    </p:spTree>
    <p:extLst>
      <p:ext uri="{BB962C8B-B14F-4D97-AF65-F5344CB8AC3E}">
        <p14:creationId xmlns:p14="http://schemas.microsoft.com/office/powerpoint/2010/main" val="154430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Requirements</a:t>
            </a:r>
            <a:endParaRPr lang="en-US" dirty="0"/>
          </a:p>
        </p:txBody>
      </p:sp>
    </p:spTree>
    <p:extLst>
      <p:ext uri="{BB962C8B-B14F-4D97-AF65-F5344CB8AC3E}">
        <p14:creationId xmlns:p14="http://schemas.microsoft.com/office/powerpoint/2010/main" val="1847349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conformance with / consideration of:</a:t>
            </a:r>
            <a:endParaRPr lang="en-US" dirty="0"/>
          </a:p>
        </p:txBody>
      </p:sp>
      <p:sp>
        <p:nvSpPr>
          <p:cNvPr id="3" name="Content Placeholder 2"/>
          <p:cNvSpPr>
            <a:spLocks noGrp="1"/>
          </p:cNvSpPr>
          <p:nvPr>
            <p:ph idx="1"/>
          </p:nvPr>
        </p:nvSpPr>
        <p:spPr>
          <a:xfrm>
            <a:off x="304800" y="1143000"/>
            <a:ext cx="8686800" cy="5486400"/>
          </a:xfrm>
        </p:spPr>
        <p:txBody>
          <a:bodyPr>
            <a:normAutofit fontScale="62500" lnSpcReduction="20000"/>
          </a:bodyPr>
          <a:lstStyle/>
          <a:p>
            <a:pPr>
              <a:buFont typeface="Wingdings" panose="05000000000000000000" pitchFamily="2" charset="2"/>
              <a:buChar char="v"/>
            </a:pPr>
            <a:r>
              <a:rPr lang="en-US" b="1" dirty="0" smtClean="0"/>
              <a:t>Coastal Management Act </a:t>
            </a:r>
          </a:p>
          <a:p>
            <a:pPr lvl="1"/>
            <a:r>
              <a:rPr lang="en-US" dirty="0" smtClean="0"/>
              <a:t>Approval of Coastal permit or CAM approval, including DOT Internal CAM</a:t>
            </a:r>
          </a:p>
          <a:p>
            <a:pPr lvl="1"/>
            <a:r>
              <a:rPr lang="en-US" dirty="0" smtClean="0"/>
              <a:t>Cover sheet of the coastal permit approval can be used in lieu of Appendix D and must be provided </a:t>
            </a:r>
            <a:r>
              <a:rPr lang="en-US" b="1" dirty="0" smtClean="0"/>
              <a:t>as Attachment B </a:t>
            </a:r>
          </a:p>
          <a:p>
            <a:pPr>
              <a:buFont typeface="Wingdings" panose="05000000000000000000" pitchFamily="2" charset="2"/>
              <a:buChar char="v"/>
            </a:pPr>
            <a:r>
              <a:rPr lang="en-US" b="1" dirty="0" smtClean="0"/>
              <a:t>Endangered and Threatened Species</a:t>
            </a:r>
          </a:p>
          <a:p>
            <a:pPr lvl="1"/>
            <a:r>
              <a:rPr lang="en-US" dirty="0" smtClean="0"/>
              <a:t>Outside of mapped area / Letter from NDDB  </a:t>
            </a:r>
            <a:r>
              <a:rPr lang="en-US" b="1" dirty="0" smtClean="0"/>
              <a:t>- will be Attachment C</a:t>
            </a:r>
          </a:p>
          <a:p>
            <a:pPr lvl="1"/>
            <a:r>
              <a:rPr lang="en-US" dirty="0" smtClean="0"/>
              <a:t>If site is within a ¼ mile of a mapped area, it must be screened through OEP</a:t>
            </a:r>
          </a:p>
          <a:p>
            <a:pPr lvl="1"/>
            <a:r>
              <a:rPr lang="en-US" dirty="0" smtClean="0"/>
              <a:t>DOT will not be utilizing the Safe Harbor Provision, sign-offs good for </a:t>
            </a:r>
            <a:r>
              <a:rPr lang="en-US" b="1" dirty="0" smtClean="0"/>
              <a:t>1 year</a:t>
            </a:r>
            <a:endParaRPr lang="en-US" b="1" dirty="0" smtClean="0">
              <a:solidFill>
                <a:srgbClr val="FF0000"/>
              </a:solidFill>
            </a:endParaRPr>
          </a:p>
          <a:p>
            <a:pPr>
              <a:buFont typeface="Wingdings" panose="05000000000000000000" pitchFamily="2" charset="2"/>
              <a:buChar char="v"/>
            </a:pPr>
            <a:r>
              <a:rPr lang="en-US" b="1" dirty="0" smtClean="0"/>
              <a:t>Aquifer Protection Areas</a:t>
            </a:r>
          </a:p>
          <a:p>
            <a:pPr lvl="1"/>
            <a:r>
              <a:rPr lang="en-US" dirty="0" smtClean="0"/>
              <a:t>Will be identified in Environmental Review process / mapping available</a:t>
            </a:r>
          </a:p>
          <a:p>
            <a:pPr lvl="1"/>
            <a:r>
              <a:rPr lang="en-US" dirty="0" smtClean="0"/>
              <a:t>Must be considered in SWPCP</a:t>
            </a:r>
          </a:p>
          <a:p>
            <a:pPr lvl="2"/>
            <a:r>
              <a:rPr lang="en-US" dirty="0" smtClean="0"/>
              <a:t>Prevent inadvertent pollution discharges / releases</a:t>
            </a:r>
          </a:p>
          <a:p>
            <a:pPr lvl="2"/>
            <a:r>
              <a:rPr lang="en-US" dirty="0" smtClean="0"/>
              <a:t>Do NOT infiltrate within APA’s unless off of a clean surface</a:t>
            </a:r>
          </a:p>
          <a:p>
            <a:pPr>
              <a:buFont typeface="Wingdings" panose="05000000000000000000" pitchFamily="2" charset="2"/>
              <a:buChar char="v"/>
            </a:pPr>
            <a:r>
              <a:rPr lang="en-US" b="1" dirty="0" smtClean="0"/>
              <a:t>Wild and Scenic Rivers Act</a:t>
            </a:r>
          </a:p>
          <a:p>
            <a:pPr lvl="1"/>
            <a:r>
              <a:rPr lang="en-US" dirty="0"/>
              <a:t>Will be identified in Environmental Review process </a:t>
            </a:r>
          </a:p>
          <a:p>
            <a:pPr lvl="1"/>
            <a:r>
              <a:rPr lang="en-US" dirty="0" smtClean="0"/>
              <a:t>www.rivers.gov</a:t>
            </a:r>
          </a:p>
          <a:p>
            <a:pPr>
              <a:buFont typeface="Wingdings" panose="05000000000000000000" pitchFamily="2" charset="2"/>
              <a:buChar char="v"/>
            </a:pPr>
            <a:r>
              <a:rPr lang="en-US" b="1" dirty="0" smtClean="0"/>
              <a:t>Historic Preservation Review</a:t>
            </a:r>
          </a:p>
          <a:p>
            <a:pPr lvl="1"/>
            <a:r>
              <a:rPr lang="en-US" dirty="0" smtClean="0"/>
              <a:t>Will </a:t>
            </a:r>
            <a:r>
              <a:rPr lang="en-US" dirty="0"/>
              <a:t>be identified in Environmental Review process </a:t>
            </a:r>
            <a:endParaRPr lang="en-US" dirty="0" smtClean="0"/>
          </a:p>
          <a:p>
            <a:pPr lvl="1"/>
            <a:r>
              <a:rPr lang="en-US" dirty="0" smtClean="0"/>
              <a:t>Utilize OEP provided SHPO sign off</a:t>
            </a:r>
            <a:endParaRPr lang="en-US" dirty="0"/>
          </a:p>
        </p:txBody>
      </p:sp>
    </p:spTree>
    <p:extLst>
      <p:ext uri="{BB962C8B-B14F-4D97-AF65-F5344CB8AC3E}">
        <p14:creationId xmlns:p14="http://schemas.microsoft.com/office/powerpoint/2010/main" val="127557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5" end="15"/>
                                            </p:txEl>
                                          </p:spTgt>
                                        </p:tgtEl>
                                        <p:attrNameLst>
                                          <p:attrName>style.visibility</p:attrName>
                                        </p:attrNameLst>
                                      </p:cBhvr>
                                      <p:to>
                                        <p:strVal val="visible"/>
                                      </p:to>
                                    </p:set>
                                    <p:anim calcmode="lin" valueType="num">
                                      <p:cBhvr additive="base">
                                        <p:cTn id="7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 calcmode="lin" valueType="num">
                                      <p:cBhvr additive="base">
                                        <p:cTn id="7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
                                            <p:txEl>
                                              <p:pRg st="17" end="17"/>
                                            </p:txEl>
                                          </p:spTgt>
                                        </p:tgtEl>
                                        <p:attrNameLst>
                                          <p:attrName>style.visibility</p:attrName>
                                        </p:attrNameLst>
                                      </p:cBhvr>
                                      <p:to>
                                        <p:strVal val="visible"/>
                                      </p:to>
                                    </p:set>
                                    <p:anim calcmode="lin" valueType="num">
                                      <p:cBhvr additive="base">
                                        <p:cTn id="8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Discharges to tidal waters</a:t>
            </a:r>
            <a:endParaRPr lang="en-US" dirty="0"/>
          </a:p>
        </p:txBody>
      </p:sp>
      <p:sp>
        <p:nvSpPr>
          <p:cNvPr id="3" name="Content Placeholder 2"/>
          <p:cNvSpPr>
            <a:spLocks noGrp="1"/>
          </p:cNvSpPr>
          <p:nvPr>
            <p:ph idx="1"/>
          </p:nvPr>
        </p:nvSpPr>
        <p:spPr>
          <a:xfrm>
            <a:off x="304800" y="1524000"/>
            <a:ext cx="8686800" cy="4784725"/>
          </a:xfrm>
        </p:spPr>
        <p:txBody>
          <a:bodyPr>
            <a:normAutofit fontScale="85000" lnSpcReduction="20000"/>
          </a:bodyPr>
          <a:lstStyle/>
          <a:p>
            <a:pPr>
              <a:buFont typeface="Wingdings" panose="05000000000000000000" pitchFamily="2" charset="2"/>
              <a:buChar char="v"/>
            </a:pPr>
            <a:r>
              <a:rPr lang="en-US" dirty="0" smtClean="0"/>
              <a:t>Any Post-construction discharge to </a:t>
            </a:r>
            <a:r>
              <a:rPr lang="en-US" b="1" i="1" dirty="0" smtClean="0"/>
              <a:t>within 500 feet of a tidal wetland</a:t>
            </a:r>
            <a:r>
              <a:rPr lang="en-US" dirty="0" smtClean="0"/>
              <a:t> shall be through a system designed to </a:t>
            </a:r>
            <a:r>
              <a:rPr lang="en-US" b="1" dirty="0" smtClean="0"/>
              <a:t>RETAIN</a:t>
            </a:r>
            <a:r>
              <a:rPr lang="en-US" dirty="0" smtClean="0"/>
              <a:t> and infiltrate the volume of stormwater runoff generated by 1 inch of rainfall on the “site”</a:t>
            </a:r>
          </a:p>
          <a:p>
            <a:endParaRPr lang="en-US" dirty="0" smtClean="0"/>
          </a:p>
          <a:p>
            <a:pPr>
              <a:buFont typeface="Wingdings" panose="05000000000000000000" pitchFamily="2" charset="2"/>
              <a:buChar char="v"/>
            </a:pPr>
            <a:r>
              <a:rPr lang="en-US" dirty="0" smtClean="0"/>
              <a:t>Site Constraints must be documented if the above cannot be met</a:t>
            </a:r>
          </a:p>
          <a:p>
            <a:pPr lvl="1"/>
            <a:endParaRPr lang="en-US" dirty="0" smtClean="0"/>
          </a:p>
          <a:p>
            <a:pPr>
              <a:buFont typeface="Wingdings" panose="05000000000000000000" pitchFamily="2" charset="2"/>
              <a:buChar char="v"/>
            </a:pPr>
            <a:r>
              <a:rPr lang="en-US" dirty="0" smtClean="0"/>
              <a:t>Where 1 inch of runoff cannot be retained, additional stormwater treatment to protect water quality must be designed, installed and maintained in accordance with the 2004 Stormwater Quality Manual. </a:t>
            </a:r>
          </a:p>
        </p:txBody>
      </p:sp>
    </p:spTree>
    <p:extLst>
      <p:ext uri="{BB962C8B-B14F-4D97-AF65-F5344CB8AC3E}">
        <p14:creationId xmlns:p14="http://schemas.microsoft.com/office/powerpoint/2010/main" val="546927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Considerations….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Runoff </a:t>
            </a:r>
            <a:r>
              <a:rPr lang="en-US" dirty="0"/>
              <a:t>Reduction &amp; LID </a:t>
            </a:r>
            <a:r>
              <a:rPr lang="en-US" dirty="0" smtClean="0"/>
              <a:t>Considerations</a:t>
            </a:r>
          </a:p>
          <a:p>
            <a:pPr>
              <a:buFont typeface="Wingdings" panose="05000000000000000000" pitchFamily="2" charset="2"/>
              <a:buChar char="v"/>
            </a:pPr>
            <a:endParaRPr lang="en-US" dirty="0"/>
          </a:p>
          <a:p>
            <a:pPr>
              <a:buFont typeface="Wingdings" panose="05000000000000000000" pitchFamily="2" charset="2"/>
              <a:buChar char="v"/>
            </a:pPr>
            <a:r>
              <a:rPr lang="en-US" b="1" dirty="0" smtClean="0"/>
              <a:t>New</a:t>
            </a:r>
            <a:r>
              <a:rPr lang="en-US" dirty="0" smtClean="0"/>
              <a:t> Discharges to Impaired Waters </a:t>
            </a:r>
            <a:r>
              <a:rPr lang="en-US" dirty="0"/>
              <a:t>(</a:t>
            </a:r>
            <a:r>
              <a:rPr lang="en-US" dirty="0" smtClean="0"/>
              <a:t>Section 303 (d))</a:t>
            </a:r>
          </a:p>
          <a:p>
            <a:pPr lvl="1"/>
            <a:r>
              <a:rPr lang="en-US" dirty="0" smtClean="0"/>
              <a:t>New outfall</a:t>
            </a:r>
          </a:p>
          <a:p>
            <a:pPr lvl="1"/>
            <a:r>
              <a:rPr lang="en-US" dirty="0" smtClean="0"/>
              <a:t>Same location but Increase in pipe size</a:t>
            </a:r>
          </a:p>
          <a:p>
            <a:pPr lvl="1"/>
            <a:r>
              <a:rPr lang="en-US" dirty="0" smtClean="0"/>
              <a:t>Same pipe but </a:t>
            </a:r>
            <a:r>
              <a:rPr lang="en-US" dirty="0"/>
              <a:t>i</a:t>
            </a:r>
            <a:r>
              <a:rPr lang="en-US" dirty="0" smtClean="0"/>
              <a:t>ncrease in Q</a:t>
            </a:r>
            <a:endParaRPr lang="en-US" dirty="0" smtClean="0">
              <a:solidFill>
                <a:srgbClr val="FF0000"/>
              </a:solidFill>
            </a:endParaRPr>
          </a:p>
          <a:p>
            <a:endParaRPr lang="en-US" dirty="0" smtClean="0"/>
          </a:p>
          <a:p>
            <a:endParaRPr lang="en-US" dirty="0" smtClean="0"/>
          </a:p>
          <a:p>
            <a:pPr marL="0" indent="0">
              <a:buNone/>
            </a:pPr>
            <a:endParaRPr lang="en-US" dirty="0"/>
          </a:p>
        </p:txBody>
      </p:sp>
      <p:pic>
        <p:nvPicPr>
          <p:cNvPr id="1026" name="Picture 2" descr="C:\Users\KLesay\AppData\Local\Microsoft\Windows\Temporary Internet Files\Content.IE5\N6W6PFSB\MM90004099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76800"/>
            <a:ext cx="26289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55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60" y="685800"/>
            <a:ext cx="8686800" cy="838200"/>
          </a:xfrm>
        </p:spPr>
        <p:txBody>
          <a:bodyPr>
            <a:normAutofit fontScale="90000"/>
          </a:bodyPr>
          <a:lstStyle/>
          <a:p>
            <a:r>
              <a:rPr lang="en-US" dirty="0" smtClean="0"/>
              <a:t>Impaired waters (</a:t>
            </a:r>
            <a:r>
              <a:rPr lang="en-US" dirty="0"/>
              <a:t>Section 303 (d))</a:t>
            </a:r>
            <a:br>
              <a:rPr lang="en-US" dirty="0"/>
            </a:br>
            <a:endParaRPr lang="en-US" dirty="0"/>
          </a:p>
        </p:txBody>
      </p:sp>
      <p:sp>
        <p:nvSpPr>
          <p:cNvPr id="3" name="Content Placeholder 2"/>
          <p:cNvSpPr>
            <a:spLocks noGrp="1"/>
          </p:cNvSpPr>
          <p:nvPr>
            <p:ph idx="1"/>
          </p:nvPr>
        </p:nvSpPr>
        <p:spPr>
          <a:xfrm>
            <a:off x="304800" y="1219200"/>
            <a:ext cx="8686800" cy="4860925"/>
          </a:xfrm>
        </p:spPr>
        <p:txBody>
          <a:bodyPr>
            <a:normAutofit/>
          </a:bodyPr>
          <a:lstStyle/>
          <a:p>
            <a:pPr>
              <a:buFont typeface="Wingdings" panose="05000000000000000000" pitchFamily="2" charset="2"/>
              <a:buChar char="v"/>
            </a:pPr>
            <a:r>
              <a:rPr lang="en-US" dirty="0" smtClean="0"/>
              <a:t>If </a:t>
            </a:r>
            <a:r>
              <a:rPr lang="en-US" dirty="0"/>
              <a:t>the cause of the impairment </a:t>
            </a:r>
            <a:r>
              <a:rPr lang="en-US" dirty="0" smtClean="0"/>
              <a:t>is due </a:t>
            </a:r>
            <a:r>
              <a:rPr lang="en-US" dirty="0"/>
              <a:t>to Sedimentation / Siltation / </a:t>
            </a:r>
            <a:r>
              <a:rPr lang="en-US" dirty="0" smtClean="0"/>
              <a:t>Turbidity</a:t>
            </a:r>
            <a:endParaRPr lang="en-US" dirty="0"/>
          </a:p>
          <a:p>
            <a:endParaRPr lang="en-US" dirty="0" smtClean="0"/>
          </a:p>
          <a:p>
            <a:pPr marL="0" indent="0">
              <a:buNone/>
            </a:pP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0"/>
            <a:ext cx="7637014" cy="2278385"/>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581400"/>
            <a:ext cx="3524742" cy="2981741"/>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3581400"/>
            <a:ext cx="3853413" cy="3024630"/>
          </a:xfrm>
          <a:prstGeom prst="rect">
            <a:avLst/>
          </a:prstGeom>
        </p:spPr>
      </p:pic>
    </p:spTree>
    <p:extLst>
      <p:ext uri="{BB962C8B-B14F-4D97-AF65-F5344CB8AC3E}">
        <p14:creationId xmlns:p14="http://schemas.microsoft.com/office/powerpoint/2010/main" val="81618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Discharges to Impaired waters</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v"/>
            </a:pPr>
            <a:r>
              <a:rPr lang="en-US" dirty="0" smtClean="0"/>
              <a:t>No more than 3 acres disturbed at any one time</a:t>
            </a:r>
          </a:p>
          <a:p>
            <a:pPr>
              <a:buFont typeface="Wingdings" panose="05000000000000000000" pitchFamily="2" charset="2"/>
              <a:buChar char="v"/>
            </a:pPr>
            <a:r>
              <a:rPr lang="en-US" dirty="0" smtClean="0"/>
              <a:t>If construction activity will be temporarily suspended to more than 14 days, temporary stabilization measures must be implemented within 3 days</a:t>
            </a:r>
          </a:p>
          <a:p>
            <a:pPr>
              <a:buFont typeface="Wingdings" panose="05000000000000000000" pitchFamily="2" charset="2"/>
              <a:buChar char="v"/>
            </a:pPr>
            <a:r>
              <a:rPr lang="en-US" dirty="0" smtClean="0"/>
              <a:t>For all areas, permanent stabilization shall be implemented within 30 days of disturbance</a:t>
            </a:r>
          </a:p>
          <a:p>
            <a:pPr marL="0" indent="0" algn="ctr">
              <a:buNone/>
            </a:pPr>
            <a:r>
              <a:rPr lang="en-US" b="1" dirty="0" smtClean="0"/>
              <a:t>OR</a:t>
            </a:r>
          </a:p>
          <a:p>
            <a:pPr>
              <a:buFont typeface="Wingdings" panose="05000000000000000000" pitchFamily="2" charset="2"/>
              <a:buChar char="v"/>
            </a:pPr>
            <a:r>
              <a:rPr lang="en-US" dirty="0" smtClean="0"/>
              <a:t>Measures must be in place to ensure no discharge to the impaired waters from rain events up to a 2 year, 24-hour rain event during construction</a:t>
            </a:r>
          </a:p>
          <a:p>
            <a:pPr marL="0" indent="0" algn="ctr">
              <a:buNone/>
            </a:pPr>
            <a:r>
              <a:rPr lang="en-US" b="1" dirty="0" smtClean="0"/>
              <a:t>OR</a:t>
            </a:r>
            <a:endParaRPr lang="en-US" b="1" dirty="0"/>
          </a:p>
        </p:txBody>
      </p:sp>
    </p:spTree>
    <p:extLst>
      <p:ext uri="{BB962C8B-B14F-4D97-AF65-F5344CB8AC3E}">
        <p14:creationId xmlns:p14="http://schemas.microsoft.com/office/powerpoint/2010/main" val="4194732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rmAutofit fontScale="90000"/>
          </a:bodyPr>
          <a:lstStyle/>
          <a:p>
            <a:r>
              <a:rPr lang="en-US" dirty="0" smtClean="0"/>
              <a:t>Impaired waters with an established TMDL:</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v"/>
            </a:pPr>
            <a:r>
              <a:rPr lang="en-US" dirty="0" smtClean="0"/>
              <a:t>The plan must document that there is sufficient remaining waste load allocation (WLA) in the TMDL </a:t>
            </a:r>
          </a:p>
          <a:p>
            <a:pPr marL="0" indent="0" algn="ctr">
              <a:buNone/>
            </a:pPr>
            <a:r>
              <a:rPr lang="en-US" b="1" dirty="0" smtClean="0"/>
              <a:t>AND</a:t>
            </a:r>
          </a:p>
          <a:p>
            <a:pPr>
              <a:buFont typeface="Wingdings" panose="05000000000000000000" pitchFamily="2" charset="2"/>
              <a:buChar char="v"/>
            </a:pPr>
            <a:r>
              <a:rPr lang="en-US" dirty="0" smtClean="0"/>
              <a:t>Measures must be implemented to ensure the WLA will not be exceeded </a:t>
            </a:r>
          </a:p>
          <a:p>
            <a:pPr marL="0" indent="0" algn="ctr">
              <a:buNone/>
            </a:pPr>
            <a:r>
              <a:rPr lang="en-US" b="1" dirty="0" smtClean="0"/>
              <a:t>AND</a:t>
            </a:r>
          </a:p>
          <a:p>
            <a:pPr>
              <a:buFont typeface="Wingdings" panose="05000000000000000000" pitchFamily="2" charset="2"/>
              <a:buChar char="v"/>
            </a:pPr>
            <a:r>
              <a:rPr lang="en-US" dirty="0" err="1" smtClean="0"/>
              <a:t>Stormwater</a:t>
            </a:r>
            <a:r>
              <a:rPr lang="en-US" dirty="0" smtClean="0"/>
              <a:t> discharges will be monitored for any indicator pollutant identified in the TMDL for every rain event that produces a discharge (this monitoring is in addition to regular requirements) </a:t>
            </a:r>
          </a:p>
          <a:p>
            <a:pPr marL="0" indent="0" algn="ctr">
              <a:buNone/>
            </a:pPr>
            <a:r>
              <a:rPr lang="en-US" b="1" dirty="0" smtClean="0"/>
              <a:t>OR</a:t>
            </a:r>
          </a:p>
          <a:p>
            <a:pPr>
              <a:buFont typeface="Wingdings" panose="05000000000000000000" pitchFamily="2" charset="2"/>
              <a:buChar char="v"/>
            </a:pPr>
            <a:r>
              <a:rPr lang="en-US" dirty="0" smtClean="0"/>
              <a:t>The specific requirements for </a:t>
            </a:r>
            <a:r>
              <a:rPr lang="en-US" dirty="0" err="1" smtClean="0"/>
              <a:t>stormwater</a:t>
            </a:r>
            <a:r>
              <a:rPr lang="en-US" dirty="0" smtClean="0"/>
              <a:t> discharges specified in the TMDL are met.  </a:t>
            </a:r>
          </a:p>
        </p:txBody>
      </p:sp>
      <p:sp>
        <p:nvSpPr>
          <p:cNvPr id="4" name="TextBox 3"/>
          <p:cNvSpPr txBox="1"/>
          <p:nvPr/>
        </p:nvSpPr>
        <p:spPr>
          <a:xfrm>
            <a:off x="990600" y="1447800"/>
            <a:ext cx="7162800" cy="4524315"/>
          </a:xfrm>
          <a:prstGeom prst="rect">
            <a:avLst/>
          </a:prstGeom>
          <a:noFill/>
          <a:ln w="28575">
            <a:solidFill>
              <a:srgbClr val="FF0000"/>
            </a:solidFill>
          </a:ln>
        </p:spPr>
        <p:txBody>
          <a:bodyPr wrap="square" rtlCol="0">
            <a:spAutoFit/>
          </a:bodyPr>
          <a:lstStyle/>
          <a:p>
            <a:pPr algn="ctr"/>
            <a:r>
              <a:rPr lang="en-US" sz="9600" dirty="0" smtClean="0">
                <a:solidFill>
                  <a:srgbClr val="FF0000"/>
                </a:solidFill>
              </a:rPr>
              <a:t>X</a:t>
            </a:r>
          </a:p>
          <a:p>
            <a:pPr algn="ctr"/>
            <a:r>
              <a:rPr lang="en-US" sz="9600" dirty="0" smtClean="0">
                <a:solidFill>
                  <a:srgbClr val="FF0000"/>
                </a:solidFill>
              </a:rPr>
              <a:t>X</a:t>
            </a:r>
          </a:p>
          <a:p>
            <a:pPr algn="ctr"/>
            <a:r>
              <a:rPr lang="en-US" sz="9600" dirty="0" smtClean="0">
                <a:solidFill>
                  <a:srgbClr val="FF0000"/>
                </a:solidFill>
              </a:rPr>
              <a:t>X</a:t>
            </a:r>
            <a:endParaRPr lang="en-US" sz="9600" dirty="0">
              <a:solidFill>
                <a:srgbClr val="FF0000"/>
              </a:solidFill>
            </a:endParaRPr>
          </a:p>
        </p:txBody>
      </p:sp>
    </p:spTree>
    <p:extLst>
      <p:ext uri="{BB962C8B-B14F-4D97-AF65-F5344CB8AC3E}">
        <p14:creationId xmlns:p14="http://schemas.microsoft.com/office/powerpoint/2010/main" val="300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in the world is LID?</a:t>
            </a:r>
            <a:endParaRPr lang="en-US" dirty="0"/>
          </a:p>
        </p:txBody>
      </p:sp>
      <p:pic>
        <p:nvPicPr>
          <p:cNvPr id="1027" name="Picture 3" descr="C:\Users\KLesay\AppData\Local\Microsoft\Windows\Temporary Internet Files\Content.IE5\WDXVECPD\MC9000832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143000"/>
            <a:ext cx="1420063" cy="179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73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114800" y="4038600"/>
            <a:ext cx="2963963" cy="138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304800" y="1554162"/>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panose="05000000000000000000" pitchFamily="2" charset="2"/>
              <a:buChar char="v"/>
            </a:pPr>
            <a:r>
              <a:rPr lang="en-US" dirty="0" smtClean="0"/>
              <a:t>Paul </a:t>
            </a:r>
            <a:r>
              <a:rPr lang="en-US" dirty="0"/>
              <a:t>Corrente</a:t>
            </a:r>
          </a:p>
          <a:p>
            <a:pPr>
              <a:buFont typeface="Wingdings" panose="05000000000000000000" pitchFamily="2" charset="2"/>
              <a:buChar char="v"/>
            </a:pPr>
            <a:r>
              <a:rPr lang="en-US" dirty="0"/>
              <a:t>David Harms </a:t>
            </a:r>
          </a:p>
          <a:p>
            <a:endParaRPr lang="en-US" dirty="0"/>
          </a:p>
          <a:p>
            <a:pPr>
              <a:buFont typeface="Wingdings" panose="05000000000000000000" pitchFamily="2" charset="2"/>
              <a:buChar char="v"/>
            </a:pPr>
            <a:r>
              <a:rPr lang="en-US" dirty="0" smtClean="0"/>
              <a:t>Derek Kohl</a:t>
            </a:r>
          </a:p>
          <a:p>
            <a:pPr>
              <a:buFont typeface="Wingdings" panose="05000000000000000000" pitchFamily="2" charset="2"/>
              <a:buChar char="v"/>
            </a:pPr>
            <a:r>
              <a:rPr lang="en-US" dirty="0" smtClean="0"/>
              <a:t>Michael Fisher</a:t>
            </a:r>
          </a:p>
          <a:p>
            <a:pPr>
              <a:buFont typeface="Wingdings" panose="05000000000000000000" pitchFamily="2" charset="2"/>
              <a:buChar char="v"/>
            </a:pPr>
            <a:r>
              <a:rPr lang="en-US" dirty="0" smtClean="0"/>
              <a:t>Kimberly Lesay</a:t>
            </a:r>
          </a:p>
          <a:p>
            <a:pPr>
              <a:buFont typeface="Wingdings" panose="05000000000000000000" pitchFamily="2" charset="2"/>
              <a:buChar char="v"/>
            </a:pPr>
            <a:r>
              <a:rPr lang="en-US" dirty="0" smtClean="0"/>
              <a:t>David Cicia</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1371600"/>
            <a:ext cx="1828800" cy="1836965"/>
          </a:xfrm>
          <a:prstGeom prst="rect">
            <a:avLst/>
          </a:prstGeom>
          <a:ln>
            <a:solidFill>
              <a:schemeClr val="tx1"/>
            </a:solidFill>
          </a:ln>
        </p:spPr>
      </p:pic>
    </p:spTree>
    <p:extLst>
      <p:ext uri="{BB962C8B-B14F-4D97-AF65-F5344CB8AC3E}">
        <p14:creationId xmlns:p14="http://schemas.microsoft.com/office/powerpoint/2010/main" val="747586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Conventional Stormwater Management</a:t>
            </a:r>
            <a:endParaRPr lang="en-US" dirty="0"/>
          </a:p>
        </p:txBody>
      </p:sp>
      <p:sp>
        <p:nvSpPr>
          <p:cNvPr id="3" name="Content Placeholder 2"/>
          <p:cNvSpPr>
            <a:spLocks noGrp="1"/>
          </p:cNvSpPr>
          <p:nvPr>
            <p:ph idx="1"/>
          </p:nvPr>
        </p:nvSpPr>
        <p:spPr>
          <a:xfrm>
            <a:off x="304800" y="1219200"/>
            <a:ext cx="8686800" cy="4953000"/>
          </a:xfrm>
        </p:spPr>
        <p:txBody>
          <a:bodyPr>
            <a:normAutofit fontScale="85000" lnSpcReduction="20000"/>
          </a:bodyPr>
          <a:lstStyle/>
          <a:p>
            <a:pPr>
              <a:buFont typeface="Wingdings" panose="05000000000000000000" pitchFamily="2" charset="2"/>
              <a:buChar char="v"/>
            </a:pPr>
            <a:r>
              <a:rPr lang="en-US" dirty="0" smtClean="0"/>
              <a:t>Direct </a:t>
            </a:r>
            <a:r>
              <a:rPr lang="en-US" dirty="0"/>
              <a:t>all of the storm water to storm </a:t>
            </a:r>
            <a:endParaRPr lang="en-US" dirty="0" smtClean="0"/>
          </a:p>
          <a:p>
            <a:pPr marL="0" indent="0">
              <a:buNone/>
            </a:pPr>
            <a:r>
              <a:rPr lang="en-US" dirty="0" smtClean="0"/>
              <a:t>    drains </a:t>
            </a:r>
            <a:r>
              <a:rPr lang="en-US" dirty="0"/>
              <a:t>to remove it from the site </a:t>
            </a:r>
            <a:r>
              <a:rPr lang="en-US" dirty="0" smtClean="0"/>
              <a:t>as</a:t>
            </a:r>
          </a:p>
          <a:p>
            <a:pPr marL="0" indent="0">
              <a:buNone/>
            </a:pPr>
            <a:r>
              <a:rPr lang="en-US" dirty="0"/>
              <a:t> </a:t>
            </a:r>
            <a:r>
              <a:rPr lang="en-US" dirty="0" smtClean="0"/>
              <a:t>   quickly as </a:t>
            </a:r>
            <a:r>
              <a:rPr lang="en-US" dirty="0"/>
              <a:t>possible. </a:t>
            </a:r>
            <a:endParaRPr lang="en-US" dirty="0" smtClean="0"/>
          </a:p>
          <a:p>
            <a:pPr>
              <a:buFont typeface="Wingdings" panose="05000000000000000000" pitchFamily="2" charset="2"/>
              <a:buChar char="v"/>
            </a:pPr>
            <a:r>
              <a:rPr lang="en-US" dirty="0" smtClean="0"/>
              <a:t>Typically </a:t>
            </a:r>
            <a:r>
              <a:rPr lang="en-US" dirty="0"/>
              <a:t>designed to store and detain </a:t>
            </a:r>
            <a:endParaRPr lang="en-US" dirty="0" smtClean="0"/>
          </a:p>
          <a:p>
            <a:pPr marL="0" indent="0">
              <a:buNone/>
            </a:pPr>
            <a:r>
              <a:rPr lang="en-US" dirty="0" smtClean="0"/>
              <a:t>    runoff </a:t>
            </a:r>
            <a:r>
              <a:rPr lang="en-US" dirty="0"/>
              <a:t>to reduce peak flows for </a:t>
            </a:r>
            <a:r>
              <a:rPr lang="en-US" dirty="0" smtClean="0"/>
              <a:t>the </a:t>
            </a:r>
            <a:r>
              <a:rPr lang="en-US" dirty="0"/>
              <a:t>10 year, </a:t>
            </a:r>
            <a:r>
              <a:rPr lang="en-US" dirty="0" smtClean="0"/>
              <a:t>24-hour</a:t>
            </a:r>
          </a:p>
          <a:p>
            <a:pPr marL="0" indent="0">
              <a:buNone/>
            </a:pPr>
            <a:r>
              <a:rPr lang="en-US" dirty="0" smtClean="0"/>
              <a:t>    storm</a:t>
            </a:r>
            <a:r>
              <a:rPr lang="en-US" dirty="0"/>
              <a:t>. Controls are often not in place to reduce flows </a:t>
            </a:r>
            <a:r>
              <a:rPr lang="en-US" dirty="0" smtClean="0"/>
              <a:t>for</a:t>
            </a:r>
          </a:p>
          <a:p>
            <a:pPr marL="0" indent="0">
              <a:buNone/>
            </a:pPr>
            <a:r>
              <a:rPr lang="en-US" dirty="0" smtClean="0"/>
              <a:t>    smaller</a:t>
            </a:r>
            <a:r>
              <a:rPr lang="en-US" dirty="0"/>
              <a:t>, more </a:t>
            </a:r>
            <a:r>
              <a:rPr lang="en-US" dirty="0" smtClean="0"/>
              <a:t>frequent events.</a:t>
            </a:r>
          </a:p>
          <a:p>
            <a:pPr>
              <a:buFont typeface="Wingdings" panose="05000000000000000000" pitchFamily="2" charset="2"/>
              <a:buChar char="v"/>
            </a:pPr>
            <a:r>
              <a:rPr lang="en-US" dirty="0" smtClean="0"/>
              <a:t>Controls are </a:t>
            </a:r>
            <a:r>
              <a:rPr lang="en-US" dirty="0"/>
              <a:t>not structured to address non-point source pollution problems or to recharge the groundwater. </a:t>
            </a:r>
            <a:endParaRPr lang="en-US" dirty="0" smtClean="0"/>
          </a:p>
          <a:p>
            <a:pPr>
              <a:buFont typeface="Wingdings" panose="05000000000000000000" pitchFamily="2" charset="2"/>
              <a:buChar char="v"/>
            </a:pPr>
            <a:r>
              <a:rPr lang="en-US" dirty="0" smtClean="0"/>
              <a:t>These </a:t>
            </a:r>
            <a:r>
              <a:rPr lang="en-US" dirty="0"/>
              <a:t>controls take up a significant portion of </a:t>
            </a:r>
            <a:r>
              <a:rPr lang="en-US" dirty="0" smtClean="0"/>
              <a:t>land.</a:t>
            </a:r>
          </a:p>
          <a:p>
            <a:pPr>
              <a:buFont typeface="Wingdings" panose="05000000000000000000" pitchFamily="2" charset="2"/>
              <a:buChar char="v"/>
            </a:pPr>
            <a:r>
              <a:rPr lang="en-US" dirty="0" smtClean="0"/>
              <a:t>Ponds </a:t>
            </a:r>
            <a:r>
              <a:rPr lang="en-US" dirty="0"/>
              <a:t>require </a:t>
            </a:r>
            <a:r>
              <a:rPr lang="en-US" dirty="0" smtClean="0"/>
              <a:t>fencing, annual </a:t>
            </a:r>
            <a:r>
              <a:rPr lang="en-US" dirty="0"/>
              <a:t>maintenance and can require </a:t>
            </a:r>
            <a:r>
              <a:rPr lang="en-US" dirty="0" smtClean="0"/>
              <a:t>long-term </a:t>
            </a:r>
            <a:r>
              <a:rPr lang="en-US" dirty="0"/>
              <a:t>rehabilitation costs.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356360"/>
            <a:ext cx="2294164" cy="128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5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Low impact development</a:t>
            </a:r>
            <a:endParaRPr lang="en-US" dirty="0"/>
          </a:p>
        </p:txBody>
      </p:sp>
      <p:sp>
        <p:nvSpPr>
          <p:cNvPr id="3" name="Content Placeholder 2"/>
          <p:cNvSpPr>
            <a:spLocks noGrp="1"/>
          </p:cNvSpPr>
          <p:nvPr>
            <p:ph idx="1"/>
          </p:nvPr>
        </p:nvSpPr>
        <p:spPr>
          <a:xfrm>
            <a:off x="0" y="1371600"/>
            <a:ext cx="8229600" cy="4403725"/>
          </a:xfrm>
        </p:spPr>
        <p:txBody>
          <a:bodyPr>
            <a:normAutofit/>
          </a:bodyPr>
          <a:lstStyle/>
          <a:p>
            <a:pPr marL="457200" lvl="1" indent="0">
              <a:buNone/>
            </a:pPr>
            <a:r>
              <a:rPr lang="en-US" i="1" dirty="0"/>
              <a:t>Site design strategy that maintains, mimics or replicates pre-development hydrology through the use of site design principles and small scale treatment practices distributed throughout a site to manage runoff volume and water quality at the source.  </a:t>
            </a:r>
          </a:p>
          <a:p>
            <a:pPr lvl="1"/>
            <a:endParaRPr lang="en-US" dirty="0" smtClean="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86200"/>
            <a:ext cx="2743200" cy="2743200"/>
          </a:xfrm>
          <a:prstGeom prst="rect">
            <a:avLst/>
          </a:prstGeom>
        </p:spPr>
      </p:pic>
    </p:spTree>
    <p:extLst>
      <p:ext uri="{BB962C8B-B14F-4D97-AF65-F5344CB8AC3E}">
        <p14:creationId xmlns:p14="http://schemas.microsoft.com/office/powerpoint/2010/main" val="3711239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Most suitable for LINEAR Projects….</a:t>
            </a:r>
            <a:endParaRPr lang="en-US" dirty="0"/>
          </a:p>
        </p:txBody>
      </p:sp>
      <p:sp>
        <p:nvSpPr>
          <p:cNvPr id="3" name="Content Placeholder 2"/>
          <p:cNvSpPr>
            <a:spLocks noGrp="1"/>
          </p:cNvSpPr>
          <p:nvPr>
            <p:ph idx="1"/>
          </p:nvPr>
        </p:nvSpPr>
        <p:spPr>
          <a:xfrm>
            <a:off x="228600" y="1219201"/>
            <a:ext cx="8686800" cy="4191000"/>
          </a:xfrm>
        </p:spPr>
        <p:txBody>
          <a:bodyPr>
            <a:normAutofit/>
          </a:bodyPr>
          <a:lstStyle/>
          <a:p>
            <a:pPr lvl="1"/>
            <a:r>
              <a:rPr lang="en-US" i="1" dirty="0" smtClean="0"/>
              <a:t>Sheet </a:t>
            </a:r>
            <a:r>
              <a:rPr lang="en-US" i="1" dirty="0"/>
              <a:t>flow to conservation areas, </a:t>
            </a:r>
            <a:r>
              <a:rPr lang="en-US" i="1" dirty="0" smtClean="0"/>
              <a:t>eliminate curbing</a:t>
            </a:r>
          </a:p>
          <a:p>
            <a:pPr lvl="1"/>
            <a:r>
              <a:rPr lang="en-US" i="1" dirty="0"/>
              <a:t>L</a:t>
            </a:r>
            <a:r>
              <a:rPr lang="en-US" i="1" dirty="0" smtClean="0"/>
              <a:t>andscape </a:t>
            </a:r>
            <a:r>
              <a:rPr lang="en-US" i="1" dirty="0"/>
              <a:t>infiltration, </a:t>
            </a:r>
            <a:r>
              <a:rPr lang="en-US" i="1" dirty="0" smtClean="0"/>
              <a:t>infiltration islands</a:t>
            </a:r>
          </a:p>
          <a:p>
            <a:pPr lvl="1"/>
            <a:r>
              <a:rPr lang="en-US" i="1" dirty="0"/>
              <a:t>G</a:t>
            </a:r>
            <a:r>
              <a:rPr lang="en-US" i="1" dirty="0" smtClean="0"/>
              <a:t>rass </a:t>
            </a:r>
            <a:r>
              <a:rPr lang="en-US" i="1" dirty="0"/>
              <a:t>swales, bio-swales, wet swales, </a:t>
            </a:r>
            <a:endParaRPr lang="en-US" i="1" dirty="0" smtClean="0"/>
          </a:p>
          <a:p>
            <a:pPr lvl="1"/>
            <a:r>
              <a:rPr lang="en-US" i="1" dirty="0"/>
              <a:t>S</a:t>
            </a:r>
            <a:r>
              <a:rPr lang="en-US" i="1" dirty="0" smtClean="0"/>
              <a:t>tormwater </a:t>
            </a:r>
            <a:r>
              <a:rPr lang="en-US" i="1" dirty="0"/>
              <a:t>ponds, stormwater wetlands, </a:t>
            </a:r>
            <a:r>
              <a:rPr lang="en-US" i="1" dirty="0" smtClean="0"/>
              <a:t>Stormwater </a:t>
            </a:r>
            <a:r>
              <a:rPr lang="en-US" i="1" dirty="0"/>
              <a:t>filtering systems, </a:t>
            </a:r>
            <a:endParaRPr lang="en-US" i="1" dirty="0" smtClean="0"/>
          </a:p>
          <a:p>
            <a:pPr lvl="1"/>
            <a:r>
              <a:rPr lang="en-US" i="1" dirty="0"/>
              <a:t>S</a:t>
            </a:r>
            <a:r>
              <a:rPr lang="en-US" i="1" dirty="0" smtClean="0"/>
              <a:t>tormwater infiltration</a:t>
            </a:r>
          </a:p>
          <a:p>
            <a:pPr marL="0" indent="0">
              <a:buNone/>
            </a:pPr>
            <a:endParaRPr lang="en-US" dirty="0"/>
          </a:p>
          <a:p>
            <a:pPr lvl="1"/>
            <a:endParaRPr lang="en-US" dirty="0" smtClean="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525" y="4914896"/>
            <a:ext cx="6219050" cy="1616894"/>
          </a:xfrm>
          <a:prstGeom prst="rect">
            <a:avLst/>
          </a:prstGeom>
        </p:spPr>
      </p:pic>
    </p:spTree>
    <p:extLst>
      <p:ext uri="{BB962C8B-B14F-4D97-AF65-F5344CB8AC3E}">
        <p14:creationId xmlns:p14="http://schemas.microsoft.com/office/powerpoint/2010/main" val="2912124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Runoff Reduction &amp; LID</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When your project is NOT linear</a:t>
            </a:r>
          </a:p>
          <a:p>
            <a:pPr lvl="1"/>
            <a:r>
              <a:rPr lang="en-US" dirty="0" smtClean="0"/>
              <a:t>Maintenance Facilities</a:t>
            </a:r>
          </a:p>
          <a:p>
            <a:pPr lvl="1"/>
            <a:r>
              <a:rPr lang="en-US" dirty="0" smtClean="0"/>
              <a:t>Commuter Lots</a:t>
            </a:r>
          </a:p>
          <a:p>
            <a:pPr lvl="1"/>
            <a:r>
              <a:rPr lang="en-US" dirty="0" smtClean="0"/>
              <a:t>Rail Stations</a:t>
            </a:r>
          </a:p>
          <a:p>
            <a:pPr>
              <a:buFont typeface="Wingdings" panose="05000000000000000000" pitchFamily="2" charset="2"/>
              <a:buChar char="v"/>
            </a:pPr>
            <a:r>
              <a:rPr lang="en-US" dirty="0" smtClean="0"/>
              <a:t>Reduce the volume</a:t>
            </a:r>
          </a:p>
          <a:p>
            <a:pPr marL="0" indent="0">
              <a:buNone/>
            </a:pPr>
            <a:r>
              <a:rPr lang="en-US" dirty="0" smtClean="0"/>
              <a:t>    you have to treat! </a:t>
            </a:r>
          </a:p>
          <a:p>
            <a:pPr marL="457200" lvl="1" indent="0">
              <a:buNone/>
            </a:pP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322" y="2057400"/>
            <a:ext cx="399272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175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Low Impact Development Measures</a:t>
            </a:r>
            <a:endParaRPr lang="en-US" dirty="0"/>
          </a:p>
        </p:txBody>
      </p:sp>
      <p:sp>
        <p:nvSpPr>
          <p:cNvPr id="3" name="Content Placeholder 2"/>
          <p:cNvSpPr>
            <a:spLocks noGrp="1"/>
          </p:cNvSpPr>
          <p:nvPr>
            <p:ph idx="1"/>
          </p:nvPr>
        </p:nvSpPr>
        <p:spPr>
          <a:xfrm>
            <a:off x="304800" y="1219200"/>
            <a:ext cx="8686800" cy="5029200"/>
          </a:xfrm>
        </p:spPr>
        <p:txBody>
          <a:bodyPr>
            <a:normAutofit fontScale="77500" lnSpcReduction="20000"/>
          </a:bodyPr>
          <a:lstStyle/>
          <a:p>
            <a:pPr>
              <a:buFont typeface="Wingdings" panose="05000000000000000000" pitchFamily="2" charset="2"/>
              <a:buChar char="v"/>
            </a:pPr>
            <a:r>
              <a:rPr lang="en-US" dirty="0" smtClean="0"/>
              <a:t>Measures that can reduce the impact of development and address </a:t>
            </a:r>
            <a:r>
              <a:rPr lang="en-US" dirty="0" err="1" smtClean="0"/>
              <a:t>stormwater</a:t>
            </a:r>
            <a:r>
              <a:rPr lang="en-US" dirty="0" smtClean="0"/>
              <a:t> quality issues</a:t>
            </a:r>
          </a:p>
          <a:p>
            <a:pPr lvl="1"/>
            <a:r>
              <a:rPr lang="en-US" dirty="0" smtClean="0"/>
              <a:t>Reforestation</a:t>
            </a:r>
          </a:p>
          <a:p>
            <a:pPr lvl="1"/>
            <a:r>
              <a:rPr lang="en-US" dirty="0" smtClean="0"/>
              <a:t>Disconnection of rooftop runoff</a:t>
            </a:r>
          </a:p>
          <a:p>
            <a:pPr lvl="1"/>
            <a:r>
              <a:rPr lang="en-US" dirty="0" err="1" smtClean="0"/>
              <a:t>Sheetflow</a:t>
            </a:r>
            <a:endParaRPr lang="en-US" dirty="0" smtClean="0"/>
          </a:p>
          <a:p>
            <a:pPr lvl="1"/>
            <a:r>
              <a:rPr lang="en-US" dirty="0" smtClean="0"/>
              <a:t>Minimize impervious surface</a:t>
            </a:r>
          </a:p>
          <a:p>
            <a:pPr lvl="1"/>
            <a:r>
              <a:rPr lang="en-US" dirty="0" smtClean="0"/>
              <a:t>Rain gardens</a:t>
            </a:r>
          </a:p>
          <a:p>
            <a:pPr lvl="1"/>
            <a:r>
              <a:rPr lang="en-US" dirty="0" smtClean="0"/>
              <a:t>Grass swales</a:t>
            </a:r>
          </a:p>
          <a:p>
            <a:pPr lvl="1"/>
            <a:r>
              <a:rPr lang="en-US" dirty="0" smtClean="0"/>
              <a:t>Bio-swales</a:t>
            </a:r>
          </a:p>
          <a:p>
            <a:pPr lvl="1"/>
            <a:r>
              <a:rPr lang="en-US" dirty="0" smtClean="0"/>
              <a:t>Wet swales</a:t>
            </a:r>
          </a:p>
          <a:p>
            <a:pPr lvl="1"/>
            <a:r>
              <a:rPr lang="en-US" dirty="0" smtClean="0"/>
              <a:t>Landscape infiltration</a:t>
            </a:r>
          </a:p>
          <a:p>
            <a:pPr lvl="1"/>
            <a:r>
              <a:rPr lang="en-US" dirty="0" err="1" smtClean="0"/>
              <a:t>Stormwater</a:t>
            </a:r>
            <a:r>
              <a:rPr lang="en-US" dirty="0" smtClean="0"/>
              <a:t> ponds</a:t>
            </a:r>
          </a:p>
          <a:p>
            <a:pPr lvl="1"/>
            <a:r>
              <a:rPr lang="en-US" dirty="0" err="1" smtClean="0"/>
              <a:t>Stormwater</a:t>
            </a:r>
            <a:r>
              <a:rPr lang="en-US" dirty="0" smtClean="0"/>
              <a:t> wetlands</a:t>
            </a:r>
          </a:p>
          <a:p>
            <a:pPr lvl="1"/>
            <a:r>
              <a:rPr lang="en-US" dirty="0" err="1" smtClean="0"/>
              <a:t>Stormwater</a:t>
            </a:r>
            <a:r>
              <a:rPr lang="en-US" dirty="0" smtClean="0"/>
              <a:t> infiltration</a:t>
            </a:r>
          </a:p>
          <a:p>
            <a:pPr lvl="1"/>
            <a:endParaRPr lang="en-US" dirty="0" smtClean="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286" y="1676400"/>
            <a:ext cx="3194867" cy="243840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455" y="3962400"/>
            <a:ext cx="4572638" cy="2657846"/>
          </a:xfrm>
          <a:prstGeom prst="rect">
            <a:avLst/>
          </a:prstGeom>
        </p:spPr>
      </p:pic>
    </p:spTree>
    <p:extLst>
      <p:ext uri="{BB962C8B-B14F-4D97-AF65-F5344CB8AC3E}">
        <p14:creationId xmlns:p14="http://schemas.microsoft.com/office/powerpoint/2010/main" val="714047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LID USAGE - SITE CONSTRAINTS</a:t>
            </a:r>
            <a:endParaRPr lang="en-US" dirty="0"/>
          </a:p>
        </p:txBody>
      </p:sp>
      <p:pic>
        <p:nvPicPr>
          <p:cNvPr id="4" name="Picture 5" descr="http://ts4.mm.bing.net/images/thumbnail.aspx?q=1516088268103&amp;id=f910168a7710c2527a1908d99a9bc685&amp;url=http%3a%2f%2f11thmuse.files.wordpress.com%2f2011%2f07%2fconfused_sign_p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912682"/>
            <a:ext cx="2590800" cy="192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058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Site CONSTRAINTS </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smtClean="0"/>
              <a:t>Explain in narrative</a:t>
            </a:r>
          </a:p>
          <a:p>
            <a:pPr lvl="1"/>
            <a:r>
              <a:rPr lang="en-US" dirty="0" smtClean="0"/>
              <a:t>Bedrock within 4 feet</a:t>
            </a:r>
          </a:p>
          <a:p>
            <a:pPr lvl="1"/>
            <a:r>
              <a:rPr lang="en-US" dirty="0" smtClean="0"/>
              <a:t>Elevated Groundwater within 4 feet</a:t>
            </a:r>
          </a:p>
          <a:p>
            <a:pPr lvl="1">
              <a:buClr>
                <a:srgbClr val="F0A22E"/>
              </a:buClr>
            </a:pPr>
            <a:r>
              <a:rPr lang="en-US" dirty="0">
                <a:solidFill>
                  <a:schemeClr val="bg2">
                    <a:lumMod val="50000"/>
                  </a:schemeClr>
                </a:solidFill>
              </a:rPr>
              <a:t>APA’s, Public drinking supply wells </a:t>
            </a:r>
          </a:p>
          <a:p>
            <a:pPr lvl="1"/>
            <a:r>
              <a:rPr lang="en-US" dirty="0" smtClean="0"/>
              <a:t>Brownfields</a:t>
            </a:r>
          </a:p>
          <a:p>
            <a:pPr lvl="1"/>
            <a:r>
              <a:rPr lang="en-US" dirty="0"/>
              <a:t>Capped </a:t>
            </a:r>
            <a:r>
              <a:rPr lang="en-US" dirty="0" smtClean="0"/>
              <a:t>Landfills</a:t>
            </a:r>
          </a:p>
          <a:p>
            <a:pPr lvl="1"/>
            <a:r>
              <a:rPr lang="en-US" dirty="0" smtClean="0"/>
              <a:t>Contaminated soils (AOEC’s)</a:t>
            </a:r>
          </a:p>
          <a:p>
            <a:pPr lvl="1"/>
            <a:r>
              <a:rPr lang="en-US" dirty="0" smtClean="0"/>
              <a:t>Contaminated groundwater</a:t>
            </a:r>
          </a:p>
          <a:p>
            <a:pPr lvl="1"/>
            <a:r>
              <a:rPr lang="en-US" dirty="0" smtClean="0"/>
              <a:t>Improper soil parent material…</a:t>
            </a:r>
            <a:endParaRPr lang="en-US" dirty="0"/>
          </a:p>
          <a:p>
            <a:pPr lvl="1"/>
            <a:endParaRPr lang="en-US"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270775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4114800" cy="838200"/>
          </a:xfrm>
        </p:spPr>
        <p:txBody>
          <a:bodyPr>
            <a:normAutofit fontScale="90000"/>
          </a:bodyPr>
          <a:lstStyle/>
          <a:p>
            <a:r>
              <a:rPr lang="en-US" dirty="0" smtClean="0"/>
              <a:t>Previous Negotiations</a:t>
            </a:r>
            <a:br>
              <a:rPr lang="en-US" dirty="0" smtClean="0"/>
            </a:br>
            <a:endParaRPr lang="en-US" dirty="0"/>
          </a:p>
        </p:txBody>
      </p:sp>
      <p:sp>
        <p:nvSpPr>
          <p:cNvPr id="3" name="Content Placeholder 2"/>
          <p:cNvSpPr>
            <a:spLocks noGrp="1"/>
          </p:cNvSpPr>
          <p:nvPr>
            <p:ph idx="1"/>
          </p:nvPr>
        </p:nvSpPr>
        <p:spPr>
          <a:xfrm>
            <a:off x="76200" y="1143000"/>
            <a:ext cx="8915400" cy="5334000"/>
          </a:xfrm>
        </p:spPr>
        <p:txBody>
          <a:bodyPr numCol="2">
            <a:normAutofit/>
          </a:bodyPr>
          <a:lstStyle/>
          <a:p>
            <a:pPr marL="0" indent="0">
              <a:buNone/>
            </a:pPr>
            <a:endParaRPr lang="en-US" sz="2400" dirty="0" smtClean="0"/>
          </a:p>
          <a:p>
            <a:pPr marL="0" indent="0">
              <a:buNone/>
            </a:pPr>
            <a:r>
              <a:rPr lang="en-US" sz="2400" dirty="0" smtClean="0"/>
              <a:t>Efforts previously put forth by CTDOT Highway Design during the development of the permit renewal</a:t>
            </a:r>
          </a:p>
          <a:p>
            <a:pPr marL="0" indent="0">
              <a:buNone/>
            </a:pPr>
            <a:endParaRPr lang="en-US" dirty="0" smtClean="0"/>
          </a:p>
          <a:p>
            <a:pPr lvl="1"/>
            <a:endParaRPr lang="en-US" dirty="0"/>
          </a:p>
          <a:p>
            <a:pPr lvl="1"/>
            <a:endParaRPr lang="en-US" dirty="0" smtClean="0"/>
          </a:p>
          <a:p>
            <a:pPr lvl="1"/>
            <a:endParaRPr lang="en-US" dirty="0" smtClean="0"/>
          </a:p>
          <a:p>
            <a:pPr lvl="1"/>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432" y="457199"/>
            <a:ext cx="5047759" cy="6267297"/>
          </a:xfrm>
          <a:prstGeom prst="rect">
            <a:avLst/>
          </a:prstGeom>
        </p:spPr>
      </p:pic>
    </p:spTree>
    <p:extLst>
      <p:ext uri="{BB962C8B-B14F-4D97-AF65-F5344CB8AC3E}">
        <p14:creationId xmlns:p14="http://schemas.microsoft.com/office/powerpoint/2010/main" val="2028039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Show </a:t>
            </a:r>
            <a:r>
              <a:rPr lang="en-US" dirty="0"/>
              <a:t>d</a:t>
            </a:r>
            <a:r>
              <a:rPr lang="en-US" dirty="0" smtClean="0"/>
              <a:t>ue diligence and knowledge of your site…</a:t>
            </a:r>
          </a:p>
          <a:p>
            <a:pPr>
              <a:buFont typeface="Wingdings" panose="05000000000000000000" pitchFamily="2" charset="2"/>
              <a:buChar char="v"/>
            </a:pPr>
            <a:endParaRPr lang="en-US" dirty="0" smtClean="0"/>
          </a:p>
          <a:p>
            <a:pPr lvl="1"/>
            <a:endParaRPr lang="en-US"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767816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SWPCP</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smtClean="0"/>
              <a:t>Plans &amp; Narrative –Need to identify:</a:t>
            </a:r>
          </a:p>
          <a:p>
            <a:pPr lvl="1"/>
            <a:r>
              <a:rPr lang="en-US" dirty="0"/>
              <a:t>Slopes 3:1 &amp; steeper</a:t>
            </a:r>
          </a:p>
          <a:p>
            <a:pPr lvl="1"/>
            <a:r>
              <a:rPr lang="en-US" dirty="0"/>
              <a:t>Areas </a:t>
            </a:r>
            <a:r>
              <a:rPr lang="en-US" dirty="0" smtClean="0"/>
              <a:t>suitable/unsuitable </a:t>
            </a:r>
            <a:r>
              <a:rPr lang="en-US" dirty="0"/>
              <a:t>for </a:t>
            </a:r>
            <a:r>
              <a:rPr lang="en-US" dirty="0" smtClean="0"/>
              <a:t>infiltration</a:t>
            </a:r>
          </a:p>
          <a:p>
            <a:pPr lvl="2"/>
            <a:r>
              <a:rPr lang="en-US" dirty="0" smtClean="0"/>
              <a:t>Infiltration rates</a:t>
            </a:r>
          </a:p>
          <a:p>
            <a:pPr lvl="2"/>
            <a:r>
              <a:rPr lang="en-US" dirty="0" smtClean="0"/>
              <a:t>Soils information – utilize NRCS soils survey map</a:t>
            </a:r>
          </a:p>
          <a:p>
            <a:pPr lvl="3"/>
            <a:r>
              <a:rPr lang="en-US" dirty="0" smtClean="0"/>
              <a:t>Check borings only if you think you can infiltrate (sandy soils)</a:t>
            </a:r>
          </a:p>
          <a:p>
            <a:pPr lvl="1"/>
            <a:r>
              <a:rPr lang="en-US" dirty="0" smtClean="0"/>
              <a:t>Areas </a:t>
            </a:r>
            <a:r>
              <a:rPr lang="en-US" dirty="0"/>
              <a:t>with groundwater </a:t>
            </a:r>
            <a:r>
              <a:rPr lang="en-US" dirty="0" smtClean="0"/>
              <a:t> and soil pollution </a:t>
            </a:r>
            <a:r>
              <a:rPr lang="en-US" dirty="0"/>
              <a:t>(</a:t>
            </a:r>
            <a:r>
              <a:rPr lang="en-US" dirty="0" smtClean="0"/>
              <a:t>AOEC’S)</a:t>
            </a:r>
          </a:p>
          <a:p>
            <a:pPr lvl="1"/>
            <a:r>
              <a:rPr lang="en-US" dirty="0" smtClean="0"/>
              <a:t>APA considerations</a:t>
            </a:r>
          </a:p>
          <a:p>
            <a:pPr lvl="1"/>
            <a:r>
              <a:rPr lang="en-US" dirty="0"/>
              <a:t>Proper barriers around pollutant sources, maintenance areas, dumpsters</a:t>
            </a:r>
          </a:p>
          <a:p>
            <a:pPr lvl="3"/>
            <a:endParaRPr lang="en-US" dirty="0"/>
          </a:p>
        </p:txBody>
      </p:sp>
    </p:spTree>
    <p:extLst>
      <p:ext uri="{BB962C8B-B14F-4D97-AF65-F5344CB8AC3E}">
        <p14:creationId xmlns:p14="http://schemas.microsoft.com/office/powerpoint/2010/main" val="1130873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Content Placeholder 2"/>
          <p:cNvSpPr txBox="1">
            <a:spLocks/>
          </p:cNvSpPr>
          <p:nvPr/>
        </p:nvSpPr>
        <p:spPr>
          <a:xfrm>
            <a:off x="304800" y="1554162"/>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endParaRPr lang="en-US" dirty="0" smtClean="0"/>
          </a:p>
        </p:txBody>
      </p:sp>
      <p:sp>
        <p:nvSpPr>
          <p:cNvPr id="3" name="Content Placeholder 2"/>
          <p:cNvSpPr>
            <a:spLocks noGrp="1"/>
          </p:cNvSpPr>
          <p:nvPr>
            <p:ph idx="1"/>
          </p:nvPr>
        </p:nvSpPr>
        <p:spPr>
          <a:xfrm>
            <a:off x="304800" y="1447800"/>
            <a:ext cx="8686800" cy="4632325"/>
          </a:xfrm>
        </p:spPr>
        <p:txBody>
          <a:bodyPr>
            <a:normAutofit fontScale="77500" lnSpcReduction="20000"/>
          </a:bodyPr>
          <a:lstStyle/>
          <a:p>
            <a:pPr>
              <a:buFont typeface="Wingdings" panose="05000000000000000000" pitchFamily="2" charset="2"/>
              <a:buChar char="v"/>
            </a:pPr>
            <a:r>
              <a:rPr lang="en-US" dirty="0" smtClean="0"/>
              <a:t>Purpose of Training Today</a:t>
            </a:r>
          </a:p>
          <a:p>
            <a:pPr>
              <a:buFont typeface="Wingdings" panose="05000000000000000000" pitchFamily="2" charset="2"/>
              <a:buChar char="v"/>
            </a:pPr>
            <a:r>
              <a:rPr lang="en-US" dirty="0" smtClean="0"/>
              <a:t>History / Background</a:t>
            </a:r>
          </a:p>
          <a:p>
            <a:pPr>
              <a:buFont typeface="Wingdings" panose="05000000000000000000" pitchFamily="2" charset="2"/>
              <a:buChar char="v"/>
            </a:pPr>
            <a:r>
              <a:rPr lang="en-US" dirty="0" smtClean="0"/>
              <a:t>New Terms</a:t>
            </a:r>
            <a:endParaRPr lang="en-US" dirty="0"/>
          </a:p>
          <a:p>
            <a:pPr>
              <a:buFont typeface="Wingdings" panose="05000000000000000000" pitchFamily="2" charset="2"/>
              <a:buChar char="v"/>
            </a:pPr>
            <a:r>
              <a:rPr lang="en-US" dirty="0"/>
              <a:t>Time Frames</a:t>
            </a:r>
          </a:p>
          <a:p>
            <a:pPr>
              <a:buFont typeface="Wingdings" panose="05000000000000000000" pitchFamily="2" charset="2"/>
              <a:buChar char="v"/>
            </a:pPr>
            <a:r>
              <a:rPr lang="en-US" dirty="0" smtClean="0"/>
              <a:t>Requirements</a:t>
            </a:r>
            <a:endParaRPr lang="en-US" dirty="0"/>
          </a:p>
          <a:p>
            <a:pPr lvl="1"/>
            <a:r>
              <a:rPr lang="en-US" dirty="0"/>
              <a:t>8 </a:t>
            </a:r>
            <a:r>
              <a:rPr lang="en-US" dirty="0" smtClean="0"/>
              <a:t>appendices</a:t>
            </a:r>
          </a:p>
          <a:p>
            <a:pPr>
              <a:buFont typeface="Wingdings" panose="05000000000000000000" pitchFamily="2" charset="2"/>
              <a:buChar char="v"/>
            </a:pPr>
            <a:r>
              <a:rPr lang="en-US" dirty="0" smtClean="0"/>
              <a:t>LID</a:t>
            </a:r>
            <a:endParaRPr lang="en-US" dirty="0"/>
          </a:p>
          <a:p>
            <a:pPr>
              <a:buFont typeface="Wingdings" panose="05000000000000000000" pitchFamily="2" charset="2"/>
              <a:buChar char="v"/>
            </a:pPr>
            <a:r>
              <a:rPr lang="en-US" dirty="0"/>
              <a:t>New Certification </a:t>
            </a:r>
            <a:r>
              <a:rPr lang="en-US" dirty="0" smtClean="0"/>
              <a:t>Requirements</a:t>
            </a:r>
            <a:endParaRPr lang="en-US" dirty="0"/>
          </a:p>
          <a:p>
            <a:pPr>
              <a:buFont typeface="Wingdings" panose="05000000000000000000" pitchFamily="2" charset="2"/>
              <a:buChar char="v"/>
            </a:pPr>
            <a:r>
              <a:rPr lang="en-US" dirty="0" smtClean="0"/>
              <a:t>Registration Form Review</a:t>
            </a:r>
          </a:p>
          <a:p>
            <a:pPr>
              <a:buFont typeface="Wingdings" panose="05000000000000000000" pitchFamily="2" charset="2"/>
              <a:buChar char="v"/>
            </a:pPr>
            <a:r>
              <a:rPr lang="en-US" dirty="0" smtClean="0"/>
              <a:t>Public Comment</a:t>
            </a:r>
          </a:p>
          <a:p>
            <a:pPr>
              <a:buFont typeface="Wingdings" panose="05000000000000000000" pitchFamily="2" charset="2"/>
              <a:buChar char="v"/>
            </a:pPr>
            <a:r>
              <a:rPr lang="en-US" dirty="0" smtClean="0"/>
              <a:t>Stormwater </a:t>
            </a:r>
            <a:r>
              <a:rPr lang="en-US" dirty="0"/>
              <a:t>Pollution Control </a:t>
            </a:r>
            <a:r>
              <a:rPr lang="en-US" dirty="0" smtClean="0"/>
              <a:t>Plan</a:t>
            </a:r>
          </a:p>
          <a:p>
            <a:pPr>
              <a:buFont typeface="Wingdings" panose="05000000000000000000" pitchFamily="2" charset="2"/>
              <a:buChar char="v"/>
            </a:pPr>
            <a:r>
              <a:rPr lang="en-US" dirty="0" smtClean="0"/>
              <a:t>Non-Linear Projects</a:t>
            </a:r>
            <a:endParaRPr lang="en-US" dirty="0"/>
          </a:p>
          <a:p>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087" y="228600"/>
            <a:ext cx="352451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355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83" y="533400"/>
            <a:ext cx="9024717" cy="5765137"/>
          </a:xfrm>
          <a:prstGeom prst="rect">
            <a:avLst/>
          </a:prstGeom>
        </p:spPr>
      </p:pic>
    </p:spTree>
    <p:extLst>
      <p:ext uri="{BB962C8B-B14F-4D97-AF65-F5344CB8AC3E}">
        <p14:creationId xmlns:p14="http://schemas.microsoft.com/office/powerpoint/2010/main" val="1221507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 y="653445"/>
            <a:ext cx="6321056" cy="6073818"/>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071800"/>
            <a:ext cx="2735181" cy="4639514"/>
          </a:xfrm>
          <a:prstGeom prst="rect">
            <a:avLst/>
          </a:prstGeom>
        </p:spPr>
      </p:pic>
      <p:sp>
        <p:nvSpPr>
          <p:cNvPr id="4" name="Rectangle 3"/>
          <p:cNvSpPr/>
          <p:nvPr/>
        </p:nvSpPr>
        <p:spPr>
          <a:xfrm>
            <a:off x="4267200" y="196334"/>
            <a:ext cx="4792581" cy="707886"/>
          </a:xfrm>
          <a:prstGeom prst="rect">
            <a:avLst/>
          </a:prstGeom>
        </p:spPr>
        <p:txBody>
          <a:bodyPr wrap="square">
            <a:spAutoFit/>
          </a:bodyPr>
          <a:lstStyle/>
          <a:p>
            <a:r>
              <a:rPr lang="en-US" sz="2000" dirty="0">
                <a:solidFill>
                  <a:srgbClr val="FF0000"/>
                </a:solidFill>
                <a:hlinkClick r:id="rId5"/>
              </a:rPr>
              <a:t>http://websoilsurvey.nrcs.usda.gov/app</a:t>
            </a:r>
            <a:r>
              <a:rPr lang="en-US" sz="2000" dirty="0" smtClean="0">
                <a:solidFill>
                  <a:srgbClr val="FF0000"/>
                </a:solidFill>
                <a:hlinkClick r:id="rId5"/>
              </a:rPr>
              <a:t>/</a:t>
            </a:r>
            <a:endParaRPr lang="en-US" sz="2000" dirty="0" smtClean="0">
              <a:solidFill>
                <a:srgbClr val="FF0000"/>
              </a:solidFill>
            </a:endParaRPr>
          </a:p>
          <a:p>
            <a:endParaRPr lang="en-US" sz="2000" dirty="0">
              <a:solidFill>
                <a:srgbClr val="FF0000"/>
              </a:solidFill>
            </a:endParaRPr>
          </a:p>
        </p:txBody>
      </p:sp>
    </p:spTree>
    <p:extLst>
      <p:ext uri="{BB962C8B-B14F-4D97-AF65-F5344CB8AC3E}">
        <p14:creationId xmlns:p14="http://schemas.microsoft.com/office/powerpoint/2010/main" val="4174546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2930242" cy="3772597"/>
          </a:xfrm>
          <a:prstGeom prst="rect">
            <a:avLst/>
          </a:prstGeom>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454" y="2971801"/>
            <a:ext cx="8014546" cy="3886200"/>
          </a:xfrm>
          <a:prstGeom prst="rect">
            <a:avLst/>
          </a:prstGeom>
        </p:spPr>
      </p:pic>
    </p:spTree>
    <p:extLst>
      <p:ext uri="{BB962C8B-B14F-4D97-AF65-F5344CB8AC3E}">
        <p14:creationId xmlns:p14="http://schemas.microsoft.com/office/powerpoint/2010/main" val="2214822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Certification Requirements</a:t>
            </a:r>
            <a:endParaRPr lang="en-US" dirty="0"/>
          </a:p>
        </p:txBody>
      </p:sp>
      <p:pic>
        <p:nvPicPr>
          <p:cNvPr id="1026" name="Picture 2" descr="C:\Users\KLesay\AppData\Local\Microsoft\Windows\Temporary Internet Files\Content.IE5\I7V0BCXH\MC9003311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495800"/>
            <a:ext cx="1769952" cy="181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002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fontScale="90000"/>
          </a:bodyPr>
          <a:lstStyle/>
          <a:p>
            <a:r>
              <a:rPr lang="en-US" dirty="0" smtClean="0"/>
              <a:t>CERTIFICATION REQUIREMENTS FOR REGISTRANTS</a:t>
            </a:r>
            <a:endParaRPr lang="en-US" dirty="0"/>
          </a:p>
        </p:txBody>
      </p:sp>
      <p:sp>
        <p:nvSpPr>
          <p:cNvPr id="3" name="Content Placeholder 2"/>
          <p:cNvSpPr>
            <a:spLocks noGrp="1"/>
          </p:cNvSpPr>
          <p:nvPr>
            <p:ph idx="1"/>
          </p:nvPr>
        </p:nvSpPr>
        <p:spPr>
          <a:xfrm>
            <a:off x="304800" y="1752600"/>
            <a:ext cx="8686800" cy="4572000"/>
          </a:xfrm>
        </p:spPr>
        <p:txBody>
          <a:bodyPr>
            <a:normAutofit fontScale="92500"/>
          </a:bodyPr>
          <a:lstStyle/>
          <a:p>
            <a:pPr>
              <a:buFont typeface="Wingdings" panose="05000000000000000000" pitchFamily="2" charset="2"/>
              <a:buChar char="v"/>
            </a:pPr>
            <a:r>
              <a:rPr lang="en-US" dirty="0" smtClean="0"/>
              <a:t>The registrant and any other individuals responsible for </a:t>
            </a:r>
            <a:r>
              <a:rPr lang="en-US" u="sng" dirty="0" smtClean="0"/>
              <a:t>preparing</a:t>
            </a:r>
            <a:r>
              <a:rPr lang="en-US" dirty="0" smtClean="0"/>
              <a:t> the registration and </a:t>
            </a:r>
            <a:r>
              <a:rPr lang="en-US" u="sng" dirty="0" smtClean="0"/>
              <a:t>signing</a:t>
            </a:r>
            <a:r>
              <a:rPr lang="en-US" dirty="0" smtClean="0"/>
              <a:t> the certification shall have completely reviewed at a minimum; the general permit and:</a:t>
            </a:r>
          </a:p>
          <a:p>
            <a:pPr marL="0" indent="0">
              <a:buNone/>
            </a:pPr>
            <a:r>
              <a:rPr lang="en-US" dirty="0" smtClean="0"/>
              <a:t> </a:t>
            </a:r>
          </a:p>
          <a:p>
            <a:pPr lvl="2">
              <a:buFont typeface="Wingdings" panose="05000000000000000000" pitchFamily="2" charset="2"/>
              <a:buChar char="v"/>
            </a:pPr>
            <a:r>
              <a:rPr lang="en-US" dirty="0" smtClean="0"/>
              <a:t>All information provided in the Registration Form</a:t>
            </a:r>
          </a:p>
          <a:p>
            <a:pPr lvl="2">
              <a:buFont typeface="Wingdings" panose="05000000000000000000" pitchFamily="2" charset="2"/>
              <a:buChar char="v"/>
            </a:pPr>
            <a:r>
              <a:rPr lang="en-US" dirty="0" smtClean="0"/>
              <a:t>The project site, based on a site inspection</a:t>
            </a:r>
          </a:p>
          <a:p>
            <a:pPr lvl="2">
              <a:buFont typeface="Wingdings" panose="05000000000000000000" pitchFamily="2" charset="2"/>
              <a:buChar char="v"/>
            </a:pPr>
            <a:r>
              <a:rPr lang="en-US" dirty="0" smtClean="0"/>
              <a:t>The </a:t>
            </a:r>
            <a:r>
              <a:rPr lang="en-US" dirty="0" err="1" smtClean="0"/>
              <a:t>Stormwater</a:t>
            </a:r>
            <a:r>
              <a:rPr lang="en-US" dirty="0" smtClean="0"/>
              <a:t> Pollution Control Plan (SWPCP)</a:t>
            </a:r>
          </a:p>
          <a:p>
            <a:pPr lvl="2">
              <a:buFont typeface="Wingdings" panose="05000000000000000000" pitchFamily="2" charset="2"/>
              <a:buChar char="v"/>
            </a:pPr>
            <a:r>
              <a:rPr lang="en-US" dirty="0" smtClean="0"/>
              <a:t>Any plans and any DEEP approvals regarding such SWPCP.</a:t>
            </a:r>
            <a:endParaRPr lang="en-US"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2494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SUBMISSION REQUIREMENTS</a:t>
            </a:r>
            <a:endParaRPr lang="en-US" dirty="0"/>
          </a:p>
        </p:txBody>
      </p:sp>
      <p:sp>
        <p:nvSpPr>
          <p:cNvPr id="3" name="Content Placeholder 2"/>
          <p:cNvSpPr>
            <a:spLocks noGrp="1"/>
          </p:cNvSpPr>
          <p:nvPr>
            <p:ph idx="1"/>
          </p:nvPr>
        </p:nvSpPr>
        <p:spPr>
          <a:xfrm>
            <a:off x="304800" y="1295400"/>
            <a:ext cx="8686800" cy="4953000"/>
          </a:xfrm>
        </p:spPr>
        <p:txBody>
          <a:bodyPr>
            <a:normAutofit/>
          </a:bodyPr>
          <a:lstStyle/>
          <a:p>
            <a:pPr>
              <a:buFont typeface="Wingdings" panose="05000000000000000000" pitchFamily="2" charset="2"/>
              <a:buChar char="v"/>
            </a:pPr>
            <a:r>
              <a:rPr lang="en-US" dirty="0" smtClean="0"/>
              <a:t>The registration must be submitted with:</a:t>
            </a:r>
          </a:p>
          <a:p>
            <a:pPr lvl="1"/>
            <a:r>
              <a:rPr lang="en-US" dirty="0" smtClean="0"/>
              <a:t>Registration form (</a:t>
            </a:r>
            <a:r>
              <a:rPr lang="en-US" dirty="0" smtClean="0">
                <a:solidFill>
                  <a:srgbClr val="C00000"/>
                </a:solidFill>
              </a:rPr>
              <a:t>www.ct.gov/deep/stormwater</a:t>
            </a:r>
            <a:r>
              <a:rPr lang="en-US" dirty="0" smtClean="0"/>
              <a:t>)</a:t>
            </a:r>
          </a:p>
          <a:p>
            <a:pPr lvl="1"/>
            <a:r>
              <a:rPr lang="en-US" dirty="0" smtClean="0"/>
              <a:t>Additional forms and information regarding consistency as required</a:t>
            </a:r>
          </a:p>
          <a:p>
            <a:pPr lvl="1"/>
            <a:r>
              <a:rPr lang="en-US" dirty="0" smtClean="0"/>
              <a:t>SWPCP</a:t>
            </a:r>
          </a:p>
          <a:p>
            <a:pPr marL="914400" lvl="2" indent="0">
              <a:buNone/>
            </a:pPr>
            <a:r>
              <a:rPr lang="en-US" dirty="0" smtClean="0"/>
              <a:t> - Plans</a:t>
            </a:r>
          </a:p>
          <a:p>
            <a:pPr marL="914400" lvl="2" indent="0">
              <a:buNone/>
            </a:pPr>
            <a:r>
              <a:rPr lang="en-US" dirty="0" smtClean="0"/>
              <a:t> - Narrative</a:t>
            </a:r>
          </a:p>
          <a:p>
            <a:pPr lvl="1"/>
            <a:r>
              <a:rPr lang="en-US" dirty="0" smtClean="0"/>
              <a:t>DOT - Currently paper registration with CD</a:t>
            </a:r>
          </a:p>
          <a:p>
            <a:pPr marL="914400" lvl="2" indent="0">
              <a:buNone/>
            </a:pPr>
            <a:r>
              <a:rPr lang="en-US" dirty="0" smtClean="0"/>
              <a:t> - future will be registration on CD with a URL</a:t>
            </a:r>
          </a:p>
          <a:p>
            <a:pPr lvl="1"/>
            <a:endParaRPr lang="en-US" dirty="0" smtClean="0">
              <a:solidFill>
                <a:schemeClr val="accent5">
                  <a:lumMod val="50000"/>
                </a:schemeClr>
              </a:solidFill>
            </a:endParaRPr>
          </a:p>
          <a:p>
            <a:pPr lvl="1"/>
            <a:endParaRPr lang="en-US" b="1" u="sng"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8203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PLEASE DO NOT INCLUDE</a:t>
            </a:r>
            <a:endParaRPr lang="en-US" dirty="0"/>
          </a:p>
        </p:txBody>
      </p:sp>
      <p:sp>
        <p:nvSpPr>
          <p:cNvPr id="3" name="Content Placeholder 2"/>
          <p:cNvSpPr>
            <a:spLocks noGrp="1"/>
          </p:cNvSpPr>
          <p:nvPr>
            <p:ph idx="1"/>
          </p:nvPr>
        </p:nvSpPr>
        <p:spPr>
          <a:xfrm>
            <a:off x="304800" y="1295400"/>
            <a:ext cx="8686800" cy="4953000"/>
          </a:xfrm>
        </p:spPr>
        <p:txBody>
          <a:bodyPr>
            <a:normAutofit/>
          </a:bodyPr>
          <a:lstStyle/>
          <a:p>
            <a:pPr>
              <a:buFont typeface="Wingdings" panose="05000000000000000000" pitchFamily="2" charset="2"/>
              <a:buChar char="v"/>
            </a:pPr>
            <a:r>
              <a:rPr lang="en-US" dirty="0" smtClean="0"/>
              <a:t>Hydraulic Reports</a:t>
            </a:r>
          </a:p>
          <a:p>
            <a:pPr>
              <a:buFont typeface="Wingdings" panose="05000000000000000000" pitchFamily="2" charset="2"/>
              <a:buChar char="v"/>
            </a:pPr>
            <a:r>
              <a:rPr lang="en-US" dirty="0" smtClean="0"/>
              <a:t>Specifications</a:t>
            </a:r>
          </a:p>
          <a:p>
            <a:pPr>
              <a:buFont typeface="Wingdings" panose="05000000000000000000" pitchFamily="2" charset="2"/>
              <a:buChar char="v"/>
            </a:pPr>
            <a:r>
              <a:rPr lang="en-US" dirty="0" smtClean="0"/>
              <a:t>The General Permit Itself</a:t>
            </a:r>
          </a:p>
          <a:p>
            <a:pPr>
              <a:buFont typeface="Wingdings" panose="05000000000000000000" pitchFamily="2" charset="2"/>
              <a:buChar char="v"/>
            </a:pPr>
            <a:r>
              <a:rPr lang="en-US" dirty="0" smtClean="0"/>
              <a:t>Copies of other permits</a:t>
            </a:r>
          </a:p>
          <a:p>
            <a:pPr>
              <a:buFont typeface="Wingdings" panose="05000000000000000000" pitchFamily="2" charset="2"/>
              <a:buChar char="v"/>
            </a:pPr>
            <a:r>
              <a:rPr lang="en-US" dirty="0" smtClean="0"/>
              <a:t>DEEP Site Inspection Report Form</a:t>
            </a:r>
          </a:p>
          <a:p>
            <a:pPr>
              <a:buFont typeface="Wingdings" panose="05000000000000000000" pitchFamily="2" charset="2"/>
              <a:buChar char="v"/>
            </a:pPr>
            <a:endParaRPr lang="en-US" dirty="0" smtClean="0">
              <a:solidFill>
                <a:schemeClr val="accent5">
                  <a:lumMod val="50000"/>
                </a:schemeClr>
              </a:solidFill>
            </a:endParaRPr>
          </a:p>
          <a:p>
            <a:pPr lvl="1"/>
            <a:endParaRPr lang="en-US" b="1" u="sng" dirty="0" smtClean="0"/>
          </a:p>
          <a:p>
            <a:pPr lvl="1"/>
            <a:endParaRPr lang="en-US" dirty="0" smtClean="0"/>
          </a:p>
          <a:p>
            <a:pPr lvl="1"/>
            <a:endParaRPr lang="en-US" dirty="0" smtClean="0"/>
          </a:p>
          <a:p>
            <a:pPr lvl="1"/>
            <a:endParaRPr lang="en-US" dirty="0"/>
          </a:p>
        </p:txBody>
      </p:sp>
      <p:pic>
        <p:nvPicPr>
          <p:cNvPr id="1027" name="Picture 3" descr="C:\Users\KLesay\AppData\Local\Microsoft\Windows\Temporary Internet Files\Content.IE5\UKIRZRIV\MP9004224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886200"/>
            <a:ext cx="2189039" cy="2757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6757559" y="4191000"/>
            <a:ext cx="2237520" cy="1446550"/>
          </a:xfrm>
          <a:prstGeom prst="rect">
            <a:avLst/>
          </a:prstGeom>
          <a:noFill/>
          <a:ln w="28575">
            <a:solidFill>
              <a:srgbClr val="FF0000"/>
            </a:solidFill>
          </a:ln>
        </p:spPr>
        <p:txBody>
          <a:bodyPr wrap="square" rtlCol="0">
            <a:spAutoFit/>
          </a:bodyPr>
          <a:lstStyle/>
          <a:p>
            <a:pPr algn="ctr"/>
            <a:r>
              <a:rPr lang="en-US" sz="8800" dirty="0" smtClean="0">
                <a:solidFill>
                  <a:srgbClr val="FF0000"/>
                </a:solidFill>
              </a:rPr>
              <a:t>X</a:t>
            </a:r>
            <a:endParaRPr lang="en-US" sz="8800" dirty="0">
              <a:solidFill>
                <a:srgbClr val="FF0000"/>
              </a:solidFill>
            </a:endParaRPr>
          </a:p>
        </p:txBody>
      </p:sp>
    </p:spTree>
    <p:extLst>
      <p:ext uri="{BB962C8B-B14F-4D97-AF65-F5344CB8AC3E}">
        <p14:creationId xmlns:p14="http://schemas.microsoft.com/office/powerpoint/2010/main" val="2023035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NOTIFICATIONS</a:t>
            </a:r>
            <a:endParaRPr lang="en-US" dirty="0"/>
          </a:p>
        </p:txBody>
      </p:sp>
      <p:sp>
        <p:nvSpPr>
          <p:cNvPr id="3" name="Content Placeholder 2"/>
          <p:cNvSpPr>
            <a:spLocks noGrp="1"/>
          </p:cNvSpPr>
          <p:nvPr>
            <p:ph idx="1"/>
          </p:nvPr>
        </p:nvSpPr>
        <p:spPr>
          <a:xfrm>
            <a:off x="304800" y="1295400"/>
            <a:ext cx="8686800" cy="4953000"/>
          </a:xfrm>
        </p:spPr>
        <p:txBody>
          <a:bodyPr>
            <a:normAutofit/>
          </a:bodyPr>
          <a:lstStyle/>
          <a:p>
            <a:pPr>
              <a:buFont typeface="Wingdings" panose="05000000000000000000" pitchFamily="2" charset="2"/>
              <a:buChar char="v"/>
            </a:pPr>
            <a:r>
              <a:rPr lang="en-US" dirty="0" smtClean="0"/>
              <a:t>Discharges within a Public water supply watershed or Aquifer Protection Area require that </a:t>
            </a:r>
            <a:r>
              <a:rPr lang="en-US" b="1" u="sng" dirty="0" smtClean="0"/>
              <a:t>a copy of the registration and plan be provided to the water company</a:t>
            </a:r>
          </a:p>
          <a:p>
            <a:pPr marL="0" indent="0">
              <a:buNone/>
            </a:pPr>
            <a:r>
              <a:rPr lang="en-US" sz="2000" b="1" u="sng" dirty="0" smtClean="0">
                <a:hlinkClick r:id="rId3"/>
              </a:rPr>
              <a:t>http</a:t>
            </a:r>
            <a:r>
              <a:rPr lang="en-US" sz="2000" b="1" u="sng" dirty="0">
                <a:hlinkClick r:id="rId3"/>
              </a:rPr>
              <a:t>://www.ct.gov/deep/lib/deep/aquifer_protection/wtr_co_contact_list.pdf</a:t>
            </a:r>
            <a:endParaRPr lang="en-US" sz="2000" dirty="0"/>
          </a:p>
          <a:p>
            <a:pPr lvl="1"/>
            <a:endParaRPr lang="en-US" b="1" u="sng" dirty="0" smtClean="0"/>
          </a:p>
          <a:p>
            <a:pPr lvl="1"/>
            <a:endParaRPr lang="en-US" dirty="0" smtClean="0"/>
          </a:p>
          <a:p>
            <a:pPr lvl="1"/>
            <a:endParaRPr lang="en-US" dirty="0" smtClean="0"/>
          </a:p>
          <a:p>
            <a:pPr lvl="1"/>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16559"/>
            <a:ext cx="43624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528265"/>
            <a:ext cx="19431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059421"/>
            <a:ext cx="2558972" cy="83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410200"/>
            <a:ext cx="44577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643879"/>
            <a:ext cx="19050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841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a:t>
            </a:r>
            <a:r>
              <a:rPr lang="en-US" dirty="0" err="1" smtClean="0"/>
              <a:t>NOTiFICATIONS</a:t>
            </a:r>
            <a:endParaRPr lang="en-US" dirty="0"/>
          </a:p>
        </p:txBody>
      </p:sp>
      <p:sp>
        <p:nvSpPr>
          <p:cNvPr id="3" name="Content Placeholder 2"/>
          <p:cNvSpPr>
            <a:spLocks noGrp="1"/>
          </p:cNvSpPr>
          <p:nvPr>
            <p:ph idx="1"/>
          </p:nvPr>
        </p:nvSpPr>
        <p:spPr>
          <a:xfrm>
            <a:off x="304800" y="1219200"/>
            <a:ext cx="8686800" cy="5334000"/>
          </a:xfrm>
        </p:spPr>
        <p:txBody>
          <a:bodyPr>
            <a:normAutofit fontScale="92500" lnSpcReduction="20000"/>
          </a:bodyPr>
          <a:lstStyle/>
          <a:p>
            <a:pPr>
              <a:buFont typeface="Wingdings" panose="05000000000000000000" pitchFamily="2" charset="2"/>
              <a:buChar char="v"/>
            </a:pPr>
            <a:r>
              <a:rPr lang="en-US" dirty="0" smtClean="0"/>
              <a:t>Discharges to river components and tributaries designated as Wild and Scenic require that </a:t>
            </a:r>
            <a:r>
              <a:rPr lang="en-US" b="1" u="sng" dirty="0" smtClean="0"/>
              <a:t>a copy of the registration and plan be provided to the applicable wild and scenic coordinating committee</a:t>
            </a:r>
          </a:p>
          <a:p>
            <a:pPr lvl="1"/>
            <a:r>
              <a:rPr lang="en-US" dirty="0" smtClean="0"/>
              <a:t>Farmington River</a:t>
            </a:r>
          </a:p>
          <a:p>
            <a:pPr lvl="3"/>
            <a:r>
              <a:rPr lang="en-US" dirty="0" smtClean="0">
                <a:hlinkClick r:id="rId3"/>
              </a:rPr>
              <a:t>www.farmingtonriver.org</a:t>
            </a:r>
            <a:endParaRPr lang="en-US" dirty="0" smtClean="0"/>
          </a:p>
          <a:p>
            <a:pPr lvl="1"/>
            <a:r>
              <a:rPr lang="en-US" dirty="0" err="1" smtClean="0"/>
              <a:t>Eightmile</a:t>
            </a:r>
            <a:r>
              <a:rPr lang="en-US" dirty="0" smtClean="0"/>
              <a:t> River </a:t>
            </a:r>
            <a:r>
              <a:rPr lang="en-US" sz="1900" i="1" dirty="0" smtClean="0"/>
              <a:t>(Lyme, East Haddam, Salem)</a:t>
            </a:r>
          </a:p>
          <a:p>
            <a:pPr lvl="3"/>
            <a:r>
              <a:rPr lang="en-US" dirty="0" smtClean="0">
                <a:solidFill>
                  <a:srgbClr val="C00000"/>
                </a:solidFill>
                <a:hlinkClick r:id="rId4"/>
              </a:rPr>
              <a:t>www.eightmileriver.org</a:t>
            </a:r>
            <a:endParaRPr lang="en-US" dirty="0" smtClean="0">
              <a:solidFill>
                <a:srgbClr val="C00000"/>
              </a:solidFill>
            </a:endParaRPr>
          </a:p>
          <a:p>
            <a:pPr lvl="1"/>
            <a:r>
              <a:rPr lang="en-US" dirty="0" smtClean="0"/>
              <a:t>Pawcatuck River </a:t>
            </a:r>
          </a:p>
          <a:p>
            <a:pPr marL="914400" lvl="2" indent="0">
              <a:buNone/>
            </a:pPr>
            <a:r>
              <a:rPr lang="en-US" dirty="0" smtClean="0"/>
              <a:t>Awaiting Senate approval</a:t>
            </a:r>
          </a:p>
          <a:p>
            <a:pPr lvl="3"/>
            <a:r>
              <a:rPr lang="en-US" dirty="0">
                <a:hlinkClick r:id="rId5"/>
              </a:rPr>
              <a:t>http</a:t>
            </a:r>
            <a:r>
              <a:rPr lang="en-US">
                <a:hlinkClick r:id="rId5"/>
              </a:rPr>
              <a:t>://</a:t>
            </a:r>
            <a:r>
              <a:rPr lang="en-US" smtClean="0">
                <a:hlinkClick r:id="rId5"/>
              </a:rPr>
              <a:t>www.wpwa.org</a:t>
            </a:r>
            <a:endParaRPr lang="en-US" smtClean="0"/>
          </a:p>
          <a:p>
            <a:pPr lvl="3"/>
            <a:endParaRPr lang="en-US" dirty="0" smtClean="0"/>
          </a:p>
          <a:p>
            <a:pPr lvl="1"/>
            <a:r>
              <a:rPr lang="en-US" dirty="0" smtClean="0"/>
              <a:t>General info</a:t>
            </a:r>
          </a:p>
          <a:p>
            <a:pPr lvl="3"/>
            <a:r>
              <a:rPr lang="en-US" dirty="0" smtClean="0">
                <a:hlinkClick r:id="rId6"/>
              </a:rPr>
              <a:t>www.rivers.gov</a:t>
            </a:r>
            <a:endParaRPr lang="en-US" dirty="0" smtClean="0"/>
          </a:p>
          <a:p>
            <a:pPr lvl="3"/>
            <a:endParaRPr lang="en-US" dirty="0" smtClean="0"/>
          </a:p>
          <a:p>
            <a:pPr lvl="3"/>
            <a:endParaRPr lang="en-US" dirty="0" smtClean="0"/>
          </a:p>
          <a:p>
            <a:pPr lvl="1"/>
            <a:endParaRPr lang="en-US" dirty="0" smtClean="0"/>
          </a:p>
          <a:p>
            <a:pPr lvl="1"/>
            <a:endParaRPr lang="en-US" dirty="0" smtClean="0"/>
          </a:p>
          <a:p>
            <a:pPr lvl="1"/>
            <a:endParaRPr lang="en-US" dirty="0"/>
          </a:p>
        </p:txBody>
      </p:sp>
      <p:pic>
        <p:nvPicPr>
          <p:cNvPr id="4" name="Picture 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7000" y="3200399"/>
            <a:ext cx="2362200" cy="2021569"/>
          </a:xfrm>
          <a:prstGeom prst="rect">
            <a:avLst/>
          </a:prstGeom>
        </p:spPr>
      </p:pic>
    </p:spTree>
    <p:extLst>
      <p:ext uri="{BB962C8B-B14F-4D97-AF65-F5344CB8AC3E}">
        <p14:creationId xmlns:p14="http://schemas.microsoft.com/office/powerpoint/2010/main" val="292063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To raise new questions, new possibilities, to regard old problems from a new angle, requires creative imagination and marks real advance in science.</a:t>
            </a:r>
          </a:p>
          <a:p>
            <a:r>
              <a:rPr lang="en-US" dirty="0">
                <a:solidFill>
                  <a:schemeClr val="tx1">
                    <a:lumMod val="85000"/>
                  </a:schemeClr>
                </a:solidFill>
              </a:rPr>
              <a:t>Albert </a:t>
            </a:r>
            <a:r>
              <a:rPr lang="en-US" dirty="0" smtClean="0">
                <a:solidFill>
                  <a:schemeClr val="tx1">
                    <a:lumMod val="85000"/>
                  </a:schemeClr>
                </a:solidFill>
              </a:rPr>
              <a:t>Einstein</a:t>
            </a:r>
            <a:endParaRPr lang="en-US" dirty="0">
              <a:solidFill>
                <a:schemeClr val="tx1">
                  <a:lumMod val="85000"/>
                </a:schemeClr>
              </a:solidFill>
            </a:endParaRPr>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628202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Content Placeholder 2"/>
          <p:cNvSpPr txBox="1">
            <a:spLocks/>
          </p:cNvSpPr>
          <p:nvPr/>
        </p:nvSpPr>
        <p:spPr>
          <a:xfrm>
            <a:off x="304800" y="1554162"/>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endParaRPr lang="en-US" dirty="0" smtClean="0"/>
          </a:p>
        </p:txBody>
      </p:sp>
      <p:pic>
        <p:nvPicPr>
          <p:cNvPr id="6"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7310" t="11540" r="5971" b="9601"/>
          <a:stretch/>
        </p:blipFill>
        <p:spPr>
          <a:xfrm>
            <a:off x="381000" y="1307003"/>
            <a:ext cx="2133600" cy="2619292"/>
          </a:xfrm>
          <a:prstGeom prst="rect">
            <a:avLst/>
          </a:prstGeom>
          <a:ln>
            <a:solidFill>
              <a:schemeClr val="tx1"/>
            </a:solidFill>
          </a:ln>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667000"/>
            <a:ext cx="4611712" cy="2373279"/>
          </a:xfrm>
          <a:prstGeom prst="rect">
            <a:avLst/>
          </a:prstGeom>
        </p:spPr>
      </p:pic>
      <p:sp>
        <p:nvSpPr>
          <p:cNvPr id="4" name="Rectangle 3"/>
          <p:cNvSpPr/>
          <p:nvPr/>
        </p:nvSpPr>
        <p:spPr>
          <a:xfrm>
            <a:off x="2877879" y="1202731"/>
            <a:ext cx="5718544" cy="369332"/>
          </a:xfrm>
          <a:prstGeom prst="rect">
            <a:avLst/>
          </a:prstGeom>
        </p:spPr>
        <p:txBody>
          <a:bodyPr wrap="square">
            <a:spAutoFit/>
          </a:bodyPr>
          <a:lstStyle/>
          <a:p>
            <a:r>
              <a:rPr lang="en-US" b="1" dirty="0">
                <a:solidFill>
                  <a:srgbClr val="FF0000"/>
                </a:solidFill>
              </a:rPr>
              <a:t>http://www.ct.gov/deep/soilerosionsedimentcontrol</a:t>
            </a:r>
          </a:p>
        </p:txBody>
      </p:sp>
      <p:sp>
        <p:nvSpPr>
          <p:cNvPr id="10" name="Rectangle 9"/>
          <p:cNvSpPr/>
          <p:nvPr/>
        </p:nvSpPr>
        <p:spPr>
          <a:xfrm>
            <a:off x="228600" y="6080125"/>
            <a:ext cx="8367823" cy="615553"/>
          </a:xfrm>
          <a:prstGeom prst="rect">
            <a:avLst/>
          </a:prstGeom>
        </p:spPr>
        <p:txBody>
          <a:bodyPr wrap="square">
            <a:spAutoFit/>
          </a:bodyPr>
          <a:lstStyle/>
          <a:p>
            <a:r>
              <a:rPr lang="en-US" sz="1600" b="1" dirty="0">
                <a:solidFill>
                  <a:srgbClr val="FF0000"/>
                </a:solidFill>
                <a:hlinkClick r:id="rId5"/>
              </a:rPr>
              <a:t>http://</a:t>
            </a:r>
            <a:r>
              <a:rPr lang="en-US" sz="1600" b="1" dirty="0" smtClean="0">
                <a:solidFill>
                  <a:srgbClr val="FF0000"/>
                </a:solidFill>
                <a:hlinkClick r:id="rId5"/>
              </a:rPr>
              <a:t>www.ct.gov/deep/cwp/view.asp?a=2721&amp;q=325704&amp;deepNav_GID=1654#download</a:t>
            </a:r>
            <a:endParaRPr lang="en-US" sz="1600" b="1"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68455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Navigating the registration form</a:t>
            </a:r>
            <a:endParaRPr lang="en-US" dirty="0"/>
          </a:p>
        </p:txBody>
      </p:sp>
      <p:pic>
        <p:nvPicPr>
          <p:cNvPr id="1026" name="Picture 2" descr="C:\Users\KLesay\AppData\Local\Microsoft\Windows\Temporary Internet Files\Content.IE5\WDXVECPD\MC9000237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33400"/>
            <a:ext cx="2705710" cy="235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174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DEEP WEB PAGE</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295400"/>
            <a:ext cx="6377769" cy="4525962"/>
          </a:xfrm>
        </p:spPr>
      </p:pic>
      <p:sp>
        <p:nvSpPr>
          <p:cNvPr id="3" name="Rectangle 2"/>
          <p:cNvSpPr/>
          <p:nvPr/>
        </p:nvSpPr>
        <p:spPr>
          <a:xfrm>
            <a:off x="381000" y="6096000"/>
            <a:ext cx="8229600" cy="646331"/>
          </a:xfrm>
          <a:prstGeom prst="rect">
            <a:avLst/>
          </a:prstGeom>
        </p:spPr>
        <p:txBody>
          <a:bodyPr wrap="square">
            <a:spAutoFit/>
          </a:bodyPr>
          <a:lstStyle/>
          <a:p>
            <a:endParaRPr lang="en-US" dirty="0" smtClean="0"/>
          </a:p>
          <a:p>
            <a:endParaRPr lang="en-US" dirty="0"/>
          </a:p>
        </p:txBody>
      </p:sp>
      <p:sp>
        <p:nvSpPr>
          <p:cNvPr id="4" name="Rectangle 3"/>
          <p:cNvSpPr/>
          <p:nvPr/>
        </p:nvSpPr>
        <p:spPr>
          <a:xfrm>
            <a:off x="2620446" y="5911334"/>
            <a:ext cx="3750707" cy="369332"/>
          </a:xfrm>
          <a:prstGeom prst="rect">
            <a:avLst/>
          </a:prstGeom>
        </p:spPr>
        <p:txBody>
          <a:bodyPr wrap="none">
            <a:spAutoFit/>
          </a:bodyPr>
          <a:lstStyle/>
          <a:p>
            <a:r>
              <a:rPr lang="en-US" b="1" dirty="0">
                <a:solidFill>
                  <a:srgbClr val="FF0000"/>
                </a:solidFill>
              </a:rPr>
              <a:t>http://www.ct.gov/DEEP/stormwater</a:t>
            </a:r>
          </a:p>
        </p:txBody>
      </p:sp>
    </p:spTree>
    <p:extLst>
      <p:ext uri="{BB962C8B-B14F-4D97-AF65-F5344CB8AC3E}">
        <p14:creationId xmlns:p14="http://schemas.microsoft.com/office/powerpoint/2010/main" val="1242251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75423"/>
            <a:ext cx="6905740" cy="5696777"/>
          </a:xfrm>
          <a:prstGeom prst="rect">
            <a:avLst/>
          </a:prstGeom>
        </p:spPr>
      </p:pic>
      <p:sp>
        <p:nvSpPr>
          <p:cNvPr id="7" name="Rectangular Callout 6"/>
          <p:cNvSpPr/>
          <p:nvPr/>
        </p:nvSpPr>
        <p:spPr>
          <a:xfrm>
            <a:off x="7772400" y="1104900"/>
            <a:ext cx="1143000" cy="685800"/>
          </a:xfrm>
          <a:prstGeom prst="wedgeRectCallout">
            <a:avLst>
              <a:gd name="adj1" fmla="val -137802"/>
              <a:gd name="adj2" fmla="val 124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Actual Permit</a:t>
            </a:r>
            <a:endParaRPr lang="en-US" dirty="0"/>
          </a:p>
        </p:txBody>
      </p:sp>
      <p:sp>
        <p:nvSpPr>
          <p:cNvPr id="8" name="Rectangular Callout 7"/>
          <p:cNvSpPr/>
          <p:nvPr/>
        </p:nvSpPr>
        <p:spPr>
          <a:xfrm>
            <a:off x="7696200" y="2095500"/>
            <a:ext cx="1371600" cy="533400"/>
          </a:xfrm>
          <a:prstGeom prst="wedgeRectCallout">
            <a:avLst>
              <a:gd name="adj1" fmla="val -169146"/>
              <a:gd name="adj2" fmla="val 58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Registration form</a:t>
            </a:r>
            <a:endParaRPr lang="en-US" dirty="0"/>
          </a:p>
        </p:txBody>
      </p:sp>
      <p:sp>
        <p:nvSpPr>
          <p:cNvPr id="9" name="Rectangular Callout 8"/>
          <p:cNvSpPr/>
          <p:nvPr/>
        </p:nvSpPr>
        <p:spPr>
          <a:xfrm>
            <a:off x="7696200" y="2895600"/>
            <a:ext cx="1371600" cy="533400"/>
          </a:xfrm>
          <a:prstGeom prst="wedgeRectCallout">
            <a:avLst>
              <a:gd name="adj1" fmla="val -349008"/>
              <a:gd name="adj2" fmla="val -697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Form Instructions</a:t>
            </a:r>
            <a:endParaRPr lang="en-US" dirty="0"/>
          </a:p>
        </p:txBody>
      </p:sp>
      <p:sp>
        <p:nvSpPr>
          <p:cNvPr id="11" name="Rectangular Callout 10"/>
          <p:cNvSpPr/>
          <p:nvPr/>
        </p:nvSpPr>
        <p:spPr>
          <a:xfrm>
            <a:off x="7620000" y="5029200"/>
            <a:ext cx="1143000" cy="914400"/>
          </a:xfrm>
          <a:prstGeom prst="wedgeRectCallout">
            <a:avLst>
              <a:gd name="adj1" fmla="val -219881"/>
              <a:gd name="adj2" fmla="val 66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your status</a:t>
            </a:r>
            <a:endParaRPr lang="en-US" dirty="0"/>
          </a:p>
        </p:txBody>
      </p:sp>
      <p:sp>
        <p:nvSpPr>
          <p:cNvPr id="10" name="Rectangular Callout 9"/>
          <p:cNvSpPr/>
          <p:nvPr/>
        </p:nvSpPr>
        <p:spPr>
          <a:xfrm>
            <a:off x="7620000" y="3733800"/>
            <a:ext cx="1371600" cy="533400"/>
          </a:xfrm>
          <a:prstGeom prst="wedgeRectCallout">
            <a:avLst>
              <a:gd name="adj1" fmla="val -326510"/>
              <a:gd name="adj2" fmla="val 66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SMR Form</a:t>
            </a:r>
            <a:endParaRPr lang="en-US" dirty="0"/>
          </a:p>
        </p:txBody>
      </p:sp>
      <p:pic>
        <p:nvPicPr>
          <p:cNvPr id="12"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33399" y="0"/>
            <a:ext cx="533257" cy="53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01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anim calcmode="lin" valueType="num">
                                      <p:cBhvr>
                                        <p:cTn id="43" dur="2000" fill="hold"/>
                                        <p:tgtEl>
                                          <p:spTgt spid="12"/>
                                        </p:tgtEl>
                                        <p:attrNameLst>
                                          <p:attrName>ppt_w</p:attrName>
                                        </p:attrNameLst>
                                      </p:cBhvr>
                                      <p:tavLst>
                                        <p:tav tm="0" fmla="#ppt_w*sin(2.5*pi*$)">
                                          <p:val>
                                            <p:fltVal val="0"/>
                                          </p:val>
                                        </p:tav>
                                        <p:tav tm="100000">
                                          <p:val>
                                            <p:fltVal val="1"/>
                                          </p:val>
                                        </p:tav>
                                      </p:tavLst>
                                    </p:anim>
                                    <p:anim calcmode="lin" valueType="num">
                                      <p:cBhvr>
                                        <p:cTn id="4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964" y="228600"/>
            <a:ext cx="5056187" cy="6477000"/>
          </a:xfrm>
          <a:prstGeom prst="rect">
            <a:avLst/>
          </a:prstGeom>
        </p:spPr>
      </p:pic>
      <p:cxnSp>
        <p:nvCxnSpPr>
          <p:cNvPr id="20" name="Straight Arrow Connector 19"/>
          <p:cNvCxnSpPr/>
          <p:nvPr/>
        </p:nvCxnSpPr>
        <p:spPr>
          <a:xfrm flipH="1">
            <a:off x="2567765" y="2243554"/>
            <a:ext cx="4055434" cy="22522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1"/>
          </p:cNvCxnSpPr>
          <p:nvPr/>
        </p:nvCxnSpPr>
        <p:spPr>
          <a:xfrm flipH="1">
            <a:off x="3405966" y="4277727"/>
            <a:ext cx="3505198" cy="656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p:cNvCxnSpPr>
          <p:nvPr/>
        </p:nvCxnSpPr>
        <p:spPr>
          <a:xfrm>
            <a:off x="661048" y="2777698"/>
            <a:ext cx="992316" cy="15593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1"/>
          </p:cNvCxnSpPr>
          <p:nvPr/>
        </p:nvCxnSpPr>
        <p:spPr>
          <a:xfrm flipH="1">
            <a:off x="3437714" y="4277727"/>
            <a:ext cx="3473450" cy="9800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695" y="2192923"/>
            <a:ext cx="1268705" cy="584775"/>
          </a:xfrm>
          <a:prstGeom prst="rect">
            <a:avLst/>
          </a:prstGeom>
          <a:noFill/>
          <a:ln w="28575">
            <a:solidFill>
              <a:srgbClr val="FF0000"/>
            </a:solidFill>
          </a:ln>
        </p:spPr>
        <p:txBody>
          <a:bodyPr wrap="square" rtlCol="0">
            <a:spAutoFit/>
          </a:bodyPr>
          <a:lstStyle/>
          <a:p>
            <a:pPr algn="ctr"/>
            <a:r>
              <a:rPr lang="en-US" sz="1600" dirty="0" smtClean="0"/>
              <a:t>New Registration</a:t>
            </a:r>
            <a:endParaRPr lang="en-US" sz="1600" dirty="0"/>
          </a:p>
        </p:txBody>
      </p:sp>
      <p:sp>
        <p:nvSpPr>
          <p:cNvPr id="9" name="TextBox 8"/>
          <p:cNvSpPr txBox="1"/>
          <p:nvPr/>
        </p:nvSpPr>
        <p:spPr>
          <a:xfrm>
            <a:off x="6623199" y="1905000"/>
            <a:ext cx="1334441" cy="338554"/>
          </a:xfrm>
          <a:prstGeom prst="rect">
            <a:avLst/>
          </a:prstGeom>
          <a:noFill/>
          <a:ln w="28575">
            <a:solidFill>
              <a:srgbClr val="FF0000"/>
            </a:solidFill>
          </a:ln>
        </p:spPr>
        <p:txBody>
          <a:bodyPr wrap="square" rtlCol="0">
            <a:spAutoFit/>
          </a:bodyPr>
          <a:lstStyle/>
          <a:p>
            <a:r>
              <a:rPr lang="en-US" sz="1600" dirty="0" smtClean="0"/>
              <a:t>Project Type</a:t>
            </a:r>
            <a:endParaRPr lang="en-US" sz="1600" dirty="0"/>
          </a:p>
        </p:txBody>
      </p:sp>
      <p:sp>
        <p:nvSpPr>
          <p:cNvPr id="10" name="TextBox 9"/>
          <p:cNvSpPr txBox="1"/>
          <p:nvPr/>
        </p:nvSpPr>
        <p:spPr>
          <a:xfrm>
            <a:off x="6834964" y="6002924"/>
            <a:ext cx="1371600" cy="338554"/>
          </a:xfrm>
          <a:prstGeom prst="rect">
            <a:avLst/>
          </a:prstGeom>
          <a:noFill/>
          <a:ln w="28575">
            <a:solidFill>
              <a:srgbClr val="FF0000"/>
            </a:solidFill>
          </a:ln>
        </p:spPr>
        <p:txBody>
          <a:bodyPr wrap="square" rtlCol="0">
            <a:spAutoFit/>
          </a:bodyPr>
          <a:lstStyle/>
          <a:p>
            <a:r>
              <a:rPr lang="en-US" sz="1600" dirty="0" smtClean="0"/>
              <a:t>Erodible Area</a:t>
            </a:r>
            <a:endParaRPr lang="en-US" sz="1600" dirty="0"/>
          </a:p>
        </p:txBody>
      </p:sp>
      <p:sp>
        <p:nvSpPr>
          <p:cNvPr id="12" name="TextBox 11"/>
          <p:cNvSpPr txBox="1"/>
          <p:nvPr/>
        </p:nvSpPr>
        <p:spPr>
          <a:xfrm>
            <a:off x="6911164" y="4108450"/>
            <a:ext cx="1524000" cy="338554"/>
          </a:xfrm>
          <a:prstGeom prst="rect">
            <a:avLst/>
          </a:prstGeom>
          <a:noFill/>
          <a:ln w="28575">
            <a:solidFill>
              <a:srgbClr val="FF0000"/>
            </a:solidFill>
          </a:ln>
        </p:spPr>
        <p:txBody>
          <a:bodyPr wrap="square" rtlCol="0">
            <a:spAutoFit/>
          </a:bodyPr>
          <a:lstStyle/>
          <a:p>
            <a:r>
              <a:rPr lang="en-US" sz="1600" dirty="0" smtClean="0"/>
              <a:t>Select the Area</a:t>
            </a:r>
            <a:endParaRPr lang="en-US" sz="1600" dirty="0"/>
          </a:p>
        </p:txBody>
      </p:sp>
      <p:cxnSp>
        <p:nvCxnSpPr>
          <p:cNvPr id="25" name="Straight Arrow Connector 24"/>
          <p:cNvCxnSpPr/>
          <p:nvPr/>
        </p:nvCxnSpPr>
        <p:spPr>
          <a:xfrm rot="10800000">
            <a:off x="3024964" y="4876800"/>
            <a:ext cx="3810000" cy="1295400"/>
          </a:xfrm>
          <a:prstGeom prst="curvedConnector3">
            <a:avLst>
              <a:gd name="adj1" fmla="val 118615"/>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567765" y="2243554"/>
            <a:ext cx="4055434" cy="14140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24"/>
          <p:cNvCxnSpPr>
            <a:stCxn id="10" idx="1"/>
          </p:cNvCxnSpPr>
          <p:nvPr/>
        </p:nvCxnSpPr>
        <p:spPr>
          <a:xfrm rot="10800000">
            <a:off x="2895600" y="4191001"/>
            <a:ext cx="3939365" cy="1981201"/>
          </a:xfrm>
          <a:prstGeom prst="curvedConnector3">
            <a:avLst>
              <a:gd name="adj1" fmla="val 120985"/>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2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par>
                                <p:cTn id="36" presetID="2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par>
                                <p:cTn id="44" presetID="14" presetClass="entr" presetSubtype="1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502" y="228600"/>
            <a:ext cx="5288697" cy="6553200"/>
          </a:xfrm>
          <a:prstGeom prst="rect">
            <a:avLst/>
          </a:prstGeom>
        </p:spPr>
      </p:pic>
      <p:sp>
        <p:nvSpPr>
          <p:cNvPr id="3" name="Donut 2"/>
          <p:cNvSpPr/>
          <p:nvPr/>
        </p:nvSpPr>
        <p:spPr>
          <a:xfrm>
            <a:off x="1568302" y="914400"/>
            <a:ext cx="1143000" cy="685800"/>
          </a:xfrm>
          <a:prstGeom prst="donut">
            <a:avLst>
              <a:gd name="adj" fmla="val 43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Arrow Connector 4"/>
          <p:cNvCxnSpPr/>
          <p:nvPr/>
        </p:nvCxnSpPr>
        <p:spPr>
          <a:xfrm flipH="1">
            <a:off x="3092302" y="2286000"/>
            <a:ext cx="381000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70404" y="2133600"/>
            <a:ext cx="1905000" cy="338554"/>
          </a:xfrm>
          <a:prstGeom prst="rect">
            <a:avLst/>
          </a:prstGeom>
          <a:noFill/>
          <a:ln w="28575">
            <a:solidFill>
              <a:srgbClr val="FF0000"/>
            </a:solidFill>
          </a:ln>
        </p:spPr>
        <p:txBody>
          <a:bodyPr wrap="square" rtlCol="0">
            <a:spAutoFit/>
          </a:bodyPr>
          <a:lstStyle/>
          <a:p>
            <a:r>
              <a:rPr lang="en-US" sz="1600" dirty="0" smtClean="0"/>
              <a:t>Connecticut DOT</a:t>
            </a:r>
            <a:endParaRPr lang="en-US" sz="1600" dirty="0"/>
          </a:p>
        </p:txBody>
      </p:sp>
      <p:cxnSp>
        <p:nvCxnSpPr>
          <p:cNvPr id="6" name="Straight Arrow Connector 5"/>
          <p:cNvCxnSpPr/>
          <p:nvPr/>
        </p:nvCxnSpPr>
        <p:spPr>
          <a:xfrm flipH="1">
            <a:off x="2406502" y="4360277"/>
            <a:ext cx="4463902" cy="12023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70404" y="4021723"/>
            <a:ext cx="838200" cy="338554"/>
          </a:xfrm>
          <a:prstGeom prst="rect">
            <a:avLst/>
          </a:prstGeom>
          <a:noFill/>
          <a:ln w="28575">
            <a:solidFill>
              <a:srgbClr val="FF0000"/>
            </a:solidFill>
          </a:ln>
        </p:spPr>
        <p:txBody>
          <a:bodyPr wrap="square" rtlCol="0">
            <a:spAutoFit/>
          </a:bodyPr>
          <a:lstStyle/>
          <a:p>
            <a:r>
              <a:rPr lang="en-US" sz="1600" dirty="0" smtClean="0"/>
              <a:t>N/A</a:t>
            </a:r>
            <a:endParaRPr lang="en-US" sz="1600" dirty="0"/>
          </a:p>
        </p:txBody>
      </p:sp>
      <p:sp>
        <p:nvSpPr>
          <p:cNvPr id="9" name="TextBox 8"/>
          <p:cNvSpPr txBox="1"/>
          <p:nvPr/>
        </p:nvSpPr>
        <p:spPr>
          <a:xfrm>
            <a:off x="6756104" y="3175591"/>
            <a:ext cx="1905000" cy="338554"/>
          </a:xfrm>
          <a:prstGeom prst="rect">
            <a:avLst/>
          </a:prstGeom>
          <a:noFill/>
          <a:ln w="28575">
            <a:solidFill>
              <a:srgbClr val="FF0000"/>
            </a:solidFill>
          </a:ln>
        </p:spPr>
        <p:txBody>
          <a:bodyPr wrap="square" rtlCol="0">
            <a:spAutoFit/>
          </a:bodyPr>
          <a:lstStyle/>
          <a:p>
            <a:r>
              <a:rPr lang="en-US" sz="1600" dirty="0" smtClean="0"/>
              <a:t>District Engineer</a:t>
            </a:r>
            <a:endParaRPr lang="en-US" sz="1600" dirty="0"/>
          </a:p>
        </p:txBody>
      </p:sp>
      <p:cxnSp>
        <p:nvCxnSpPr>
          <p:cNvPr id="10" name="Straight Arrow Connector 9"/>
          <p:cNvCxnSpPr/>
          <p:nvPr/>
        </p:nvCxnSpPr>
        <p:spPr>
          <a:xfrm flipH="1">
            <a:off x="2711302" y="3380310"/>
            <a:ext cx="4044802" cy="14964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12651"/>
            <a:ext cx="5163520" cy="6629400"/>
          </a:xfrm>
          <a:prstGeom prst="rect">
            <a:avLst/>
          </a:prstGeom>
        </p:spPr>
      </p:pic>
      <p:sp>
        <p:nvSpPr>
          <p:cNvPr id="11" name="Donut 10"/>
          <p:cNvSpPr/>
          <p:nvPr/>
        </p:nvSpPr>
        <p:spPr>
          <a:xfrm>
            <a:off x="1447800" y="4175051"/>
            <a:ext cx="5410200" cy="1524000"/>
          </a:xfrm>
          <a:prstGeom prst="donut">
            <a:avLst>
              <a:gd name="adj" fmla="val 235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302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13658"/>
            <a:ext cx="4953000" cy="6427495"/>
          </a:xfrm>
          <a:prstGeom prst="rect">
            <a:avLst/>
          </a:prstGeom>
        </p:spPr>
      </p:pic>
      <p:sp>
        <p:nvSpPr>
          <p:cNvPr id="4" name="Right Brace 3"/>
          <p:cNvSpPr/>
          <p:nvPr/>
        </p:nvSpPr>
        <p:spPr>
          <a:xfrm>
            <a:off x="6338977" y="542259"/>
            <a:ext cx="457200" cy="9144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768196" y="1416569"/>
            <a:ext cx="304800" cy="369332"/>
          </a:xfrm>
          <a:prstGeom prst="rect">
            <a:avLst/>
          </a:prstGeom>
          <a:noFill/>
          <a:ln w="28575">
            <a:solidFill>
              <a:srgbClr val="FF0000"/>
            </a:solidFill>
          </a:ln>
        </p:spPr>
        <p:txBody>
          <a:bodyPr wrap="square" rtlCol="0">
            <a:spAutoFit/>
          </a:bodyPr>
          <a:lstStyle/>
          <a:p>
            <a:endParaRPr lang="en-US" dirty="0">
              <a:solidFill>
                <a:srgbClr val="FF0000"/>
              </a:solidFill>
            </a:endParaRPr>
          </a:p>
        </p:txBody>
      </p:sp>
      <p:sp>
        <p:nvSpPr>
          <p:cNvPr id="7" name="TextBox 6"/>
          <p:cNvSpPr txBox="1"/>
          <p:nvPr/>
        </p:nvSpPr>
        <p:spPr>
          <a:xfrm>
            <a:off x="5768196" y="1938301"/>
            <a:ext cx="304800" cy="369332"/>
          </a:xfrm>
          <a:prstGeom prst="rect">
            <a:avLst/>
          </a:prstGeom>
          <a:noFill/>
          <a:ln w="28575">
            <a:solidFill>
              <a:srgbClr val="FF0000"/>
            </a:solidFill>
          </a:ln>
        </p:spPr>
        <p:txBody>
          <a:bodyPr wrap="square" rtlCol="0">
            <a:spAutoFit/>
          </a:bodyPr>
          <a:lstStyle/>
          <a:p>
            <a:endParaRPr lang="en-US" dirty="0">
              <a:solidFill>
                <a:srgbClr val="FF0000"/>
              </a:solidFill>
            </a:endParaRPr>
          </a:p>
        </p:txBody>
      </p:sp>
      <p:sp>
        <p:nvSpPr>
          <p:cNvPr id="10" name="TextBox 9"/>
          <p:cNvSpPr txBox="1"/>
          <p:nvPr/>
        </p:nvSpPr>
        <p:spPr>
          <a:xfrm>
            <a:off x="5768196" y="2371059"/>
            <a:ext cx="304800" cy="369332"/>
          </a:xfrm>
          <a:prstGeom prst="rect">
            <a:avLst/>
          </a:prstGeom>
          <a:noFill/>
          <a:ln w="28575">
            <a:solidFill>
              <a:srgbClr val="FF0000"/>
            </a:solidFill>
          </a:ln>
        </p:spPr>
        <p:txBody>
          <a:bodyPr wrap="square" rtlCol="0">
            <a:spAutoFit/>
          </a:bodyPr>
          <a:lstStyle/>
          <a:p>
            <a:endParaRPr lang="en-US" dirty="0">
              <a:solidFill>
                <a:srgbClr val="FF0000"/>
              </a:solidFill>
            </a:endParaRPr>
          </a:p>
        </p:txBody>
      </p:sp>
      <p:sp>
        <p:nvSpPr>
          <p:cNvPr id="8" name="TextBox 7"/>
          <p:cNvSpPr txBox="1"/>
          <p:nvPr/>
        </p:nvSpPr>
        <p:spPr>
          <a:xfrm>
            <a:off x="6819214" y="830182"/>
            <a:ext cx="1905000" cy="338554"/>
          </a:xfrm>
          <a:prstGeom prst="rect">
            <a:avLst/>
          </a:prstGeom>
          <a:noFill/>
          <a:ln w="28575">
            <a:solidFill>
              <a:srgbClr val="FF0000"/>
            </a:solidFill>
          </a:ln>
        </p:spPr>
        <p:txBody>
          <a:bodyPr wrap="square" rtlCol="0">
            <a:spAutoFit/>
          </a:bodyPr>
          <a:lstStyle/>
          <a:p>
            <a:r>
              <a:rPr lang="en-US" sz="1600" dirty="0" smtClean="0"/>
              <a:t>Project Information</a:t>
            </a:r>
            <a:endParaRPr lang="en-US" sz="1600" dirty="0"/>
          </a:p>
        </p:txBody>
      </p:sp>
      <p:sp>
        <p:nvSpPr>
          <p:cNvPr id="11" name="TextBox 10"/>
          <p:cNvSpPr txBox="1"/>
          <p:nvPr/>
        </p:nvSpPr>
        <p:spPr>
          <a:xfrm>
            <a:off x="6530363" y="3065740"/>
            <a:ext cx="1905000" cy="830997"/>
          </a:xfrm>
          <a:prstGeom prst="rect">
            <a:avLst/>
          </a:prstGeom>
          <a:noFill/>
          <a:ln w="28575">
            <a:solidFill>
              <a:srgbClr val="FF0000"/>
            </a:solidFill>
          </a:ln>
        </p:spPr>
        <p:txBody>
          <a:bodyPr wrap="square" rtlCol="0">
            <a:spAutoFit/>
          </a:bodyPr>
          <a:lstStyle/>
          <a:p>
            <a:r>
              <a:rPr lang="en-US" sz="1600" dirty="0" smtClean="0"/>
              <a:t>Coastal Boundary</a:t>
            </a:r>
          </a:p>
          <a:p>
            <a:r>
              <a:rPr lang="en-US" sz="1600" dirty="0"/>
              <a:t> </a:t>
            </a:r>
            <a:r>
              <a:rPr lang="en-US" sz="1600" dirty="0" smtClean="0"/>
              <a:t>  PNDF</a:t>
            </a:r>
          </a:p>
          <a:p>
            <a:r>
              <a:rPr lang="en-US" sz="1600" dirty="0" smtClean="0"/>
              <a:t>   CT ECO Website</a:t>
            </a:r>
            <a:endParaRPr lang="en-US" sz="1600" dirty="0"/>
          </a:p>
        </p:txBody>
      </p:sp>
    </p:spTree>
    <p:extLst>
      <p:ext uri="{BB962C8B-B14F-4D97-AF65-F5344CB8AC3E}">
        <p14:creationId xmlns:p14="http://schemas.microsoft.com/office/powerpoint/2010/main" val="17302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8"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2133"/>
            <a:ext cx="5181600" cy="6588744"/>
          </a:xfrm>
          <a:prstGeom prst="rect">
            <a:avLst/>
          </a:prstGeom>
        </p:spPr>
      </p:pic>
      <p:pic>
        <p:nvPicPr>
          <p:cNvPr id="3" name="Picture 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3329" y="986743"/>
            <a:ext cx="3090671" cy="2377440"/>
          </a:xfrm>
          <a:prstGeom prst="rect">
            <a:avLst/>
          </a:prstGeom>
        </p:spPr>
      </p:pic>
      <p:cxnSp>
        <p:nvCxnSpPr>
          <p:cNvPr id="5" name="Straight Arrow Connector 4"/>
          <p:cNvCxnSpPr/>
          <p:nvPr/>
        </p:nvCxnSpPr>
        <p:spPr>
          <a:xfrm flipH="1">
            <a:off x="4038600" y="609600"/>
            <a:ext cx="21336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2200" y="457200"/>
            <a:ext cx="2513806" cy="338554"/>
          </a:xfrm>
          <a:prstGeom prst="rect">
            <a:avLst/>
          </a:prstGeom>
          <a:noFill/>
          <a:ln w="28575">
            <a:solidFill>
              <a:srgbClr val="FF0000"/>
            </a:solidFill>
          </a:ln>
        </p:spPr>
        <p:txBody>
          <a:bodyPr wrap="square" rtlCol="0">
            <a:spAutoFit/>
          </a:bodyPr>
          <a:lstStyle/>
          <a:p>
            <a:r>
              <a:rPr lang="en-US" sz="1600" dirty="0" smtClean="0"/>
              <a:t>Updated Every 6 Months</a:t>
            </a:r>
            <a:endParaRPr lang="en-US" sz="1600" dirty="0"/>
          </a:p>
        </p:txBody>
      </p:sp>
      <p:sp>
        <p:nvSpPr>
          <p:cNvPr id="8" name="TextBox 7"/>
          <p:cNvSpPr txBox="1"/>
          <p:nvPr/>
        </p:nvSpPr>
        <p:spPr>
          <a:xfrm>
            <a:off x="6798564" y="3364183"/>
            <a:ext cx="1600200" cy="338554"/>
          </a:xfrm>
          <a:prstGeom prst="rect">
            <a:avLst/>
          </a:prstGeom>
          <a:noFill/>
          <a:ln w="28575">
            <a:solidFill>
              <a:srgbClr val="FF0000"/>
            </a:solidFill>
          </a:ln>
        </p:spPr>
        <p:txBody>
          <a:bodyPr wrap="square" rtlCol="0">
            <a:spAutoFit/>
          </a:bodyPr>
          <a:lstStyle/>
          <a:p>
            <a:r>
              <a:rPr lang="en-US" sz="1600" dirty="0" smtClean="0"/>
              <a:t>In Attachment C</a:t>
            </a:r>
            <a:endParaRPr lang="en-US" sz="1600" dirty="0"/>
          </a:p>
        </p:txBody>
      </p:sp>
      <p:sp>
        <p:nvSpPr>
          <p:cNvPr id="12" name="Right Brace 11"/>
          <p:cNvSpPr/>
          <p:nvPr/>
        </p:nvSpPr>
        <p:spPr>
          <a:xfrm>
            <a:off x="5867400" y="4072267"/>
            <a:ext cx="457200" cy="1566533"/>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914400" y="2819400"/>
            <a:ext cx="1752600" cy="7140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49409" y="4563145"/>
            <a:ext cx="1575392" cy="584775"/>
          </a:xfrm>
          <a:prstGeom prst="rect">
            <a:avLst/>
          </a:prstGeom>
          <a:noFill/>
          <a:ln w="28575">
            <a:solidFill>
              <a:srgbClr val="FF0000"/>
            </a:solidFill>
          </a:ln>
        </p:spPr>
        <p:txBody>
          <a:bodyPr wrap="square" rtlCol="0">
            <a:spAutoFit/>
          </a:bodyPr>
          <a:lstStyle/>
          <a:p>
            <a:r>
              <a:rPr lang="en-US" sz="1600" dirty="0" smtClean="0"/>
              <a:t>Environmental Review Form</a:t>
            </a:r>
            <a:endParaRPr lang="en-US" sz="1600" dirty="0"/>
          </a:p>
        </p:txBody>
      </p:sp>
      <p:sp>
        <p:nvSpPr>
          <p:cNvPr id="17" name="TextBox 16"/>
          <p:cNvSpPr txBox="1"/>
          <p:nvPr/>
        </p:nvSpPr>
        <p:spPr>
          <a:xfrm>
            <a:off x="4724400" y="3627803"/>
            <a:ext cx="304800" cy="369332"/>
          </a:xfrm>
          <a:prstGeom prst="rect">
            <a:avLst/>
          </a:prstGeom>
          <a:noFill/>
          <a:ln w="28575">
            <a:solidFill>
              <a:srgbClr val="FF0000"/>
            </a:solidFill>
          </a:ln>
        </p:spPr>
        <p:txBody>
          <a:bodyPr wrap="square" rtlCol="0">
            <a:spAutoFit/>
          </a:bodyPr>
          <a:lstStyle/>
          <a:p>
            <a:endParaRPr lang="en-US" dirty="0">
              <a:solidFill>
                <a:srgbClr val="FF0000"/>
              </a:solidFill>
            </a:endParaRPr>
          </a:p>
        </p:txBody>
      </p:sp>
    </p:spTree>
    <p:extLst>
      <p:ext uri="{BB962C8B-B14F-4D97-AF65-F5344CB8AC3E}">
        <p14:creationId xmlns:p14="http://schemas.microsoft.com/office/powerpoint/2010/main" val="262445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animBg="1"/>
      <p:bldP spid="14"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83" y="266258"/>
            <a:ext cx="7754433" cy="6325483"/>
          </a:xfrm>
          <a:prstGeom prst="rect">
            <a:avLst/>
          </a:prstGeom>
        </p:spPr>
      </p:pic>
      <p:pic>
        <p:nvPicPr>
          <p:cNvPr id="1026"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52571" y="223300"/>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714571" y="223299"/>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494886" y="213368"/>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415516" y="213367"/>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628971" y="223300"/>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543371" y="223298"/>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571999" y="2590800"/>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23402" y="2590800"/>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429000" y="2590800"/>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514600" y="2590799"/>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570073" y="2590800"/>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91400" y="2616440"/>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96000" y="2598719"/>
            <a:ext cx="533257" cy="5332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28600" y="4648200"/>
            <a:ext cx="466183" cy="1323439"/>
          </a:xfrm>
          <a:prstGeom prst="rect">
            <a:avLst/>
          </a:prstGeom>
          <a:noFill/>
          <a:ln w="28575">
            <a:solidFill>
              <a:srgbClr val="FF0000"/>
            </a:solidFill>
          </a:ln>
        </p:spPr>
        <p:txBody>
          <a:bodyPr wrap="square" rtlCol="0">
            <a:spAutoFit/>
          </a:bodyPr>
          <a:lstStyle/>
          <a:p>
            <a:r>
              <a:rPr lang="en-US" sz="1600" dirty="0" smtClean="0"/>
              <a:t>EO </a:t>
            </a:r>
          </a:p>
          <a:p>
            <a:endParaRPr lang="en-US" sz="1600" dirty="0"/>
          </a:p>
          <a:p>
            <a:r>
              <a:rPr lang="en-US" sz="1600" dirty="0" smtClean="0"/>
              <a:t>TO </a:t>
            </a:r>
          </a:p>
          <a:p>
            <a:endParaRPr lang="en-US" sz="1600" dirty="0"/>
          </a:p>
          <a:p>
            <a:r>
              <a:rPr lang="en-US" sz="1600" dirty="0" smtClean="0"/>
              <a:t>PO</a:t>
            </a:r>
            <a:endParaRPr lang="en-US" sz="1600" dirty="0"/>
          </a:p>
        </p:txBody>
      </p:sp>
    </p:spTree>
    <p:extLst>
      <p:ext uri="{BB962C8B-B14F-4D97-AF65-F5344CB8AC3E}">
        <p14:creationId xmlns:p14="http://schemas.microsoft.com/office/powerpoint/2010/main" val="377677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08" y="989076"/>
            <a:ext cx="8549942" cy="3766931"/>
          </a:xfrm>
          <a:prstGeom prst="rect">
            <a:avLst/>
          </a:prstGeom>
        </p:spPr>
      </p:pic>
      <p:sp>
        <p:nvSpPr>
          <p:cNvPr id="2" name="TextBox 1"/>
          <p:cNvSpPr txBox="1"/>
          <p:nvPr/>
        </p:nvSpPr>
        <p:spPr>
          <a:xfrm>
            <a:off x="1626781" y="4832207"/>
            <a:ext cx="1676400" cy="830997"/>
          </a:xfrm>
          <a:prstGeom prst="rect">
            <a:avLst/>
          </a:prstGeom>
          <a:noFill/>
          <a:ln w="28575">
            <a:solidFill>
              <a:srgbClr val="FF0000"/>
            </a:solidFill>
          </a:ln>
        </p:spPr>
        <p:txBody>
          <a:bodyPr wrap="square" rtlCol="0">
            <a:spAutoFit/>
          </a:bodyPr>
          <a:lstStyle/>
          <a:p>
            <a:pPr algn="ctr"/>
            <a:r>
              <a:rPr lang="en-US" sz="1600" dirty="0" smtClean="0"/>
              <a:t>CT ECO</a:t>
            </a:r>
          </a:p>
          <a:p>
            <a:pPr algn="ctr"/>
            <a:r>
              <a:rPr lang="en-US" sz="1600" dirty="0" smtClean="0"/>
              <a:t>Advanced Map Viewer</a:t>
            </a:r>
            <a:endParaRPr lang="en-US" sz="1600" dirty="0"/>
          </a:p>
        </p:txBody>
      </p:sp>
      <p:pic>
        <p:nvPicPr>
          <p:cNvPr id="8"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38200" y="1152691"/>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248114" y="1159779"/>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620879" y="1159779"/>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Fisher\AppData\Local\Microsoft\Windows\Temporary Internet Files\Content.IE5\A5U1WVME\MC90043156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162799" y="1192491"/>
            <a:ext cx="533257" cy="53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95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 Background </a:t>
            </a:r>
            <a:endParaRPr lang="en-US" dirty="0"/>
          </a:p>
        </p:txBody>
      </p:sp>
      <p:sp>
        <p:nvSpPr>
          <p:cNvPr id="3" name="Content Placeholder 2"/>
          <p:cNvSpPr>
            <a:spLocks noGrp="1"/>
          </p:cNvSpPr>
          <p:nvPr>
            <p:ph idx="1"/>
          </p:nvPr>
        </p:nvSpPr>
        <p:spPr>
          <a:xfrm>
            <a:off x="228600" y="1600200"/>
            <a:ext cx="8686800" cy="4525963"/>
          </a:xfrm>
        </p:spPr>
        <p:txBody>
          <a:bodyPr/>
          <a:lstStyle/>
          <a:p>
            <a:endParaRPr lang="en-US" dirty="0" smtClean="0"/>
          </a:p>
          <a:p>
            <a:endParaRPr lang="en-US" dirty="0"/>
          </a:p>
          <a:p>
            <a:pPr marL="0" indent="0">
              <a:buNone/>
            </a:pPr>
            <a:endParaRPr lang="en-US" dirty="0" smtClean="0"/>
          </a:p>
          <a:p>
            <a:pPr marL="0" indent="0">
              <a:buNone/>
            </a:pPr>
            <a:r>
              <a:rPr lang="en-US" dirty="0" smtClean="0"/>
              <a:t>Federal Program handed down to the State</a:t>
            </a:r>
          </a:p>
          <a:p>
            <a:pPr lvl="1"/>
            <a:endParaRPr lang="en-US" dirty="0" smtClean="0"/>
          </a:p>
          <a:p>
            <a:pPr marL="457200" lvl="1" indent="0">
              <a:buNone/>
            </a:pPr>
            <a:endParaRPr lang="en-US" dirty="0" smtClean="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859594"/>
            <a:ext cx="3305989" cy="2529140"/>
          </a:xfrm>
          <a:prstGeom prst="rect">
            <a:avLst/>
          </a:prstGeom>
        </p:spPr>
      </p:pic>
      <p:sp>
        <p:nvSpPr>
          <p:cNvPr id="6" name="Rectangle 5"/>
          <p:cNvSpPr/>
          <p:nvPr/>
        </p:nvSpPr>
        <p:spPr>
          <a:xfrm>
            <a:off x="304800" y="1447800"/>
            <a:ext cx="4572000" cy="1754326"/>
          </a:xfrm>
          <a:prstGeom prst="rect">
            <a:avLst/>
          </a:prstGeom>
        </p:spPr>
        <p:txBody>
          <a:bodyPr>
            <a:spAutoFit/>
          </a:bodyPr>
          <a:lstStyle/>
          <a:p>
            <a:r>
              <a:rPr lang="en-US" dirty="0"/>
              <a:t>The </a:t>
            </a:r>
            <a:r>
              <a:rPr lang="en-US" dirty="0" smtClean="0"/>
              <a:t>EPA </a:t>
            </a:r>
            <a:r>
              <a:rPr lang="en-US" dirty="0"/>
              <a:t>has mandated a number of permit programs, administered by the Department of Energy and Environmental Protection (DEEP), to deal with stormwater pollution</a:t>
            </a:r>
            <a:r>
              <a:rPr lang="en-US" dirty="0" smtClean="0"/>
              <a:t>.</a:t>
            </a:r>
          </a:p>
          <a:p>
            <a:r>
              <a:rPr lang="en-US" dirty="0" smtClean="0"/>
              <a:t> </a:t>
            </a:r>
            <a:r>
              <a:rPr lang="en-US" dirty="0" smtClean="0">
                <a:solidFill>
                  <a:srgbClr val="FF0000"/>
                </a:solidFill>
              </a:rPr>
              <a:t>- Industrial, Commercial, MS4 and …..Construction</a:t>
            </a:r>
            <a:endParaRPr lang="en-US" dirty="0">
              <a:solidFill>
                <a:srgbClr val="FF0000"/>
              </a:solidFill>
            </a:endParaRPr>
          </a:p>
        </p:txBody>
      </p:sp>
      <p:sp>
        <p:nvSpPr>
          <p:cNvPr id="7" name="Rectangle 6"/>
          <p:cNvSpPr/>
          <p:nvPr/>
        </p:nvSpPr>
        <p:spPr>
          <a:xfrm>
            <a:off x="304800" y="4038600"/>
            <a:ext cx="8763000" cy="2585323"/>
          </a:xfrm>
          <a:prstGeom prst="rect">
            <a:avLst/>
          </a:prstGeom>
        </p:spPr>
        <p:txBody>
          <a:bodyPr wrap="square">
            <a:spAutoFit/>
          </a:bodyPr>
          <a:lstStyle/>
          <a:p>
            <a:r>
              <a:rPr lang="en-US" b="1" dirty="0">
                <a:latin typeface="Verdana,Arial,Geneva"/>
              </a:rPr>
              <a:t>The General Permit for the Discharge of Stormwater and Dewatering Wastewaters from Construction Activities  ("Construction General Permit")</a:t>
            </a:r>
            <a:r>
              <a:rPr lang="en-US" dirty="0">
                <a:latin typeface="Verdana,Arial,Geneva"/>
              </a:rPr>
              <a:t> requires developers and builders to implement a Stormwater Pollution Control Plan to prevent the movement of sediments off construction sites into nearby water bodies and to address the impacts of stormwater discharges from a project after construction is complete.  The Construction General Permit reissued without modifications on October 1, 2012 </a:t>
            </a:r>
            <a:r>
              <a:rPr lang="en-US" dirty="0" smtClean="0">
                <a:latin typeface="Verdana,Arial,Geneva"/>
              </a:rPr>
              <a:t>expired </a:t>
            </a:r>
            <a:r>
              <a:rPr lang="en-US" dirty="0">
                <a:latin typeface="Verdana,Arial,Geneva"/>
              </a:rPr>
              <a:t>on September 30, 2013.  </a:t>
            </a:r>
            <a:r>
              <a:rPr lang="en-US" b="1" dirty="0">
                <a:latin typeface="Verdana,Arial,Geneva"/>
              </a:rPr>
              <a:t>On August 21, 2013, the Department reissued the Construction General Permit with modifications.  This general permit </a:t>
            </a:r>
            <a:r>
              <a:rPr lang="en-US" b="1" dirty="0" smtClean="0">
                <a:latin typeface="Verdana,Arial,Geneva"/>
              </a:rPr>
              <a:t>became </a:t>
            </a:r>
            <a:r>
              <a:rPr lang="en-US" b="1" dirty="0">
                <a:latin typeface="Verdana,Arial,Geneva"/>
              </a:rPr>
              <a:t>effective on October 1, 2013</a:t>
            </a:r>
            <a:r>
              <a:rPr lang="en-US" dirty="0">
                <a:latin typeface="Verdana,Arial,Geneva"/>
              </a:rPr>
              <a:t>.</a:t>
            </a:r>
            <a:endParaRPr lang="en-US" dirty="0"/>
          </a:p>
        </p:txBody>
      </p:sp>
    </p:spTree>
    <p:extLst>
      <p:ext uri="{BB962C8B-B14F-4D97-AF65-F5344CB8AC3E}">
        <p14:creationId xmlns:p14="http://schemas.microsoft.com/office/powerpoint/2010/main" val="24476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4987057" cy="6422239"/>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76270"/>
            <a:ext cx="3322608" cy="2607989"/>
          </a:xfrm>
          <a:prstGeom prst="rect">
            <a:avLst/>
          </a:prstGeom>
        </p:spPr>
      </p:pic>
      <p:sp>
        <p:nvSpPr>
          <p:cNvPr id="4" name="Donut 3"/>
          <p:cNvSpPr/>
          <p:nvPr/>
        </p:nvSpPr>
        <p:spPr>
          <a:xfrm>
            <a:off x="7391400" y="76200"/>
            <a:ext cx="1295400" cy="3048000"/>
          </a:xfrm>
          <a:prstGeom prst="donut">
            <a:avLst>
              <a:gd name="adj" fmla="val 43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09600" y="1600200"/>
            <a:ext cx="4343400" cy="1446550"/>
          </a:xfrm>
          <a:prstGeom prst="rect">
            <a:avLst/>
          </a:prstGeom>
          <a:noFill/>
          <a:ln w="28575">
            <a:solidFill>
              <a:srgbClr val="FF0000"/>
            </a:solidFill>
          </a:ln>
        </p:spPr>
        <p:txBody>
          <a:bodyPr wrap="square" rtlCol="0">
            <a:spAutoFit/>
          </a:bodyPr>
          <a:lstStyle/>
          <a:p>
            <a:pPr algn="ctr"/>
            <a:r>
              <a:rPr lang="en-US" sz="8800" dirty="0" smtClean="0">
                <a:solidFill>
                  <a:srgbClr val="FF0000"/>
                </a:solidFill>
              </a:rPr>
              <a:t>X</a:t>
            </a:r>
            <a:endParaRPr lang="en-US" sz="8800" dirty="0">
              <a:solidFill>
                <a:srgbClr val="FF0000"/>
              </a:solidFill>
            </a:endParaRPr>
          </a:p>
        </p:txBody>
      </p:sp>
      <p:sp>
        <p:nvSpPr>
          <p:cNvPr id="7" name="Rectangle 6"/>
          <p:cNvSpPr/>
          <p:nvPr/>
        </p:nvSpPr>
        <p:spPr>
          <a:xfrm>
            <a:off x="609600" y="762000"/>
            <a:ext cx="43434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66907" y="4114800"/>
            <a:ext cx="3048000" cy="861774"/>
          </a:xfrm>
          <a:prstGeom prst="rect">
            <a:avLst/>
          </a:prstGeom>
          <a:noFill/>
          <a:ln w="28575">
            <a:solidFill>
              <a:srgbClr val="FF0000"/>
            </a:solidFill>
          </a:ln>
        </p:spPr>
        <p:txBody>
          <a:bodyPr wrap="square" rtlCol="0">
            <a:spAutoFit/>
          </a:bodyPr>
          <a:lstStyle/>
          <a:p>
            <a:r>
              <a:rPr lang="en-US" sz="1600" dirty="0" smtClean="0"/>
              <a:t>Type of Project</a:t>
            </a:r>
          </a:p>
          <a:p>
            <a:r>
              <a:rPr lang="en-US" sz="1600" dirty="0" smtClean="0"/>
              <a:t>&amp;</a:t>
            </a:r>
          </a:p>
          <a:p>
            <a:r>
              <a:rPr lang="en-US" sz="1600" dirty="0" smtClean="0"/>
              <a:t>How is the Permit Submitted?</a:t>
            </a:r>
            <a:endParaRPr lang="en-US" sz="1600" dirty="0"/>
          </a:p>
        </p:txBody>
      </p:sp>
    </p:spTree>
    <p:extLst>
      <p:ext uri="{BB962C8B-B14F-4D97-AF65-F5344CB8AC3E}">
        <p14:creationId xmlns:p14="http://schemas.microsoft.com/office/powerpoint/2010/main" val="407240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4982308" cy="6477000"/>
          </a:xfrm>
          <a:prstGeom prst="rect">
            <a:avLst/>
          </a:prstGeom>
        </p:spPr>
      </p:pic>
      <p:sp>
        <p:nvSpPr>
          <p:cNvPr id="3" name="TextBox 2"/>
          <p:cNvSpPr txBox="1"/>
          <p:nvPr/>
        </p:nvSpPr>
        <p:spPr>
          <a:xfrm>
            <a:off x="471854" y="3124200"/>
            <a:ext cx="4648200" cy="1569660"/>
          </a:xfrm>
          <a:prstGeom prst="rect">
            <a:avLst/>
          </a:prstGeom>
          <a:noFill/>
          <a:ln w="28575">
            <a:solidFill>
              <a:srgbClr val="FF0000"/>
            </a:solidFill>
          </a:ln>
        </p:spPr>
        <p:txBody>
          <a:bodyPr wrap="square" rtlCol="0">
            <a:spAutoFit/>
          </a:bodyPr>
          <a:lstStyle/>
          <a:p>
            <a:pPr algn="ctr"/>
            <a:r>
              <a:rPr lang="en-US" sz="9600" dirty="0" smtClean="0">
                <a:solidFill>
                  <a:srgbClr val="FF0000"/>
                </a:solidFill>
              </a:rPr>
              <a:t>X</a:t>
            </a:r>
            <a:endParaRPr lang="en-US" sz="9600" dirty="0">
              <a:solidFill>
                <a:srgbClr val="FF0000"/>
              </a:solidFill>
            </a:endParaRPr>
          </a:p>
        </p:txBody>
      </p:sp>
      <p:cxnSp>
        <p:nvCxnSpPr>
          <p:cNvPr id="4" name="Straight Arrow Connector 3"/>
          <p:cNvCxnSpPr/>
          <p:nvPr/>
        </p:nvCxnSpPr>
        <p:spPr>
          <a:xfrm flipH="1" flipV="1">
            <a:off x="3962400" y="1143000"/>
            <a:ext cx="1905000" cy="3978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867400" y="1391177"/>
            <a:ext cx="1905000" cy="338554"/>
          </a:xfrm>
          <a:prstGeom prst="rect">
            <a:avLst/>
          </a:prstGeom>
          <a:noFill/>
          <a:ln w="28575">
            <a:solidFill>
              <a:srgbClr val="FF0000"/>
            </a:solidFill>
          </a:ln>
        </p:spPr>
        <p:txBody>
          <a:bodyPr wrap="square" rtlCol="0">
            <a:spAutoFit/>
          </a:bodyPr>
          <a:lstStyle/>
          <a:p>
            <a:r>
              <a:rPr lang="en-US" sz="1600" dirty="0" smtClean="0"/>
              <a:t>District Engineer</a:t>
            </a:r>
            <a:endParaRPr lang="en-US" sz="1600" dirty="0"/>
          </a:p>
        </p:txBody>
      </p:sp>
      <p:sp>
        <p:nvSpPr>
          <p:cNvPr id="6" name="Right Brace 5"/>
          <p:cNvSpPr/>
          <p:nvPr/>
        </p:nvSpPr>
        <p:spPr>
          <a:xfrm>
            <a:off x="5287108" y="4800600"/>
            <a:ext cx="457200" cy="1219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934200" y="4693860"/>
            <a:ext cx="1447800" cy="338554"/>
          </a:xfrm>
          <a:prstGeom prst="rect">
            <a:avLst/>
          </a:prstGeom>
          <a:noFill/>
          <a:ln w="28575">
            <a:solidFill>
              <a:srgbClr val="FF0000"/>
            </a:solidFill>
          </a:ln>
        </p:spPr>
        <p:txBody>
          <a:bodyPr wrap="square" rtlCol="0">
            <a:spAutoFit/>
          </a:bodyPr>
          <a:lstStyle/>
          <a:p>
            <a:r>
              <a:rPr lang="en-US" sz="1600" dirty="0" smtClean="0"/>
              <a:t>Signatures</a:t>
            </a:r>
            <a:endParaRPr lang="en-US" sz="1600" dirty="0"/>
          </a:p>
        </p:txBody>
      </p:sp>
      <p:cxnSp>
        <p:nvCxnSpPr>
          <p:cNvPr id="8" name="Straight Arrow Connector 7"/>
          <p:cNvCxnSpPr>
            <a:stCxn id="7" idx="1"/>
          </p:cNvCxnSpPr>
          <p:nvPr/>
        </p:nvCxnSpPr>
        <p:spPr>
          <a:xfrm flipH="1">
            <a:off x="5612424" y="4863137"/>
            <a:ext cx="1321776" cy="470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 idx="1"/>
          </p:cNvCxnSpPr>
          <p:nvPr/>
        </p:nvCxnSpPr>
        <p:spPr>
          <a:xfrm flipH="1">
            <a:off x="2286000" y="2921169"/>
            <a:ext cx="345830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44308" y="2751892"/>
            <a:ext cx="2434003" cy="338554"/>
          </a:xfrm>
          <a:prstGeom prst="rect">
            <a:avLst/>
          </a:prstGeom>
          <a:noFill/>
          <a:ln w="28575">
            <a:solidFill>
              <a:srgbClr val="FF0000"/>
            </a:solidFill>
          </a:ln>
        </p:spPr>
        <p:txBody>
          <a:bodyPr wrap="square" rtlCol="0">
            <a:spAutoFit/>
          </a:bodyPr>
          <a:lstStyle/>
          <a:p>
            <a:r>
              <a:rPr lang="en-US" sz="1600" dirty="0" smtClean="0"/>
              <a:t>Was for Re-Registration</a:t>
            </a:r>
            <a:endParaRPr lang="en-US" sz="1600" dirty="0"/>
          </a:p>
        </p:txBody>
      </p:sp>
      <p:sp>
        <p:nvSpPr>
          <p:cNvPr id="16" name="TextBox 15"/>
          <p:cNvSpPr txBox="1"/>
          <p:nvPr/>
        </p:nvSpPr>
        <p:spPr>
          <a:xfrm>
            <a:off x="5829300" y="304800"/>
            <a:ext cx="2209800" cy="338554"/>
          </a:xfrm>
          <a:prstGeom prst="rect">
            <a:avLst/>
          </a:prstGeom>
          <a:noFill/>
          <a:ln w="28575">
            <a:solidFill>
              <a:srgbClr val="FF0000"/>
            </a:solidFill>
          </a:ln>
        </p:spPr>
        <p:txBody>
          <a:bodyPr wrap="square" rtlCol="0">
            <a:spAutoFit/>
          </a:bodyPr>
          <a:lstStyle/>
          <a:p>
            <a:r>
              <a:rPr lang="en-US" sz="1600" dirty="0" smtClean="0"/>
              <a:t>Registrant Certification</a:t>
            </a:r>
            <a:endParaRPr lang="en-US" sz="1600" dirty="0"/>
          </a:p>
        </p:txBody>
      </p:sp>
    </p:spTree>
    <p:extLst>
      <p:ext uri="{BB962C8B-B14F-4D97-AF65-F5344CB8AC3E}">
        <p14:creationId xmlns:p14="http://schemas.microsoft.com/office/powerpoint/2010/main" val="2813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5083925" cy="6477000"/>
          </a:xfrm>
          <a:prstGeom prst="rect">
            <a:avLst/>
          </a:prstGeom>
        </p:spPr>
      </p:pic>
      <p:sp>
        <p:nvSpPr>
          <p:cNvPr id="3" name="TextBox 2"/>
          <p:cNvSpPr txBox="1"/>
          <p:nvPr/>
        </p:nvSpPr>
        <p:spPr>
          <a:xfrm>
            <a:off x="5617535" y="3728460"/>
            <a:ext cx="2209800" cy="584775"/>
          </a:xfrm>
          <a:prstGeom prst="rect">
            <a:avLst/>
          </a:prstGeom>
          <a:noFill/>
          <a:ln w="28575">
            <a:solidFill>
              <a:srgbClr val="FF0000"/>
            </a:solidFill>
          </a:ln>
        </p:spPr>
        <p:txBody>
          <a:bodyPr wrap="square" rtlCol="0">
            <a:spAutoFit/>
          </a:bodyPr>
          <a:lstStyle/>
          <a:p>
            <a:r>
              <a:rPr lang="en-US" sz="1600" dirty="0" smtClean="0"/>
              <a:t>Professional Engineer Information &amp; Stamp</a:t>
            </a:r>
            <a:endParaRPr lang="en-US" sz="1600" dirty="0"/>
          </a:p>
        </p:txBody>
      </p:sp>
      <p:cxnSp>
        <p:nvCxnSpPr>
          <p:cNvPr id="4" name="Straight Arrow Connector 3"/>
          <p:cNvCxnSpPr/>
          <p:nvPr/>
        </p:nvCxnSpPr>
        <p:spPr>
          <a:xfrm flipH="1" flipV="1">
            <a:off x="3810000" y="1540877"/>
            <a:ext cx="1905000" cy="3978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15000" y="1789054"/>
            <a:ext cx="1905000" cy="338554"/>
          </a:xfrm>
          <a:prstGeom prst="rect">
            <a:avLst/>
          </a:prstGeom>
          <a:noFill/>
          <a:ln w="28575">
            <a:solidFill>
              <a:srgbClr val="FF0000"/>
            </a:solidFill>
          </a:ln>
        </p:spPr>
        <p:txBody>
          <a:bodyPr wrap="square" rtlCol="0">
            <a:spAutoFit/>
          </a:bodyPr>
          <a:lstStyle/>
          <a:p>
            <a:r>
              <a:rPr lang="en-US" sz="1600" dirty="0" smtClean="0"/>
              <a:t>Engineer’s Name</a:t>
            </a:r>
            <a:endParaRPr lang="en-US" sz="1600" dirty="0"/>
          </a:p>
        </p:txBody>
      </p:sp>
    </p:spTree>
    <p:extLst>
      <p:ext uri="{BB962C8B-B14F-4D97-AF65-F5344CB8AC3E}">
        <p14:creationId xmlns:p14="http://schemas.microsoft.com/office/powerpoint/2010/main" val="2813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5136961" cy="6629400"/>
          </a:xfrm>
          <a:prstGeom prst="rect">
            <a:avLst/>
          </a:prstGeom>
        </p:spPr>
      </p:pic>
      <p:sp>
        <p:nvSpPr>
          <p:cNvPr id="3" name="TextBox 2"/>
          <p:cNvSpPr txBox="1"/>
          <p:nvPr/>
        </p:nvSpPr>
        <p:spPr>
          <a:xfrm>
            <a:off x="549179" y="685800"/>
            <a:ext cx="4708619" cy="3046988"/>
          </a:xfrm>
          <a:prstGeom prst="rect">
            <a:avLst/>
          </a:prstGeom>
          <a:noFill/>
          <a:ln w="28575">
            <a:solidFill>
              <a:srgbClr val="FF0000"/>
            </a:solidFill>
          </a:ln>
        </p:spPr>
        <p:txBody>
          <a:bodyPr wrap="square" rtlCol="0">
            <a:spAutoFit/>
          </a:bodyPr>
          <a:lstStyle/>
          <a:p>
            <a:pPr algn="ctr"/>
            <a:r>
              <a:rPr lang="en-US" sz="9600" dirty="0" smtClean="0">
                <a:solidFill>
                  <a:srgbClr val="FF0000"/>
                </a:solidFill>
              </a:rPr>
              <a:t>X</a:t>
            </a:r>
          </a:p>
          <a:p>
            <a:pPr algn="ctr"/>
            <a:endParaRPr lang="en-US" sz="9600" dirty="0">
              <a:solidFill>
                <a:srgbClr val="FF0000"/>
              </a:solidFill>
            </a:endParaRPr>
          </a:p>
        </p:txBody>
      </p:sp>
      <p:sp>
        <p:nvSpPr>
          <p:cNvPr id="4" name="TextBox 3"/>
          <p:cNvSpPr txBox="1"/>
          <p:nvPr/>
        </p:nvSpPr>
        <p:spPr>
          <a:xfrm>
            <a:off x="549180" y="3732788"/>
            <a:ext cx="4708619" cy="3046988"/>
          </a:xfrm>
          <a:prstGeom prst="rect">
            <a:avLst/>
          </a:prstGeom>
          <a:noFill/>
          <a:ln w="28575">
            <a:solidFill>
              <a:srgbClr val="FF0000"/>
            </a:solidFill>
          </a:ln>
        </p:spPr>
        <p:txBody>
          <a:bodyPr wrap="square" rtlCol="0">
            <a:spAutoFit/>
          </a:bodyPr>
          <a:lstStyle/>
          <a:p>
            <a:pPr algn="ctr"/>
            <a:r>
              <a:rPr lang="en-US" sz="9600" dirty="0" smtClean="0">
                <a:solidFill>
                  <a:srgbClr val="FF0000"/>
                </a:solidFill>
              </a:rPr>
              <a:t>X</a:t>
            </a:r>
          </a:p>
          <a:p>
            <a:pPr algn="ctr"/>
            <a:endParaRPr lang="en-US" sz="9600" dirty="0">
              <a:solidFill>
                <a:srgbClr val="FF0000"/>
              </a:solidFill>
            </a:endParaRPr>
          </a:p>
        </p:txBody>
      </p:sp>
      <p:sp>
        <p:nvSpPr>
          <p:cNvPr id="5" name="TextBox 4"/>
          <p:cNvSpPr txBox="1"/>
          <p:nvPr/>
        </p:nvSpPr>
        <p:spPr>
          <a:xfrm>
            <a:off x="6019800" y="1447800"/>
            <a:ext cx="1828800" cy="923330"/>
          </a:xfrm>
          <a:prstGeom prst="rect">
            <a:avLst/>
          </a:prstGeom>
          <a:noFill/>
          <a:ln w="28575">
            <a:solidFill>
              <a:srgbClr val="FF0000"/>
            </a:solidFill>
          </a:ln>
        </p:spPr>
        <p:txBody>
          <a:bodyPr wrap="square" rtlCol="0">
            <a:spAutoFit/>
          </a:bodyPr>
          <a:lstStyle/>
          <a:p>
            <a:r>
              <a:rPr lang="en-US" dirty="0" smtClean="0"/>
              <a:t>3</a:t>
            </a:r>
            <a:r>
              <a:rPr lang="en-US" baseline="30000" dirty="0" smtClean="0"/>
              <a:t>rd</a:t>
            </a:r>
            <a:r>
              <a:rPr lang="en-US" dirty="0" smtClean="0"/>
              <a:t> Party Review</a:t>
            </a:r>
          </a:p>
          <a:p>
            <a:r>
              <a:rPr lang="en-US" dirty="0" smtClean="0"/>
              <a:t>Not Required for CT DOT Projects</a:t>
            </a:r>
            <a:endParaRPr lang="en-US" dirty="0"/>
          </a:p>
        </p:txBody>
      </p:sp>
    </p:spTree>
    <p:extLst>
      <p:ext uri="{BB962C8B-B14F-4D97-AF65-F5344CB8AC3E}">
        <p14:creationId xmlns:p14="http://schemas.microsoft.com/office/powerpoint/2010/main" val="2512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5069764" cy="6553200"/>
          </a:xfrm>
          <a:prstGeom prst="rect">
            <a:avLst/>
          </a:prstGeom>
        </p:spPr>
      </p:pic>
      <p:sp>
        <p:nvSpPr>
          <p:cNvPr id="3" name="TextBox 2"/>
          <p:cNvSpPr txBox="1"/>
          <p:nvPr/>
        </p:nvSpPr>
        <p:spPr>
          <a:xfrm>
            <a:off x="549180" y="685800"/>
            <a:ext cx="4648200" cy="3046988"/>
          </a:xfrm>
          <a:prstGeom prst="rect">
            <a:avLst/>
          </a:prstGeom>
          <a:noFill/>
          <a:ln w="28575">
            <a:solidFill>
              <a:srgbClr val="FF0000"/>
            </a:solidFill>
          </a:ln>
        </p:spPr>
        <p:txBody>
          <a:bodyPr wrap="square" rtlCol="0">
            <a:spAutoFit/>
          </a:bodyPr>
          <a:lstStyle/>
          <a:p>
            <a:pPr algn="ctr"/>
            <a:r>
              <a:rPr lang="en-US" sz="9600" dirty="0" smtClean="0">
                <a:solidFill>
                  <a:srgbClr val="FF0000"/>
                </a:solidFill>
              </a:rPr>
              <a:t>X</a:t>
            </a:r>
          </a:p>
          <a:p>
            <a:pPr algn="ctr"/>
            <a:endParaRPr lang="en-US" sz="9600" dirty="0">
              <a:solidFill>
                <a:srgbClr val="FF0000"/>
              </a:solidFill>
            </a:endParaRPr>
          </a:p>
        </p:txBody>
      </p:sp>
      <p:sp>
        <p:nvSpPr>
          <p:cNvPr id="4" name="TextBox 3"/>
          <p:cNvSpPr txBox="1"/>
          <p:nvPr/>
        </p:nvSpPr>
        <p:spPr>
          <a:xfrm>
            <a:off x="6019800" y="1447800"/>
            <a:ext cx="1828800" cy="923330"/>
          </a:xfrm>
          <a:prstGeom prst="rect">
            <a:avLst/>
          </a:prstGeom>
          <a:noFill/>
          <a:ln w="28575">
            <a:solidFill>
              <a:srgbClr val="FF0000"/>
            </a:solidFill>
          </a:ln>
        </p:spPr>
        <p:txBody>
          <a:bodyPr wrap="square" rtlCol="0">
            <a:spAutoFit/>
          </a:bodyPr>
          <a:lstStyle/>
          <a:p>
            <a:r>
              <a:rPr lang="en-US" dirty="0" smtClean="0"/>
              <a:t>3</a:t>
            </a:r>
            <a:r>
              <a:rPr lang="en-US" baseline="30000" dirty="0" smtClean="0"/>
              <a:t>rd</a:t>
            </a:r>
            <a:r>
              <a:rPr lang="en-US" dirty="0" smtClean="0"/>
              <a:t> Party Review</a:t>
            </a:r>
          </a:p>
          <a:p>
            <a:r>
              <a:rPr lang="en-US" dirty="0" smtClean="0"/>
              <a:t>Not Required for CT DOT Projects</a:t>
            </a:r>
            <a:endParaRPr lang="en-US" dirty="0"/>
          </a:p>
        </p:txBody>
      </p:sp>
    </p:spTree>
    <p:extLst>
      <p:ext uri="{BB962C8B-B14F-4D97-AF65-F5344CB8AC3E}">
        <p14:creationId xmlns:p14="http://schemas.microsoft.com/office/powerpoint/2010/main" val="188086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4964359" cy="6477000"/>
          </a:xfrm>
          <a:prstGeom prst="rect">
            <a:avLst/>
          </a:prstGeom>
        </p:spPr>
      </p:pic>
      <p:sp>
        <p:nvSpPr>
          <p:cNvPr id="3" name="TextBox 2"/>
          <p:cNvSpPr txBox="1"/>
          <p:nvPr/>
        </p:nvSpPr>
        <p:spPr>
          <a:xfrm>
            <a:off x="609600" y="1143000"/>
            <a:ext cx="304800" cy="369332"/>
          </a:xfrm>
          <a:prstGeom prst="rect">
            <a:avLst/>
          </a:prstGeom>
          <a:noFill/>
          <a:ln w="28575">
            <a:solidFill>
              <a:srgbClr val="FF0000"/>
            </a:solidFill>
          </a:ln>
        </p:spPr>
        <p:txBody>
          <a:bodyPr wrap="square" rtlCol="0">
            <a:spAutoFit/>
          </a:bodyPr>
          <a:lstStyle/>
          <a:p>
            <a:endParaRPr lang="en-US" dirty="0">
              <a:solidFill>
                <a:srgbClr val="FF0000"/>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81000"/>
            <a:ext cx="3537072" cy="4389120"/>
          </a:xfrm>
          <a:prstGeom prst="rect">
            <a:avLst/>
          </a:prstGeom>
          <a:ln w="38100">
            <a:solidFill>
              <a:srgbClr val="FF0000"/>
            </a:solidFill>
          </a:ln>
        </p:spPr>
      </p:pic>
      <p:sp>
        <p:nvSpPr>
          <p:cNvPr id="6" name="TextBox 5"/>
          <p:cNvSpPr txBox="1"/>
          <p:nvPr/>
        </p:nvSpPr>
        <p:spPr>
          <a:xfrm>
            <a:off x="308344" y="4953000"/>
            <a:ext cx="4960815" cy="1323439"/>
          </a:xfrm>
          <a:prstGeom prst="rect">
            <a:avLst/>
          </a:prstGeom>
          <a:noFill/>
          <a:ln w="28575">
            <a:solidFill>
              <a:srgbClr val="FF0000"/>
            </a:solidFill>
          </a:ln>
        </p:spPr>
        <p:txBody>
          <a:bodyPr wrap="square" rtlCol="0">
            <a:spAutoFit/>
          </a:bodyPr>
          <a:lstStyle/>
          <a:p>
            <a:r>
              <a:rPr lang="en-US" sz="1600" dirty="0" smtClean="0"/>
              <a:t>Attachment A – USGS Map</a:t>
            </a:r>
          </a:p>
          <a:p>
            <a:r>
              <a:rPr lang="en-US" sz="1600" dirty="0" smtClean="0"/>
              <a:t>Attachment B – If required, should be prepared already</a:t>
            </a:r>
          </a:p>
          <a:p>
            <a:r>
              <a:rPr lang="en-US" sz="1600" dirty="0" smtClean="0"/>
              <a:t>Attachment C – NDDB Map (and Next Few Sheets)</a:t>
            </a:r>
          </a:p>
          <a:p>
            <a:r>
              <a:rPr lang="en-US" sz="1600" dirty="0" smtClean="0"/>
              <a:t>Attachment D – If required (Environmental Review)</a:t>
            </a:r>
          </a:p>
          <a:p>
            <a:r>
              <a:rPr lang="en-US" sz="1600" dirty="0" smtClean="0"/>
              <a:t>Attachment E – SPCP</a:t>
            </a:r>
            <a:endParaRPr lang="en-US" sz="1600" dirty="0"/>
          </a:p>
        </p:txBody>
      </p:sp>
      <p:sp>
        <p:nvSpPr>
          <p:cNvPr id="7" name="TextBox 6"/>
          <p:cNvSpPr txBox="1"/>
          <p:nvPr/>
        </p:nvSpPr>
        <p:spPr>
          <a:xfrm>
            <a:off x="611372" y="2057400"/>
            <a:ext cx="304800" cy="369332"/>
          </a:xfrm>
          <a:prstGeom prst="rect">
            <a:avLst/>
          </a:prstGeom>
          <a:noFill/>
          <a:ln w="28575">
            <a:solidFill>
              <a:srgbClr val="FF0000"/>
            </a:solidFill>
          </a:ln>
        </p:spPr>
        <p:txBody>
          <a:bodyPr wrap="square" rtlCol="0">
            <a:spAutoFit/>
          </a:bodyPr>
          <a:lstStyle/>
          <a:p>
            <a:endParaRPr lang="en-US" dirty="0">
              <a:solidFill>
                <a:srgbClr val="FF0000"/>
              </a:solidFill>
            </a:endParaRPr>
          </a:p>
        </p:txBody>
      </p:sp>
      <p:sp>
        <p:nvSpPr>
          <p:cNvPr id="8" name="TextBox 7"/>
          <p:cNvSpPr txBox="1"/>
          <p:nvPr/>
        </p:nvSpPr>
        <p:spPr>
          <a:xfrm>
            <a:off x="609600" y="2602878"/>
            <a:ext cx="304800" cy="369332"/>
          </a:xfrm>
          <a:prstGeom prst="rect">
            <a:avLst/>
          </a:prstGeom>
          <a:noFill/>
          <a:ln w="28575">
            <a:solidFill>
              <a:srgbClr val="FF0000"/>
            </a:solidFill>
          </a:ln>
        </p:spPr>
        <p:txBody>
          <a:bodyPr wrap="square" rtlCol="0">
            <a:spAutoFit/>
          </a:bodyPr>
          <a:lstStyle/>
          <a:p>
            <a:endParaRPr lang="en-US" dirty="0">
              <a:solidFill>
                <a:srgbClr val="FF0000"/>
              </a:solidFill>
            </a:endParaRPr>
          </a:p>
        </p:txBody>
      </p:sp>
      <p:sp>
        <p:nvSpPr>
          <p:cNvPr id="9" name="TextBox 8"/>
          <p:cNvSpPr txBox="1"/>
          <p:nvPr/>
        </p:nvSpPr>
        <p:spPr>
          <a:xfrm>
            <a:off x="2590800" y="211723"/>
            <a:ext cx="2209800" cy="338554"/>
          </a:xfrm>
          <a:prstGeom prst="rect">
            <a:avLst/>
          </a:prstGeom>
          <a:noFill/>
          <a:ln w="28575">
            <a:solidFill>
              <a:srgbClr val="FF0000"/>
            </a:solidFill>
          </a:ln>
        </p:spPr>
        <p:txBody>
          <a:bodyPr wrap="square" rtlCol="0">
            <a:spAutoFit/>
          </a:bodyPr>
          <a:lstStyle/>
          <a:p>
            <a:r>
              <a:rPr lang="en-US" sz="1600" dirty="0" smtClean="0"/>
              <a:t>Supporting Documents</a:t>
            </a:r>
            <a:endParaRPr lang="en-US" sz="1600" dirty="0"/>
          </a:p>
        </p:txBody>
      </p:sp>
    </p:spTree>
    <p:extLst>
      <p:ext uri="{BB962C8B-B14F-4D97-AF65-F5344CB8AC3E}">
        <p14:creationId xmlns:p14="http://schemas.microsoft.com/office/powerpoint/2010/main" val="2231378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5079203" cy="6477000"/>
          </a:xfrm>
          <a:prstGeom prst="rect">
            <a:avLst/>
          </a:prstGeom>
        </p:spPr>
      </p:pic>
      <p:pic>
        <p:nvPicPr>
          <p:cNvPr id="3" name="Picture 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32569">
            <a:off x="5564371" y="1913437"/>
            <a:ext cx="3145690" cy="2419762"/>
          </a:xfrm>
          <a:prstGeom prst="rect">
            <a:avLst/>
          </a:prstGeom>
          <a:ln w="38100">
            <a:solidFill>
              <a:srgbClr val="FF0000"/>
            </a:solidFill>
          </a:ln>
        </p:spPr>
      </p:pic>
      <p:sp>
        <p:nvSpPr>
          <p:cNvPr id="4" name="TextBox 3"/>
          <p:cNvSpPr txBox="1"/>
          <p:nvPr/>
        </p:nvSpPr>
        <p:spPr>
          <a:xfrm>
            <a:off x="5803716" y="457200"/>
            <a:ext cx="2667000" cy="584775"/>
          </a:xfrm>
          <a:prstGeom prst="rect">
            <a:avLst/>
          </a:prstGeom>
          <a:noFill/>
          <a:ln w="28575">
            <a:solidFill>
              <a:srgbClr val="FF0000"/>
            </a:solidFill>
          </a:ln>
        </p:spPr>
        <p:txBody>
          <a:bodyPr wrap="square" rtlCol="0">
            <a:spAutoFit/>
          </a:bodyPr>
          <a:lstStyle/>
          <a:p>
            <a:pPr algn="ctr"/>
            <a:r>
              <a:rPr lang="en-US" sz="1600" dirty="0" smtClean="0"/>
              <a:t>Attachment C: Additional NDDB Information</a:t>
            </a:r>
            <a:endParaRPr lang="en-US" sz="1600" dirty="0"/>
          </a:p>
        </p:txBody>
      </p:sp>
      <p:sp>
        <p:nvSpPr>
          <p:cNvPr id="5" name="TextBox 4"/>
          <p:cNvSpPr txBox="1"/>
          <p:nvPr/>
        </p:nvSpPr>
        <p:spPr>
          <a:xfrm>
            <a:off x="3505200" y="1143000"/>
            <a:ext cx="1752600" cy="338554"/>
          </a:xfrm>
          <a:prstGeom prst="rect">
            <a:avLst/>
          </a:prstGeom>
          <a:noFill/>
          <a:ln w="28575">
            <a:solidFill>
              <a:srgbClr val="FF0000"/>
            </a:solidFill>
          </a:ln>
        </p:spPr>
        <p:txBody>
          <a:bodyPr wrap="square" rtlCol="0">
            <a:spAutoFit/>
          </a:bodyPr>
          <a:lstStyle/>
          <a:p>
            <a:r>
              <a:rPr lang="en-US" sz="1600" dirty="0" smtClean="0"/>
              <a:t>Not Within ¼ Mile</a:t>
            </a:r>
            <a:endParaRPr lang="en-US" sz="1600" dirty="0"/>
          </a:p>
        </p:txBody>
      </p:sp>
      <p:sp>
        <p:nvSpPr>
          <p:cNvPr id="6" name="TextBox 5"/>
          <p:cNvSpPr txBox="1"/>
          <p:nvPr/>
        </p:nvSpPr>
        <p:spPr>
          <a:xfrm>
            <a:off x="2438399" y="4953000"/>
            <a:ext cx="2986569" cy="338554"/>
          </a:xfrm>
          <a:prstGeom prst="rect">
            <a:avLst/>
          </a:prstGeom>
          <a:noFill/>
          <a:ln w="28575">
            <a:solidFill>
              <a:srgbClr val="FF0000"/>
            </a:solidFill>
          </a:ln>
        </p:spPr>
        <p:txBody>
          <a:bodyPr wrap="square" rtlCol="0">
            <a:spAutoFit/>
          </a:bodyPr>
          <a:lstStyle/>
          <a:p>
            <a:r>
              <a:rPr lang="en-US" sz="1600" dirty="0" smtClean="0"/>
              <a:t>Info Submitted, Letter Received</a:t>
            </a:r>
            <a:endParaRPr lang="en-US" sz="1600" dirty="0"/>
          </a:p>
        </p:txBody>
      </p:sp>
    </p:spTree>
    <p:extLst>
      <p:ext uri="{BB962C8B-B14F-4D97-AF65-F5344CB8AC3E}">
        <p14:creationId xmlns:p14="http://schemas.microsoft.com/office/powerpoint/2010/main" val="411589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2400"/>
            <a:ext cx="4928327" cy="6477000"/>
          </a:xfrm>
          <a:prstGeom prst="rect">
            <a:avLst/>
          </a:prstGeom>
        </p:spPr>
      </p:pic>
      <p:sp>
        <p:nvSpPr>
          <p:cNvPr id="4" name="TextBox 3"/>
          <p:cNvSpPr txBox="1"/>
          <p:nvPr/>
        </p:nvSpPr>
        <p:spPr>
          <a:xfrm>
            <a:off x="673463" y="3048000"/>
            <a:ext cx="4648200" cy="3046988"/>
          </a:xfrm>
          <a:prstGeom prst="rect">
            <a:avLst/>
          </a:prstGeom>
          <a:noFill/>
          <a:ln w="28575">
            <a:solidFill>
              <a:srgbClr val="FF0000"/>
            </a:solidFill>
          </a:ln>
        </p:spPr>
        <p:txBody>
          <a:bodyPr wrap="square" rtlCol="0">
            <a:spAutoFit/>
          </a:bodyPr>
          <a:lstStyle/>
          <a:p>
            <a:pPr algn="ctr"/>
            <a:r>
              <a:rPr lang="en-US" sz="9600" dirty="0" smtClean="0">
                <a:solidFill>
                  <a:srgbClr val="FF0000"/>
                </a:solidFill>
              </a:rPr>
              <a:t>X</a:t>
            </a:r>
          </a:p>
          <a:p>
            <a:pPr algn="ctr"/>
            <a:endParaRPr lang="en-US" sz="9600" dirty="0">
              <a:solidFill>
                <a:srgbClr val="FF0000"/>
              </a:solidFill>
            </a:endParaRPr>
          </a:p>
        </p:txBody>
      </p:sp>
      <p:sp>
        <p:nvSpPr>
          <p:cNvPr id="5" name="TextBox 4"/>
          <p:cNvSpPr txBox="1"/>
          <p:nvPr/>
        </p:nvSpPr>
        <p:spPr>
          <a:xfrm>
            <a:off x="5638800" y="1236905"/>
            <a:ext cx="2986569" cy="584775"/>
          </a:xfrm>
          <a:prstGeom prst="rect">
            <a:avLst/>
          </a:prstGeom>
          <a:noFill/>
          <a:ln w="28575">
            <a:solidFill>
              <a:srgbClr val="FF0000"/>
            </a:solidFill>
          </a:ln>
        </p:spPr>
        <p:txBody>
          <a:bodyPr wrap="square" rtlCol="0">
            <a:spAutoFit/>
          </a:bodyPr>
          <a:lstStyle/>
          <a:p>
            <a:r>
              <a:rPr lang="en-US" sz="1600" dirty="0" smtClean="0"/>
              <a:t>Info Submitted, Letter Received and Mitigation Required</a:t>
            </a:r>
            <a:endParaRPr lang="en-US" sz="1600" dirty="0"/>
          </a:p>
        </p:txBody>
      </p:sp>
      <p:sp>
        <p:nvSpPr>
          <p:cNvPr id="6" name="TextBox 5"/>
          <p:cNvSpPr txBox="1"/>
          <p:nvPr/>
        </p:nvSpPr>
        <p:spPr>
          <a:xfrm>
            <a:off x="5624623" y="3810000"/>
            <a:ext cx="2604977" cy="584775"/>
          </a:xfrm>
          <a:prstGeom prst="rect">
            <a:avLst/>
          </a:prstGeom>
          <a:noFill/>
          <a:ln w="28575">
            <a:solidFill>
              <a:srgbClr val="FF0000"/>
            </a:solidFill>
          </a:ln>
        </p:spPr>
        <p:txBody>
          <a:bodyPr wrap="square" rtlCol="0">
            <a:spAutoFit/>
          </a:bodyPr>
          <a:lstStyle/>
          <a:p>
            <a:r>
              <a:rPr lang="en-US" sz="1600" dirty="0" smtClean="0"/>
              <a:t>Safe Harbor Determination</a:t>
            </a:r>
          </a:p>
          <a:p>
            <a:r>
              <a:rPr lang="en-US" sz="1600" dirty="0" smtClean="0"/>
              <a:t>Not Utilized by DOT</a:t>
            </a:r>
          </a:p>
        </p:txBody>
      </p:sp>
    </p:spTree>
    <p:extLst>
      <p:ext uri="{BB962C8B-B14F-4D97-AF65-F5344CB8AC3E}">
        <p14:creationId xmlns:p14="http://schemas.microsoft.com/office/powerpoint/2010/main" val="14976897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4939814" cy="6477000"/>
          </a:xfrm>
          <a:prstGeom prst="rect">
            <a:avLst/>
          </a:prstGeom>
        </p:spPr>
      </p:pic>
      <p:sp>
        <p:nvSpPr>
          <p:cNvPr id="3" name="TextBox 2"/>
          <p:cNvSpPr txBox="1"/>
          <p:nvPr/>
        </p:nvSpPr>
        <p:spPr>
          <a:xfrm>
            <a:off x="603007" y="609600"/>
            <a:ext cx="4648200" cy="3046988"/>
          </a:xfrm>
          <a:prstGeom prst="rect">
            <a:avLst/>
          </a:prstGeom>
          <a:noFill/>
          <a:ln w="28575">
            <a:solidFill>
              <a:srgbClr val="FF0000"/>
            </a:solidFill>
          </a:ln>
        </p:spPr>
        <p:txBody>
          <a:bodyPr wrap="square" rtlCol="0">
            <a:spAutoFit/>
          </a:bodyPr>
          <a:lstStyle/>
          <a:p>
            <a:pPr algn="ctr"/>
            <a:r>
              <a:rPr lang="en-US" sz="9600" dirty="0" smtClean="0">
                <a:solidFill>
                  <a:srgbClr val="FF0000"/>
                </a:solidFill>
              </a:rPr>
              <a:t>X</a:t>
            </a:r>
          </a:p>
          <a:p>
            <a:pPr algn="ctr"/>
            <a:endParaRPr lang="en-US" sz="9600" dirty="0">
              <a:solidFill>
                <a:srgbClr val="FF0000"/>
              </a:solidFill>
            </a:endParaRPr>
          </a:p>
        </p:txBody>
      </p:sp>
      <p:sp>
        <p:nvSpPr>
          <p:cNvPr id="4" name="TextBox 3"/>
          <p:cNvSpPr txBox="1"/>
          <p:nvPr/>
        </p:nvSpPr>
        <p:spPr>
          <a:xfrm>
            <a:off x="5631711" y="1548319"/>
            <a:ext cx="2293089" cy="338554"/>
          </a:xfrm>
          <a:prstGeom prst="rect">
            <a:avLst/>
          </a:prstGeom>
          <a:noFill/>
          <a:ln w="28575">
            <a:solidFill>
              <a:srgbClr val="FF0000"/>
            </a:solidFill>
          </a:ln>
        </p:spPr>
        <p:txBody>
          <a:bodyPr wrap="square" rtlCol="0">
            <a:spAutoFit/>
          </a:bodyPr>
          <a:lstStyle/>
          <a:p>
            <a:r>
              <a:rPr lang="en-US" sz="1600" dirty="0" smtClean="0"/>
              <a:t>Safe Harbor Mitigation</a:t>
            </a:r>
          </a:p>
        </p:txBody>
      </p:sp>
    </p:spTree>
    <p:extLst>
      <p:ext uri="{BB962C8B-B14F-4D97-AF65-F5344CB8AC3E}">
        <p14:creationId xmlns:p14="http://schemas.microsoft.com/office/powerpoint/2010/main" val="9355977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involvement</a:t>
            </a:r>
            <a:endParaRPr lang="en-US" dirty="0"/>
          </a:p>
        </p:txBody>
      </p:sp>
      <p:pic>
        <p:nvPicPr>
          <p:cNvPr id="1026" name="Picture 2" descr="C:\Users\KLesay\AppData\Local\Microsoft\Windows\Temporary Internet Files\Content.IE5\4T7JUUQC\MP9003413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52400"/>
            <a:ext cx="1905000" cy="267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40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Terms</a:t>
            </a:r>
            <a:endParaRPr lang="en-US" dirty="0"/>
          </a:p>
        </p:txBody>
      </p:sp>
    </p:spTree>
    <p:extLst>
      <p:ext uri="{BB962C8B-B14F-4D97-AF65-F5344CB8AC3E}">
        <p14:creationId xmlns:p14="http://schemas.microsoft.com/office/powerpoint/2010/main" val="3757161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comment</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smtClean="0"/>
              <a:t>By the 15</a:t>
            </a:r>
            <a:r>
              <a:rPr lang="en-US" baseline="30000" dirty="0" smtClean="0"/>
              <a:t>th</a:t>
            </a:r>
            <a:r>
              <a:rPr lang="en-US" dirty="0" smtClean="0"/>
              <a:t> day of each month the DEEP website shall post a list of registrations submitted the previous month</a:t>
            </a:r>
          </a:p>
          <a:p>
            <a:pPr lvl="1"/>
            <a:r>
              <a:rPr lang="en-US" dirty="0" smtClean="0"/>
              <a:t>Public may review and comment on a registration on or before 15 days from the posting</a:t>
            </a:r>
          </a:p>
          <a:p>
            <a:pPr lvl="1"/>
            <a:r>
              <a:rPr lang="en-US" dirty="0" smtClean="0"/>
              <a:t>If your plans were submitted electronically, the timeframe for public comment will run concurrent</a:t>
            </a:r>
          </a:p>
          <a:p>
            <a:pPr lvl="1"/>
            <a:r>
              <a:rPr lang="en-US" dirty="0" smtClean="0"/>
              <a:t>If your plan is NOT electronically available, the public may request a copy of the plan, and they then have 15 more days to comment from the date of receipt of the plan.  </a:t>
            </a:r>
          </a:p>
          <a:p>
            <a:endParaRPr lang="en-US" dirty="0" smtClean="0"/>
          </a:p>
        </p:txBody>
      </p:sp>
    </p:spTree>
    <p:extLst>
      <p:ext uri="{BB962C8B-B14F-4D97-AF65-F5344CB8AC3E}">
        <p14:creationId xmlns:p14="http://schemas.microsoft.com/office/powerpoint/2010/main" val="13284810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38200"/>
            <a:ext cx="8368837" cy="4870752"/>
          </a:xfrm>
          <a:prstGeom prst="rect">
            <a:avLst/>
          </a:prstGeom>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953000"/>
            <a:ext cx="5429693" cy="1776749"/>
          </a:xfrm>
          <a:prstGeom prst="rect">
            <a:avLst/>
          </a:prstGeom>
          <a:ln w="38100">
            <a:solidFill>
              <a:srgbClr val="FF0000"/>
            </a:solidFill>
          </a:ln>
        </p:spPr>
      </p:pic>
      <p:pic>
        <p:nvPicPr>
          <p:cNvPr id="4" name="Picture 2" descr="C:\Users\MFisher\AppData\Local\Microsoft\Windows\Temporary Internet Files\Content.IE5\A5U1WVME\MC90043156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429000" y="1371600"/>
            <a:ext cx="533257" cy="5332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Fisher\AppData\Local\Microsoft\Windows\Temporary Internet Files\Content.IE5\A5U1WVME\MC90043156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222589" y="1371599"/>
            <a:ext cx="533257" cy="53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7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a:t>
            </a:r>
            <a:endParaRPr lang="en-US" dirty="0"/>
          </a:p>
        </p:txBody>
      </p:sp>
      <p:sp>
        <p:nvSpPr>
          <p:cNvPr id="3" name="Content Placeholder 2"/>
          <p:cNvSpPr>
            <a:spLocks noGrp="1"/>
          </p:cNvSpPr>
          <p:nvPr>
            <p:ph idx="1"/>
          </p:nvPr>
        </p:nvSpPr>
        <p:spPr/>
        <p:txBody>
          <a:bodyPr/>
          <a:lstStyle/>
          <a:p>
            <a:r>
              <a:rPr lang="en-US" dirty="0" smtClean="0"/>
              <a:t>The clock starts “ticking” once the </a:t>
            </a:r>
          </a:p>
          <a:p>
            <a:pPr marL="0" indent="0">
              <a:buNone/>
            </a:pPr>
            <a:r>
              <a:rPr lang="en-US" dirty="0" smtClean="0"/>
              <a:t>    invoice is paid</a:t>
            </a:r>
          </a:p>
          <a:p>
            <a:r>
              <a:rPr lang="en-US" dirty="0" smtClean="0"/>
              <a:t>Check your GSN &amp; Application #’s </a:t>
            </a:r>
          </a:p>
          <a:p>
            <a:pPr marL="0" indent="0">
              <a:buNone/>
            </a:pPr>
            <a:r>
              <a:rPr lang="en-US" dirty="0" smtClean="0"/>
              <a:t>     on-line</a:t>
            </a:r>
          </a:p>
          <a:p>
            <a:r>
              <a:rPr lang="en-US" dirty="0" smtClean="0"/>
              <a:t>Submit Stormwater Monitoring Reports until project is awarded</a:t>
            </a:r>
          </a:p>
          <a:p>
            <a:endParaRPr lang="en-US" dirty="0"/>
          </a:p>
        </p:txBody>
      </p:sp>
      <p:pic>
        <p:nvPicPr>
          <p:cNvPr id="1026" name="Picture 2" descr="C:\Program Files (x86)\Microsoft Office\MEDIA\CAGCAT10\j0234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057400"/>
            <a:ext cx="1737554" cy="184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756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1" y="548702"/>
            <a:ext cx="7106756" cy="630218"/>
          </a:xfrm>
          <a:prstGeom prst="rect">
            <a:avLst/>
          </a:prstGeom>
        </p:spPr>
        <p:txBody>
          <a:bodyPr vert="horz" anchor="ctr">
            <a:normAutofit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Monitoring</a:t>
            </a:r>
            <a:r>
              <a:rPr lang="en-US" sz="3200" dirty="0" smtClean="0"/>
              <a:t> Report Form – SMR’s</a:t>
            </a:r>
            <a:endParaRPr lang="en-US" sz="3200" dirty="0"/>
          </a:p>
        </p:txBody>
      </p:sp>
      <p:pic>
        <p:nvPicPr>
          <p:cNvPr id="5" name="Content Placeholder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133600"/>
            <a:ext cx="5619971" cy="4413458"/>
          </a:xfrm>
          <a:prstGeom prst="rect">
            <a:avLst/>
          </a:prstGeom>
        </p:spPr>
      </p:pic>
      <p:sp>
        <p:nvSpPr>
          <p:cNvPr id="6" name="Rectangle 5"/>
          <p:cNvSpPr/>
          <p:nvPr/>
        </p:nvSpPr>
        <p:spPr>
          <a:xfrm>
            <a:off x="457200" y="1371600"/>
            <a:ext cx="8077200" cy="923330"/>
          </a:xfrm>
          <a:prstGeom prst="rect">
            <a:avLst/>
          </a:prstGeom>
        </p:spPr>
        <p:txBody>
          <a:bodyPr wrap="square">
            <a:spAutoFit/>
          </a:bodyPr>
          <a:lstStyle/>
          <a:p>
            <a:r>
              <a:rPr lang="en-US" dirty="0">
                <a:hlinkClick r:id="rId3"/>
              </a:rPr>
              <a:t>http://</a:t>
            </a:r>
            <a:r>
              <a:rPr lang="en-US" dirty="0" smtClean="0">
                <a:hlinkClick r:id="rId3"/>
              </a:rPr>
              <a:t>www.ct.gov/deep/lib/deep/permits_and_licenses/water_discharge_general_permits/storm_const_SMR.pdf</a:t>
            </a:r>
            <a:endParaRPr lang="en-US" dirty="0" smtClean="0"/>
          </a:p>
          <a:p>
            <a:endParaRPr lang="en-US" dirty="0"/>
          </a:p>
        </p:txBody>
      </p:sp>
    </p:spTree>
    <p:extLst>
      <p:ext uri="{BB962C8B-B14F-4D97-AF65-F5344CB8AC3E}">
        <p14:creationId xmlns:p14="http://schemas.microsoft.com/office/powerpoint/2010/main" val="37696298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1" y="571493"/>
            <a:ext cx="7218524" cy="630218"/>
          </a:xfrm>
          <a:prstGeom prst="rect">
            <a:avLst/>
          </a:prstGeom>
        </p:spPr>
        <p:txBody>
          <a:bodyPr vert="horz" anchor="ctr">
            <a:normAutofit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Stormwater</a:t>
            </a:r>
            <a:r>
              <a:rPr lang="en-US" sz="3200" dirty="0" smtClean="0"/>
              <a:t> Monitoring Reports</a:t>
            </a:r>
            <a:endParaRPr lang="en-US" sz="3200" dirty="0"/>
          </a:p>
        </p:txBody>
      </p:sp>
      <p:sp>
        <p:nvSpPr>
          <p:cNvPr id="5" name="Content Placeholder 3"/>
          <p:cNvSpPr txBox="1">
            <a:spLocks/>
          </p:cNvSpPr>
          <p:nvPr/>
        </p:nvSpPr>
        <p:spPr>
          <a:xfrm>
            <a:off x="685801" y="1201711"/>
            <a:ext cx="8183138" cy="4199069"/>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dirty="0" smtClean="0"/>
              <a:t>Designer is responsible for submitting a report to DEEP once a project is advertised, until it is awarded</a:t>
            </a:r>
          </a:p>
          <a:p>
            <a:r>
              <a:rPr lang="en-US" dirty="0" smtClean="0"/>
              <a:t>Use “No Activity” in place of the monitoring results</a:t>
            </a:r>
          </a:p>
          <a:p>
            <a:r>
              <a:rPr lang="en-US" dirty="0" smtClean="0"/>
              <a:t>Use the application #</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648200"/>
            <a:ext cx="8335539" cy="1505160"/>
          </a:xfrm>
          <a:prstGeom prst="rect">
            <a:avLst/>
          </a:prstGeom>
        </p:spPr>
      </p:pic>
    </p:spTree>
    <p:extLst>
      <p:ext uri="{BB962C8B-B14F-4D97-AF65-F5344CB8AC3E}">
        <p14:creationId xmlns:p14="http://schemas.microsoft.com/office/powerpoint/2010/main" val="12884825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To raise new questions, new possibilities, to regard old problems from a new angle, requires creative imagination and marks real advance in science.</a:t>
            </a:r>
          </a:p>
          <a:p>
            <a:r>
              <a:rPr lang="en-US" dirty="0">
                <a:solidFill>
                  <a:schemeClr val="tx1">
                    <a:lumMod val="85000"/>
                  </a:schemeClr>
                </a:solidFill>
              </a:rPr>
              <a:t>Albert </a:t>
            </a:r>
            <a:r>
              <a:rPr lang="en-US" dirty="0" smtClean="0">
                <a:solidFill>
                  <a:schemeClr val="tx1">
                    <a:lumMod val="85000"/>
                  </a:schemeClr>
                </a:solidFill>
              </a:rPr>
              <a:t>Einstein</a:t>
            </a:r>
            <a:endParaRPr lang="en-US" dirty="0">
              <a:solidFill>
                <a:schemeClr val="tx1">
                  <a:lumMod val="85000"/>
                </a:schemeClr>
              </a:solidFill>
            </a:endParaRPr>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1733825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dirty="0"/>
              <a:t>Plans are nothing; planning is everything.</a:t>
            </a:r>
          </a:p>
          <a:p>
            <a:r>
              <a:rPr lang="en-US" dirty="0">
                <a:solidFill>
                  <a:schemeClr val="tx1">
                    <a:lumMod val="85000"/>
                  </a:schemeClr>
                </a:solidFill>
              </a:rPr>
              <a:t>Dwight D. Eisenhower</a:t>
            </a:r>
          </a:p>
          <a:p>
            <a:r>
              <a:rPr lang="en-US" dirty="0"/>
              <a:t/>
            </a:r>
            <a:br>
              <a:rPr lang="en-US" dirty="0"/>
            </a:br>
            <a:endParaRPr lang="en-US" dirty="0"/>
          </a:p>
        </p:txBody>
      </p:sp>
      <p:sp>
        <p:nvSpPr>
          <p:cNvPr id="3" name="Title 2"/>
          <p:cNvSpPr>
            <a:spLocks noGrp="1"/>
          </p:cNvSpPr>
          <p:nvPr>
            <p:ph type="title"/>
          </p:nvPr>
        </p:nvSpPr>
        <p:spPr/>
        <p:txBody>
          <a:bodyPr/>
          <a:lstStyle/>
          <a:p>
            <a:r>
              <a:rPr lang="en-US" dirty="0" err="1" smtClean="0"/>
              <a:t>Stormwater</a:t>
            </a:r>
            <a:r>
              <a:rPr lang="en-US" dirty="0" smtClean="0"/>
              <a:t> pollution control plan</a:t>
            </a:r>
            <a:endParaRPr lang="en-US" dirty="0"/>
          </a:p>
        </p:txBody>
      </p:sp>
    </p:spTree>
    <p:extLst>
      <p:ext uri="{BB962C8B-B14F-4D97-AF65-F5344CB8AC3E}">
        <p14:creationId xmlns:p14="http://schemas.microsoft.com/office/powerpoint/2010/main" val="30234633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SWPCP</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smtClean="0"/>
              <a:t>The Plan shall consist of </a:t>
            </a:r>
            <a:r>
              <a:rPr lang="en-US" b="1" i="1" dirty="0" smtClean="0"/>
              <a:t>site plan </a:t>
            </a:r>
            <a:r>
              <a:rPr lang="en-US" dirty="0" smtClean="0"/>
              <a:t>drawings and a </a:t>
            </a:r>
            <a:r>
              <a:rPr lang="en-US" b="1" i="1" dirty="0" smtClean="0"/>
              <a:t>narrative</a:t>
            </a:r>
            <a:r>
              <a:rPr lang="en-US" dirty="0" smtClean="0"/>
              <a:t> and be in conformance with </a:t>
            </a:r>
          </a:p>
          <a:p>
            <a:pPr lvl="1"/>
            <a:r>
              <a:rPr lang="en-US" dirty="0" smtClean="0"/>
              <a:t>2004 </a:t>
            </a:r>
            <a:r>
              <a:rPr lang="en-US" dirty="0" err="1" smtClean="0"/>
              <a:t>Stormwater</a:t>
            </a:r>
            <a:r>
              <a:rPr lang="en-US" dirty="0" smtClean="0"/>
              <a:t> Quality Manual</a:t>
            </a:r>
          </a:p>
          <a:p>
            <a:pPr lvl="1"/>
            <a:r>
              <a:rPr lang="en-US" dirty="0" smtClean="0"/>
              <a:t>Any other EPA or DEEP oversight, closure plan or other plan or </a:t>
            </a:r>
            <a:r>
              <a:rPr lang="en-US" b="1" u="sng" dirty="0" smtClean="0"/>
              <a:t>permit</a:t>
            </a:r>
            <a:r>
              <a:rPr lang="en-US" dirty="0" smtClean="0"/>
              <a:t>  required</a:t>
            </a:r>
          </a:p>
          <a:p>
            <a:pPr>
              <a:buFont typeface="Wingdings" panose="05000000000000000000" pitchFamily="2" charset="2"/>
              <a:buChar char="v"/>
            </a:pPr>
            <a:r>
              <a:rPr lang="en-US" dirty="0" smtClean="0"/>
              <a:t>And shall be designed to minimize</a:t>
            </a:r>
          </a:p>
          <a:p>
            <a:pPr lvl="1"/>
            <a:r>
              <a:rPr lang="en-US" dirty="0" smtClean="0"/>
              <a:t>Pollution caused by soil erosion &amp; sedimentation during and after construction AND </a:t>
            </a:r>
          </a:p>
          <a:p>
            <a:pPr lvl="1"/>
            <a:r>
              <a:rPr lang="en-US" dirty="0" err="1" smtClean="0"/>
              <a:t>Stormwater</a:t>
            </a:r>
            <a:r>
              <a:rPr lang="en-US" dirty="0" smtClean="0"/>
              <a:t> pollution caused by use of the site after construction</a:t>
            </a:r>
            <a:endParaRPr lang="en-US" dirty="0"/>
          </a:p>
        </p:txBody>
      </p:sp>
    </p:spTree>
    <p:extLst>
      <p:ext uri="{BB962C8B-B14F-4D97-AF65-F5344CB8AC3E}">
        <p14:creationId xmlns:p14="http://schemas.microsoft.com/office/powerpoint/2010/main" val="4240167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Site checklist</a:t>
            </a:r>
            <a:endParaRPr lang="en-US" dirty="0"/>
          </a:p>
        </p:txBody>
      </p:sp>
      <p:sp>
        <p:nvSpPr>
          <p:cNvPr id="3" name="Content Placeholder 2"/>
          <p:cNvSpPr>
            <a:spLocks noGrp="1"/>
          </p:cNvSpPr>
          <p:nvPr>
            <p:ph idx="1"/>
          </p:nvPr>
        </p:nvSpPr>
        <p:spPr>
          <a:xfrm>
            <a:off x="304800" y="1295400"/>
            <a:ext cx="8686800" cy="5257800"/>
          </a:xfrm>
        </p:spPr>
        <p:txBody>
          <a:bodyPr>
            <a:normAutofit fontScale="85000" lnSpcReduction="20000"/>
          </a:bodyPr>
          <a:lstStyle/>
          <a:p>
            <a:pPr>
              <a:buFont typeface="Wingdings" panose="05000000000000000000" pitchFamily="2" charset="2"/>
              <a:buChar char="v"/>
            </a:pPr>
            <a:r>
              <a:rPr lang="en-US" dirty="0" smtClean="0"/>
              <a:t>Drainage patterns</a:t>
            </a:r>
            <a:endParaRPr lang="en-US" dirty="0"/>
          </a:p>
          <a:p>
            <a:pPr>
              <a:buFont typeface="Wingdings" panose="05000000000000000000" pitchFamily="2" charset="2"/>
              <a:buChar char="v"/>
            </a:pPr>
            <a:r>
              <a:rPr lang="en-US" dirty="0"/>
              <a:t>Slope </a:t>
            </a:r>
            <a:r>
              <a:rPr lang="en-US" dirty="0" smtClean="0"/>
              <a:t>limits</a:t>
            </a:r>
          </a:p>
          <a:p>
            <a:pPr lvl="1"/>
            <a:r>
              <a:rPr lang="en-US" dirty="0" smtClean="0"/>
              <a:t>Slopes 3:1 and steeper</a:t>
            </a:r>
            <a:endParaRPr lang="en-US" dirty="0"/>
          </a:p>
          <a:p>
            <a:pPr>
              <a:buFont typeface="Wingdings" panose="05000000000000000000" pitchFamily="2" charset="2"/>
              <a:buChar char="v"/>
            </a:pPr>
            <a:r>
              <a:rPr lang="en-US" dirty="0"/>
              <a:t>Areas of soil disturbance</a:t>
            </a:r>
          </a:p>
          <a:p>
            <a:pPr>
              <a:buFont typeface="Wingdings" panose="05000000000000000000" pitchFamily="2" charset="2"/>
              <a:buChar char="v"/>
            </a:pPr>
            <a:r>
              <a:rPr lang="en-US" dirty="0"/>
              <a:t>Structural </a:t>
            </a:r>
            <a:r>
              <a:rPr lang="en-US" dirty="0" smtClean="0"/>
              <a:t>control locations</a:t>
            </a:r>
            <a:endParaRPr lang="en-US" dirty="0"/>
          </a:p>
          <a:p>
            <a:pPr>
              <a:buFont typeface="Wingdings" panose="05000000000000000000" pitchFamily="2" charset="2"/>
              <a:buChar char="v"/>
            </a:pPr>
            <a:r>
              <a:rPr lang="en-US" dirty="0"/>
              <a:t>Non structural </a:t>
            </a:r>
            <a:r>
              <a:rPr lang="en-US" dirty="0" smtClean="0"/>
              <a:t>control locations</a:t>
            </a:r>
            <a:endParaRPr lang="en-US" dirty="0"/>
          </a:p>
          <a:p>
            <a:pPr>
              <a:buFont typeface="Wingdings" panose="05000000000000000000" pitchFamily="2" charset="2"/>
              <a:buChar char="v"/>
            </a:pPr>
            <a:r>
              <a:rPr lang="en-US" dirty="0"/>
              <a:t>Areas which call for stabilization</a:t>
            </a:r>
          </a:p>
          <a:p>
            <a:pPr>
              <a:buFont typeface="Wingdings" panose="05000000000000000000" pitchFamily="2" charset="2"/>
              <a:buChar char="v"/>
            </a:pPr>
            <a:r>
              <a:rPr lang="en-US" dirty="0" smtClean="0"/>
              <a:t>Areas of vegetation </a:t>
            </a:r>
            <a:r>
              <a:rPr lang="en-US" dirty="0"/>
              <a:t>to remain / vegetation proposed</a:t>
            </a:r>
          </a:p>
          <a:p>
            <a:pPr>
              <a:buFont typeface="Wingdings" panose="05000000000000000000" pitchFamily="2" charset="2"/>
              <a:buChar char="v"/>
            </a:pPr>
            <a:r>
              <a:rPr lang="en-US" dirty="0"/>
              <a:t>Location of discharges to surface waters</a:t>
            </a:r>
          </a:p>
          <a:p>
            <a:pPr lvl="1"/>
            <a:r>
              <a:rPr lang="en-US" dirty="0"/>
              <a:t>Both during and post construction</a:t>
            </a:r>
          </a:p>
          <a:p>
            <a:pPr>
              <a:buFont typeface="Wingdings" panose="05000000000000000000" pitchFamily="2" charset="2"/>
              <a:buChar char="v"/>
            </a:pPr>
            <a:r>
              <a:rPr lang="en-US" dirty="0" smtClean="0"/>
              <a:t>Monitored outfalls</a:t>
            </a:r>
            <a:r>
              <a:rPr lang="en-US" b="1" dirty="0" smtClean="0">
                <a:solidFill>
                  <a:srgbClr val="FF0000"/>
                </a:solidFill>
              </a:rPr>
              <a:t>**</a:t>
            </a:r>
            <a:endParaRPr lang="en-US" b="1" dirty="0">
              <a:solidFill>
                <a:srgbClr val="FF0000"/>
              </a:solidFill>
            </a:endParaRPr>
          </a:p>
          <a:p>
            <a:pPr>
              <a:buFont typeface="Wingdings" panose="05000000000000000000" pitchFamily="2" charset="2"/>
              <a:buChar char="v"/>
            </a:pPr>
            <a:r>
              <a:rPr lang="en-US" dirty="0"/>
              <a:t>Surface waters / wetlands / </a:t>
            </a:r>
            <a:r>
              <a:rPr lang="en-US" dirty="0" smtClean="0"/>
              <a:t>floodplains</a:t>
            </a:r>
          </a:p>
          <a:p>
            <a:endParaRPr lang="en-US" dirty="0" smtClean="0"/>
          </a:p>
          <a:p>
            <a:pPr marL="457200" lvl="1" indent="0">
              <a:buNone/>
            </a:pP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97" y="685800"/>
            <a:ext cx="4162597" cy="2294028"/>
          </a:xfrm>
          <a:prstGeom prst="rect">
            <a:avLst/>
          </a:prstGeom>
        </p:spPr>
      </p:pic>
      <p:pic>
        <p:nvPicPr>
          <p:cNvPr id="2050" name="Picture 2" descr="C:\Users\KLesay\AppData\Local\Microsoft\Windows\Temporary Internet Files\Content.IE5\BBEGKM5V\MC9000787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672906"/>
            <a:ext cx="1527976" cy="218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5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SWPCP  - Narrative Requirements</a:t>
            </a:r>
            <a:endParaRPr lang="en-US" dirty="0"/>
          </a:p>
        </p:txBody>
      </p:sp>
      <p:sp>
        <p:nvSpPr>
          <p:cNvPr id="3" name="Content Placeholder 2"/>
          <p:cNvSpPr>
            <a:spLocks noGrp="1"/>
          </p:cNvSpPr>
          <p:nvPr>
            <p:ph idx="1"/>
          </p:nvPr>
        </p:nvSpPr>
        <p:spPr>
          <a:xfrm>
            <a:off x="304800" y="1219200"/>
            <a:ext cx="8686800" cy="5257800"/>
          </a:xfrm>
        </p:spPr>
        <p:txBody>
          <a:bodyPr>
            <a:normAutofit/>
          </a:bodyPr>
          <a:lstStyle/>
          <a:p>
            <a:pPr>
              <a:buFont typeface="Wingdings" panose="05000000000000000000" pitchFamily="2" charset="2"/>
              <a:buChar char="v"/>
            </a:pPr>
            <a:r>
              <a:rPr lang="en-US" dirty="0" smtClean="0"/>
              <a:t>Template developed for use is stored on the intranet</a:t>
            </a:r>
          </a:p>
          <a:p>
            <a:pPr lvl="1"/>
            <a:endParaRPr lang="en-US" dirty="0" smtClean="0"/>
          </a:p>
          <a:p>
            <a:pPr lvl="1"/>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981200"/>
            <a:ext cx="4365865" cy="4757593"/>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56" y="2324099"/>
            <a:ext cx="3227826" cy="4058119"/>
          </a:xfrm>
          <a:prstGeom prst="rect">
            <a:avLst/>
          </a:prstGeom>
        </p:spPr>
      </p:pic>
    </p:spTree>
    <p:extLst>
      <p:ext uri="{BB962C8B-B14F-4D97-AF65-F5344CB8AC3E}">
        <p14:creationId xmlns:p14="http://schemas.microsoft.com/office/powerpoint/2010/main" val="413906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841248"/>
          </a:xfrm>
        </p:spPr>
        <p:txBody>
          <a:bodyPr/>
          <a:lstStyle/>
          <a:p>
            <a:r>
              <a:rPr lang="en-US" dirty="0" smtClean="0"/>
              <a:t>KEY Terms </a:t>
            </a:r>
            <a:endParaRPr lang="en-US" dirty="0">
              <a:solidFill>
                <a:srgbClr val="FF0000"/>
              </a:solidFill>
            </a:endParaRPr>
          </a:p>
        </p:txBody>
      </p:sp>
      <p:sp>
        <p:nvSpPr>
          <p:cNvPr id="3" name="Content Placeholder 2"/>
          <p:cNvSpPr>
            <a:spLocks noGrp="1"/>
          </p:cNvSpPr>
          <p:nvPr>
            <p:ph sz="half" idx="1"/>
          </p:nvPr>
        </p:nvSpPr>
        <p:spPr/>
        <p:txBody>
          <a:bodyPr>
            <a:normAutofit lnSpcReduction="10000"/>
          </a:bodyPr>
          <a:lstStyle/>
          <a:p>
            <a:pPr>
              <a:buFont typeface="Wingdings" panose="05000000000000000000" pitchFamily="2" charset="2"/>
              <a:buChar char="v"/>
            </a:pPr>
            <a:r>
              <a:rPr lang="en-US" dirty="0" smtClean="0"/>
              <a:t>Locally Approvable Project</a:t>
            </a:r>
          </a:p>
          <a:p>
            <a:pPr>
              <a:buFont typeface="Wingdings" panose="05000000000000000000" pitchFamily="2" charset="2"/>
              <a:buChar char="v"/>
            </a:pPr>
            <a:r>
              <a:rPr lang="en-US" dirty="0"/>
              <a:t>Locally Exempt Project</a:t>
            </a:r>
          </a:p>
          <a:p>
            <a:pPr>
              <a:buFont typeface="Wingdings" panose="05000000000000000000" pitchFamily="2" charset="2"/>
              <a:buChar char="v"/>
            </a:pPr>
            <a:r>
              <a:rPr lang="en-US" dirty="0" smtClean="0"/>
              <a:t>Retention</a:t>
            </a:r>
          </a:p>
          <a:p>
            <a:pPr lvl="0">
              <a:buClr>
                <a:srgbClr val="F0A22E"/>
              </a:buClr>
              <a:buFont typeface="Wingdings" panose="05000000000000000000" pitchFamily="2" charset="2"/>
              <a:buChar char="v"/>
            </a:pPr>
            <a:r>
              <a:rPr lang="en-US" dirty="0"/>
              <a:t>Effective Impervious Cover</a:t>
            </a:r>
          </a:p>
          <a:p>
            <a:pPr>
              <a:buFont typeface="Wingdings" panose="05000000000000000000" pitchFamily="2" charset="2"/>
              <a:buChar char="v"/>
            </a:pPr>
            <a:r>
              <a:rPr lang="en-US" dirty="0" smtClean="0"/>
              <a:t>Water </a:t>
            </a:r>
            <a:r>
              <a:rPr lang="en-US" dirty="0"/>
              <a:t>Quality Volume</a:t>
            </a:r>
          </a:p>
          <a:p>
            <a:pPr>
              <a:buFont typeface="Wingdings" panose="05000000000000000000" pitchFamily="2" charset="2"/>
              <a:buChar char="v"/>
            </a:pPr>
            <a:r>
              <a:rPr lang="en-US" dirty="0"/>
              <a:t>Water Quality Flow</a:t>
            </a:r>
          </a:p>
          <a:p>
            <a:endParaRPr lang="en-US" dirty="0"/>
          </a:p>
          <a:p>
            <a:endParaRPr lang="en-US" dirty="0"/>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v"/>
            </a:pPr>
            <a:r>
              <a:rPr lang="en-US" dirty="0" smtClean="0"/>
              <a:t>Low Impact Development </a:t>
            </a:r>
          </a:p>
          <a:p>
            <a:pPr lvl="1"/>
            <a:r>
              <a:rPr lang="en-US" i="1" dirty="0" smtClean="0"/>
              <a:t>Think: </a:t>
            </a:r>
            <a:r>
              <a:rPr lang="en-US" dirty="0" smtClean="0"/>
              <a:t>pre-development hydrology – managing at the source</a:t>
            </a:r>
          </a:p>
          <a:p>
            <a:pPr>
              <a:buFont typeface="Wingdings" panose="05000000000000000000" pitchFamily="2" charset="2"/>
              <a:buChar char="v"/>
            </a:pPr>
            <a:r>
              <a:rPr lang="en-US" dirty="0" smtClean="0"/>
              <a:t>Runoff Reduction Practices</a:t>
            </a:r>
          </a:p>
          <a:p>
            <a:pPr lvl="1"/>
            <a:r>
              <a:rPr lang="en-US" i="1" dirty="0" smtClean="0"/>
              <a:t>Think:</a:t>
            </a:r>
            <a:r>
              <a:rPr lang="en-US" dirty="0" smtClean="0"/>
              <a:t> reducing post development runoff volume</a:t>
            </a:r>
          </a:p>
          <a:p>
            <a:pPr>
              <a:buFont typeface="Wingdings" panose="05000000000000000000" pitchFamily="2" charset="2"/>
              <a:buChar char="v"/>
            </a:pPr>
            <a:r>
              <a:rPr lang="en-US" dirty="0"/>
              <a:t>The “Site” </a:t>
            </a:r>
          </a:p>
          <a:p>
            <a:pPr>
              <a:buFont typeface="Wingdings" panose="05000000000000000000" pitchFamily="2" charset="2"/>
              <a:buChar char="v"/>
            </a:pPr>
            <a:r>
              <a:rPr lang="en-US" dirty="0"/>
              <a:t>Total Disturbance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2614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SWPCP  - Narrative Requirements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Site Description</a:t>
            </a:r>
          </a:p>
          <a:p>
            <a:pPr lvl="1"/>
            <a:endParaRPr lang="en-US" dirty="0" smtClean="0"/>
          </a:p>
          <a:p>
            <a:pPr lvl="1"/>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184526"/>
            <a:ext cx="5611217" cy="1320674"/>
          </a:xfrm>
          <a:prstGeom prst="rect">
            <a:avLst/>
          </a:prstGeom>
        </p:spPr>
      </p:pic>
      <p:pic>
        <p:nvPicPr>
          <p:cNvPr id="4098" name="Picture 2" descr="C:\Users\KLesay\AppData\Local\Microsoft\Windows\Temporary Internet Files\Content.IE5\BBEGKM5V\MC90005820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657600"/>
            <a:ext cx="2690108" cy="248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108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Construction sequencing</a:t>
            </a:r>
            <a:endParaRPr lang="en-US" dirty="0"/>
          </a:p>
        </p:txBody>
      </p:sp>
      <p:sp>
        <p:nvSpPr>
          <p:cNvPr id="3" name="Content Placeholder 2"/>
          <p:cNvSpPr>
            <a:spLocks noGrp="1"/>
          </p:cNvSpPr>
          <p:nvPr>
            <p:ph idx="1"/>
          </p:nvPr>
        </p:nvSpPr>
        <p:spPr>
          <a:xfrm>
            <a:off x="304800" y="1219200"/>
            <a:ext cx="8686800" cy="4609213"/>
          </a:xfrm>
        </p:spPr>
        <p:txBody>
          <a:bodyPr>
            <a:normAutofit lnSpcReduction="10000"/>
          </a:bodyPr>
          <a:lstStyle/>
          <a:p>
            <a:pPr>
              <a:buFont typeface="Wingdings" panose="05000000000000000000" pitchFamily="2" charset="2"/>
              <a:buChar char="v"/>
            </a:pPr>
            <a:r>
              <a:rPr lang="en-US" dirty="0" smtClean="0"/>
              <a:t>Expected sequence of major construction activities on the site and </a:t>
            </a:r>
          </a:p>
          <a:p>
            <a:pPr>
              <a:buFont typeface="Wingdings" panose="05000000000000000000" pitchFamily="2" charset="2"/>
              <a:buChar char="v"/>
            </a:pPr>
            <a:r>
              <a:rPr lang="en-US" dirty="0"/>
              <a:t>C</a:t>
            </a:r>
            <a:r>
              <a:rPr lang="en-US" dirty="0" smtClean="0"/>
              <a:t>orresponding E &amp; S controls </a:t>
            </a:r>
          </a:p>
          <a:p>
            <a:pPr>
              <a:buFont typeface="Wingdings" panose="05000000000000000000" pitchFamily="2" charset="2"/>
              <a:buChar char="v"/>
            </a:pPr>
            <a:r>
              <a:rPr lang="en-US" dirty="0" smtClean="0"/>
              <a:t>Estimated timetable for all construction activities</a:t>
            </a:r>
          </a:p>
          <a:p>
            <a:pPr>
              <a:buFont typeface="Wingdings" panose="05000000000000000000" pitchFamily="2" charset="2"/>
              <a:buChar char="v"/>
            </a:pPr>
            <a:r>
              <a:rPr lang="en-US" dirty="0"/>
              <a:t>Depict limits of disturbance for each phase</a:t>
            </a:r>
          </a:p>
          <a:p>
            <a:pPr lvl="1"/>
            <a:r>
              <a:rPr lang="en-US" i="1" dirty="0" smtClean="0"/>
              <a:t>Wherever possible site shall be phased to avoid disturbance of over 5 acres at one point in time (or less for impaired </a:t>
            </a:r>
            <a:r>
              <a:rPr lang="en-US" i="1" dirty="0" err="1" smtClean="0"/>
              <a:t>waterbodies</a:t>
            </a:r>
            <a:r>
              <a:rPr lang="en-US" i="1" dirty="0" smtClean="0"/>
              <a:t>)</a:t>
            </a:r>
          </a:p>
          <a:p>
            <a:pPr lvl="1"/>
            <a:endParaRPr lang="en-US" dirty="0" smtClean="0"/>
          </a:p>
          <a:p>
            <a:pPr lvl="1"/>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112" y="2057400"/>
            <a:ext cx="11811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828413"/>
            <a:ext cx="6887537" cy="952633"/>
          </a:xfrm>
          <a:prstGeom prst="rect">
            <a:avLst/>
          </a:prstGeom>
        </p:spPr>
      </p:pic>
      <p:pic>
        <p:nvPicPr>
          <p:cNvPr id="3074" name="Picture 2" descr="C:\Users\KLesay\AppData\Local\Microsoft\Windows\Temporary Internet Files\Content.IE5\UKIRZRIV\MP90030963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5491671"/>
            <a:ext cx="1807535" cy="128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14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
            </a:r>
            <a:br>
              <a:rPr lang="en-US" dirty="0"/>
            </a:br>
            <a:endParaRPr lang="en-US" dirty="0"/>
          </a:p>
        </p:txBody>
      </p:sp>
      <p:sp>
        <p:nvSpPr>
          <p:cNvPr id="3" name="Title 2"/>
          <p:cNvSpPr>
            <a:spLocks noGrp="1"/>
          </p:cNvSpPr>
          <p:nvPr>
            <p:ph type="title"/>
          </p:nvPr>
        </p:nvSpPr>
        <p:spPr/>
        <p:txBody>
          <a:bodyPr>
            <a:normAutofit fontScale="90000"/>
          </a:bodyPr>
          <a:lstStyle/>
          <a:p>
            <a:r>
              <a:rPr lang="en-US" dirty="0" smtClean="0"/>
              <a:t>SWPCP - MEASURES DURING CONSTRUCTION</a:t>
            </a:r>
            <a:endParaRPr lang="en-US" dirty="0"/>
          </a:p>
        </p:txBody>
      </p:sp>
    </p:spTree>
    <p:extLst>
      <p:ext uri="{BB962C8B-B14F-4D97-AF65-F5344CB8AC3E}">
        <p14:creationId xmlns:p14="http://schemas.microsoft.com/office/powerpoint/2010/main" val="13194141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Stormwater Control measures</a:t>
            </a:r>
            <a:endParaRPr lang="en-US" dirty="0"/>
          </a:p>
        </p:txBody>
      </p:sp>
      <p:sp>
        <p:nvSpPr>
          <p:cNvPr id="3" name="Content Placeholder 2"/>
          <p:cNvSpPr>
            <a:spLocks noGrp="1"/>
          </p:cNvSpPr>
          <p:nvPr>
            <p:ph idx="1"/>
          </p:nvPr>
        </p:nvSpPr>
        <p:spPr>
          <a:xfrm>
            <a:off x="304800" y="1371600"/>
            <a:ext cx="8686800" cy="5105400"/>
          </a:xfrm>
        </p:spPr>
        <p:txBody>
          <a:bodyPr>
            <a:normAutofit/>
          </a:bodyPr>
          <a:lstStyle/>
          <a:p>
            <a:pPr>
              <a:buFont typeface="Wingdings" panose="05000000000000000000" pitchFamily="2" charset="2"/>
              <a:buChar char="v"/>
            </a:pPr>
            <a:r>
              <a:rPr lang="en-US" dirty="0" smtClean="0"/>
              <a:t>First things first!</a:t>
            </a:r>
          </a:p>
          <a:p>
            <a:pPr lvl="1">
              <a:buFont typeface="Wingdings" panose="05000000000000000000" pitchFamily="2" charset="2"/>
              <a:buChar char="v"/>
            </a:pPr>
            <a:r>
              <a:rPr lang="en-US" dirty="0" smtClean="0"/>
              <a:t>E &amp; S Controls</a:t>
            </a:r>
          </a:p>
          <a:p>
            <a:pPr lvl="2"/>
            <a:r>
              <a:rPr lang="en-US" dirty="0" smtClean="0"/>
              <a:t>Soil stabilization and Protection</a:t>
            </a:r>
          </a:p>
          <a:p>
            <a:pPr lvl="3">
              <a:buFont typeface="Wingdings" panose="05000000000000000000" pitchFamily="2" charset="2"/>
              <a:buChar char="v"/>
            </a:pPr>
            <a:r>
              <a:rPr lang="en-US" b="1" u="sng" dirty="0" smtClean="0"/>
              <a:t>Temporary and permanent </a:t>
            </a:r>
            <a:r>
              <a:rPr lang="en-US" dirty="0" smtClean="0"/>
              <a:t>practices for disturbed areas and stockpiles, including schedule for implementation</a:t>
            </a:r>
          </a:p>
          <a:p>
            <a:pPr lvl="3">
              <a:buFont typeface="Wingdings" panose="05000000000000000000" pitchFamily="2" charset="2"/>
              <a:buChar char="v"/>
            </a:pPr>
            <a:r>
              <a:rPr lang="en-US" dirty="0" smtClean="0"/>
              <a:t>Long term stabilization  - winter season</a:t>
            </a:r>
          </a:p>
          <a:p>
            <a:pPr lvl="3">
              <a:buFont typeface="Wingdings" panose="05000000000000000000" pitchFamily="2" charset="2"/>
              <a:buChar char="v"/>
            </a:pPr>
            <a:r>
              <a:rPr lang="en-US" dirty="0" smtClean="0"/>
              <a:t>Reverse slope benching where required</a:t>
            </a:r>
          </a:p>
          <a:p>
            <a:pPr lvl="1"/>
            <a:endParaRPr lang="en-US" dirty="0" smtClean="0"/>
          </a:p>
          <a:p>
            <a:pPr lvl="1"/>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399"/>
            <a:ext cx="2057400" cy="207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475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up - Structural Measures</a:t>
            </a:r>
            <a:br>
              <a:rPr lang="en-US" dirty="0"/>
            </a:br>
            <a:endParaRPr lang="en-US" dirty="0"/>
          </a:p>
        </p:txBody>
      </p:sp>
      <p:sp>
        <p:nvSpPr>
          <p:cNvPr id="3" name="Content Placeholder 2"/>
          <p:cNvSpPr>
            <a:spLocks noGrp="1"/>
          </p:cNvSpPr>
          <p:nvPr>
            <p:ph idx="1"/>
          </p:nvPr>
        </p:nvSpPr>
        <p:spPr>
          <a:xfrm>
            <a:off x="396271" y="1295400"/>
            <a:ext cx="8686800" cy="5486400"/>
          </a:xfrm>
        </p:spPr>
        <p:txBody>
          <a:bodyPr>
            <a:normAutofit fontScale="77500" lnSpcReduction="20000"/>
          </a:bodyPr>
          <a:lstStyle/>
          <a:p>
            <a:pPr>
              <a:buFont typeface="Wingdings" panose="05000000000000000000" pitchFamily="2" charset="2"/>
              <a:buChar char="v"/>
            </a:pPr>
            <a:r>
              <a:rPr lang="en-US" dirty="0" smtClean="0"/>
              <a:t>Measures to divert flows away from </a:t>
            </a:r>
          </a:p>
          <a:p>
            <a:pPr marL="0" indent="0">
              <a:buNone/>
            </a:pPr>
            <a:r>
              <a:rPr lang="en-US" dirty="0" smtClean="0"/>
              <a:t>exposed soils and / or  store flows</a:t>
            </a:r>
          </a:p>
          <a:p>
            <a:pPr marL="0" indent="0">
              <a:buNone/>
            </a:pPr>
            <a:endParaRPr lang="en-US" dirty="0" smtClean="0"/>
          </a:p>
          <a:p>
            <a:pPr marL="0" indent="0">
              <a:buNone/>
            </a:pPr>
            <a:endParaRPr lang="en-US" dirty="0" smtClean="0"/>
          </a:p>
          <a:p>
            <a:pPr>
              <a:buFont typeface="Wingdings" panose="05000000000000000000" pitchFamily="2" charset="2"/>
              <a:buChar char="v"/>
            </a:pPr>
            <a:r>
              <a:rPr lang="en-US" b="1" dirty="0" smtClean="0"/>
              <a:t>Sediment traps </a:t>
            </a:r>
            <a:r>
              <a:rPr lang="en-US" dirty="0" smtClean="0"/>
              <a:t>required for disturbed sites  with a total contributing drainage area between 2 and 5 acres </a:t>
            </a:r>
          </a:p>
          <a:p>
            <a:pPr>
              <a:buFont typeface="Wingdings" panose="05000000000000000000" pitchFamily="2" charset="2"/>
              <a:buChar char="v"/>
            </a:pPr>
            <a:r>
              <a:rPr lang="en-US" dirty="0" smtClean="0"/>
              <a:t>Temporary </a:t>
            </a:r>
            <a:r>
              <a:rPr lang="en-US" b="1" dirty="0" smtClean="0"/>
              <a:t>sediment basin </a:t>
            </a:r>
            <a:r>
              <a:rPr lang="en-US" dirty="0" smtClean="0"/>
              <a:t>required for </a:t>
            </a:r>
            <a:r>
              <a:rPr lang="en-US" dirty="0"/>
              <a:t>disturbed sites  with a total contributing drainage area </a:t>
            </a:r>
            <a:r>
              <a:rPr lang="en-US" dirty="0" smtClean="0"/>
              <a:t>over 5 </a:t>
            </a:r>
            <a:r>
              <a:rPr lang="en-US" dirty="0"/>
              <a:t>acres </a:t>
            </a:r>
            <a:endParaRPr lang="en-US" dirty="0" smtClean="0"/>
          </a:p>
          <a:p>
            <a:pPr marL="0" indent="0">
              <a:buNone/>
            </a:pPr>
            <a:endParaRPr lang="en-US" dirty="0" smtClean="0"/>
          </a:p>
          <a:p>
            <a:pPr>
              <a:buFont typeface="Wingdings" panose="05000000000000000000" pitchFamily="2" charset="2"/>
              <a:buChar char="v"/>
            </a:pPr>
            <a:r>
              <a:rPr lang="en-US" dirty="0" smtClean="0"/>
              <a:t>The requirement for traps and basins does not apply to </a:t>
            </a:r>
          </a:p>
          <a:p>
            <a:pPr lvl="2">
              <a:buFont typeface="Wingdings" panose="05000000000000000000" pitchFamily="2" charset="2"/>
              <a:buChar char="v"/>
            </a:pPr>
            <a:r>
              <a:rPr lang="en-US" dirty="0"/>
              <a:t>F</a:t>
            </a:r>
            <a:r>
              <a:rPr lang="en-US" dirty="0" smtClean="0"/>
              <a:t>lows from off site areas</a:t>
            </a:r>
          </a:p>
          <a:p>
            <a:pPr lvl="2">
              <a:buFont typeface="Wingdings" panose="05000000000000000000" pitchFamily="2" charset="2"/>
              <a:buChar char="v"/>
            </a:pPr>
            <a:r>
              <a:rPr lang="en-US" dirty="0" smtClean="0"/>
              <a:t>Flows from areas that are undisturbed or have undergone final stabilization</a:t>
            </a:r>
          </a:p>
          <a:p>
            <a:pPr lvl="2">
              <a:buFont typeface="Wingdings" panose="05000000000000000000" pitchFamily="2" charset="2"/>
              <a:buChar char="v"/>
            </a:pPr>
            <a:r>
              <a:rPr lang="en-US" dirty="0" smtClean="0"/>
              <a:t>Flows diverted around the trap or basin</a:t>
            </a:r>
          </a:p>
          <a:p>
            <a:pPr lvl="2"/>
            <a:endParaRPr lang="en-US" dirty="0" smtClean="0"/>
          </a:p>
          <a:p>
            <a:pPr marL="0" indent="0" algn="ctr">
              <a:buNone/>
            </a:pPr>
            <a:r>
              <a:rPr lang="en-US" b="1" dirty="0" smtClean="0">
                <a:effectLst>
                  <a:outerShdw blurRad="38100" dist="38100" dir="2700000" algn="tl">
                    <a:srgbClr val="000000">
                      <a:alpha val="43137"/>
                    </a:srgbClr>
                  </a:outerShdw>
                </a:effectLst>
              </a:rPr>
              <a:t>KEEP CLEAN WATER CLEAN</a:t>
            </a:r>
          </a:p>
          <a:p>
            <a:pPr lvl="4"/>
            <a:endParaRPr lang="en-US" dirty="0" smtClean="0"/>
          </a:p>
          <a:p>
            <a:pPr lvl="5"/>
            <a:endParaRPr lang="en-US" dirty="0" smtClean="0"/>
          </a:p>
          <a:p>
            <a:pPr lvl="4"/>
            <a:endParaRPr lang="en-US" dirty="0" smtClean="0"/>
          </a:p>
          <a:p>
            <a:pPr lvl="1"/>
            <a:endParaRPr lang="en-US" dirty="0" smtClean="0"/>
          </a:p>
          <a:p>
            <a:pPr lvl="1"/>
            <a:endParaRPr lang="en-US" dirty="0"/>
          </a:p>
        </p:txBody>
      </p:sp>
      <p:pic>
        <p:nvPicPr>
          <p:cNvPr id="2050" name="Picture 2" descr="C:\Users\KLesay\AppData\Local\Microsoft\Windows\Temporary Internet Files\Content.IE5\I7V0BCXH\MP9004447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1957">
            <a:off x="6539937" y="837439"/>
            <a:ext cx="2294771" cy="177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7389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 measures </a:t>
            </a:r>
            <a:r>
              <a:rPr lang="en-US" dirty="0" err="1" smtClean="0"/>
              <a:t>con’t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Dewatering wastewaters</a:t>
            </a:r>
          </a:p>
          <a:p>
            <a:pPr lvl="1"/>
            <a:r>
              <a:rPr lang="en-US" dirty="0" smtClean="0"/>
              <a:t>Should always be in non-regulated areas (not in wetlands or floodway)</a:t>
            </a:r>
          </a:p>
          <a:p>
            <a:pPr lvl="1"/>
            <a:r>
              <a:rPr lang="en-US" dirty="0" smtClean="0"/>
              <a:t>Measures to prevent scour or erosion when discharging to surface waters is necessary</a:t>
            </a:r>
          </a:p>
          <a:p>
            <a:pPr lvl="1"/>
            <a:endParaRPr lang="en-US" dirty="0" smtClean="0"/>
          </a:p>
          <a:p>
            <a:pPr>
              <a:buFont typeface="Wingdings" panose="05000000000000000000" pitchFamily="2" charset="2"/>
              <a:buChar char="v"/>
            </a:pPr>
            <a:r>
              <a:rPr lang="en-US" dirty="0"/>
              <a:t>Maintenance</a:t>
            </a:r>
          </a:p>
          <a:p>
            <a:pPr lvl="1"/>
            <a:endParaRPr lang="en-US" dirty="0" smtClean="0"/>
          </a:p>
          <a:p>
            <a:pPr lvl="1"/>
            <a:endParaRPr lang="en-US" dirty="0"/>
          </a:p>
        </p:txBody>
      </p:sp>
      <p:pic>
        <p:nvPicPr>
          <p:cNvPr id="8196" name="Picture 4" descr="C:\Users\KLesay\AppData\Local\Microsoft\Windows\Temporary Internet Files\Content.IE5\I7V0BCXH\MC9002929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572000"/>
            <a:ext cx="1681582" cy="179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875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
            </a:r>
            <a:br>
              <a:rPr lang="en-US" dirty="0"/>
            </a:br>
            <a:endParaRPr lang="en-US" dirty="0"/>
          </a:p>
        </p:txBody>
      </p:sp>
      <p:sp>
        <p:nvSpPr>
          <p:cNvPr id="3" name="Title 2"/>
          <p:cNvSpPr>
            <a:spLocks noGrp="1"/>
          </p:cNvSpPr>
          <p:nvPr>
            <p:ph type="title"/>
          </p:nvPr>
        </p:nvSpPr>
        <p:spPr/>
        <p:txBody>
          <a:bodyPr>
            <a:normAutofit fontScale="90000"/>
          </a:bodyPr>
          <a:lstStyle/>
          <a:p>
            <a:r>
              <a:rPr lang="en-US" dirty="0" smtClean="0"/>
              <a:t>SWPCP - MEASURES AFTER CONSTRUCTION</a:t>
            </a:r>
            <a:endParaRPr lang="en-US" dirty="0"/>
          </a:p>
        </p:txBody>
      </p:sp>
    </p:spTree>
    <p:extLst>
      <p:ext uri="{BB962C8B-B14F-4D97-AF65-F5344CB8AC3E}">
        <p14:creationId xmlns:p14="http://schemas.microsoft.com/office/powerpoint/2010/main" val="19427026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CONSTRUCTION performance standards</a:t>
            </a:r>
            <a:endParaRPr lang="en-US" dirty="0"/>
          </a:p>
        </p:txBody>
      </p:sp>
      <p:sp>
        <p:nvSpPr>
          <p:cNvPr id="3" name="Content Placeholder 2"/>
          <p:cNvSpPr>
            <a:spLocks noGrp="1"/>
          </p:cNvSpPr>
          <p:nvPr>
            <p:ph idx="1"/>
          </p:nvPr>
        </p:nvSpPr>
        <p:spPr>
          <a:xfrm>
            <a:off x="304800" y="1447800"/>
            <a:ext cx="8686800" cy="5029200"/>
          </a:xfrm>
        </p:spPr>
        <p:txBody>
          <a:bodyPr>
            <a:normAutofit/>
          </a:bodyPr>
          <a:lstStyle/>
          <a:p>
            <a:pPr>
              <a:buFont typeface="Wingdings" panose="05000000000000000000" pitchFamily="2" charset="2"/>
              <a:buChar char="v"/>
            </a:pPr>
            <a:r>
              <a:rPr lang="en-US" dirty="0" smtClean="0"/>
              <a:t>In </a:t>
            </a:r>
            <a:r>
              <a:rPr lang="en-US" dirty="0"/>
              <a:t>conformance with the 2004 Stormwater Quality Manual and / or DOT Q</a:t>
            </a:r>
            <a:r>
              <a:rPr lang="en-US" dirty="0" smtClean="0"/>
              <a:t>ualified </a:t>
            </a:r>
            <a:r>
              <a:rPr lang="en-US" dirty="0"/>
              <a:t>P</a:t>
            </a:r>
            <a:r>
              <a:rPr lang="en-US" dirty="0" smtClean="0"/>
              <a:t>roducts </a:t>
            </a:r>
            <a:r>
              <a:rPr lang="en-US" dirty="0"/>
              <a:t>L</a:t>
            </a:r>
            <a:r>
              <a:rPr lang="en-US" dirty="0" smtClean="0"/>
              <a:t>ist</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1278">
            <a:off x="609600" y="3352800"/>
            <a:ext cx="3727603" cy="1918299"/>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883435"/>
            <a:ext cx="3017620" cy="312469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098150828"/>
              </p:ext>
            </p:extLst>
          </p:nvPr>
        </p:nvGraphicFramePr>
        <p:xfrm>
          <a:off x="491761" y="6341507"/>
          <a:ext cx="7391400" cy="283845"/>
        </p:xfrm>
        <a:graphic>
          <a:graphicData uri="http://schemas.openxmlformats.org/drawingml/2006/table">
            <a:tbl>
              <a:tblPr>
                <a:tableStyleId>{5C22544A-7EE6-4342-B048-85BDC9FD1C3A}</a:tableStyleId>
              </a:tblPr>
              <a:tblGrid>
                <a:gridCol w="7391400"/>
              </a:tblGrid>
              <a:tr h="200025">
                <a:tc>
                  <a:txBody>
                    <a:bodyPr/>
                    <a:lstStyle/>
                    <a:p>
                      <a:pPr algn="l" rtl="0" fontAlgn="ctr"/>
                      <a:r>
                        <a:rPr lang="en-US" sz="1800" u="sng" strike="noStrike" dirty="0">
                          <a:effectLst/>
                          <a:hlinkClick r:id="rId5"/>
                        </a:rPr>
                        <a:t>http://www.ct.gov/dot/lib/dot/documents/dresearch/conndot_qpl.pdf</a:t>
                      </a:r>
                      <a:endParaRPr lang="en-US" sz="1800" b="0" i="0" u="sng" strike="noStrike" dirty="0">
                        <a:solidFill>
                          <a:srgbClr val="0000FF"/>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30140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definitions</a:t>
            </a:r>
            <a:endParaRPr lang="en-US" dirty="0"/>
          </a:p>
        </p:txBody>
      </p:sp>
      <p:sp>
        <p:nvSpPr>
          <p:cNvPr id="3" name="Content Placeholder 2"/>
          <p:cNvSpPr>
            <a:spLocks noGrp="1"/>
          </p:cNvSpPr>
          <p:nvPr>
            <p:ph idx="1"/>
          </p:nvPr>
        </p:nvSpPr>
        <p:spPr>
          <a:xfrm>
            <a:off x="304800" y="1371600"/>
            <a:ext cx="8686800" cy="5105400"/>
          </a:xfrm>
        </p:spPr>
        <p:txBody>
          <a:bodyPr>
            <a:normAutofit/>
          </a:bodyPr>
          <a:lstStyle/>
          <a:p>
            <a:pPr lvl="1"/>
            <a:r>
              <a:rPr lang="en-US" i="1" u="sng" dirty="0" smtClean="0"/>
              <a:t>Effective Impervious cover</a:t>
            </a:r>
          </a:p>
          <a:p>
            <a:pPr lvl="2"/>
            <a:r>
              <a:rPr lang="en-US" dirty="0" smtClean="0"/>
              <a:t>The total area of a site with a Rational Method runoff coefficient of 0.7 or greater (or other equivalent methodology) from which the </a:t>
            </a:r>
            <a:r>
              <a:rPr lang="en-US" dirty="0" err="1" smtClean="0"/>
              <a:t>stormwater</a:t>
            </a:r>
            <a:r>
              <a:rPr lang="en-US" dirty="0" smtClean="0"/>
              <a:t> discharges directly to a surface water or to a storm sewer system.</a:t>
            </a:r>
          </a:p>
          <a:p>
            <a:pPr lvl="1"/>
            <a:r>
              <a:rPr lang="en-US" i="1" u="sng" dirty="0" smtClean="0"/>
              <a:t>Site </a:t>
            </a:r>
          </a:p>
          <a:p>
            <a:pPr lvl="2"/>
            <a:r>
              <a:rPr lang="en-US" dirty="0" smtClean="0"/>
              <a:t>Geographically contiguous land on which construction activity takes place.  Non contiguous land or water owned by the same person shall be considered the same site if such land is part of a linear project or is otherwise connected by a ROW which such person controls.  </a:t>
            </a:r>
          </a:p>
          <a:p>
            <a:pPr lvl="1"/>
            <a:endParaRPr lang="en-US" dirty="0" smtClean="0"/>
          </a:p>
          <a:p>
            <a:pPr lvl="1"/>
            <a:endParaRPr lang="en-US" dirty="0"/>
          </a:p>
        </p:txBody>
      </p:sp>
    </p:spTree>
    <p:extLst>
      <p:ext uri="{BB962C8B-B14F-4D97-AF65-F5344CB8AC3E}">
        <p14:creationId xmlns:p14="http://schemas.microsoft.com/office/powerpoint/2010/main" val="41689525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CONSTRUCTION performance standards</a:t>
            </a:r>
            <a:endParaRPr lang="en-US" dirty="0"/>
          </a:p>
        </p:txBody>
      </p:sp>
      <p:sp>
        <p:nvSpPr>
          <p:cNvPr id="3" name="Content Placeholder 2"/>
          <p:cNvSpPr>
            <a:spLocks noGrp="1"/>
          </p:cNvSpPr>
          <p:nvPr>
            <p:ph idx="1"/>
          </p:nvPr>
        </p:nvSpPr>
        <p:spPr>
          <a:xfrm>
            <a:off x="304800" y="1447800"/>
            <a:ext cx="8686800" cy="5029200"/>
          </a:xfrm>
        </p:spPr>
        <p:txBody>
          <a:bodyPr>
            <a:normAutofit/>
          </a:bodyPr>
          <a:lstStyle/>
          <a:p>
            <a:pPr>
              <a:buFont typeface="Wingdings" panose="05000000000000000000" pitchFamily="2" charset="2"/>
              <a:buChar char="v"/>
            </a:pPr>
            <a:r>
              <a:rPr lang="en-US" dirty="0" smtClean="0"/>
              <a:t>Differing Criteria for Runoff </a:t>
            </a:r>
            <a:r>
              <a:rPr lang="en-US" dirty="0"/>
              <a:t>R</a:t>
            </a:r>
            <a:r>
              <a:rPr lang="en-US" dirty="0" smtClean="0"/>
              <a:t>eduction </a:t>
            </a:r>
            <a:r>
              <a:rPr lang="en-US" dirty="0"/>
              <a:t>P</a:t>
            </a:r>
            <a:r>
              <a:rPr lang="en-US" dirty="0" smtClean="0"/>
              <a:t>ractices</a:t>
            </a:r>
          </a:p>
          <a:p>
            <a:pPr lvl="1"/>
            <a:r>
              <a:rPr lang="en-US" dirty="0" smtClean="0"/>
              <a:t>Redevelopment  - effective impervious cover of 40% or greater</a:t>
            </a:r>
          </a:p>
          <a:p>
            <a:pPr lvl="2"/>
            <a:r>
              <a:rPr lang="en-US" dirty="0" smtClean="0"/>
              <a:t>Linear </a:t>
            </a:r>
            <a:r>
              <a:rPr lang="en-US" dirty="0"/>
              <a:t>Redevelopment</a:t>
            </a:r>
          </a:p>
          <a:p>
            <a:pPr lvl="1"/>
            <a:r>
              <a:rPr lang="en-US" dirty="0"/>
              <a:t>Other </a:t>
            </a:r>
            <a:r>
              <a:rPr lang="en-US" dirty="0" smtClean="0"/>
              <a:t>Development – effective impervious cover of 40% or less</a:t>
            </a:r>
          </a:p>
        </p:txBody>
      </p:sp>
      <p:sp>
        <p:nvSpPr>
          <p:cNvPr id="4" name="Left Arrow 3"/>
          <p:cNvSpPr/>
          <p:nvPr/>
        </p:nvSpPr>
        <p:spPr>
          <a:xfrm>
            <a:off x="4605869" y="2932700"/>
            <a:ext cx="1524000"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05869" y="2990350"/>
            <a:ext cx="1917192" cy="369332"/>
          </a:xfrm>
          <a:prstGeom prst="rect">
            <a:avLst/>
          </a:prstGeom>
          <a:noFill/>
        </p:spPr>
        <p:txBody>
          <a:bodyPr wrap="square" rtlCol="0">
            <a:spAutoFit/>
          </a:bodyPr>
          <a:lstStyle/>
          <a:p>
            <a:r>
              <a:rPr lang="en-US" dirty="0" smtClean="0"/>
              <a:t>DOT Projects</a:t>
            </a:r>
            <a:endParaRPr lang="en-US" dirty="0"/>
          </a:p>
        </p:txBody>
      </p:sp>
      <p:sp>
        <p:nvSpPr>
          <p:cNvPr id="6" name="Oval 5"/>
          <p:cNvSpPr/>
          <p:nvPr/>
        </p:nvSpPr>
        <p:spPr>
          <a:xfrm>
            <a:off x="4104847" y="3954555"/>
            <a:ext cx="1976969" cy="990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74951" y="4126690"/>
            <a:ext cx="1906865" cy="646331"/>
          </a:xfrm>
          <a:prstGeom prst="rect">
            <a:avLst/>
          </a:prstGeom>
          <a:noFill/>
        </p:spPr>
        <p:txBody>
          <a:bodyPr wrap="square" rtlCol="0">
            <a:spAutoFit/>
          </a:bodyPr>
          <a:lstStyle/>
          <a:p>
            <a:pPr algn="ctr"/>
            <a:r>
              <a:rPr lang="en-US" dirty="0" smtClean="0"/>
              <a:t>Effective impervious cover</a:t>
            </a:r>
            <a:endParaRPr lang="en-US" dirty="0"/>
          </a:p>
        </p:txBody>
      </p:sp>
      <p:sp>
        <p:nvSpPr>
          <p:cNvPr id="8" name="Oval 7"/>
          <p:cNvSpPr/>
          <p:nvPr/>
        </p:nvSpPr>
        <p:spPr>
          <a:xfrm>
            <a:off x="1590247" y="5335495"/>
            <a:ext cx="1976969"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04261" y="5335495"/>
            <a:ext cx="1976969" cy="990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04261" y="5474090"/>
            <a:ext cx="1906865" cy="646331"/>
          </a:xfrm>
          <a:prstGeom prst="rect">
            <a:avLst/>
          </a:prstGeom>
          <a:noFill/>
        </p:spPr>
        <p:txBody>
          <a:bodyPr wrap="square" rtlCol="0">
            <a:spAutoFit/>
          </a:bodyPr>
          <a:lstStyle/>
          <a:p>
            <a:pPr algn="ctr"/>
            <a:r>
              <a:rPr lang="en-US" dirty="0" smtClean="0"/>
              <a:t>Other Development</a:t>
            </a:r>
            <a:endParaRPr lang="en-US" dirty="0"/>
          </a:p>
        </p:txBody>
      </p:sp>
      <p:sp>
        <p:nvSpPr>
          <p:cNvPr id="11" name="TextBox 10"/>
          <p:cNvSpPr txBox="1"/>
          <p:nvPr/>
        </p:nvSpPr>
        <p:spPr>
          <a:xfrm>
            <a:off x="1660351" y="5600058"/>
            <a:ext cx="1906865" cy="369332"/>
          </a:xfrm>
          <a:prstGeom prst="rect">
            <a:avLst/>
          </a:prstGeom>
          <a:noFill/>
        </p:spPr>
        <p:txBody>
          <a:bodyPr wrap="square" rtlCol="0">
            <a:spAutoFit/>
          </a:bodyPr>
          <a:lstStyle/>
          <a:p>
            <a:pPr algn="ctr"/>
            <a:r>
              <a:rPr lang="en-US" dirty="0" smtClean="0"/>
              <a:t>Re-Development</a:t>
            </a:r>
            <a:endParaRPr lang="en-US" dirty="0"/>
          </a:p>
        </p:txBody>
      </p:sp>
      <p:cxnSp>
        <p:nvCxnSpPr>
          <p:cNvPr id="13" name="Straight Arrow Connector 12"/>
          <p:cNvCxnSpPr/>
          <p:nvPr/>
        </p:nvCxnSpPr>
        <p:spPr>
          <a:xfrm flipH="1">
            <a:off x="3349572" y="4680592"/>
            <a:ext cx="899120" cy="799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1"/>
          </p:cNvCxnSpPr>
          <p:nvPr/>
        </p:nvCxnSpPr>
        <p:spPr>
          <a:xfrm>
            <a:off x="5867400" y="4735768"/>
            <a:ext cx="926381" cy="7447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45699" y="4904127"/>
            <a:ext cx="1906865" cy="369332"/>
          </a:xfrm>
          <a:prstGeom prst="rect">
            <a:avLst/>
          </a:prstGeom>
          <a:noFill/>
        </p:spPr>
        <p:txBody>
          <a:bodyPr wrap="square" rtlCol="0">
            <a:spAutoFit/>
          </a:bodyPr>
          <a:lstStyle/>
          <a:p>
            <a:pPr algn="ctr"/>
            <a:r>
              <a:rPr lang="en-US" dirty="0" smtClean="0"/>
              <a:t>&gt;  40%</a:t>
            </a:r>
            <a:endParaRPr lang="en-US" dirty="0"/>
          </a:p>
        </p:txBody>
      </p:sp>
      <p:sp>
        <p:nvSpPr>
          <p:cNvPr id="22" name="TextBox 21"/>
          <p:cNvSpPr txBox="1"/>
          <p:nvPr/>
        </p:nvSpPr>
        <p:spPr>
          <a:xfrm>
            <a:off x="5345573" y="4895912"/>
            <a:ext cx="1906865" cy="369332"/>
          </a:xfrm>
          <a:prstGeom prst="rect">
            <a:avLst/>
          </a:prstGeom>
          <a:noFill/>
        </p:spPr>
        <p:txBody>
          <a:bodyPr wrap="square" rtlCol="0">
            <a:spAutoFit/>
          </a:bodyPr>
          <a:lstStyle/>
          <a:p>
            <a:pPr algn="ctr"/>
            <a:r>
              <a:rPr lang="en-US" dirty="0" smtClean="0"/>
              <a:t>&lt; 40% </a:t>
            </a:r>
            <a:endParaRPr lang="en-US" dirty="0"/>
          </a:p>
        </p:txBody>
      </p:sp>
      <p:sp>
        <p:nvSpPr>
          <p:cNvPr id="23" name="Oval 22"/>
          <p:cNvSpPr/>
          <p:nvPr/>
        </p:nvSpPr>
        <p:spPr>
          <a:xfrm>
            <a:off x="752162" y="6307042"/>
            <a:ext cx="1032948" cy="495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1158" y="6370026"/>
            <a:ext cx="1447800" cy="369332"/>
          </a:xfrm>
          <a:prstGeom prst="rect">
            <a:avLst/>
          </a:prstGeom>
          <a:noFill/>
        </p:spPr>
        <p:txBody>
          <a:bodyPr wrap="square" rtlCol="0">
            <a:spAutoFit/>
          </a:bodyPr>
          <a:lstStyle/>
          <a:p>
            <a:pPr algn="ctr"/>
            <a:r>
              <a:rPr lang="en-US" dirty="0" smtClean="0"/>
              <a:t>Linear</a:t>
            </a:r>
            <a:endParaRPr lang="en-US" dirty="0"/>
          </a:p>
        </p:txBody>
      </p:sp>
    </p:spTree>
    <p:extLst>
      <p:ext uri="{BB962C8B-B14F-4D97-AF65-F5344CB8AC3E}">
        <p14:creationId xmlns:p14="http://schemas.microsoft.com/office/powerpoint/2010/main" val="2851278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FRAMES</a:t>
            </a:r>
            <a:endParaRPr lang="en-US" dirty="0"/>
          </a:p>
        </p:txBody>
      </p:sp>
    </p:spTree>
    <p:extLst>
      <p:ext uri="{BB962C8B-B14F-4D97-AF65-F5344CB8AC3E}">
        <p14:creationId xmlns:p14="http://schemas.microsoft.com/office/powerpoint/2010/main" val="33928664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Redevelopment </a:t>
            </a:r>
            <a:endParaRPr lang="en-US" dirty="0"/>
          </a:p>
        </p:txBody>
      </p:sp>
      <p:sp>
        <p:nvSpPr>
          <p:cNvPr id="3" name="Content Placeholder 2"/>
          <p:cNvSpPr>
            <a:spLocks noGrp="1"/>
          </p:cNvSpPr>
          <p:nvPr>
            <p:ph idx="1"/>
          </p:nvPr>
        </p:nvSpPr>
        <p:spPr>
          <a:xfrm>
            <a:off x="304800" y="1295400"/>
            <a:ext cx="8458200" cy="4288971"/>
          </a:xfrm>
        </p:spPr>
        <p:txBody>
          <a:bodyPr>
            <a:normAutofit fontScale="77500" lnSpcReduction="20000"/>
          </a:bodyPr>
          <a:lstStyle/>
          <a:p>
            <a:pPr>
              <a:buFont typeface="Wingdings" panose="05000000000000000000" pitchFamily="2" charset="2"/>
              <a:buChar char="v"/>
            </a:pPr>
            <a:r>
              <a:rPr lang="en-US" dirty="0" smtClean="0"/>
              <a:t>For sites with effective impervious cover of 40% or MORE:</a:t>
            </a:r>
          </a:p>
          <a:p>
            <a:pPr marL="971550" lvl="1" indent="-514350">
              <a:buClr>
                <a:schemeClr val="tx2"/>
              </a:buClr>
              <a:buFont typeface="+mj-lt"/>
              <a:buAutoNum type="arabicPeriod"/>
            </a:pPr>
            <a:r>
              <a:rPr lang="en-US" b="1" dirty="0" smtClean="0"/>
              <a:t>Site shall be designed to retain half the water quality volume on site</a:t>
            </a:r>
          </a:p>
          <a:p>
            <a:pPr marL="457200" lvl="1" indent="0" algn="ctr">
              <a:buClr>
                <a:schemeClr val="tx2"/>
              </a:buClr>
              <a:buNone/>
            </a:pPr>
            <a:r>
              <a:rPr lang="en-US" b="1" dirty="0" smtClean="0"/>
              <a:t>AND</a:t>
            </a:r>
          </a:p>
          <a:p>
            <a:pPr marL="971550" lvl="1" indent="-514350">
              <a:buClr>
                <a:schemeClr val="tx2"/>
              </a:buClr>
              <a:buFont typeface="+mj-lt"/>
              <a:buAutoNum type="arabicPeriod" startAt="2"/>
            </a:pPr>
            <a:r>
              <a:rPr lang="en-US" dirty="0" smtClean="0"/>
              <a:t>provide additional stormwater treatment for discharges up to the full water quality volume for sediment, floatables and nutrients </a:t>
            </a:r>
            <a:r>
              <a:rPr lang="en-US" i="1" dirty="0" smtClean="0"/>
              <a:t>(to the extent feasible / practicable / achievable)</a:t>
            </a:r>
          </a:p>
          <a:p>
            <a:pPr marL="971550" lvl="1" indent="-514350">
              <a:buClr>
                <a:schemeClr val="tx2"/>
              </a:buClr>
              <a:buFont typeface="+mj-lt"/>
              <a:buAutoNum type="arabicPeriod" startAt="2"/>
            </a:pPr>
            <a:endParaRPr lang="en-US" b="1" i="1" dirty="0" smtClean="0"/>
          </a:p>
          <a:p>
            <a:pPr marL="971550" lvl="1" indent="-514350">
              <a:buClr>
                <a:schemeClr val="tx2"/>
              </a:buClr>
              <a:buFont typeface="+mj-lt"/>
              <a:buAutoNum type="arabicPeriod" startAt="2"/>
            </a:pPr>
            <a:r>
              <a:rPr lang="en-US" b="1" dirty="0" smtClean="0"/>
              <a:t>IF retaining ½ of the WQV is not feasible / achievable ; Retain runoff volume to the extent possible .  Stormwater treatment up to the full water quality volume is still required and must be designed, installed </a:t>
            </a:r>
            <a:r>
              <a:rPr lang="en-US" dirty="0" smtClean="0"/>
              <a:t>and maintained in accordance with 2004 SWQM</a:t>
            </a:r>
          </a:p>
          <a:p>
            <a:pPr marL="457200" lvl="1" indent="0">
              <a:buClr>
                <a:schemeClr val="tx2"/>
              </a:buClr>
              <a:buNone/>
            </a:pPr>
            <a:endParaRPr lang="en-US" dirty="0" smtClean="0"/>
          </a:p>
          <a:p>
            <a:pPr marL="971550" lvl="1" indent="-514350">
              <a:buFont typeface="+mj-lt"/>
              <a:buAutoNum type="arabicPeriod" startAt="2"/>
            </a:pPr>
            <a:endParaRPr lang="en-US" dirty="0" smtClean="0"/>
          </a:p>
          <a:p>
            <a:pPr lvl="1"/>
            <a:endParaRPr lang="en-US" dirty="0"/>
          </a:p>
          <a:p>
            <a:pPr lvl="1"/>
            <a:endParaRPr lang="en-US" dirty="0"/>
          </a:p>
        </p:txBody>
      </p:sp>
      <p:pic>
        <p:nvPicPr>
          <p:cNvPr id="10244" name="Picture 4" descr="C:\Users\KLesay\AppData\Local\Microsoft\Windows\Temporary Internet Files\Content.IE5\WDXVECPD\MP9004224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667" y="4953000"/>
            <a:ext cx="1143000" cy="161285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 y="5562574"/>
            <a:ext cx="1976969"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4904" y="5827137"/>
            <a:ext cx="1906865" cy="369332"/>
          </a:xfrm>
          <a:prstGeom prst="rect">
            <a:avLst/>
          </a:prstGeom>
          <a:noFill/>
        </p:spPr>
        <p:txBody>
          <a:bodyPr wrap="square" rtlCol="0">
            <a:spAutoFit/>
          </a:bodyPr>
          <a:lstStyle/>
          <a:p>
            <a:pPr algn="ctr"/>
            <a:r>
              <a:rPr lang="en-US" dirty="0" smtClean="0"/>
              <a:t>Re-Development</a:t>
            </a:r>
            <a:endParaRPr lang="en-US" dirty="0"/>
          </a:p>
        </p:txBody>
      </p:sp>
    </p:spTree>
    <p:extLst>
      <p:ext uri="{BB962C8B-B14F-4D97-AF65-F5344CB8AC3E}">
        <p14:creationId xmlns:p14="http://schemas.microsoft.com/office/powerpoint/2010/main" val="35658998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Redevelopment </a:t>
            </a:r>
            <a:endParaRPr lang="en-US" dirty="0"/>
          </a:p>
        </p:txBody>
      </p:sp>
      <p:sp>
        <p:nvSpPr>
          <p:cNvPr id="3" name="Content Placeholder 2"/>
          <p:cNvSpPr>
            <a:spLocks noGrp="1"/>
          </p:cNvSpPr>
          <p:nvPr>
            <p:ph idx="1"/>
          </p:nvPr>
        </p:nvSpPr>
        <p:spPr>
          <a:xfrm>
            <a:off x="304800" y="1295400"/>
            <a:ext cx="8686800" cy="4953000"/>
          </a:xfrm>
        </p:spPr>
        <p:txBody>
          <a:bodyPr>
            <a:normAutofit/>
          </a:bodyPr>
          <a:lstStyle/>
          <a:p>
            <a:pPr lvl="1">
              <a:buClr>
                <a:schemeClr val="tx2"/>
              </a:buClr>
            </a:pPr>
            <a:r>
              <a:rPr lang="en-US" b="1" dirty="0" smtClean="0"/>
              <a:t>IF retaining ½ of the WQV is not feasible / achievable, the narrative must describe:</a:t>
            </a:r>
          </a:p>
          <a:p>
            <a:pPr lvl="2">
              <a:buClr>
                <a:schemeClr val="tx2"/>
              </a:buClr>
              <a:buFont typeface="Wingdings" panose="05000000000000000000" pitchFamily="2" charset="2"/>
              <a:buChar char="v"/>
            </a:pPr>
            <a:r>
              <a:rPr lang="en-US" b="1" dirty="0" smtClean="0"/>
              <a:t>The measures taken to maximize runoff reduction practices on site</a:t>
            </a:r>
          </a:p>
          <a:p>
            <a:pPr lvl="2">
              <a:buClr>
                <a:schemeClr val="tx2"/>
              </a:buClr>
              <a:buFont typeface="Wingdings" panose="05000000000000000000" pitchFamily="2" charset="2"/>
              <a:buChar char="v"/>
            </a:pPr>
            <a:r>
              <a:rPr lang="en-US" b="1" dirty="0" smtClean="0"/>
              <a:t>The reasons why these are the maximum possible</a:t>
            </a:r>
          </a:p>
          <a:p>
            <a:pPr lvl="2">
              <a:buClr>
                <a:schemeClr val="tx2"/>
              </a:buClr>
              <a:buFont typeface="Wingdings" panose="05000000000000000000" pitchFamily="2" charset="2"/>
              <a:buChar char="v"/>
            </a:pPr>
            <a:r>
              <a:rPr lang="en-US" b="1" dirty="0" smtClean="0"/>
              <a:t>The alternative retention volume provided</a:t>
            </a:r>
          </a:p>
          <a:p>
            <a:pPr lvl="2">
              <a:buClr>
                <a:schemeClr val="tx2"/>
              </a:buClr>
              <a:buFont typeface="Wingdings" panose="05000000000000000000" pitchFamily="2" charset="2"/>
              <a:buChar char="v"/>
            </a:pPr>
            <a:r>
              <a:rPr lang="en-US" b="1" dirty="0" smtClean="0"/>
              <a:t>Description of measures used to provide stormwater treatment above the alternate volume	</a:t>
            </a:r>
            <a:endParaRPr lang="en-US" dirty="0"/>
          </a:p>
        </p:txBody>
      </p:sp>
      <p:pic>
        <p:nvPicPr>
          <p:cNvPr id="1026" name="Picture 2" descr="C:\Users\KLesay\AppData\Local\Microsoft\Windows\Temporary Internet Files\Content.IE5\UKIRZRIV\MC9004135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724400"/>
            <a:ext cx="1808043" cy="157077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858000" y="5331837"/>
            <a:ext cx="1976969"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28104" y="5596400"/>
            <a:ext cx="1906865" cy="369332"/>
          </a:xfrm>
          <a:prstGeom prst="rect">
            <a:avLst/>
          </a:prstGeom>
          <a:noFill/>
        </p:spPr>
        <p:txBody>
          <a:bodyPr wrap="square" rtlCol="0">
            <a:spAutoFit/>
          </a:bodyPr>
          <a:lstStyle/>
          <a:p>
            <a:pPr algn="ctr"/>
            <a:r>
              <a:rPr lang="en-US" dirty="0" smtClean="0"/>
              <a:t>Re-Development</a:t>
            </a:r>
            <a:endParaRPr lang="en-US" dirty="0"/>
          </a:p>
        </p:txBody>
      </p:sp>
    </p:spTree>
    <p:extLst>
      <p:ext uri="{BB962C8B-B14F-4D97-AF65-F5344CB8AC3E}">
        <p14:creationId xmlns:p14="http://schemas.microsoft.com/office/powerpoint/2010/main" val="10738475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Linear Redevelopment Projects</a:t>
            </a:r>
            <a:endParaRPr lang="en-US" dirty="0"/>
          </a:p>
        </p:txBody>
      </p:sp>
      <p:sp>
        <p:nvSpPr>
          <p:cNvPr id="3" name="Content Placeholder 2"/>
          <p:cNvSpPr>
            <a:spLocks noGrp="1"/>
          </p:cNvSpPr>
          <p:nvPr>
            <p:ph idx="1"/>
          </p:nvPr>
        </p:nvSpPr>
        <p:spPr>
          <a:xfrm>
            <a:off x="304800" y="1371600"/>
            <a:ext cx="8686800" cy="5105400"/>
          </a:xfrm>
        </p:spPr>
        <p:txBody>
          <a:bodyPr>
            <a:normAutofit fontScale="85000" lnSpcReduction="20000"/>
          </a:bodyPr>
          <a:lstStyle/>
          <a:p>
            <a:pPr>
              <a:buFont typeface="Wingdings" panose="05000000000000000000" pitchFamily="2" charset="2"/>
              <a:buChar char="v"/>
            </a:pPr>
            <a:r>
              <a:rPr lang="en-US" dirty="0" smtClean="0"/>
              <a:t>Roadway Reconstruction or Widening unable to comply with full retention standard for the developed portion of the ROW:</a:t>
            </a:r>
          </a:p>
          <a:p>
            <a:pPr lvl="1"/>
            <a:r>
              <a:rPr lang="en-US" dirty="0" smtClean="0"/>
              <a:t>Alternative retention and treatment provisions may be applied (Stormwater treatment up to the full water quality volume is still required and must be designed, installed and maintained in accordance with 2004 SWQM)</a:t>
            </a:r>
          </a:p>
          <a:p>
            <a:pPr marL="457200" lvl="1" indent="0" algn="ctr">
              <a:buNone/>
            </a:pPr>
            <a:r>
              <a:rPr lang="en-US" b="1" dirty="0" smtClean="0"/>
              <a:t>- OR - </a:t>
            </a:r>
          </a:p>
          <a:p>
            <a:pPr lvl="1"/>
            <a:r>
              <a:rPr lang="en-US" b="1" dirty="0">
                <a:solidFill>
                  <a:schemeClr val="accent4">
                    <a:lumMod val="75000"/>
                  </a:schemeClr>
                </a:solidFill>
              </a:rPr>
              <a:t>For projects that will not increase the effective impervious cover within a given watershed, the </a:t>
            </a:r>
            <a:r>
              <a:rPr lang="en-US" b="1" dirty="0" err="1">
                <a:solidFill>
                  <a:schemeClr val="accent4">
                    <a:lumMod val="75000"/>
                  </a:schemeClr>
                </a:solidFill>
              </a:rPr>
              <a:t>permitee</a:t>
            </a:r>
            <a:r>
              <a:rPr lang="en-US" b="1" dirty="0">
                <a:solidFill>
                  <a:schemeClr val="accent4">
                    <a:lumMod val="75000"/>
                  </a:schemeClr>
                </a:solidFill>
              </a:rPr>
              <a:t> shall implement the stormwater treatment measures but will not be required to retain ½ the </a:t>
            </a:r>
            <a:r>
              <a:rPr lang="en-US" b="1" dirty="0" smtClean="0">
                <a:solidFill>
                  <a:schemeClr val="accent4">
                    <a:lumMod val="75000"/>
                  </a:schemeClr>
                </a:solidFill>
              </a:rPr>
              <a:t>WQV</a:t>
            </a:r>
            <a:r>
              <a:rPr lang="en-US" dirty="0" smtClean="0">
                <a:solidFill>
                  <a:schemeClr val="accent4">
                    <a:lumMod val="75000"/>
                  </a:schemeClr>
                </a:solidFill>
              </a:rPr>
              <a:t>.  </a:t>
            </a:r>
          </a:p>
          <a:p>
            <a:pPr lvl="1"/>
            <a:endParaRPr lang="en-US" dirty="0" smtClean="0"/>
          </a:p>
          <a:p>
            <a:pPr marL="914400" lvl="2" indent="0">
              <a:buNone/>
            </a:pPr>
            <a:r>
              <a:rPr lang="en-US" dirty="0" smtClean="0"/>
              <a:t>This is not a “DOT Exemption”</a:t>
            </a:r>
          </a:p>
          <a:p>
            <a:pPr lvl="1"/>
            <a:endParaRPr lang="en-US" dirty="0"/>
          </a:p>
          <a:p>
            <a:pPr lvl="1"/>
            <a:endParaRPr lang="en-US" dirty="0" smtClean="0"/>
          </a:p>
          <a:p>
            <a:pPr lvl="1"/>
            <a:endParaRPr lang="en-US" dirty="0" smtClean="0"/>
          </a:p>
        </p:txBody>
      </p:sp>
      <p:pic>
        <p:nvPicPr>
          <p:cNvPr id="12290" name="Picture 2" descr="C:\Users\KLesay\AppData\Local\Microsoft\Windows\Temporary Internet Files\Content.IE5\4T7JUUQC\MC9003708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758929"/>
            <a:ext cx="1295400" cy="94093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858000" y="5194867"/>
            <a:ext cx="1976969"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28104" y="5459430"/>
            <a:ext cx="1906865" cy="369332"/>
          </a:xfrm>
          <a:prstGeom prst="rect">
            <a:avLst/>
          </a:prstGeom>
          <a:noFill/>
        </p:spPr>
        <p:txBody>
          <a:bodyPr wrap="square" rtlCol="0">
            <a:spAutoFit/>
          </a:bodyPr>
          <a:lstStyle/>
          <a:p>
            <a:pPr algn="ctr"/>
            <a:r>
              <a:rPr lang="en-US" dirty="0" smtClean="0"/>
              <a:t>Re-Development</a:t>
            </a:r>
            <a:endParaRPr lang="en-US" dirty="0"/>
          </a:p>
        </p:txBody>
      </p:sp>
      <p:sp>
        <p:nvSpPr>
          <p:cNvPr id="7" name="Oval 6"/>
          <p:cNvSpPr/>
          <p:nvPr/>
        </p:nvSpPr>
        <p:spPr>
          <a:xfrm>
            <a:off x="6019915" y="6166414"/>
            <a:ext cx="1032948" cy="4953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78911" y="6229398"/>
            <a:ext cx="1447800" cy="369332"/>
          </a:xfrm>
          <a:prstGeom prst="rect">
            <a:avLst/>
          </a:prstGeom>
          <a:noFill/>
        </p:spPr>
        <p:txBody>
          <a:bodyPr wrap="square" rtlCol="0">
            <a:spAutoFit/>
          </a:bodyPr>
          <a:lstStyle/>
          <a:p>
            <a:pPr algn="ctr"/>
            <a:r>
              <a:rPr lang="en-US" dirty="0" smtClean="0"/>
              <a:t>Linear</a:t>
            </a:r>
            <a:endParaRPr lang="en-US" dirty="0"/>
          </a:p>
        </p:txBody>
      </p:sp>
    </p:spTree>
    <p:extLst>
      <p:ext uri="{BB962C8B-B14F-4D97-AF65-F5344CB8AC3E}">
        <p14:creationId xmlns:p14="http://schemas.microsoft.com/office/powerpoint/2010/main" val="3591250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1219200"/>
          </a:xfrm>
        </p:spPr>
        <p:txBody>
          <a:bodyPr>
            <a:normAutofit fontScale="90000"/>
          </a:bodyPr>
          <a:lstStyle/>
          <a:p>
            <a:r>
              <a:rPr lang="en-US" dirty="0"/>
              <a:t>Other Development / Undeveloped Sites</a:t>
            </a:r>
            <a:br>
              <a:rPr lang="en-US" dirty="0"/>
            </a:br>
            <a:endParaRPr lang="en-US" dirty="0"/>
          </a:p>
        </p:txBody>
      </p:sp>
      <p:sp>
        <p:nvSpPr>
          <p:cNvPr id="3" name="Content Placeholder 2"/>
          <p:cNvSpPr>
            <a:spLocks noGrp="1"/>
          </p:cNvSpPr>
          <p:nvPr>
            <p:ph idx="1"/>
          </p:nvPr>
        </p:nvSpPr>
        <p:spPr>
          <a:xfrm>
            <a:off x="304800" y="1219200"/>
            <a:ext cx="8686800" cy="5105400"/>
          </a:xfrm>
        </p:spPr>
        <p:txBody>
          <a:bodyPr>
            <a:normAutofit lnSpcReduction="10000"/>
          </a:bodyPr>
          <a:lstStyle/>
          <a:p>
            <a:pPr>
              <a:buFont typeface="Wingdings" panose="05000000000000000000" pitchFamily="2" charset="2"/>
              <a:buChar char="v"/>
            </a:pPr>
            <a:r>
              <a:rPr lang="en-US" dirty="0" smtClean="0"/>
              <a:t>For sites with effective impervious cover of 40% or LESS:</a:t>
            </a:r>
          </a:p>
          <a:p>
            <a:pPr lvl="1"/>
            <a:r>
              <a:rPr lang="en-US" dirty="0"/>
              <a:t> </a:t>
            </a:r>
            <a:r>
              <a:rPr lang="en-US" dirty="0" smtClean="0"/>
              <a:t>Site shall be designed to retain the </a:t>
            </a:r>
            <a:r>
              <a:rPr lang="en-US" b="1" dirty="0" smtClean="0"/>
              <a:t>full water quality volume</a:t>
            </a:r>
            <a:r>
              <a:rPr lang="en-US" dirty="0" smtClean="0"/>
              <a:t> for the site </a:t>
            </a:r>
          </a:p>
          <a:p>
            <a:pPr lvl="1"/>
            <a:endParaRPr lang="en-US" dirty="0" smtClean="0"/>
          </a:p>
          <a:p>
            <a:pPr lvl="1"/>
            <a:r>
              <a:rPr lang="en-US" dirty="0" smtClean="0"/>
              <a:t>IF not feasible / achievable ; Retain what you can &amp; provide stormwater treatment designed, installed and maintained in accordance with 2004 SWQM</a:t>
            </a:r>
          </a:p>
          <a:p>
            <a:pPr lvl="1"/>
            <a:endParaRPr lang="en-US" dirty="0" smtClean="0"/>
          </a:p>
          <a:p>
            <a:pPr lvl="1"/>
            <a:r>
              <a:rPr lang="en-US" dirty="0" smtClean="0"/>
              <a:t>DOCUMENT…. DOCUMENT.. what you can             and cannot do!</a:t>
            </a:r>
          </a:p>
          <a:p>
            <a:pPr lvl="1"/>
            <a:endParaRPr lang="en-US" dirty="0"/>
          </a:p>
          <a:p>
            <a:pPr lvl="1"/>
            <a:endParaRPr lang="en-US" dirty="0"/>
          </a:p>
        </p:txBody>
      </p:sp>
      <p:pic>
        <p:nvPicPr>
          <p:cNvPr id="9219" name="Picture 3" descr="C:\Users\KLesay\AppData\Local\Microsoft\Windows\Temporary Internet Files\Content.IE5\4T7JUUQC\MC9001962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029199"/>
            <a:ext cx="1650492" cy="166695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5567" y="6025210"/>
            <a:ext cx="1839433" cy="8520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128046"/>
            <a:ext cx="1906865" cy="646331"/>
          </a:xfrm>
          <a:prstGeom prst="rect">
            <a:avLst/>
          </a:prstGeom>
          <a:noFill/>
        </p:spPr>
        <p:txBody>
          <a:bodyPr wrap="square" rtlCol="0">
            <a:spAutoFit/>
          </a:bodyPr>
          <a:lstStyle/>
          <a:p>
            <a:pPr algn="ctr"/>
            <a:r>
              <a:rPr lang="en-US" dirty="0" smtClean="0"/>
              <a:t>Other Development</a:t>
            </a:r>
            <a:endParaRPr lang="en-US" dirty="0"/>
          </a:p>
        </p:txBody>
      </p:sp>
    </p:spTree>
    <p:extLst>
      <p:ext uri="{BB962C8B-B14F-4D97-AF65-F5344CB8AC3E}">
        <p14:creationId xmlns:p14="http://schemas.microsoft.com/office/powerpoint/2010/main" val="14862369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Calculations</a:t>
            </a:r>
            <a:endParaRPr lang="en-US" dirty="0"/>
          </a:p>
        </p:txBody>
      </p:sp>
      <p:sp>
        <p:nvSpPr>
          <p:cNvPr id="3" name="Content Placeholder 2"/>
          <p:cNvSpPr>
            <a:spLocks noGrp="1"/>
          </p:cNvSpPr>
          <p:nvPr>
            <p:ph idx="1"/>
          </p:nvPr>
        </p:nvSpPr>
        <p:spPr>
          <a:xfrm>
            <a:off x="304800" y="1219200"/>
            <a:ext cx="8686800" cy="5257800"/>
          </a:xfrm>
        </p:spPr>
        <p:txBody>
          <a:bodyPr>
            <a:normAutofit/>
          </a:bodyPr>
          <a:lstStyle/>
          <a:p>
            <a:pPr lvl="1"/>
            <a:r>
              <a:rPr lang="en-US" sz="2000" dirty="0" smtClean="0"/>
              <a:t>Drainage Area Maps for Post-Construction Outfalls</a:t>
            </a:r>
          </a:p>
          <a:p>
            <a:pPr lvl="1"/>
            <a:r>
              <a:rPr lang="en-US" sz="2000" dirty="0" smtClean="0"/>
              <a:t>Calculations for Stormwater Treatment Measures (80% removal goal – page 32 of permit – Section 7.4 of 2004 SWQM)</a:t>
            </a:r>
          </a:p>
          <a:p>
            <a:pPr lvl="1"/>
            <a:r>
              <a:rPr lang="en-US" sz="2000" dirty="0" smtClean="0"/>
              <a:t>Calculations for outlet protection</a:t>
            </a:r>
          </a:p>
          <a:p>
            <a:pPr lvl="1"/>
            <a:r>
              <a:rPr lang="en-US" sz="2000" dirty="0" smtClean="0"/>
              <a:t>Include Drainage Area Maps and Calculations within SWPCP Appendix</a:t>
            </a:r>
          </a:p>
          <a:p>
            <a:pPr lvl="1"/>
            <a:endParaRPr lang="en-US" dirty="0"/>
          </a:p>
          <a:p>
            <a:pPr lvl="1"/>
            <a:endParaRPr lang="en-US" dirty="0" smtClean="0"/>
          </a:p>
          <a:p>
            <a:pPr marL="457200" lvl="1" indent="0">
              <a:buNone/>
            </a:pPr>
            <a:endParaRPr lang="en-US" dirty="0" smtClean="0"/>
          </a:p>
          <a:p>
            <a:pPr lvl="1"/>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61" y="3482788"/>
            <a:ext cx="3317971" cy="2298132"/>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1" y="3672705"/>
            <a:ext cx="3727603" cy="1918299"/>
          </a:xfrm>
          <a:prstGeom prst="rect">
            <a:avLst/>
          </a:prstGeom>
        </p:spPr>
      </p:pic>
    </p:spTree>
    <p:extLst>
      <p:ext uri="{BB962C8B-B14F-4D97-AF65-F5344CB8AC3E}">
        <p14:creationId xmlns:p14="http://schemas.microsoft.com/office/powerpoint/2010/main" val="38462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 of What?  </a:t>
            </a:r>
            <a:endParaRPr lang="en-US" dirty="0"/>
          </a:p>
        </p:txBody>
      </p:sp>
      <p:sp>
        <p:nvSpPr>
          <p:cNvPr id="3" name="Content Placeholder 2"/>
          <p:cNvSpPr>
            <a:spLocks noGrp="1"/>
          </p:cNvSpPr>
          <p:nvPr>
            <p:ph idx="1"/>
          </p:nvPr>
        </p:nvSpPr>
        <p:spPr>
          <a:xfrm>
            <a:off x="304800" y="1295400"/>
            <a:ext cx="8686800" cy="5334000"/>
          </a:xfrm>
        </p:spPr>
        <p:txBody>
          <a:bodyPr>
            <a:normAutofit fontScale="70000" lnSpcReduction="20000"/>
          </a:bodyPr>
          <a:lstStyle/>
          <a:p>
            <a:pPr>
              <a:buFont typeface="Wingdings" panose="05000000000000000000" pitchFamily="2" charset="2"/>
              <a:buChar char="v"/>
            </a:pPr>
            <a:r>
              <a:rPr lang="en-US" dirty="0" smtClean="0"/>
              <a:t>Section 7.4 (SWQM) – Pollutant Reduction – Improve Water Quality of Stormwater Discharge</a:t>
            </a:r>
          </a:p>
          <a:p>
            <a:pPr>
              <a:buFont typeface="Wingdings" panose="05000000000000000000" pitchFamily="2" charset="2"/>
              <a:buChar char="v"/>
            </a:pPr>
            <a:endParaRPr lang="en-US" dirty="0" smtClean="0"/>
          </a:p>
          <a:p>
            <a:pPr lvl="1"/>
            <a:r>
              <a:rPr lang="en-US" dirty="0" smtClean="0"/>
              <a:t>7.4.1 – Water Quality Volume used to Design:</a:t>
            </a:r>
          </a:p>
          <a:p>
            <a:pPr lvl="2"/>
            <a:r>
              <a:rPr lang="en-US" dirty="0" smtClean="0"/>
              <a:t>Detention and Retention Basins</a:t>
            </a:r>
          </a:p>
          <a:p>
            <a:pPr lvl="2"/>
            <a:r>
              <a:rPr lang="en-US" dirty="0" smtClean="0"/>
              <a:t>Underground Detention Areas</a:t>
            </a:r>
          </a:p>
          <a:p>
            <a:pPr lvl="2"/>
            <a:r>
              <a:rPr lang="en-US" dirty="0" smtClean="0"/>
              <a:t>Infiltration Trenches</a:t>
            </a:r>
          </a:p>
          <a:p>
            <a:pPr lvl="2"/>
            <a:r>
              <a:rPr lang="en-US" dirty="0" smtClean="0"/>
              <a:t>Stormwater Wetlands</a:t>
            </a:r>
          </a:p>
          <a:p>
            <a:pPr lvl="2"/>
            <a:r>
              <a:rPr lang="en-US" dirty="0" smtClean="0"/>
              <a:t>Forebays</a:t>
            </a:r>
          </a:p>
          <a:p>
            <a:pPr lvl="2"/>
            <a:r>
              <a:rPr lang="en-US" dirty="0" smtClean="0"/>
              <a:t>Water Quality Swales</a:t>
            </a:r>
          </a:p>
          <a:p>
            <a:pPr lvl="1"/>
            <a:endParaRPr lang="en-US" dirty="0" smtClean="0"/>
          </a:p>
          <a:p>
            <a:pPr lvl="1"/>
            <a:r>
              <a:rPr lang="en-US" dirty="0" smtClean="0"/>
              <a:t>7.4.2 – Water Quality Flow used to Design:</a:t>
            </a:r>
          </a:p>
          <a:p>
            <a:pPr lvl="2"/>
            <a:r>
              <a:rPr lang="en-US" dirty="0" smtClean="0"/>
              <a:t>Grass Drainage Channels</a:t>
            </a:r>
          </a:p>
          <a:p>
            <a:pPr lvl="2"/>
            <a:r>
              <a:rPr lang="en-US" dirty="0" smtClean="0"/>
              <a:t>Proprietary Stormwater Treatment Devices (HDS, inserts, filters)</a:t>
            </a:r>
          </a:p>
          <a:p>
            <a:pPr lvl="2"/>
            <a:r>
              <a:rPr lang="en-US" dirty="0" smtClean="0"/>
              <a:t>Flow Diversion Structures</a:t>
            </a:r>
          </a:p>
          <a:p>
            <a:pPr lvl="2"/>
            <a:endParaRPr lang="en-US" dirty="0" smtClean="0"/>
          </a:p>
          <a:p>
            <a:pPr lvl="1"/>
            <a:r>
              <a:rPr lang="en-US" sz="3200" dirty="0"/>
              <a:t>80% </a:t>
            </a:r>
            <a:r>
              <a:rPr lang="en-US" sz="3200" dirty="0" smtClean="0"/>
              <a:t>Sediment Removal Goal Achieved by Using WQV and WQF in the Design of Stormwater Treatment Features</a:t>
            </a:r>
            <a:endParaRPr lang="en-US" sz="3200" dirty="0"/>
          </a:p>
        </p:txBody>
      </p:sp>
    </p:spTree>
    <p:extLst>
      <p:ext uri="{BB962C8B-B14F-4D97-AF65-F5344CB8AC3E}">
        <p14:creationId xmlns:p14="http://schemas.microsoft.com/office/powerpoint/2010/main" val="9960412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076439" y="1255104"/>
            <a:ext cx="2743200" cy="108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WATER QUALITY VOLUME</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447800"/>
            <a:ext cx="3486637" cy="3067478"/>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590516"/>
            <a:ext cx="3381847" cy="2124372"/>
          </a:xfrm>
          <a:prstGeom prst="rect">
            <a:avLst/>
          </a:prstGeom>
        </p:spPr>
      </p:pic>
      <p:pic>
        <p:nvPicPr>
          <p:cNvPr id="6" name="Picture 5" descr="Screen Clipping"/>
          <p:cNvPicPr>
            <a:picLocks noChangeAspect="1"/>
          </p:cNvPicPr>
          <p:nvPr/>
        </p:nvPicPr>
        <p:blipFill rotWithShape="1">
          <a:blip r:embed="rId5">
            <a:extLst>
              <a:ext uri="{28A0092B-C50C-407E-A947-70E740481C1C}">
                <a14:useLocalDpi xmlns:a14="http://schemas.microsoft.com/office/drawing/2010/main" val="0"/>
              </a:ext>
            </a:extLst>
          </a:blip>
          <a:srcRect b="44326"/>
          <a:stretch/>
        </p:blipFill>
        <p:spPr>
          <a:xfrm>
            <a:off x="4695440" y="2462537"/>
            <a:ext cx="3450821" cy="2290888"/>
          </a:xfrm>
          <a:prstGeom prst="rect">
            <a:avLst/>
          </a:prstGeom>
        </p:spPr>
      </p:pic>
      <p:sp>
        <p:nvSpPr>
          <p:cNvPr id="8" name="TextBox 7"/>
          <p:cNvSpPr txBox="1"/>
          <p:nvPr/>
        </p:nvSpPr>
        <p:spPr>
          <a:xfrm>
            <a:off x="5609839" y="1337033"/>
            <a:ext cx="1676400" cy="923330"/>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Volume of 1 inch of rainfall on the site</a:t>
            </a:r>
            <a:endParaRPr lang="en-US" dirty="0">
              <a:effectLst>
                <a:outerShdw blurRad="38100" dist="38100" dir="2700000" algn="tl">
                  <a:srgbClr val="000000">
                    <a:alpha val="43137"/>
                  </a:srgbClr>
                </a:outerShdw>
              </a:effectLst>
            </a:endParaRPr>
          </a:p>
        </p:txBody>
      </p:sp>
      <p:sp>
        <p:nvSpPr>
          <p:cNvPr id="10" name="Rectangular Callout 9"/>
          <p:cNvSpPr/>
          <p:nvPr/>
        </p:nvSpPr>
        <p:spPr>
          <a:xfrm>
            <a:off x="5205219" y="5334000"/>
            <a:ext cx="2485639" cy="841248"/>
          </a:xfrm>
          <a:prstGeom prst="wedgeRectCallout">
            <a:avLst>
              <a:gd name="adj1" fmla="val -12061"/>
              <a:gd name="adj2" fmla="val 116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Try to Decrease I!</a:t>
            </a:r>
          </a:p>
          <a:p>
            <a:pPr algn="ctr"/>
            <a:r>
              <a:rPr lang="en-US" dirty="0" smtClean="0">
                <a:solidFill>
                  <a:prstClr val="white"/>
                </a:solidFill>
              </a:rPr>
              <a:t>Try to Decrease A!</a:t>
            </a:r>
            <a:endParaRPr lang="en-US" dirty="0">
              <a:solidFill>
                <a:prstClr val="white"/>
              </a:solidFill>
            </a:endParaRPr>
          </a:p>
        </p:txBody>
      </p:sp>
    </p:spTree>
    <p:extLst>
      <p:ext uri="{BB962C8B-B14F-4D97-AF65-F5344CB8AC3E}">
        <p14:creationId xmlns:p14="http://schemas.microsoft.com/office/powerpoint/2010/main" val="26779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Flow</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Water Quality Flow (WQF) is the Peak Flow Rate associated with the water quality design storm</a:t>
            </a:r>
          </a:p>
          <a:p>
            <a:pPr lvl="1"/>
            <a:r>
              <a:rPr lang="en-US" dirty="0" smtClean="0"/>
              <a:t>Follow Appendix B of 2004 SWQM</a:t>
            </a:r>
          </a:p>
          <a:p>
            <a:pPr lvl="1"/>
            <a:r>
              <a:rPr lang="en-US" dirty="0" smtClean="0"/>
              <a:t>WQF is calculated utilizing the WQV.  </a:t>
            </a:r>
          </a:p>
          <a:p>
            <a:pPr lvl="1"/>
            <a:r>
              <a:rPr lang="en-US" dirty="0" smtClean="0"/>
              <a:t>The WQV is converted to watershed inches, and is used as the runoff depth (Q) </a:t>
            </a:r>
            <a:endParaRPr lang="en-US" dirty="0"/>
          </a:p>
        </p:txBody>
      </p:sp>
    </p:spTree>
    <p:extLst>
      <p:ext uri="{BB962C8B-B14F-4D97-AF65-F5344CB8AC3E}">
        <p14:creationId xmlns:p14="http://schemas.microsoft.com/office/powerpoint/2010/main" val="28586148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controls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Waste Disposal</a:t>
            </a:r>
          </a:p>
          <a:p>
            <a:pPr>
              <a:buFont typeface="Wingdings" panose="05000000000000000000" pitchFamily="2" charset="2"/>
              <a:buChar char="v"/>
            </a:pPr>
            <a:r>
              <a:rPr lang="en-US" dirty="0" smtClean="0"/>
              <a:t>Washout Areas (Concrete)</a:t>
            </a:r>
          </a:p>
          <a:p>
            <a:pPr>
              <a:buFont typeface="Wingdings" panose="05000000000000000000" pitchFamily="2" charset="2"/>
              <a:buChar char="v"/>
            </a:pPr>
            <a:r>
              <a:rPr lang="en-US" dirty="0" smtClean="0"/>
              <a:t>Off site vehicle tracking / dust control</a:t>
            </a:r>
          </a:p>
          <a:p>
            <a:pPr>
              <a:buFont typeface="Wingdings" panose="05000000000000000000" pitchFamily="2" charset="2"/>
              <a:buChar char="v"/>
            </a:pPr>
            <a:r>
              <a:rPr lang="en-US" dirty="0" smtClean="0"/>
              <a:t>Cleaning of construction sediment from post construction </a:t>
            </a:r>
            <a:r>
              <a:rPr lang="en-US" dirty="0" err="1" smtClean="0"/>
              <a:t>stormwater</a:t>
            </a:r>
            <a:r>
              <a:rPr lang="en-US" dirty="0" smtClean="0"/>
              <a:t> controls</a:t>
            </a:r>
          </a:p>
          <a:p>
            <a:pPr>
              <a:buFont typeface="Wingdings" panose="05000000000000000000" pitchFamily="2" charset="2"/>
              <a:buChar char="v"/>
            </a:pPr>
            <a:r>
              <a:rPr lang="en-US" dirty="0" smtClean="0"/>
              <a:t>Removal of silt fence</a:t>
            </a:r>
          </a:p>
          <a:p>
            <a:pPr>
              <a:buFont typeface="Wingdings" panose="05000000000000000000" pitchFamily="2" charset="2"/>
              <a:buChar char="v"/>
            </a:pPr>
            <a:r>
              <a:rPr lang="en-US" dirty="0" smtClean="0"/>
              <a:t>Chemical and petroleum product storage</a:t>
            </a:r>
          </a:p>
          <a:p>
            <a:endParaRPr lang="en-US" dirty="0" smtClean="0"/>
          </a:p>
        </p:txBody>
      </p:sp>
      <p:pic>
        <p:nvPicPr>
          <p:cNvPr id="11266" name="Picture 2" descr="C:\Users\KLesay\AppData\Local\Microsoft\Windows\Temporary Internet Files\Content.IE5\BJS569E3\MC9003102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219200"/>
            <a:ext cx="1826057" cy="154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827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80475" y="5307419"/>
            <a:ext cx="8686800" cy="1184825"/>
          </a:xfrm>
          <a:prstGeom prst="rect">
            <a:avLst/>
          </a:prstGeom>
        </p:spPr>
        <p:txBody>
          <a:bodyPr vert="horz" rtlCol="0" anchor="t">
            <a:normAutofit/>
          </a:bodyPr>
          <a:lstStyle>
            <a:lvl1pPr algn="r"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THANK YOU!</a:t>
            </a:r>
            <a:endParaRPr lang="en-US" dirty="0"/>
          </a:p>
        </p:txBody>
      </p:sp>
      <p:pic>
        <p:nvPicPr>
          <p:cNvPr id="5" name="Picture 3" descr="C:\Users\KLesay\AppData\Local\Microsoft\Windows\Temporary Internet Files\Content.IE5\TOH7R4XB\MC9004231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9624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06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requirements</a:t>
            </a:r>
            <a:endParaRPr lang="en-US" dirty="0"/>
          </a:p>
        </p:txBody>
      </p:sp>
      <p:sp>
        <p:nvSpPr>
          <p:cNvPr id="3" name="Content Placeholder 2"/>
          <p:cNvSpPr>
            <a:spLocks noGrp="1"/>
          </p:cNvSpPr>
          <p:nvPr>
            <p:ph idx="1"/>
          </p:nvPr>
        </p:nvSpPr>
        <p:spPr>
          <a:xfrm>
            <a:off x="304800" y="1295400"/>
            <a:ext cx="8686800" cy="4784725"/>
          </a:xfrm>
        </p:spPr>
        <p:txBody>
          <a:bodyPr>
            <a:normAutofit/>
          </a:bodyPr>
          <a:lstStyle/>
          <a:p>
            <a:pPr>
              <a:buFont typeface="Wingdings" panose="05000000000000000000" pitchFamily="2" charset="2"/>
              <a:buChar char="v"/>
            </a:pPr>
            <a:r>
              <a:rPr lang="en-US" dirty="0" smtClean="0"/>
              <a:t>Total disturbance of one or more acres</a:t>
            </a:r>
          </a:p>
          <a:p>
            <a:pPr lvl="1"/>
            <a:r>
              <a:rPr lang="en-US" dirty="0" smtClean="0"/>
              <a:t>Regardless of phasing</a:t>
            </a:r>
          </a:p>
          <a:p>
            <a:pPr lvl="1"/>
            <a:r>
              <a:rPr lang="en-US" dirty="0" smtClean="0"/>
              <a:t>Including staging / storage / stockpiles</a:t>
            </a:r>
          </a:p>
          <a:p>
            <a:pPr>
              <a:buFont typeface="Wingdings" panose="05000000000000000000" pitchFamily="2" charset="2"/>
              <a:buChar char="v"/>
            </a:pPr>
            <a:r>
              <a:rPr lang="en-US" b="1" dirty="0" smtClean="0"/>
              <a:t>Locally Exempt Projects</a:t>
            </a:r>
          </a:p>
          <a:p>
            <a:pPr lvl="1"/>
            <a:r>
              <a:rPr lang="en-US" b="1" dirty="0" smtClean="0"/>
              <a:t>60 days for disturbed area between 1 and 20 acres </a:t>
            </a:r>
            <a:endParaRPr lang="en-US" sz="2100" b="1" dirty="0" smtClean="0"/>
          </a:p>
          <a:p>
            <a:pPr lvl="1"/>
            <a:r>
              <a:rPr lang="en-US" b="1" dirty="0" smtClean="0"/>
              <a:t>90 days for </a:t>
            </a:r>
          </a:p>
          <a:p>
            <a:pPr lvl="2">
              <a:buFont typeface="Wingdings" panose="05000000000000000000" pitchFamily="2" charset="2"/>
              <a:buChar char="Ø"/>
            </a:pPr>
            <a:r>
              <a:rPr lang="en-US" b="1" dirty="0" smtClean="0"/>
              <a:t>More than 20 acres disturbed area </a:t>
            </a:r>
          </a:p>
          <a:p>
            <a:pPr lvl="2">
              <a:buFont typeface="Wingdings" panose="05000000000000000000" pitchFamily="2" charset="2"/>
              <a:buChar char="Ø"/>
            </a:pPr>
            <a:r>
              <a:rPr lang="en-US" b="1" dirty="0" smtClean="0"/>
              <a:t>discharge within 500 feet of a tidal wetland </a:t>
            </a:r>
          </a:p>
          <a:p>
            <a:pPr lvl="2">
              <a:buFont typeface="Wingdings" panose="05000000000000000000" pitchFamily="2" charset="2"/>
              <a:buChar char="Ø"/>
            </a:pPr>
            <a:r>
              <a:rPr lang="en-US" b="1" dirty="0" smtClean="0"/>
              <a:t>discharge to impaired waters</a:t>
            </a:r>
          </a:p>
          <a:p>
            <a:pPr lvl="1"/>
            <a:endParaRPr lang="en-US" b="1" dirty="0">
              <a:solidFill>
                <a:schemeClr val="accent5">
                  <a:lumMod val="75000"/>
                </a:schemeClr>
              </a:solidFill>
            </a:endParaRPr>
          </a:p>
        </p:txBody>
      </p:sp>
    </p:spTree>
    <p:extLst>
      <p:ext uri="{BB962C8B-B14F-4D97-AF65-F5344CB8AC3E}">
        <p14:creationId xmlns:p14="http://schemas.microsoft.com/office/powerpoint/2010/main" val="35953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4826</TotalTime>
  <Words>5256</Words>
  <Application>Microsoft Office PowerPoint</Application>
  <PresentationFormat>On-screen Show (4:3)</PresentationFormat>
  <Paragraphs>773</Paragraphs>
  <Slides>89</Slides>
  <Notes>87</Notes>
  <HiddenSlides>0</HiddenSlides>
  <MMClips>0</MMClips>
  <ScaleCrop>false</ScaleCrop>
  <HeadingPairs>
    <vt:vector size="4" baseType="variant">
      <vt:variant>
        <vt:lpstr>Theme</vt:lpstr>
      </vt:variant>
      <vt:variant>
        <vt:i4>2</vt:i4>
      </vt:variant>
      <vt:variant>
        <vt:lpstr>Slide Titles</vt:lpstr>
      </vt:variant>
      <vt:variant>
        <vt:i4>89</vt:i4>
      </vt:variant>
    </vt:vector>
  </HeadingPairs>
  <TitlesOfParts>
    <vt:vector size="91" baseType="lpstr">
      <vt:lpstr>Trek</vt:lpstr>
      <vt:lpstr>1_Trek</vt:lpstr>
      <vt:lpstr>General Permit for the Discharge of Stormwater and Dewatering Wastewaters from Construction Activities Training session 2014</vt:lpstr>
      <vt:lpstr>Introductions……</vt:lpstr>
      <vt:lpstr>Agenda</vt:lpstr>
      <vt:lpstr>Resources</vt:lpstr>
      <vt:lpstr>History / Background </vt:lpstr>
      <vt:lpstr>Terms</vt:lpstr>
      <vt:lpstr>KEY Terms </vt:lpstr>
      <vt:lpstr>TIME FRAMES</vt:lpstr>
      <vt:lpstr>General requirements</vt:lpstr>
      <vt:lpstr>General requirements</vt:lpstr>
      <vt:lpstr>Registration not required  when:</vt:lpstr>
      <vt:lpstr>New Requirements</vt:lpstr>
      <vt:lpstr>conformance with / consideration of:</vt:lpstr>
      <vt:lpstr>Discharges to tidal waters</vt:lpstr>
      <vt:lpstr>Additional Considerations….</vt:lpstr>
      <vt:lpstr>Impaired waters (Section 303 (d)) </vt:lpstr>
      <vt:lpstr>Discharges to Impaired waters</vt:lpstr>
      <vt:lpstr>Impaired waters with an established TMDL:</vt:lpstr>
      <vt:lpstr>What in the world is LID?</vt:lpstr>
      <vt:lpstr>Conventional Stormwater Management</vt:lpstr>
      <vt:lpstr>Low impact development</vt:lpstr>
      <vt:lpstr>Most suitable for LINEAR Projects….</vt:lpstr>
      <vt:lpstr>Runoff Reduction &amp; LID</vt:lpstr>
      <vt:lpstr>Low Impact Development Measures</vt:lpstr>
      <vt:lpstr>LID USAGE - SITE CONSTRAINTS</vt:lpstr>
      <vt:lpstr>Possible Site CONSTRAINTS </vt:lpstr>
      <vt:lpstr>Previous Negotiations </vt:lpstr>
      <vt:lpstr>Resources </vt:lpstr>
      <vt:lpstr>SWPCP</vt:lpstr>
      <vt:lpstr>PowerPoint Presentation</vt:lpstr>
      <vt:lpstr>PowerPoint Presentation</vt:lpstr>
      <vt:lpstr>PowerPoint Presentation</vt:lpstr>
      <vt:lpstr>Certification Requirements</vt:lpstr>
      <vt:lpstr>CERTIFICATION REQUIREMENTS FOR REGISTRANTS</vt:lpstr>
      <vt:lpstr>SUBMISSION REQUIREMENTS</vt:lpstr>
      <vt:lpstr>PLEASE DO NOT INCLUDE</vt:lpstr>
      <vt:lpstr>SPECIAL NOTIFICATIONS</vt:lpstr>
      <vt:lpstr>SPECIAL NOTiFICATIONS</vt:lpstr>
      <vt:lpstr>QUESTIONS</vt:lpstr>
      <vt:lpstr> Navigating the registration form</vt:lpstr>
      <vt:lpstr>DEEP WEB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involvement</vt:lpstr>
      <vt:lpstr>Public comment</vt:lpstr>
      <vt:lpstr>PowerPoint Presentation</vt:lpstr>
      <vt:lpstr>Follow UP</vt:lpstr>
      <vt:lpstr>PowerPoint Presentation</vt:lpstr>
      <vt:lpstr>PowerPoint Presentation</vt:lpstr>
      <vt:lpstr>QUESTIONS</vt:lpstr>
      <vt:lpstr>Stormwater pollution control plan</vt:lpstr>
      <vt:lpstr>SWPCP</vt:lpstr>
      <vt:lpstr>Site checklist</vt:lpstr>
      <vt:lpstr>SWPCP  - Narrative Requirements</vt:lpstr>
      <vt:lpstr>SWPCP  - Narrative Requirements</vt:lpstr>
      <vt:lpstr>Construction sequencing</vt:lpstr>
      <vt:lpstr>SWPCP - MEASURES DURING CONSTRUCTION</vt:lpstr>
      <vt:lpstr>Stormwater Control measures</vt:lpstr>
      <vt:lpstr>Next up - Structural Measures </vt:lpstr>
      <vt:lpstr>Control measures con’t</vt:lpstr>
      <vt:lpstr>SWPCP - MEASURES AFTER CONSTRUCTION</vt:lpstr>
      <vt:lpstr>POST CONSTRUCTION performance standards</vt:lpstr>
      <vt:lpstr>Important definitions</vt:lpstr>
      <vt:lpstr>POST CONSTRUCTION performance standards</vt:lpstr>
      <vt:lpstr>Redevelopment </vt:lpstr>
      <vt:lpstr>Redevelopment </vt:lpstr>
      <vt:lpstr>Linear Redevelopment Projects</vt:lpstr>
      <vt:lpstr>Other Development / Undeveloped Sites </vt:lpstr>
      <vt:lpstr>Calculations</vt:lpstr>
      <vt:lpstr>80% of What?  </vt:lpstr>
      <vt:lpstr>WATER QUALITY VOLUME</vt:lpstr>
      <vt:lpstr>Water Quality Flow</vt:lpstr>
      <vt:lpstr>Other controls</vt:lpstr>
      <vt:lpstr>PowerPoint Presentation</vt:lpstr>
    </vt:vector>
  </TitlesOfParts>
  <Company>BL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Revisions to the CT General Permit 2013</dc:title>
  <dc:creator>Kimberly Lesay</dc:creator>
  <cp:lastModifiedBy>Tedford, Christine A.</cp:lastModifiedBy>
  <cp:revision>270</cp:revision>
  <cp:lastPrinted>2014-04-24T18:08:17Z</cp:lastPrinted>
  <dcterms:created xsi:type="dcterms:W3CDTF">2013-10-24T18:00:56Z</dcterms:created>
  <dcterms:modified xsi:type="dcterms:W3CDTF">2014-09-23T17:18:14Z</dcterms:modified>
</cp:coreProperties>
</file>