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61" r:id="rId2"/>
    <p:sldMasterId id="2147483776" r:id="rId3"/>
  </p:sldMasterIdLst>
  <p:notesMasterIdLst>
    <p:notesMasterId r:id="rId58"/>
  </p:notesMasterIdLst>
  <p:handoutMasterIdLst>
    <p:handoutMasterId r:id="rId59"/>
  </p:handoutMasterIdLst>
  <p:sldIdLst>
    <p:sldId id="256" r:id="rId4"/>
    <p:sldId id="579" r:id="rId5"/>
    <p:sldId id="439" r:id="rId6"/>
    <p:sldId id="554" r:id="rId7"/>
    <p:sldId id="555" r:id="rId8"/>
    <p:sldId id="624" r:id="rId9"/>
    <p:sldId id="626" r:id="rId10"/>
    <p:sldId id="507" r:id="rId11"/>
    <p:sldId id="466" r:id="rId12"/>
    <p:sldId id="627" r:id="rId13"/>
    <p:sldId id="628" r:id="rId14"/>
    <p:sldId id="629" r:id="rId15"/>
    <p:sldId id="630" r:id="rId16"/>
    <p:sldId id="586" r:id="rId17"/>
    <p:sldId id="562" r:id="rId18"/>
    <p:sldId id="604" r:id="rId19"/>
    <p:sldId id="605" r:id="rId20"/>
    <p:sldId id="587" r:id="rId21"/>
    <p:sldId id="606" r:id="rId22"/>
    <p:sldId id="623" r:id="rId23"/>
    <p:sldId id="631" r:id="rId24"/>
    <p:sldId id="644" r:id="rId25"/>
    <p:sldId id="642" r:id="rId26"/>
    <p:sldId id="608" r:id="rId27"/>
    <p:sldId id="609" r:id="rId28"/>
    <p:sldId id="610" r:id="rId29"/>
    <p:sldId id="611" r:id="rId30"/>
    <p:sldId id="612" r:id="rId31"/>
    <p:sldId id="632" r:id="rId32"/>
    <p:sldId id="614" r:id="rId33"/>
    <p:sldId id="633" r:id="rId34"/>
    <p:sldId id="640" r:id="rId35"/>
    <p:sldId id="645" r:id="rId36"/>
    <p:sldId id="646" r:id="rId37"/>
    <p:sldId id="648" r:id="rId38"/>
    <p:sldId id="647" r:id="rId39"/>
    <p:sldId id="615" r:id="rId40"/>
    <p:sldId id="616" r:id="rId41"/>
    <p:sldId id="634" r:id="rId42"/>
    <p:sldId id="635" r:id="rId43"/>
    <p:sldId id="649" r:id="rId44"/>
    <p:sldId id="617" r:id="rId45"/>
    <p:sldId id="618" r:id="rId46"/>
    <p:sldId id="625" r:id="rId47"/>
    <p:sldId id="619" r:id="rId48"/>
    <p:sldId id="637" r:id="rId49"/>
    <p:sldId id="621" r:id="rId50"/>
    <p:sldId id="638" r:id="rId51"/>
    <p:sldId id="641" r:id="rId52"/>
    <p:sldId id="639" r:id="rId53"/>
    <p:sldId id="601" r:id="rId54"/>
    <p:sldId id="643" r:id="rId55"/>
    <p:sldId id="541" r:id="rId56"/>
    <p:sldId id="360" r:id="rId57"/>
  </p:sldIdLst>
  <p:sldSz cx="9144000" cy="6858000" type="screen4x3"/>
  <p:notesSz cx="9296400" cy="7010400"/>
  <p:defaultTextStyle>
    <a:defPPr>
      <a:defRPr lang="en-US"/>
    </a:defPPr>
    <a:lvl1pPr algn="l" rtl="0" fontAlgn="base">
      <a:spcBef>
        <a:spcPct val="0"/>
      </a:spcBef>
      <a:spcAft>
        <a:spcPct val="0"/>
      </a:spcAft>
      <a:defRPr sz="1400" kern="1200">
        <a:solidFill>
          <a:schemeClr val="bg1"/>
        </a:solidFill>
        <a:latin typeface="Arial" charset="0"/>
        <a:ea typeface="+mn-ea"/>
        <a:cs typeface="Arial" charset="0"/>
      </a:defRPr>
    </a:lvl1pPr>
    <a:lvl2pPr marL="457200" algn="l" rtl="0" fontAlgn="base">
      <a:spcBef>
        <a:spcPct val="0"/>
      </a:spcBef>
      <a:spcAft>
        <a:spcPct val="0"/>
      </a:spcAft>
      <a:defRPr sz="1400" kern="1200">
        <a:solidFill>
          <a:schemeClr val="bg1"/>
        </a:solidFill>
        <a:latin typeface="Arial" charset="0"/>
        <a:ea typeface="+mn-ea"/>
        <a:cs typeface="Arial" charset="0"/>
      </a:defRPr>
    </a:lvl2pPr>
    <a:lvl3pPr marL="914400" algn="l" rtl="0" fontAlgn="base">
      <a:spcBef>
        <a:spcPct val="0"/>
      </a:spcBef>
      <a:spcAft>
        <a:spcPct val="0"/>
      </a:spcAft>
      <a:defRPr sz="1400" kern="1200">
        <a:solidFill>
          <a:schemeClr val="bg1"/>
        </a:solidFill>
        <a:latin typeface="Arial" charset="0"/>
        <a:ea typeface="+mn-ea"/>
        <a:cs typeface="Arial" charset="0"/>
      </a:defRPr>
    </a:lvl3pPr>
    <a:lvl4pPr marL="1371600" algn="l" rtl="0" fontAlgn="base">
      <a:spcBef>
        <a:spcPct val="0"/>
      </a:spcBef>
      <a:spcAft>
        <a:spcPct val="0"/>
      </a:spcAft>
      <a:defRPr sz="1400" kern="1200">
        <a:solidFill>
          <a:schemeClr val="bg1"/>
        </a:solidFill>
        <a:latin typeface="Arial" charset="0"/>
        <a:ea typeface="+mn-ea"/>
        <a:cs typeface="Arial" charset="0"/>
      </a:defRPr>
    </a:lvl4pPr>
    <a:lvl5pPr marL="1828800" algn="l" rtl="0" fontAlgn="base">
      <a:spcBef>
        <a:spcPct val="0"/>
      </a:spcBef>
      <a:spcAft>
        <a:spcPct val="0"/>
      </a:spcAft>
      <a:defRPr sz="1400" kern="1200">
        <a:solidFill>
          <a:schemeClr val="bg1"/>
        </a:solidFill>
        <a:latin typeface="Arial" charset="0"/>
        <a:ea typeface="+mn-ea"/>
        <a:cs typeface="Arial" charset="0"/>
      </a:defRPr>
    </a:lvl5pPr>
    <a:lvl6pPr marL="2286000" algn="l" defTabSz="914400" rtl="0" eaLnBrk="1" latinLnBrk="0" hangingPunct="1">
      <a:defRPr sz="1400" kern="1200">
        <a:solidFill>
          <a:schemeClr val="bg1"/>
        </a:solidFill>
        <a:latin typeface="Arial" charset="0"/>
        <a:ea typeface="+mn-ea"/>
        <a:cs typeface="Arial" charset="0"/>
      </a:defRPr>
    </a:lvl6pPr>
    <a:lvl7pPr marL="2743200" algn="l" defTabSz="914400" rtl="0" eaLnBrk="1" latinLnBrk="0" hangingPunct="1">
      <a:defRPr sz="1400" kern="1200">
        <a:solidFill>
          <a:schemeClr val="bg1"/>
        </a:solidFill>
        <a:latin typeface="Arial" charset="0"/>
        <a:ea typeface="+mn-ea"/>
        <a:cs typeface="Arial" charset="0"/>
      </a:defRPr>
    </a:lvl7pPr>
    <a:lvl8pPr marL="3200400" algn="l" defTabSz="914400" rtl="0" eaLnBrk="1" latinLnBrk="0" hangingPunct="1">
      <a:defRPr sz="1400" kern="1200">
        <a:solidFill>
          <a:schemeClr val="bg1"/>
        </a:solidFill>
        <a:latin typeface="Arial" charset="0"/>
        <a:ea typeface="+mn-ea"/>
        <a:cs typeface="Arial" charset="0"/>
      </a:defRPr>
    </a:lvl8pPr>
    <a:lvl9pPr marL="3657600" algn="l" defTabSz="914400" rtl="0" eaLnBrk="1" latinLnBrk="0" hangingPunct="1">
      <a:defRPr sz="14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585" autoAdjust="0"/>
  </p:normalViewPr>
  <p:slideViewPr>
    <p:cSldViewPr>
      <p:cViewPr varScale="1">
        <p:scale>
          <a:sx n="123" d="100"/>
          <a:sy n="123" d="100"/>
        </p:scale>
        <p:origin x="-1326" y="-90"/>
      </p:cViewPr>
      <p:guideLst>
        <p:guide orient="horz" pos="2160"/>
        <p:guide pos="2880"/>
      </p:guideLst>
    </p:cSldViewPr>
  </p:slideViewPr>
  <p:outlineViewPr>
    <p:cViewPr>
      <p:scale>
        <a:sx n="33" d="100"/>
        <a:sy n="33" d="100"/>
      </p:scale>
      <p:origin x="0" y="17436"/>
    </p:cViewPr>
  </p:outlineViewPr>
  <p:notesTextViewPr>
    <p:cViewPr>
      <p:scale>
        <a:sx n="100" d="100"/>
        <a:sy n="100" d="100"/>
      </p:scale>
      <p:origin x="0" y="0"/>
    </p:cViewPr>
  </p:notesTextViewPr>
  <p:sorterViewPr>
    <p:cViewPr>
      <p:scale>
        <a:sx n="60" d="100"/>
        <a:sy n="60" d="100"/>
      </p:scale>
      <p:origin x="0" y="0"/>
    </p:cViewPr>
  </p:sorterViewPr>
  <p:notesViewPr>
    <p:cSldViewPr>
      <p:cViewPr>
        <p:scale>
          <a:sx n="75" d="100"/>
          <a:sy n="75" d="100"/>
        </p:scale>
        <p:origin x="-2076" y="-2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solidFill>
                  <a:schemeClr val="tx1"/>
                </a:solidFill>
                <a:effectLst/>
                <a:cs typeface="+mn-cs"/>
              </a:defRPr>
            </a:lvl1pPr>
          </a:lstStyle>
          <a:p>
            <a:pPr>
              <a:defRPr/>
            </a:pPr>
            <a:endParaRPr lang="en-US"/>
          </a:p>
        </p:txBody>
      </p:sp>
      <p:sp>
        <p:nvSpPr>
          <p:cNvPr id="159747" name="Rectangle 3"/>
          <p:cNvSpPr>
            <a:spLocks noGrp="1" noChangeArrowheads="1"/>
          </p:cNvSpPr>
          <p:nvPr>
            <p:ph type="dt" sz="quarter" idx="1"/>
          </p:nvPr>
        </p:nvSpPr>
        <p:spPr bwMode="auto">
          <a:xfrm>
            <a:off x="5265738" y="0"/>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solidFill>
                  <a:schemeClr val="tx1"/>
                </a:solidFill>
                <a:effectLst/>
                <a:cs typeface="+mn-cs"/>
              </a:defRPr>
            </a:lvl1pPr>
          </a:lstStyle>
          <a:p>
            <a:pPr>
              <a:defRPr/>
            </a:pPr>
            <a:endParaRPr lang="en-US"/>
          </a:p>
        </p:txBody>
      </p:sp>
      <p:sp>
        <p:nvSpPr>
          <p:cNvPr id="159748" name="Rectangle 4"/>
          <p:cNvSpPr>
            <a:spLocks noGrp="1" noChangeArrowheads="1"/>
          </p:cNvSpPr>
          <p:nvPr>
            <p:ph type="ftr" sz="quarter" idx="2"/>
          </p:nvPr>
        </p:nvSpPr>
        <p:spPr bwMode="auto">
          <a:xfrm>
            <a:off x="0"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solidFill>
                  <a:schemeClr val="tx1"/>
                </a:solidFill>
                <a:effectLst/>
                <a:cs typeface="+mn-cs"/>
              </a:defRPr>
            </a:lvl1pPr>
          </a:lstStyle>
          <a:p>
            <a:pPr>
              <a:defRPr/>
            </a:pPr>
            <a:endParaRPr lang="en-US"/>
          </a:p>
        </p:txBody>
      </p:sp>
      <p:sp>
        <p:nvSpPr>
          <p:cNvPr id="159749" name="Rectangle 5"/>
          <p:cNvSpPr>
            <a:spLocks noGrp="1" noChangeArrowheads="1"/>
          </p:cNvSpPr>
          <p:nvPr>
            <p:ph type="sldNum" sz="quarter" idx="3"/>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solidFill>
                  <a:schemeClr val="tx1"/>
                </a:solidFill>
                <a:effectLst/>
                <a:cs typeface="+mn-cs"/>
              </a:defRPr>
            </a:lvl1pPr>
          </a:lstStyle>
          <a:p>
            <a:pPr>
              <a:defRPr/>
            </a:pPr>
            <a:fld id="{C7D8906C-ABB0-4102-B20E-E295960E4148}" type="slidenum">
              <a:rPr lang="en-US"/>
              <a:pPr>
                <a:defRPr/>
              </a:pPr>
              <a:t>‹#›</a:t>
            </a:fld>
            <a:endParaRPr lang="en-US" dirty="0"/>
          </a:p>
        </p:txBody>
      </p:sp>
    </p:spTree>
    <p:extLst>
      <p:ext uri="{BB962C8B-B14F-4D97-AF65-F5344CB8AC3E}">
        <p14:creationId xmlns:p14="http://schemas.microsoft.com/office/powerpoint/2010/main" val="2314122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solidFill>
                  <a:schemeClr val="tx1"/>
                </a:solidFill>
                <a:effectLst/>
                <a:cs typeface="+mn-cs"/>
              </a:defRPr>
            </a:lvl1pPr>
          </a:lstStyle>
          <a:p>
            <a:pPr>
              <a:defRPr/>
            </a:pPr>
            <a:endParaRPr lang="en-US"/>
          </a:p>
        </p:txBody>
      </p:sp>
      <p:sp>
        <p:nvSpPr>
          <p:cNvPr id="98307" name="Rectangle 3"/>
          <p:cNvSpPr>
            <a:spLocks noGrp="1" noChangeArrowheads="1"/>
          </p:cNvSpPr>
          <p:nvPr>
            <p:ph type="dt" idx="1"/>
          </p:nvPr>
        </p:nvSpPr>
        <p:spPr bwMode="auto">
          <a:xfrm>
            <a:off x="5265738" y="0"/>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solidFill>
                  <a:schemeClr val="tx1"/>
                </a:solidFill>
                <a:effectLst/>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930275" y="3330575"/>
            <a:ext cx="74358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solidFill>
                  <a:schemeClr val="tx1"/>
                </a:solidFill>
                <a:effectLst/>
                <a:cs typeface="+mn-cs"/>
              </a:defRPr>
            </a:lvl1pPr>
          </a:lstStyle>
          <a:p>
            <a:pPr>
              <a:defRPr/>
            </a:pPr>
            <a:endParaRPr lang="en-US"/>
          </a:p>
        </p:txBody>
      </p:sp>
      <p:sp>
        <p:nvSpPr>
          <p:cNvPr id="98311" name="Rectangle 7"/>
          <p:cNvSpPr>
            <a:spLocks noGrp="1" noChangeArrowheads="1"/>
          </p:cNvSpPr>
          <p:nvPr>
            <p:ph type="sldNum" sz="quarter" idx="5"/>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solidFill>
                  <a:schemeClr val="tx1"/>
                </a:solidFill>
                <a:effectLst/>
                <a:cs typeface="+mn-cs"/>
              </a:defRPr>
            </a:lvl1pPr>
          </a:lstStyle>
          <a:p>
            <a:pPr>
              <a:defRPr/>
            </a:pPr>
            <a:fld id="{F5899143-C606-45B9-A739-E53E3144FDD5}" type="slidenum">
              <a:rPr lang="en-US"/>
              <a:pPr>
                <a:defRPr/>
              </a:pPr>
              <a:t>‹#›</a:t>
            </a:fld>
            <a:endParaRPr lang="en-US" dirty="0"/>
          </a:p>
        </p:txBody>
      </p:sp>
    </p:spTree>
    <p:extLst>
      <p:ext uri="{BB962C8B-B14F-4D97-AF65-F5344CB8AC3E}">
        <p14:creationId xmlns:p14="http://schemas.microsoft.com/office/powerpoint/2010/main" val="3822608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528F7B0-8F94-460F-B9CF-8A33C00A3FD0}" type="slidenum">
              <a:rPr lang="en-US" altLang="en-US" smtClean="0"/>
              <a:pPr eaLnBrk="1" hangingPunct="1">
                <a:spcBef>
                  <a:spcPct val="0"/>
                </a:spcBef>
                <a:defRPr/>
              </a:pPr>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0068447-8338-4AAE-B454-54599BCE50E0}" type="slidenum">
              <a:rPr lang="en-US" altLang="en-US" smtClean="0"/>
              <a:pPr eaLnBrk="1" hangingPunct="1">
                <a:spcBef>
                  <a:spcPct val="0"/>
                </a:spcBef>
                <a:defRPr/>
              </a:pPr>
              <a:t>54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lIns="93170" tIns="46585" rIns="93170" bIns="46585"/>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28956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423291061"/>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8614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2"/>
            <a:ext cx="1943100" cy="5076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2"/>
            <a:ext cx="5676900" cy="5076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176677"/>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2"/>
            <a:ext cx="7772400" cy="507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83583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0" y="1900240"/>
            <a:ext cx="67818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08100" y="3868740"/>
            <a:ext cx="6781800" cy="181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703758"/>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08102" y="1900240"/>
            <a:ext cx="33147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75202" y="1900240"/>
            <a:ext cx="33147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308100" y="3868740"/>
            <a:ext cx="6781800" cy="181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386701"/>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28956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60999735"/>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563519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5171216"/>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2" y="1900240"/>
            <a:ext cx="3314700" cy="378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5202" y="1900240"/>
            <a:ext cx="3314700" cy="378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24425"/>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639768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195428"/>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238276"/>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852324"/>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8811395"/>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9050515"/>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362862"/>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2"/>
            <a:ext cx="1943100" cy="5076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2"/>
            <a:ext cx="5676900" cy="5076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5436224"/>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2"/>
            <a:ext cx="7772400" cy="507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006042"/>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0" y="1900240"/>
            <a:ext cx="67818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08100" y="3868740"/>
            <a:ext cx="6781800" cy="181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0192386"/>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08102" y="1900240"/>
            <a:ext cx="33147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75202" y="1900240"/>
            <a:ext cx="33147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308100" y="3868740"/>
            <a:ext cx="6781800" cy="181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302971"/>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1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6462366"/>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97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36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846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400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439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193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011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011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80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C617A-EFCF-400B-8531-C9AAFA2B856B}" type="datetimeFigureOut">
              <a:rPr lang="en-US" smtClean="0">
                <a:solidFill>
                  <a:prstClr val="black">
                    <a:tint val="75000"/>
                  </a:prstClr>
                </a:solidFill>
              </a:rPr>
              <a:pPr/>
              <a:t>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C3818-A7DC-4E50-8B2F-1AF0A06AE8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6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2" y="1900240"/>
            <a:ext cx="3314700" cy="378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5202" y="1900240"/>
            <a:ext cx="3314700" cy="378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94584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91026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7235925"/>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555034"/>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775664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061827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28398" dir="1593903"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6" tIns="45708" rIns="91416" bIns="4570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08100" y="1900238"/>
            <a:ext cx="6781800" cy="3786187"/>
          </a:xfrm>
          <a:prstGeom prst="rect">
            <a:avLst/>
          </a:prstGeom>
          <a:noFill/>
          <a:ln>
            <a:noFill/>
          </a:ln>
          <a:effectLst>
            <a:outerShdw dist="28398" dir="1593903" algn="ctr" rotWithShape="0">
              <a:srgbClr val="2803A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transition advClick="0"/>
  <p:hf hdr="0" ftr="0" dt="0"/>
  <p:txStyles>
    <p:titleStyle>
      <a:lvl1pPr algn="ctr" rtl="0" eaLnBrk="0" fontAlgn="base" hangingPunct="0">
        <a:spcBef>
          <a:spcPct val="0"/>
        </a:spcBef>
        <a:spcAft>
          <a:spcPct val="0"/>
        </a:spcAft>
        <a:defRPr sz="3600" b="1" u="sng">
          <a:solidFill>
            <a:schemeClr val="bg1"/>
          </a:solidFill>
          <a:latin typeface="+mj-lt"/>
          <a:ea typeface="+mj-ea"/>
          <a:cs typeface="+mj-cs"/>
        </a:defRPr>
      </a:lvl1pPr>
      <a:lvl2pPr algn="ctr" rtl="0" eaLnBrk="0" fontAlgn="base" hangingPunct="0">
        <a:spcBef>
          <a:spcPct val="0"/>
        </a:spcBef>
        <a:spcAft>
          <a:spcPct val="0"/>
        </a:spcAft>
        <a:defRPr sz="3600" b="1" u="sng">
          <a:solidFill>
            <a:schemeClr val="bg1"/>
          </a:solidFill>
          <a:latin typeface="Verdana" pitchFamily="34" charset="0"/>
        </a:defRPr>
      </a:lvl2pPr>
      <a:lvl3pPr algn="ctr" rtl="0" eaLnBrk="0" fontAlgn="base" hangingPunct="0">
        <a:spcBef>
          <a:spcPct val="0"/>
        </a:spcBef>
        <a:spcAft>
          <a:spcPct val="0"/>
        </a:spcAft>
        <a:defRPr sz="3600" b="1" u="sng">
          <a:solidFill>
            <a:schemeClr val="bg1"/>
          </a:solidFill>
          <a:latin typeface="Verdana" pitchFamily="34" charset="0"/>
        </a:defRPr>
      </a:lvl3pPr>
      <a:lvl4pPr algn="ctr" rtl="0" eaLnBrk="0" fontAlgn="base" hangingPunct="0">
        <a:spcBef>
          <a:spcPct val="0"/>
        </a:spcBef>
        <a:spcAft>
          <a:spcPct val="0"/>
        </a:spcAft>
        <a:defRPr sz="3600" b="1" u="sng">
          <a:solidFill>
            <a:schemeClr val="bg1"/>
          </a:solidFill>
          <a:latin typeface="Verdana" pitchFamily="34" charset="0"/>
        </a:defRPr>
      </a:lvl4pPr>
      <a:lvl5pPr algn="ctr" rtl="0" eaLnBrk="0" fontAlgn="base" hangingPunct="0">
        <a:spcBef>
          <a:spcPct val="0"/>
        </a:spcBef>
        <a:spcAft>
          <a:spcPct val="0"/>
        </a:spcAft>
        <a:defRPr sz="3600" b="1" u="sng">
          <a:solidFill>
            <a:schemeClr val="bg1"/>
          </a:solidFill>
          <a:latin typeface="Verdana" pitchFamily="34" charset="0"/>
        </a:defRPr>
      </a:lvl5pPr>
      <a:lvl6pPr marL="457200" algn="ctr" rtl="0" fontAlgn="base">
        <a:spcBef>
          <a:spcPct val="0"/>
        </a:spcBef>
        <a:spcAft>
          <a:spcPct val="0"/>
        </a:spcAft>
        <a:defRPr sz="3600" b="1" u="sng">
          <a:solidFill>
            <a:schemeClr val="bg1"/>
          </a:solidFill>
          <a:latin typeface="Verdana" pitchFamily="34" charset="0"/>
        </a:defRPr>
      </a:lvl6pPr>
      <a:lvl7pPr marL="914400" algn="ctr" rtl="0" fontAlgn="base">
        <a:spcBef>
          <a:spcPct val="0"/>
        </a:spcBef>
        <a:spcAft>
          <a:spcPct val="0"/>
        </a:spcAft>
        <a:defRPr sz="3600" b="1" u="sng">
          <a:solidFill>
            <a:schemeClr val="bg1"/>
          </a:solidFill>
          <a:latin typeface="Verdana" pitchFamily="34" charset="0"/>
        </a:defRPr>
      </a:lvl7pPr>
      <a:lvl8pPr marL="1371600" algn="ctr" rtl="0" fontAlgn="base">
        <a:spcBef>
          <a:spcPct val="0"/>
        </a:spcBef>
        <a:spcAft>
          <a:spcPct val="0"/>
        </a:spcAft>
        <a:defRPr sz="3600" b="1" u="sng">
          <a:solidFill>
            <a:schemeClr val="bg1"/>
          </a:solidFill>
          <a:latin typeface="Verdana" pitchFamily="34" charset="0"/>
        </a:defRPr>
      </a:lvl8pPr>
      <a:lvl9pPr marL="1828800" algn="ctr" rtl="0" fontAlgn="base">
        <a:spcBef>
          <a:spcPct val="0"/>
        </a:spcBef>
        <a:spcAft>
          <a:spcPct val="0"/>
        </a:spcAft>
        <a:defRPr sz="3600" b="1" u="sng">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28398" dir="1593903"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6" tIns="45708" rIns="91416" bIns="4570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08100" y="1900238"/>
            <a:ext cx="6781800" cy="3786187"/>
          </a:xfrm>
          <a:prstGeom prst="rect">
            <a:avLst/>
          </a:prstGeom>
          <a:noFill/>
          <a:ln>
            <a:noFill/>
          </a:ln>
          <a:effectLst>
            <a:outerShdw dist="28398" dir="1593903" algn="ctr" rotWithShape="0">
              <a:srgbClr val="2803A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4147178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ransition advClick="0"/>
  <p:hf hdr="0" ftr="0" dt="0"/>
  <p:txStyles>
    <p:titleStyle>
      <a:lvl1pPr algn="ctr" rtl="0" eaLnBrk="0" fontAlgn="base" hangingPunct="0">
        <a:spcBef>
          <a:spcPct val="0"/>
        </a:spcBef>
        <a:spcAft>
          <a:spcPct val="0"/>
        </a:spcAft>
        <a:defRPr sz="3600" b="1" u="sng">
          <a:solidFill>
            <a:schemeClr val="bg1"/>
          </a:solidFill>
          <a:latin typeface="+mj-lt"/>
          <a:ea typeface="+mj-ea"/>
          <a:cs typeface="+mj-cs"/>
        </a:defRPr>
      </a:lvl1pPr>
      <a:lvl2pPr algn="ctr" rtl="0" eaLnBrk="0" fontAlgn="base" hangingPunct="0">
        <a:spcBef>
          <a:spcPct val="0"/>
        </a:spcBef>
        <a:spcAft>
          <a:spcPct val="0"/>
        </a:spcAft>
        <a:defRPr sz="3600" b="1" u="sng">
          <a:solidFill>
            <a:schemeClr val="bg1"/>
          </a:solidFill>
          <a:latin typeface="Verdana" pitchFamily="34" charset="0"/>
        </a:defRPr>
      </a:lvl2pPr>
      <a:lvl3pPr algn="ctr" rtl="0" eaLnBrk="0" fontAlgn="base" hangingPunct="0">
        <a:spcBef>
          <a:spcPct val="0"/>
        </a:spcBef>
        <a:spcAft>
          <a:spcPct val="0"/>
        </a:spcAft>
        <a:defRPr sz="3600" b="1" u="sng">
          <a:solidFill>
            <a:schemeClr val="bg1"/>
          </a:solidFill>
          <a:latin typeface="Verdana" pitchFamily="34" charset="0"/>
        </a:defRPr>
      </a:lvl3pPr>
      <a:lvl4pPr algn="ctr" rtl="0" eaLnBrk="0" fontAlgn="base" hangingPunct="0">
        <a:spcBef>
          <a:spcPct val="0"/>
        </a:spcBef>
        <a:spcAft>
          <a:spcPct val="0"/>
        </a:spcAft>
        <a:defRPr sz="3600" b="1" u="sng">
          <a:solidFill>
            <a:schemeClr val="bg1"/>
          </a:solidFill>
          <a:latin typeface="Verdana" pitchFamily="34" charset="0"/>
        </a:defRPr>
      </a:lvl4pPr>
      <a:lvl5pPr algn="ctr" rtl="0" eaLnBrk="0" fontAlgn="base" hangingPunct="0">
        <a:spcBef>
          <a:spcPct val="0"/>
        </a:spcBef>
        <a:spcAft>
          <a:spcPct val="0"/>
        </a:spcAft>
        <a:defRPr sz="3600" b="1" u="sng">
          <a:solidFill>
            <a:schemeClr val="bg1"/>
          </a:solidFill>
          <a:latin typeface="Verdana" pitchFamily="34" charset="0"/>
        </a:defRPr>
      </a:lvl5pPr>
      <a:lvl6pPr marL="457200" algn="ctr" rtl="0" fontAlgn="base">
        <a:spcBef>
          <a:spcPct val="0"/>
        </a:spcBef>
        <a:spcAft>
          <a:spcPct val="0"/>
        </a:spcAft>
        <a:defRPr sz="3600" b="1" u="sng">
          <a:solidFill>
            <a:schemeClr val="bg1"/>
          </a:solidFill>
          <a:latin typeface="Verdana" pitchFamily="34" charset="0"/>
        </a:defRPr>
      </a:lvl6pPr>
      <a:lvl7pPr marL="914400" algn="ctr" rtl="0" fontAlgn="base">
        <a:spcBef>
          <a:spcPct val="0"/>
        </a:spcBef>
        <a:spcAft>
          <a:spcPct val="0"/>
        </a:spcAft>
        <a:defRPr sz="3600" b="1" u="sng">
          <a:solidFill>
            <a:schemeClr val="bg1"/>
          </a:solidFill>
          <a:latin typeface="Verdana" pitchFamily="34" charset="0"/>
        </a:defRPr>
      </a:lvl7pPr>
      <a:lvl8pPr marL="1371600" algn="ctr" rtl="0" fontAlgn="base">
        <a:spcBef>
          <a:spcPct val="0"/>
        </a:spcBef>
        <a:spcAft>
          <a:spcPct val="0"/>
        </a:spcAft>
        <a:defRPr sz="3600" b="1" u="sng">
          <a:solidFill>
            <a:schemeClr val="bg1"/>
          </a:solidFill>
          <a:latin typeface="Verdana" pitchFamily="34" charset="0"/>
        </a:defRPr>
      </a:lvl8pPr>
      <a:lvl9pPr marL="1828800" algn="ctr" rtl="0" fontAlgn="base">
        <a:spcBef>
          <a:spcPct val="0"/>
        </a:spcBef>
        <a:spcAft>
          <a:spcPct val="0"/>
        </a:spcAft>
        <a:defRPr sz="3600" b="1" u="sng">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4C617A-EFCF-400B-8531-C9AAFA2B856B}" type="datetimeFigureOut">
              <a:rPr lang="en-US" smtClean="0">
                <a:solidFill>
                  <a:prstClr val="black">
                    <a:tint val="75000"/>
                  </a:prstClr>
                </a:solidFill>
                <a:latin typeface="Calibri"/>
                <a:cs typeface="+mn-cs"/>
              </a:rPr>
              <a:pPr fontAlgn="auto">
                <a:spcBef>
                  <a:spcPts val="0"/>
                </a:spcBef>
                <a:spcAft>
                  <a:spcPts val="0"/>
                </a:spcAft>
              </a:pPr>
              <a:t>2/16/2018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7C3818-A7DC-4E50-8B2F-1AF0A06AE85C}"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796437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0ahUKEwjipvzp_OHYAhUlTt8KHbcsDP0QjRwIBw&amp;url=https://www.thespruce.com/eradication-of-japanese-knotweed-plants-2131201&amp;psig=AOvVaw2eTpree0nr5BUNuvYMYVFx&amp;ust=1516380772801616"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hyperlink" Target="http://www.ct.gov/dot/cwp/view.asp?a=3530&amp;Q=551478"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304800"/>
            <a:ext cx="8077200" cy="5181600"/>
          </a:xfrm>
        </p:spPr>
        <p:txBody>
          <a:bodyPr lIns="91440" tIns="45720" rIns="91440" bIns="45720"/>
          <a:lstStyle/>
          <a:p>
            <a:pPr eaLnBrk="1" hangingPunct="1">
              <a:defRPr/>
            </a:pPr>
            <a:r>
              <a:rPr lang="en-US" sz="4400" dirty="0" smtClean="0">
                <a:effectLst>
                  <a:outerShdw blurRad="38100" dist="38100" dir="2700000" algn="tl">
                    <a:srgbClr val="000000">
                      <a:alpha val="43137"/>
                    </a:srgbClr>
                  </a:outerShdw>
                </a:effectLst>
                <a:latin typeface="Century Gothic" panose="020B0502020202020204" pitchFamily="34" charset="0"/>
              </a:rPr>
              <a:t>Department of Transportation</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
            </a:r>
            <a:br>
              <a:rPr lang="en-US" b="0" dirty="0" smtClean="0">
                <a:latin typeface="Century Gothic" panose="020B0502020202020204" pitchFamily="34" charset="0"/>
              </a:rPr>
            </a:br>
            <a:r>
              <a:rPr lang="en-US" u="none" dirty="0" smtClean="0">
                <a:effectLst>
                  <a:outerShdw blurRad="38100" dist="38100" dir="2700000" algn="tl">
                    <a:srgbClr val="000000">
                      <a:alpha val="43137"/>
                    </a:srgbClr>
                  </a:outerShdw>
                </a:effectLst>
                <a:latin typeface="Century Gothic" panose="020B0502020202020204" pitchFamily="34" charset="0"/>
              </a:rPr>
              <a:t>Bureau of Policy and Planning</a:t>
            </a:r>
            <a:br>
              <a:rPr lang="en-US" u="none" dirty="0" smtClean="0">
                <a:effectLst>
                  <a:outerShdw blurRad="38100" dist="38100" dir="2700000" algn="tl">
                    <a:srgbClr val="000000">
                      <a:alpha val="43137"/>
                    </a:srgbClr>
                  </a:outerShdw>
                </a:effectLst>
                <a:latin typeface="Century Gothic" panose="020B0502020202020204" pitchFamily="34" charset="0"/>
              </a:rPr>
            </a:br>
            <a:r>
              <a:rPr lang="en-US" u="none" dirty="0" smtClean="0">
                <a:effectLst>
                  <a:outerShdw blurRad="38100" dist="38100" dir="2700000" algn="tl">
                    <a:srgbClr val="000000">
                      <a:alpha val="43137"/>
                    </a:srgbClr>
                  </a:outerShdw>
                </a:effectLst>
                <a:latin typeface="Century Gothic" panose="020B0502020202020204" pitchFamily="34" charset="0"/>
              </a:rPr>
              <a:t>  </a:t>
            </a:r>
            <a:br>
              <a:rPr lang="en-US" u="none" dirty="0" smtClean="0">
                <a:effectLst>
                  <a:outerShdw blurRad="38100" dist="38100" dir="2700000" algn="tl">
                    <a:srgbClr val="000000">
                      <a:alpha val="43137"/>
                    </a:srgbClr>
                  </a:outerShdw>
                </a:effectLst>
                <a:latin typeface="Century Gothic" panose="020B0502020202020204" pitchFamily="34" charset="0"/>
              </a:rPr>
            </a:br>
            <a:r>
              <a:rPr lang="en-US" sz="3200" u="none" dirty="0" smtClean="0">
                <a:effectLst>
                  <a:outerShdw blurRad="38100" dist="38100" dir="2700000" algn="tl">
                    <a:srgbClr val="000000">
                      <a:alpha val="43137"/>
                    </a:srgbClr>
                  </a:outerShdw>
                </a:effectLst>
                <a:latin typeface="Century Gothic" panose="020B0502020202020204" pitchFamily="34" charset="0"/>
              </a:rPr>
              <a:t>Office of Environmental Planning</a:t>
            </a:r>
            <a:r>
              <a:rPr lang="en-US" sz="3200" u="none" dirty="0">
                <a:effectLst>
                  <a:outerShdw blurRad="38100" dist="38100" dir="2700000" algn="tl">
                    <a:srgbClr val="000000">
                      <a:alpha val="43137"/>
                    </a:srgbClr>
                  </a:outerShdw>
                </a:effectLst>
                <a:latin typeface="Century Gothic" panose="020B0502020202020204" pitchFamily="34" charset="0"/>
              </a:rPr>
              <a:t/>
            </a:r>
            <a:br>
              <a:rPr lang="en-US" sz="3200" u="none" dirty="0">
                <a:effectLst>
                  <a:outerShdw blurRad="38100" dist="38100" dir="2700000" algn="tl">
                    <a:srgbClr val="000000">
                      <a:alpha val="43137"/>
                    </a:srgbClr>
                  </a:outerShdw>
                </a:effectLst>
                <a:latin typeface="Century Gothic" panose="020B0502020202020204" pitchFamily="34" charset="0"/>
              </a:rPr>
            </a:br>
            <a:r>
              <a:rPr lang="en-US" sz="3200" u="none" dirty="0" smtClean="0">
                <a:effectLst>
                  <a:outerShdw blurRad="38100" dist="38100" dir="2700000" algn="tl">
                    <a:srgbClr val="000000">
                      <a:alpha val="43137"/>
                    </a:srgbClr>
                  </a:outerShdw>
                </a:effectLst>
                <a:latin typeface="Century Gothic" panose="020B0502020202020204" pitchFamily="34" charset="0"/>
              </a:rPr>
              <a:t>Water &amp; Noise Compliance Unit</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
            </a:r>
            <a:br>
              <a:rPr lang="en-US" b="0" dirty="0" smtClean="0">
                <a:latin typeface="Century Gothic" panose="020B0502020202020204" pitchFamily="34" charset="0"/>
              </a:rPr>
            </a:br>
            <a:r>
              <a:rPr lang="en-US" sz="3200" u="none" dirty="0" smtClean="0">
                <a:effectLst>
                  <a:outerShdw blurRad="38100" dist="38100" dir="2700000" algn="tl">
                    <a:srgbClr val="000000">
                      <a:alpha val="43137"/>
                    </a:srgbClr>
                  </a:outerShdw>
                </a:effectLst>
                <a:latin typeface="Century Gothic" panose="020B0502020202020204" pitchFamily="34" charset="0"/>
              </a:rPr>
              <a:t>2018 Environmental Training</a:t>
            </a:r>
            <a:r>
              <a:rPr lang="en-US" b="0" dirty="0" smtClean="0">
                <a:latin typeface="Century Gothic" panose="020B0502020202020204" pitchFamily="34" charset="0"/>
              </a:rPr>
              <a:t/>
            </a:r>
            <a:br>
              <a:rPr lang="en-US" b="0" dirty="0" smtClean="0">
                <a:latin typeface="Century Gothic" panose="020B0502020202020204" pitchFamily="34" charset="0"/>
              </a:rPr>
            </a:br>
            <a:endParaRPr lang="en-US" b="0" dirty="0" smtClean="0">
              <a:latin typeface="Century Gothic" panose="020B0502020202020204"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743200"/>
          </a:xfrm>
        </p:spPr>
        <p:txBody>
          <a:bodyPr/>
          <a:lstStyle/>
          <a:p>
            <a:pPr>
              <a:defRPr/>
            </a:pPr>
            <a:r>
              <a:rPr lang="en-US" sz="4400" dirty="0" smtClean="0">
                <a:effectLst>
                  <a:outerShdw blurRad="38100" dist="38100" dir="2700000" algn="tl">
                    <a:srgbClr val="000000">
                      <a:alpha val="43137"/>
                    </a:srgbClr>
                  </a:outerShdw>
                </a:effectLst>
                <a:latin typeface="Century Gothic" panose="020B0502020202020204" pitchFamily="34" charset="0"/>
              </a:rPr>
              <a:t>Coastal Maintenance General Permit</a:t>
            </a:r>
            <a:endParaRPr lang="en-US" sz="44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82478012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381000"/>
            <a:ext cx="8534400" cy="762000"/>
          </a:xfrm>
        </p:spPr>
        <p:txBody>
          <a:bodyPr anchor="t"/>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Coastal Maintenance General Permit</a:t>
            </a:r>
          </a:p>
        </p:txBody>
      </p:sp>
      <p:sp>
        <p:nvSpPr>
          <p:cNvPr id="15363" name="Rectangle 5"/>
          <p:cNvSpPr>
            <a:spLocks noGrp="1" noChangeArrowheads="1"/>
          </p:cNvSpPr>
          <p:nvPr>
            <p:ph type="body" sz="half" idx="3"/>
          </p:nvPr>
        </p:nvSpPr>
        <p:spPr>
          <a:xfrm>
            <a:off x="457200" y="1143000"/>
            <a:ext cx="8329613" cy="5181600"/>
          </a:xfrm>
        </p:spPr>
        <p:txBody>
          <a:bodyPr/>
          <a:lstStyle/>
          <a:p>
            <a:pPr algn="just">
              <a:lnSpc>
                <a:spcPct val="115000"/>
              </a:lnSpc>
              <a:spcBef>
                <a:spcPct val="0"/>
              </a:spcBef>
              <a:spcAft>
                <a:spcPts val="1000"/>
              </a:spcAft>
            </a:pPr>
            <a:r>
              <a:rPr lang="en-US" altLang="en-US" sz="1600" dirty="0" smtClean="0">
                <a:latin typeface="Century Gothic" pitchFamily="34" charset="0"/>
                <a:ea typeface="Calibri" pitchFamily="34" charset="0"/>
                <a:cs typeface="Times New Roman" pitchFamily="18" charset="0"/>
              </a:rPr>
              <a:t>The process for permit determination and eligible transportation infrastructure activities under this authorization will be conducted as follows:</a:t>
            </a:r>
          </a:p>
          <a:p>
            <a:pPr algn="just">
              <a:lnSpc>
                <a:spcPct val="115000"/>
              </a:lnSpc>
              <a:spcBef>
                <a:spcPct val="0"/>
              </a:spcBef>
              <a:spcAft>
                <a:spcPts val="1800"/>
              </a:spcAft>
              <a:buFont typeface="Verdana" pitchFamily="34" charset="0"/>
              <a:buAutoNum type="arabicPeriod"/>
            </a:pPr>
            <a:r>
              <a:rPr lang="en-US" altLang="en-US" sz="1600" u="sng" dirty="0" smtClean="0">
                <a:solidFill>
                  <a:srgbClr val="FFFF00"/>
                </a:solidFill>
                <a:latin typeface="Century Gothic" pitchFamily="34" charset="0"/>
                <a:ea typeface="Calibri" pitchFamily="34" charset="0"/>
                <a:cs typeface="Times New Roman" pitchFamily="18" charset="0"/>
              </a:rPr>
              <a:t>Design/Construction Projects</a:t>
            </a:r>
            <a:r>
              <a:rPr lang="en-US" altLang="en-US" sz="1600" dirty="0" smtClean="0">
                <a:solidFill>
                  <a:srgbClr val="FFFF00"/>
                </a:solidFill>
                <a:latin typeface="Century Gothic" pitchFamily="34" charset="0"/>
                <a:ea typeface="Calibri" pitchFamily="34" charset="0"/>
                <a:cs typeface="Times New Roman" pitchFamily="18" charset="0"/>
              </a:rPr>
              <a:t>:  </a:t>
            </a:r>
            <a:r>
              <a:rPr lang="en-US" altLang="en-US" sz="1600" dirty="0" smtClean="0">
                <a:latin typeface="Century Gothic" pitchFamily="34" charset="0"/>
                <a:ea typeface="Calibri" pitchFamily="34" charset="0"/>
                <a:cs typeface="Times New Roman" pitchFamily="18" charset="0"/>
              </a:rPr>
              <a:t>Determination during the design process will come from the Office of Environmental Planning (OEP).</a:t>
            </a:r>
          </a:p>
          <a:p>
            <a:pPr algn="just">
              <a:lnSpc>
                <a:spcPct val="115000"/>
              </a:lnSpc>
              <a:spcBef>
                <a:spcPct val="0"/>
              </a:spcBef>
              <a:spcAft>
                <a:spcPts val="1800"/>
              </a:spcAft>
              <a:buFont typeface="Verdana" pitchFamily="34" charset="0"/>
              <a:buAutoNum type="arabicPeriod"/>
            </a:pPr>
            <a:r>
              <a:rPr lang="en-US" altLang="en-US" sz="1600" u="sng" dirty="0" smtClean="0">
                <a:solidFill>
                  <a:srgbClr val="FFFF00"/>
                </a:solidFill>
                <a:latin typeface="Century Gothic" pitchFamily="34" charset="0"/>
                <a:ea typeface="Calibri" pitchFamily="34" charset="0"/>
                <a:cs typeface="Times New Roman" pitchFamily="18" charset="0"/>
              </a:rPr>
              <a:t>Office of Maintenance (Highways &amp; Bridge)</a:t>
            </a:r>
            <a:r>
              <a:rPr lang="en-US" altLang="en-US" sz="1600" dirty="0" smtClean="0">
                <a:solidFill>
                  <a:srgbClr val="FFFF00"/>
                </a:solidFill>
                <a:latin typeface="Century Gothic" pitchFamily="34" charset="0"/>
                <a:ea typeface="Calibri" pitchFamily="34" charset="0"/>
                <a:cs typeface="Times New Roman" pitchFamily="18" charset="0"/>
              </a:rPr>
              <a:t>:  </a:t>
            </a:r>
            <a:r>
              <a:rPr lang="en-US" altLang="en-US" sz="1600" dirty="0" smtClean="0">
                <a:latin typeface="Century Gothic" pitchFamily="34" charset="0"/>
                <a:ea typeface="Calibri" pitchFamily="34" charset="0"/>
                <a:cs typeface="Times New Roman" pitchFamily="18" charset="0"/>
              </a:rPr>
              <a:t>Determination for Highway and Bridge maintenance activities will come from the District Drainage Engineer via coordination with OEP’s Water &amp; Noise Compliance Unit.  </a:t>
            </a:r>
          </a:p>
          <a:p>
            <a:pPr algn="just">
              <a:lnSpc>
                <a:spcPct val="115000"/>
              </a:lnSpc>
              <a:spcBef>
                <a:spcPct val="0"/>
              </a:spcBef>
              <a:spcAft>
                <a:spcPts val="1800"/>
              </a:spcAft>
              <a:buFont typeface="Verdana" pitchFamily="34" charset="0"/>
              <a:buAutoNum type="arabicPeriod"/>
            </a:pPr>
            <a:r>
              <a:rPr lang="en-US" altLang="en-US" sz="1600" u="sng" dirty="0" smtClean="0">
                <a:solidFill>
                  <a:srgbClr val="FFFF00"/>
                </a:solidFill>
                <a:latin typeface="Century Gothic" pitchFamily="34" charset="0"/>
                <a:ea typeface="Calibri" pitchFamily="34" charset="0"/>
                <a:cs typeface="Times New Roman" pitchFamily="18" charset="0"/>
              </a:rPr>
              <a:t>Office of Rail (Rails Maintenance)</a:t>
            </a:r>
            <a:r>
              <a:rPr lang="en-US" altLang="en-US" sz="1600" dirty="0" smtClean="0">
                <a:solidFill>
                  <a:srgbClr val="FFFF00"/>
                </a:solidFill>
                <a:latin typeface="Century Gothic" pitchFamily="34" charset="0"/>
                <a:ea typeface="Calibri" pitchFamily="34" charset="0"/>
                <a:cs typeface="Times New Roman" pitchFamily="18" charset="0"/>
              </a:rPr>
              <a:t>:  </a:t>
            </a:r>
            <a:r>
              <a:rPr lang="en-US" altLang="en-US" sz="1600" dirty="0" smtClean="0">
                <a:latin typeface="Century Gothic" pitchFamily="34" charset="0"/>
                <a:ea typeface="Calibri" pitchFamily="34" charset="0"/>
                <a:cs typeface="Times New Roman" pitchFamily="18" charset="0"/>
              </a:rPr>
              <a:t>Determination for Rail maintenance activities will come from the Rails Project Engineer via coordination with OEP’s Water &amp; Noise Compliance Unit.</a:t>
            </a:r>
          </a:p>
          <a:p>
            <a:pPr algn="just">
              <a:lnSpc>
                <a:spcPct val="115000"/>
              </a:lnSpc>
              <a:spcBef>
                <a:spcPct val="0"/>
              </a:spcBef>
              <a:spcAft>
                <a:spcPts val="1800"/>
              </a:spcAft>
            </a:pPr>
            <a:r>
              <a:rPr lang="en-US" altLang="en-US" sz="1600" dirty="0" smtClean="0">
                <a:latin typeface="Century Gothic" pitchFamily="34" charset="0"/>
                <a:ea typeface="Calibri" pitchFamily="34" charset="0"/>
                <a:cs typeface="Times New Roman" pitchFamily="18" charset="0"/>
              </a:rPr>
              <a:t>There are 13 eligible activities which the DOT is authorized under this permit.</a:t>
            </a:r>
          </a:p>
          <a:p>
            <a:pPr algn="just">
              <a:lnSpc>
                <a:spcPct val="115000"/>
              </a:lnSpc>
              <a:spcBef>
                <a:spcPct val="0"/>
              </a:spcBef>
              <a:spcAft>
                <a:spcPts val="1800"/>
              </a:spcAft>
            </a:pPr>
            <a:r>
              <a:rPr lang="en-US" altLang="en-US" sz="1600" dirty="0" smtClean="0">
                <a:solidFill>
                  <a:srgbClr val="FFFFFF"/>
                </a:solidFill>
                <a:latin typeface="Century Gothic" pitchFamily="34" charset="0"/>
              </a:rPr>
              <a:t>DOT has 19 Special Conditions that can be associated with an eligible activity.</a:t>
            </a:r>
            <a:r>
              <a:rPr lang="en-US" altLang="en-US" sz="1600" dirty="0" smtClean="0">
                <a:latin typeface="Century Gothic" pitchFamily="34" charset="0"/>
                <a:ea typeface="Calibri" pitchFamily="34" charset="0"/>
                <a:cs typeface="Calibri" pitchFamily="34" charset="0"/>
              </a:rPr>
              <a:t> </a:t>
            </a:r>
          </a:p>
          <a:p>
            <a:pPr eaLnBrk="1" hangingPunct="1">
              <a:lnSpc>
                <a:spcPct val="80000"/>
              </a:lnSpc>
              <a:spcBef>
                <a:spcPct val="0"/>
              </a:spcBef>
              <a:spcAft>
                <a:spcPts val="1800"/>
              </a:spcAft>
            </a:pPr>
            <a:endParaRPr lang="en-US" altLang="en-US" sz="1800" dirty="0" smtClean="0">
              <a:solidFill>
                <a:srgbClr val="FFFF00"/>
              </a:solidFill>
            </a:endParaRPr>
          </a:p>
        </p:txBody>
      </p:sp>
    </p:spTree>
    <p:extLst>
      <p:ext uri="{BB962C8B-B14F-4D97-AF65-F5344CB8AC3E}">
        <p14:creationId xmlns:p14="http://schemas.microsoft.com/office/powerpoint/2010/main" val="85494615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152400"/>
            <a:ext cx="8534400" cy="762000"/>
          </a:xfrm>
        </p:spPr>
        <p:txBody>
          <a:bodyPr anchor="t"/>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Coastal Maintenance General Permit</a:t>
            </a:r>
          </a:p>
        </p:txBody>
      </p:sp>
      <p:sp>
        <p:nvSpPr>
          <p:cNvPr id="16387" name="Text Placeholder 1"/>
          <p:cNvSpPr>
            <a:spLocks noGrp="1"/>
          </p:cNvSpPr>
          <p:nvPr>
            <p:ph type="body" sz="half" idx="3"/>
          </p:nvPr>
        </p:nvSpPr>
        <p:spPr>
          <a:xfrm>
            <a:off x="5562600" y="914400"/>
            <a:ext cx="3048000" cy="2133600"/>
          </a:xfrm>
        </p:spPr>
        <p:txBody>
          <a:bodyPr/>
          <a:lstStyle/>
          <a:p>
            <a:r>
              <a:rPr lang="en-US" altLang="en-US" sz="1800" smtClean="0">
                <a:latin typeface="Century Gothic" pitchFamily="34" charset="0"/>
              </a:rPr>
              <a:t>For Design/ Construction, eligibility Determination Form and Reporting Form will be included into Contracts via the design process.</a:t>
            </a:r>
          </a:p>
          <a:p>
            <a:endParaRPr lang="en-US" altLang="en-US"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914400"/>
            <a:ext cx="4310062"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071564"/>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152400"/>
            <a:ext cx="8534400" cy="1219200"/>
          </a:xfrm>
        </p:spPr>
        <p:txBody>
          <a:bodyPr anchor="t"/>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Coastal Maintenance</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General Permit Reporting Form</a:t>
            </a:r>
          </a:p>
        </p:txBody>
      </p:sp>
      <p:pic>
        <p:nvPicPr>
          <p:cNvPr id="17411" name="Picture 2" descr="D:\Users\willcoxjd\Documents\CTDOT Ann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24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334794"/>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381000"/>
            <a:ext cx="8534400" cy="762000"/>
          </a:xfrm>
        </p:spPr>
        <p:txBody>
          <a:bodyPr anchor="t"/>
          <a:lstStyle/>
          <a:p>
            <a:pPr>
              <a:defRPr/>
            </a:pPr>
            <a:r>
              <a:rPr lang="en-US" sz="3800" dirty="0" smtClean="0">
                <a:effectLst>
                  <a:outerShdw blurRad="38100" dist="38100" dir="2700000" algn="tl">
                    <a:srgbClr val="000000">
                      <a:alpha val="43137"/>
                    </a:srgbClr>
                  </a:outerShdw>
                </a:effectLst>
                <a:latin typeface="Century Gothic" panose="020B0502020202020204" pitchFamily="34" charset="0"/>
              </a:rPr>
              <a:t>Army Corps of Engineers (ACOE)</a:t>
            </a:r>
          </a:p>
        </p:txBody>
      </p:sp>
      <p:sp>
        <p:nvSpPr>
          <p:cNvPr id="22531" name="Rectangle 5"/>
          <p:cNvSpPr>
            <a:spLocks noGrp="1" noChangeArrowheads="1"/>
          </p:cNvSpPr>
          <p:nvPr>
            <p:ph type="body" sz="half" idx="3"/>
          </p:nvPr>
        </p:nvSpPr>
        <p:spPr>
          <a:xfrm>
            <a:off x="407988" y="1219200"/>
            <a:ext cx="8329612" cy="5181600"/>
          </a:xfrm>
        </p:spPr>
        <p:txBody>
          <a:bodyPr/>
          <a:lstStyle/>
          <a:p>
            <a:pPr marL="0" indent="0" eaLnBrk="1" hangingPunct="1">
              <a:lnSpc>
                <a:spcPct val="80000"/>
              </a:lnSpc>
              <a:spcBef>
                <a:spcPct val="0"/>
              </a:spcBef>
              <a:spcAft>
                <a:spcPts val="1800"/>
              </a:spcAft>
              <a:buFont typeface="Wingdings" pitchFamily="2" charset="2"/>
              <a:buNone/>
              <a:defRPr/>
            </a:pPr>
            <a:r>
              <a:rPr lang="en-US" altLang="en-US" sz="2200" dirty="0" smtClean="0">
                <a:latin typeface="Century Gothic" panose="020B0502020202020204" pitchFamily="34" charset="0"/>
              </a:rPr>
              <a:t>Army Corp </a:t>
            </a:r>
            <a:r>
              <a:rPr lang="en-US" altLang="en-US" sz="2200" u="sng" dirty="0" smtClean="0">
                <a:latin typeface="Century Gothic" panose="020B0502020202020204" pitchFamily="34" charset="0"/>
              </a:rPr>
              <a:t>General Permit </a:t>
            </a:r>
            <a:r>
              <a:rPr lang="en-US" altLang="en-US" sz="2200" dirty="0" smtClean="0">
                <a:latin typeface="Century Gothic" panose="020B0502020202020204" pitchFamily="34" charset="0"/>
              </a:rPr>
              <a:t>issued 8/19/2016</a:t>
            </a:r>
          </a:p>
          <a:p>
            <a:pPr lvl="1" eaLnBrk="1" hangingPunct="1">
              <a:lnSpc>
                <a:spcPct val="80000"/>
              </a:lnSpc>
              <a:spcBef>
                <a:spcPct val="0"/>
              </a:spcBef>
              <a:spcAft>
                <a:spcPts val="1800"/>
              </a:spcAft>
              <a:defRPr/>
            </a:pPr>
            <a:r>
              <a:rPr lang="en-US" altLang="en-US" sz="1800" dirty="0" smtClean="0">
                <a:latin typeface="Century Gothic" panose="020B0502020202020204" pitchFamily="34" charset="0"/>
              </a:rPr>
              <a:t>Self Verification (SV)</a:t>
            </a:r>
          </a:p>
          <a:p>
            <a:pPr lvl="2" eaLnBrk="1" hangingPunct="1">
              <a:lnSpc>
                <a:spcPct val="80000"/>
              </a:lnSpc>
              <a:spcBef>
                <a:spcPct val="0"/>
              </a:spcBef>
              <a:spcAft>
                <a:spcPts val="1800"/>
              </a:spcAft>
              <a:defRPr/>
            </a:pPr>
            <a:r>
              <a:rPr lang="en-US" altLang="en-US" sz="1400" i="1" dirty="0" smtClean="0">
                <a:latin typeface="Century Gothic" panose="020B0502020202020204" pitchFamily="34" charset="0"/>
              </a:rPr>
              <a:t>New permit application form (“Appendix E – SV Notification Form”)</a:t>
            </a:r>
          </a:p>
          <a:p>
            <a:pPr lvl="2" eaLnBrk="1" hangingPunct="1">
              <a:lnSpc>
                <a:spcPct val="80000"/>
              </a:lnSpc>
              <a:spcBef>
                <a:spcPct val="0"/>
              </a:spcBef>
              <a:spcAft>
                <a:spcPts val="1800"/>
              </a:spcAft>
              <a:defRPr/>
            </a:pPr>
            <a:r>
              <a:rPr lang="en-US" altLang="en-US" sz="1600" i="1" dirty="0" smtClean="0">
                <a:latin typeface="Century Gothic" panose="020B0502020202020204" pitchFamily="34" charset="0"/>
              </a:rPr>
              <a:t>Application form now includes location map and permit plans</a:t>
            </a:r>
          </a:p>
          <a:p>
            <a:pPr lvl="2" eaLnBrk="1" hangingPunct="1">
              <a:lnSpc>
                <a:spcPct val="80000"/>
              </a:lnSpc>
              <a:spcBef>
                <a:spcPct val="0"/>
              </a:spcBef>
              <a:spcAft>
                <a:spcPts val="1800"/>
              </a:spcAft>
              <a:defRPr/>
            </a:pPr>
            <a:r>
              <a:rPr lang="en-US" altLang="en-US" sz="1600" i="1" dirty="0" smtClean="0">
                <a:latin typeface="Century Gothic" panose="020B0502020202020204" pitchFamily="34" charset="0"/>
              </a:rPr>
              <a:t>SV </a:t>
            </a:r>
            <a:r>
              <a:rPr lang="en-US" altLang="en-US" sz="1600" i="1" dirty="0">
                <a:latin typeface="Century Gothic" panose="020B0502020202020204" pitchFamily="34" charset="0"/>
              </a:rPr>
              <a:t>may or may not have an authorization letter</a:t>
            </a:r>
          </a:p>
          <a:p>
            <a:pPr lvl="1" eaLnBrk="1" hangingPunct="1">
              <a:lnSpc>
                <a:spcPct val="80000"/>
              </a:lnSpc>
              <a:spcBef>
                <a:spcPct val="0"/>
              </a:spcBef>
              <a:spcAft>
                <a:spcPts val="1800"/>
              </a:spcAft>
              <a:defRPr/>
            </a:pPr>
            <a:r>
              <a:rPr lang="en-US" altLang="en-US" sz="1800" dirty="0" smtClean="0">
                <a:latin typeface="Century Gothic" panose="020B0502020202020204" pitchFamily="34" charset="0"/>
              </a:rPr>
              <a:t>Pre Construction Notification (PCN) </a:t>
            </a:r>
          </a:p>
          <a:p>
            <a:pPr lvl="2" eaLnBrk="1" hangingPunct="1">
              <a:lnSpc>
                <a:spcPct val="80000"/>
              </a:lnSpc>
              <a:spcBef>
                <a:spcPct val="0"/>
              </a:spcBef>
              <a:spcAft>
                <a:spcPts val="1800"/>
              </a:spcAft>
              <a:defRPr/>
            </a:pPr>
            <a:r>
              <a:rPr lang="en-US" altLang="en-US" sz="1400" i="1" dirty="0" smtClean="0">
                <a:latin typeface="Century Gothic" panose="020B0502020202020204" pitchFamily="34" charset="0"/>
              </a:rPr>
              <a:t>PCN will always have an authorization letter with conditions</a:t>
            </a:r>
          </a:p>
          <a:p>
            <a:pPr lvl="1" eaLnBrk="1" hangingPunct="1">
              <a:lnSpc>
                <a:spcPct val="80000"/>
              </a:lnSpc>
              <a:spcBef>
                <a:spcPct val="0"/>
              </a:spcBef>
              <a:spcAft>
                <a:spcPts val="1800"/>
              </a:spcAft>
              <a:defRPr/>
            </a:pPr>
            <a:r>
              <a:rPr lang="en-US" altLang="en-US" sz="1800" dirty="0" smtClean="0">
                <a:latin typeface="Century Gothic" panose="020B0502020202020204" pitchFamily="34" charset="0"/>
              </a:rPr>
              <a:t>Individual Permit (IP or 404)</a:t>
            </a:r>
          </a:p>
          <a:p>
            <a:pPr lvl="2" eaLnBrk="1" hangingPunct="1">
              <a:lnSpc>
                <a:spcPct val="80000"/>
              </a:lnSpc>
              <a:spcBef>
                <a:spcPct val="0"/>
              </a:spcBef>
              <a:spcAft>
                <a:spcPts val="1800"/>
              </a:spcAft>
              <a:defRPr/>
            </a:pPr>
            <a:r>
              <a:rPr lang="en-US" altLang="en-US" sz="1400" dirty="0" smtClean="0">
                <a:latin typeface="Century Gothic" panose="020B0502020202020204" pitchFamily="34" charset="0"/>
              </a:rPr>
              <a:t>Projects will always have an authorization with special conditions</a:t>
            </a:r>
            <a:endParaRPr lang="en-US" altLang="en-US" sz="1400" dirty="0">
              <a:latin typeface="Century Gothic" panose="020B0502020202020204"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381000"/>
            <a:ext cx="8534400" cy="762000"/>
          </a:xfrm>
        </p:spPr>
        <p:txBody>
          <a:bodyPr anchor="t"/>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Miscellaneous Permits/Coordination</a:t>
            </a:r>
          </a:p>
        </p:txBody>
      </p:sp>
      <p:sp>
        <p:nvSpPr>
          <p:cNvPr id="13315" name="Rectangle 5"/>
          <p:cNvSpPr>
            <a:spLocks noGrp="1" noChangeArrowheads="1"/>
          </p:cNvSpPr>
          <p:nvPr>
            <p:ph type="body" sz="half" idx="3"/>
          </p:nvPr>
        </p:nvSpPr>
        <p:spPr>
          <a:xfrm>
            <a:off x="457200" y="1219200"/>
            <a:ext cx="8329613" cy="5181600"/>
          </a:xfrm>
        </p:spPr>
        <p:txBody>
          <a:bodyPr/>
          <a:lstStyle/>
          <a:p>
            <a:pPr eaLnBrk="1" hangingPunct="1">
              <a:lnSpc>
                <a:spcPct val="80000"/>
              </a:lnSpc>
              <a:spcBef>
                <a:spcPct val="0"/>
              </a:spcBef>
              <a:spcAft>
                <a:spcPts val="1800"/>
              </a:spcAft>
              <a:defRPr/>
            </a:pPr>
            <a:r>
              <a:rPr lang="en-US" altLang="en-US" sz="2000" dirty="0" smtClean="0">
                <a:latin typeface="Century Gothic" pitchFamily="34" charset="0"/>
              </a:rPr>
              <a:t>Construction </a:t>
            </a:r>
            <a:r>
              <a:rPr lang="en-US" altLang="en-US" sz="2000" dirty="0" err="1" smtClean="0">
                <a:latin typeface="Century Gothic" pitchFamily="34" charset="0"/>
              </a:rPr>
              <a:t>Stormwater</a:t>
            </a:r>
            <a:r>
              <a:rPr lang="en-US" altLang="en-US" sz="2000" dirty="0" smtClean="0">
                <a:latin typeface="Century Gothic" pitchFamily="34" charset="0"/>
              </a:rPr>
              <a:t> General Permit</a:t>
            </a:r>
          </a:p>
          <a:p>
            <a:pPr marL="0" indent="0" eaLnBrk="1" hangingPunct="1">
              <a:lnSpc>
                <a:spcPct val="80000"/>
              </a:lnSpc>
              <a:spcBef>
                <a:spcPct val="0"/>
              </a:spcBef>
              <a:spcAft>
                <a:spcPts val="1800"/>
              </a:spcAft>
              <a:buFont typeface="Wingdings" pitchFamily="2" charset="2"/>
              <a:buNone/>
              <a:defRPr/>
            </a:pPr>
            <a:r>
              <a:rPr lang="en-US" altLang="en-US" sz="2000" dirty="0">
                <a:latin typeface="Century Gothic" pitchFamily="34" charset="0"/>
              </a:rPr>
              <a:t>	</a:t>
            </a:r>
            <a:r>
              <a:rPr lang="en-US" altLang="en-US" sz="2000" dirty="0" smtClean="0">
                <a:latin typeface="Century Gothic" pitchFamily="34" charset="0"/>
              </a:rPr>
              <a:t>(Any Disturbed Area Over 1 Acre)</a:t>
            </a:r>
          </a:p>
          <a:p>
            <a:pPr eaLnBrk="1" hangingPunct="1">
              <a:lnSpc>
                <a:spcPct val="80000"/>
              </a:lnSpc>
              <a:spcBef>
                <a:spcPct val="0"/>
              </a:spcBef>
              <a:spcAft>
                <a:spcPts val="1800"/>
              </a:spcAft>
              <a:defRPr/>
            </a:pPr>
            <a:r>
              <a:rPr lang="en-US" altLang="en-US" sz="2000" dirty="0" smtClean="0">
                <a:latin typeface="Century Gothic" pitchFamily="34" charset="0"/>
              </a:rPr>
              <a:t>Aquifer Protection Area</a:t>
            </a:r>
          </a:p>
          <a:p>
            <a:pPr eaLnBrk="1" hangingPunct="1">
              <a:lnSpc>
                <a:spcPct val="80000"/>
              </a:lnSpc>
              <a:spcBef>
                <a:spcPct val="0"/>
              </a:spcBef>
              <a:spcAft>
                <a:spcPts val="1800"/>
              </a:spcAft>
              <a:defRPr/>
            </a:pPr>
            <a:r>
              <a:rPr lang="en-US" altLang="en-US" sz="2000" dirty="0" smtClean="0">
                <a:latin typeface="Century Gothic" pitchFamily="34" charset="0"/>
              </a:rPr>
              <a:t>United States Coast Guard (Navigable Waters)</a:t>
            </a:r>
          </a:p>
          <a:p>
            <a:pPr eaLnBrk="1" hangingPunct="1">
              <a:lnSpc>
                <a:spcPct val="80000"/>
              </a:lnSpc>
              <a:spcBef>
                <a:spcPct val="0"/>
              </a:spcBef>
              <a:spcAft>
                <a:spcPts val="1800"/>
              </a:spcAft>
              <a:defRPr/>
            </a:pPr>
            <a:r>
              <a:rPr lang="en-US" altLang="en-US" sz="2000" dirty="0" smtClean="0">
                <a:latin typeface="Century Gothic" pitchFamily="34" charset="0"/>
              </a:rPr>
              <a:t>Department of Public Health </a:t>
            </a:r>
          </a:p>
          <a:p>
            <a:pPr eaLnBrk="1" hangingPunct="1">
              <a:lnSpc>
                <a:spcPct val="80000"/>
              </a:lnSpc>
              <a:spcBef>
                <a:spcPct val="0"/>
              </a:spcBef>
              <a:spcAft>
                <a:spcPts val="1800"/>
              </a:spcAft>
              <a:defRPr/>
            </a:pPr>
            <a:r>
              <a:rPr lang="en-US" altLang="en-US" sz="2000" dirty="0" smtClean="0">
                <a:latin typeface="Century Gothic" pitchFamily="34" charset="0"/>
              </a:rPr>
              <a:t>Environmental Protection Agency (Sole Source Aquifers)</a:t>
            </a:r>
          </a:p>
          <a:p>
            <a:pPr eaLnBrk="1" hangingPunct="1">
              <a:lnSpc>
                <a:spcPct val="80000"/>
              </a:lnSpc>
              <a:spcBef>
                <a:spcPct val="0"/>
              </a:spcBef>
              <a:spcAft>
                <a:spcPts val="1800"/>
              </a:spcAft>
              <a:defRPr/>
            </a:pPr>
            <a:r>
              <a:rPr lang="en-US" altLang="en-US" sz="2000" dirty="0" smtClean="0">
                <a:latin typeface="Century Gothic" pitchFamily="34" charset="0"/>
              </a:rPr>
              <a:t>DEEP Wildlife Division (Turtle Sweeps, Eagle Nesting, etc.)</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ubTitle" idx="1"/>
          </p:nvPr>
        </p:nvSpPr>
        <p:spPr>
          <a:xfrm>
            <a:off x="228600" y="2438400"/>
            <a:ext cx="8686800" cy="2133600"/>
          </a:xfrm>
        </p:spPr>
        <p:txBody>
          <a:bodyPr/>
          <a:lstStyle/>
          <a:p>
            <a:pPr eaLnBrk="1" hangingPunct="1">
              <a:defRPr/>
            </a:pPr>
            <a:r>
              <a:rPr lang="en-US" sz="4400" u="sng" dirty="0" smtClean="0">
                <a:effectLst>
                  <a:outerShdw blurRad="38100" dist="38100" dir="2700000" algn="tl">
                    <a:srgbClr val="000000">
                      <a:alpha val="43137"/>
                    </a:srgbClr>
                  </a:outerShdw>
                </a:effectLst>
                <a:latin typeface="Century Gothic" panose="020B0502020202020204" pitchFamily="34" charset="0"/>
              </a:rPr>
              <a:t>Permitting Changes</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228600"/>
            <a:ext cx="7772400" cy="1143000"/>
          </a:xfrm>
        </p:spPr>
        <p:txBody>
          <a:bodyPr/>
          <a:lstStyle/>
          <a:p>
            <a:r>
              <a:rPr lang="en-US" altLang="en-US" dirty="0" smtClean="0"/>
              <a:t>Permitting Changes</a:t>
            </a:r>
          </a:p>
        </p:txBody>
      </p:sp>
      <p:sp>
        <p:nvSpPr>
          <p:cNvPr id="13315" name="Content Placeholder 2"/>
          <p:cNvSpPr>
            <a:spLocks noGrp="1"/>
          </p:cNvSpPr>
          <p:nvPr>
            <p:ph idx="1"/>
          </p:nvPr>
        </p:nvSpPr>
        <p:spPr>
          <a:xfrm>
            <a:off x="1295400" y="1295400"/>
            <a:ext cx="6781800" cy="5105400"/>
          </a:xfrm>
        </p:spPr>
        <p:txBody>
          <a:bodyPr/>
          <a:lstStyle/>
          <a:p>
            <a:r>
              <a:rPr lang="en-US" altLang="en-US" sz="2400" dirty="0" smtClean="0"/>
              <a:t>Water-handling.  (i.e. gravity pipe vs. bypass pumping)</a:t>
            </a:r>
          </a:p>
          <a:p>
            <a:pPr marL="0" indent="0">
              <a:buNone/>
            </a:pPr>
            <a:endParaRPr lang="en-US" altLang="en-US" sz="2400" dirty="0" smtClean="0"/>
          </a:p>
          <a:p>
            <a:r>
              <a:rPr lang="en-US" altLang="en-US" sz="2400" dirty="0" smtClean="0"/>
              <a:t>Drainage.  Max Q and Max V</a:t>
            </a:r>
          </a:p>
          <a:p>
            <a:pPr marL="0" indent="0">
              <a:buNone/>
            </a:pPr>
            <a:endParaRPr lang="en-US" altLang="en-US" sz="2400" dirty="0" smtClean="0"/>
          </a:p>
          <a:p>
            <a:r>
              <a:rPr lang="en-US" altLang="en-US" sz="2400" dirty="0" smtClean="0"/>
              <a:t>Tidal projects</a:t>
            </a:r>
          </a:p>
          <a:p>
            <a:pPr marL="0" indent="0">
              <a:buNone/>
            </a:pPr>
            <a:endParaRPr lang="en-US" altLang="en-US" sz="2400" dirty="0" smtClean="0"/>
          </a:p>
          <a:p>
            <a:r>
              <a:rPr lang="en-US" altLang="en-US" sz="2400" dirty="0" smtClean="0"/>
              <a:t>Floats/barges</a:t>
            </a:r>
          </a:p>
          <a:p>
            <a:pPr marL="0" indent="0">
              <a:buNone/>
            </a:pPr>
            <a:endParaRPr lang="en-US" altLang="en-US" sz="2400" dirty="0" smtClean="0"/>
          </a:p>
          <a:p>
            <a:r>
              <a:rPr lang="en-US" altLang="en-US" sz="2400" dirty="0" smtClean="0"/>
              <a:t>Access roads</a:t>
            </a:r>
          </a:p>
          <a:p>
            <a:endParaRPr lang="en-US" altLang="en-US" sz="2400" dirty="0"/>
          </a:p>
          <a:p>
            <a:r>
              <a:rPr lang="en-US" altLang="en-US" sz="2400" dirty="0" smtClean="0"/>
              <a:t>Questions?</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743200"/>
          </a:xfrm>
        </p:spPr>
        <p:txBody>
          <a:bodyPr/>
          <a:lstStyle/>
          <a:p>
            <a:pPr>
              <a:defRPr/>
            </a:pPr>
            <a:r>
              <a:rPr lang="en-US" sz="4400" dirty="0" smtClean="0">
                <a:effectLst>
                  <a:outerShdw blurRad="38100" dist="38100" dir="2700000" algn="tl">
                    <a:srgbClr val="000000">
                      <a:alpha val="43137"/>
                    </a:srgbClr>
                  </a:outerShdw>
                </a:effectLst>
                <a:latin typeface="Century Gothic" panose="020B0502020202020204" pitchFamily="34" charset="0"/>
              </a:rPr>
              <a:t>In-Water Time of Year Waivers (Do’s and Don’ts)</a:t>
            </a:r>
            <a:endParaRPr lang="en-US" sz="4400" dirty="0">
              <a:effectLst>
                <a:outerShdw blurRad="38100" dist="38100" dir="2700000" algn="tl">
                  <a:srgbClr val="000000">
                    <a:alpha val="43137"/>
                  </a:srgbClr>
                </a:outerShdw>
              </a:effectLst>
              <a:latin typeface="Century Gothic" panose="020B0502020202020204"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In-Water Time of Year Waivers</a:t>
            </a:r>
            <a:endParaRPr lang="en-US" dirty="0"/>
          </a:p>
        </p:txBody>
      </p:sp>
      <p:sp>
        <p:nvSpPr>
          <p:cNvPr id="15363" name="Rectangle 3"/>
          <p:cNvSpPr>
            <a:spLocks noChangeArrowheads="1"/>
          </p:cNvSpPr>
          <p:nvPr/>
        </p:nvSpPr>
        <p:spPr bwMode="auto">
          <a:xfrm>
            <a:off x="914400" y="1874838"/>
            <a:ext cx="7543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2000" b="0"/>
              <a:t>“Confinement of a work area by cofferdam techniques using sand bag placement, sheet pile installation (vibratory method only), portadam, or similar confinement devices is allowed any time of the year </a:t>
            </a:r>
            <a:r>
              <a:rPr lang="en-US" altLang="en-US" sz="2000">
                <a:solidFill>
                  <a:srgbClr val="FFC000"/>
                </a:solidFill>
              </a:rPr>
              <a:t>unless specifically prohibited by a permit condition</a:t>
            </a:r>
            <a:r>
              <a:rPr lang="en-US" altLang="en-US" sz="2000" b="0"/>
              <a:t>. The removal of such confinement devices is allowed any time of the year </a:t>
            </a:r>
            <a:r>
              <a:rPr lang="en-US" altLang="en-US" sz="2000">
                <a:solidFill>
                  <a:srgbClr val="FFC000"/>
                </a:solidFill>
              </a:rPr>
              <a:t>unless specifically prohibited by a permit condition</a:t>
            </a:r>
            <a:r>
              <a:rPr lang="en-US" altLang="en-US" sz="2000" b="0"/>
              <a:t>. Once a work area has been confined, in-water work within the confined area is allowed any time of the year. The confinement technique used shall completely isolate and protect the confined area from all flowing water. The use of silt boom/curtain or similar technique as a means for confinement is prohibited.”</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7"/>
          <p:cNvSpPr>
            <a:spLocks noGrp="1"/>
          </p:cNvSpPr>
          <p:nvPr>
            <p:ph type="title"/>
          </p:nvPr>
        </p:nvSpPr>
        <p:spPr>
          <a:xfrm>
            <a:off x="304800" y="76200"/>
            <a:ext cx="8534400" cy="990600"/>
          </a:xfrm>
        </p:spPr>
        <p:txBody>
          <a:bodyPr anchor="ctr"/>
          <a:lstStyle/>
          <a:p>
            <a:pPr algn="ctr">
              <a:defRPr/>
            </a:pPr>
            <a:r>
              <a:rPr lang="en-US" sz="3200" dirty="0" smtClean="0">
                <a:effectLst>
                  <a:outerShdw blurRad="38100" dist="38100" dir="2700000" algn="tl">
                    <a:srgbClr val="000000">
                      <a:alpha val="43137"/>
                    </a:srgbClr>
                  </a:outerShdw>
                </a:effectLst>
                <a:latin typeface="Century Gothic" panose="020B0502020202020204" pitchFamily="34" charset="0"/>
              </a:rPr>
              <a:t>Office of Environmental Planning (OEP) Water and Noise Complaint Unit</a:t>
            </a:r>
          </a:p>
        </p:txBody>
      </p:sp>
      <p:sp>
        <p:nvSpPr>
          <p:cNvPr id="7" name="TextBox 6"/>
          <p:cNvSpPr txBox="1"/>
          <p:nvPr/>
        </p:nvSpPr>
        <p:spPr>
          <a:xfrm>
            <a:off x="228600" y="1371600"/>
            <a:ext cx="8763000" cy="5663089"/>
          </a:xfrm>
          <a:prstGeom prst="rect">
            <a:avLst/>
          </a:prstGeom>
          <a:noFill/>
        </p:spPr>
        <p:txBody>
          <a:bodyPr>
            <a:spAutoFit/>
          </a:bodyPr>
          <a:lstStyle/>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Vacant - Transportation Planning Director</a:t>
            </a:r>
          </a:p>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Kim </a:t>
            </a:r>
            <a:r>
              <a:rPr lang="en-US" sz="2000" b="1" dirty="0" err="1">
                <a:effectLst>
                  <a:outerShdw blurRad="38100" dist="38100" dir="2700000" algn="tl">
                    <a:srgbClr val="000000">
                      <a:alpha val="43137"/>
                    </a:srgbClr>
                  </a:outerShdw>
                </a:effectLst>
                <a:latin typeface="Century Gothic" panose="020B0502020202020204" pitchFamily="34" charset="0"/>
                <a:cs typeface="+mn-cs"/>
              </a:rPr>
              <a:t>Lesay</a:t>
            </a:r>
            <a:r>
              <a:rPr lang="en-US" sz="2000" b="1" dirty="0">
                <a:effectLst>
                  <a:outerShdw blurRad="38100" dist="38100" dir="2700000" algn="tl">
                    <a:srgbClr val="000000">
                      <a:alpha val="43137"/>
                    </a:srgbClr>
                  </a:outerShdw>
                </a:effectLst>
                <a:latin typeface="Century Gothic" panose="020B0502020202020204" pitchFamily="34" charset="0"/>
                <a:cs typeface="+mn-cs"/>
              </a:rPr>
              <a:t> - Transportation Assistant Planning Director</a:t>
            </a:r>
          </a:p>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Kevin F. Carifa - Transportation Supervising Planner</a:t>
            </a:r>
          </a:p>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Paul Dickey - Transportation Planner 2</a:t>
            </a:r>
          </a:p>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Andrew Piraneo - Transportation Planner 2</a:t>
            </a:r>
          </a:p>
          <a:p>
            <a:pPr algn="ctr">
              <a:spcAft>
                <a:spcPts val="1800"/>
              </a:spcAft>
              <a:defRPr/>
            </a:pPr>
            <a:r>
              <a:rPr lang="en-US" sz="2000" b="1" dirty="0" smtClean="0">
                <a:effectLst>
                  <a:outerShdw blurRad="38100" dist="38100" dir="2700000" algn="tl">
                    <a:srgbClr val="000000">
                      <a:alpha val="43137"/>
                    </a:srgbClr>
                  </a:outerShdw>
                </a:effectLst>
                <a:latin typeface="Century Gothic" panose="020B0502020202020204" pitchFamily="34" charset="0"/>
                <a:cs typeface="+mn-cs"/>
              </a:rPr>
              <a:t>Christine </a:t>
            </a:r>
            <a:r>
              <a:rPr lang="en-US" sz="2000" b="1" dirty="0">
                <a:effectLst>
                  <a:outerShdw blurRad="38100" dist="38100" dir="2700000" algn="tl">
                    <a:srgbClr val="000000">
                      <a:alpha val="43137"/>
                    </a:srgbClr>
                  </a:outerShdw>
                </a:effectLst>
                <a:latin typeface="Century Gothic" panose="020B0502020202020204" pitchFamily="34" charset="0"/>
                <a:cs typeface="+mn-cs"/>
              </a:rPr>
              <a:t>A. Tedford - Transportation Planner</a:t>
            </a:r>
          </a:p>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Mark D. Marseglia -  Transportation Planner</a:t>
            </a:r>
          </a:p>
          <a:p>
            <a:pPr algn="ctr">
              <a:spcAft>
                <a:spcPts val="1800"/>
              </a:spcAft>
              <a:defRPr/>
            </a:pPr>
            <a:r>
              <a:rPr lang="en-US" sz="2000" b="1" dirty="0">
                <a:effectLst>
                  <a:outerShdw blurRad="38100" dist="38100" dir="2700000" algn="tl">
                    <a:srgbClr val="000000">
                      <a:alpha val="43137"/>
                    </a:srgbClr>
                  </a:outerShdw>
                </a:effectLst>
                <a:latin typeface="Century Gothic" panose="020B0502020202020204" pitchFamily="34" charset="0"/>
                <a:cs typeface="+mn-cs"/>
              </a:rPr>
              <a:t>Jeremy D. Willcox - Transportation </a:t>
            </a:r>
            <a:r>
              <a:rPr lang="en-US" sz="2000" b="1" dirty="0" smtClean="0">
                <a:effectLst>
                  <a:outerShdw blurRad="38100" dist="38100" dir="2700000" algn="tl">
                    <a:srgbClr val="000000">
                      <a:alpha val="43137"/>
                    </a:srgbClr>
                  </a:outerShdw>
                </a:effectLst>
                <a:latin typeface="Century Gothic" panose="020B0502020202020204" pitchFamily="34" charset="0"/>
                <a:cs typeface="+mn-cs"/>
              </a:rPr>
              <a:t>Planner</a:t>
            </a:r>
          </a:p>
          <a:p>
            <a:pPr algn="ctr">
              <a:spcAft>
                <a:spcPts val="1800"/>
              </a:spcAft>
              <a:defRPr/>
            </a:pPr>
            <a:r>
              <a:rPr lang="en-US" sz="2000" b="1" dirty="0">
                <a:solidFill>
                  <a:srgbClr val="FFFFFF"/>
                </a:solidFill>
                <a:effectLst>
                  <a:outerShdw blurRad="38100" dist="38100" dir="2700000" algn="tl">
                    <a:srgbClr val="000000">
                      <a:alpha val="43137"/>
                    </a:srgbClr>
                  </a:outerShdw>
                </a:effectLst>
                <a:latin typeface="Century Gothic" panose="020B0502020202020204" pitchFamily="34" charset="0"/>
              </a:rPr>
              <a:t>Ashley </a:t>
            </a:r>
            <a:r>
              <a:rPr lang="en-US" sz="2000" b="1" dirty="0" err="1">
                <a:solidFill>
                  <a:srgbClr val="FFFFFF"/>
                </a:solidFill>
                <a:effectLst>
                  <a:outerShdw blurRad="38100" dist="38100" dir="2700000" algn="tl">
                    <a:srgbClr val="000000">
                      <a:alpha val="43137"/>
                    </a:srgbClr>
                  </a:outerShdw>
                </a:effectLst>
                <a:latin typeface="Century Gothic" panose="020B0502020202020204" pitchFamily="34" charset="0"/>
              </a:rPr>
              <a:t>Drda</a:t>
            </a:r>
            <a:r>
              <a:rPr lang="en-US" sz="2000" b="1" dirty="0">
                <a:solidFill>
                  <a:srgbClr val="FFFFFF"/>
                </a:solidFill>
                <a:effectLst>
                  <a:outerShdw blurRad="38100" dist="38100" dir="2700000" algn="tl">
                    <a:srgbClr val="000000">
                      <a:alpha val="43137"/>
                    </a:srgbClr>
                  </a:outerShdw>
                </a:effectLst>
                <a:latin typeface="Century Gothic" panose="020B0502020202020204" pitchFamily="34" charset="0"/>
              </a:rPr>
              <a:t>- Transportation Planner</a:t>
            </a:r>
            <a:endParaRPr lang="en-US" sz="2000" b="1" dirty="0">
              <a:effectLst>
                <a:outerShdw blurRad="38100" dist="38100" dir="2700000" algn="tl">
                  <a:srgbClr val="000000">
                    <a:alpha val="43137"/>
                  </a:srgbClr>
                </a:outerShdw>
              </a:effectLst>
              <a:latin typeface="Century Gothic" panose="020B0502020202020204" pitchFamily="34" charset="0"/>
            </a:endParaRPr>
          </a:p>
          <a:p>
            <a:pPr algn="ctr">
              <a:spcAft>
                <a:spcPts val="1800"/>
              </a:spcAft>
              <a:defRPr/>
            </a:pPr>
            <a:endParaRPr lang="en-US" sz="2000" b="1" dirty="0">
              <a:effectLst>
                <a:outerShdw blurRad="38100" dist="38100" dir="2700000" algn="tl">
                  <a:srgbClr val="000000">
                    <a:alpha val="43137"/>
                  </a:srgbClr>
                </a:outerShdw>
              </a:effectLst>
              <a:latin typeface="Century Gothic" panose="020B0502020202020204" pitchFamily="34" charset="0"/>
              <a:cs typeface="+mn-cs"/>
            </a:endParaRPr>
          </a:p>
          <a:p>
            <a:pPr algn="ctr">
              <a:spcAft>
                <a:spcPts val="1800"/>
              </a:spcAft>
              <a:defRPr/>
            </a:pPr>
            <a:r>
              <a:rPr lang="en-US" sz="1200" b="1" dirty="0">
                <a:solidFill>
                  <a:srgbClr val="FFFF00"/>
                </a:solidFill>
                <a:effectLst>
                  <a:outerShdw blurRad="38100" dist="38100" dir="2700000" algn="tl">
                    <a:srgbClr val="000000">
                      <a:alpha val="43137"/>
                    </a:srgbClr>
                  </a:outerShdw>
                </a:effectLst>
                <a:cs typeface="+mn-cs"/>
              </a:rPr>
              <a:t>	</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304800"/>
            <a:ext cx="8305800" cy="762000"/>
          </a:xfrm>
        </p:spPr>
        <p:txBody>
          <a:bodyPr anchor="t"/>
          <a:lstStyle/>
          <a:p>
            <a:pPr>
              <a:defRPr/>
            </a:pPr>
            <a:r>
              <a:rPr lang="en-US" sz="3800" dirty="0" smtClean="0">
                <a:effectLst>
                  <a:outerShdw blurRad="38100" dist="38100" dir="2700000" algn="tl">
                    <a:srgbClr val="000000">
                      <a:alpha val="43137"/>
                    </a:srgbClr>
                  </a:outerShdw>
                </a:effectLst>
                <a:latin typeface="Century Gothic" panose="020B0502020202020204" pitchFamily="34" charset="0"/>
              </a:rPr>
              <a:t>In-Water Time of Year Waivers</a:t>
            </a:r>
          </a:p>
        </p:txBody>
      </p:sp>
      <p:sp>
        <p:nvSpPr>
          <p:cNvPr id="16387" name="Rectangle 5"/>
          <p:cNvSpPr>
            <a:spLocks noGrp="1" noChangeArrowheads="1"/>
          </p:cNvSpPr>
          <p:nvPr>
            <p:ph type="body" sz="half" idx="3"/>
          </p:nvPr>
        </p:nvSpPr>
        <p:spPr>
          <a:xfrm>
            <a:off x="304800" y="990600"/>
            <a:ext cx="8534400" cy="5334000"/>
          </a:xfrm>
        </p:spPr>
        <p:txBody>
          <a:bodyPr/>
          <a:lstStyle/>
          <a:p>
            <a:pPr eaLnBrk="1" hangingPunct="1">
              <a:lnSpc>
                <a:spcPct val="80000"/>
              </a:lnSpc>
              <a:spcBef>
                <a:spcPct val="0"/>
              </a:spcBef>
              <a:spcAft>
                <a:spcPts val="1800"/>
              </a:spcAft>
            </a:pPr>
            <a:r>
              <a:rPr lang="en-US" altLang="en-US" sz="1800" dirty="0" smtClean="0">
                <a:latin typeface="Century Gothic" pitchFamily="34" charset="0"/>
              </a:rPr>
              <a:t>So what does this really mean?  No other work, other than installing and removing of cofferdams and water-handling are permitted under this provision.  It’s just that the installation and removal no longer meets the definition of in-water work.</a:t>
            </a:r>
          </a:p>
          <a:p>
            <a:pPr eaLnBrk="1" hangingPunct="1">
              <a:lnSpc>
                <a:spcPct val="80000"/>
              </a:lnSpc>
              <a:spcBef>
                <a:spcPct val="0"/>
              </a:spcBef>
              <a:spcAft>
                <a:spcPts val="1800"/>
              </a:spcAft>
            </a:pPr>
            <a:r>
              <a:rPr lang="en-US" altLang="en-US" sz="1800" dirty="0" smtClean="0">
                <a:latin typeface="Century Gothic" pitchFamily="34" charset="0"/>
              </a:rPr>
              <a:t>There are exceptions when in-water activities will be not be permitted outside the June 1</a:t>
            </a:r>
            <a:r>
              <a:rPr lang="en-US" altLang="en-US" sz="1800" baseline="30000" dirty="0" smtClean="0">
                <a:latin typeface="Century Gothic" pitchFamily="34" charset="0"/>
              </a:rPr>
              <a:t>st</a:t>
            </a:r>
            <a:r>
              <a:rPr lang="en-US" altLang="en-US" sz="1800" dirty="0" smtClean="0">
                <a:latin typeface="Century Gothic" pitchFamily="34" charset="0"/>
              </a:rPr>
              <a:t> to September 30 window.  Some examples:</a:t>
            </a:r>
          </a:p>
          <a:p>
            <a:pPr marL="857250" lvl="1" indent="-457200" eaLnBrk="1" hangingPunct="1">
              <a:lnSpc>
                <a:spcPct val="80000"/>
              </a:lnSpc>
              <a:spcBef>
                <a:spcPct val="0"/>
              </a:spcBef>
              <a:spcAft>
                <a:spcPts val="1800"/>
              </a:spcAft>
              <a:buFont typeface="Verdana" pitchFamily="34" charset="0"/>
              <a:buAutoNum type="arabicPeriod"/>
            </a:pPr>
            <a:r>
              <a:rPr lang="en-US" altLang="en-US" sz="1800" dirty="0" smtClean="0">
                <a:latin typeface="Century Gothic" pitchFamily="34" charset="0"/>
              </a:rPr>
              <a:t>The DEEP may have a special provision in the permit or language in an application specifically prohibiting in-water work outside the time of year.</a:t>
            </a:r>
          </a:p>
          <a:p>
            <a:pPr marL="857250" lvl="1" indent="-457200" eaLnBrk="1" hangingPunct="1">
              <a:lnSpc>
                <a:spcPct val="80000"/>
              </a:lnSpc>
              <a:spcBef>
                <a:spcPct val="0"/>
              </a:spcBef>
              <a:spcAft>
                <a:spcPts val="1800"/>
              </a:spcAft>
              <a:buFont typeface="Verdana" pitchFamily="34" charset="0"/>
              <a:buAutoNum type="arabicPeriod"/>
            </a:pPr>
            <a:r>
              <a:rPr lang="en-US" altLang="en-US" sz="1800" dirty="0" smtClean="0">
                <a:latin typeface="Century Gothic" pitchFamily="34" charset="0"/>
              </a:rPr>
              <a:t>Installing or removing of sheet piles by impact, or any method involving excavation within the streambed.</a:t>
            </a:r>
          </a:p>
          <a:p>
            <a:pPr marL="857250" lvl="1" indent="-457200" eaLnBrk="1" hangingPunct="1">
              <a:lnSpc>
                <a:spcPct val="80000"/>
              </a:lnSpc>
              <a:spcBef>
                <a:spcPct val="0"/>
              </a:spcBef>
              <a:spcAft>
                <a:spcPts val="1800"/>
              </a:spcAft>
              <a:buFont typeface="Verdana" pitchFamily="34" charset="0"/>
              <a:buAutoNum type="arabicPeriod"/>
            </a:pPr>
            <a:r>
              <a:rPr lang="en-US" altLang="en-US" sz="1800" dirty="0" smtClean="0">
                <a:latin typeface="Century Gothic" pitchFamily="34" charset="0"/>
              </a:rPr>
              <a:t>If there are fisheries or wildlife habitat, certain restrictions may prevent in-water activities outside the time of year.</a:t>
            </a:r>
          </a:p>
          <a:p>
            <a:pPr eaLnBrk="1" hangingPunct="1">
              <a:lnSpc>
                <a:spcPct val="80000"/>
              </a:lnSpc>
              <a:spcBef>
                <a:spcPct val="0"/>
              </a:spcBef>
              <a:spcAft>
                <a:spcPts val="1800"/>
              </a:spcAft>
            </a:pPr>
            <a:r>
              <a:rPr lang="en-US" altLang="en-US" sz="1800" dirty="0" smtClean="0">
                <a:latin typeface="Century Gothic" pitchFamily="34" charset="0"/>
              </a:rPr>
              <a:t>If work is proposed outside the time of year either an activity not authorized in the definition or due to a specific restriction outlined in the permit a formal submittal is required from the Contractor to the District for submittal to OEP for review and approval.</a:t>
            </a:r>
          </a:p>
          <a:p>
            <a:pPr eaLnBrk="1" hangingPunct="1">
              <a:lnSpc>
                <a:spcPct val="80000"/>
              </a:lnSpc>
              <a:spcBef>
                <a:spcPct val="0"/>
              </a:spcBef>
              <a:spcAft>
                <a:spcPts val="1800"/>
              </a:spcAft>
            </a:pPr>
            <a:r>
              <a:rPr lang="en-US" altLang="en-US" sz="1800" dirty="0" smtClean="0">
                <a:latin typeface="Century Gothic" pitchFamily="34" charset="0"/>
              </a:rPr>
              <a:t>If uncertain, please contact DEC or OEP.</a:t>
            </a:r>
            <a:endParaRPr lang="en-US" altLang="en-US" sz="1800" dirty="0" smtClean="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a:solidFill>
                  <a:srgbClr val="FFFFFF"/>
                </a:solidFill>
                <a:effectLst>
                  <a:outerShdw blurRad="38100" dist="38100" dir="2700000" algn="tl">
                    <a:srgbClr val="000000">
                      <a:alpha val="43137"/>
                    </a:srgbClr>
                  </a:outerShdw>
                </a:effectLst>
                <a:latin typeface="Century Gothic" panose="020B0502020202020204" pitchFamily="34" charset="0"/>
              </a:rPr>
              <a:t>In-Water Time of Year </a:t>
            </a:r>
            <a:r>
              <a:rPr lang="en-US" dirty="0" smtClean="0">
                <a:solidFill>
                  <a:srgbClr val="FFFFFF"/>
                </a:solidFill>
                <a:effectLst>
                  <a:outerShdw blurRad="38100" dist="38100" dir="2700000" algn="tl">
                    <a:srgbClr val="000000">
                      <a:alpha val="43137"/>
                    </a:srgbClr>
                  </a:outerShdw>
                </a:effectLst>
                <a:latin typeface="Century Gothic" panose="020B0502020202020204" pitchFamily="34" charset="0"/>
              </a:rPr>
              <a:t>Waivers</a:t>
            </a:r>
            <a:endParaRPr lang="en-US" dirty="0"/>
          </a:p>
        </p:txBody>
      </p:sp>
      <p:sp>
        <p:nvSpPr>
          <p:cNvPr id="5" name="Text Placeholder 4"/>
          <p:cNvSpPr>
            <a:spLocks noGrp="1"/>
          </p:cNvSpPr>
          <p:nvPr>
            <p:ph type="body" sz="half" idx="3"/>
          </p:nvPr>
        </p:nvSpPr>
        <p:spPr>
          <a:xfrm>
            <a:off x="228600" y="990600"/>
            <a:ext cx="8991600" cy="1665287"/>
          </a:xfrm>
        </p:spPr>
        <p:txBody>
          <a:bodyPr/>
          <a:lstStyle/>
          <a:p>
            <a:r>
              <a:rPr lang="en-US" sz="2000" dirty="0" smtClean="0"/>
              <a:t>Tidal: different TOY restrictions if certain species are present within project area.  (Cannot always put containment in any time of year)</a:t>
            </a:r>
          </a:p>
          <a:p>
            <a:r>
              <a:rPr lang="en-US" sz="2000" dirty="0" smtClean="0"/>
              <a:t>Consult OEP for specific guidance if these species are present: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172450" cy="370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322134"/>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20" y="324293"/>
            <a:ext cx="5486400" cy="1447800"/>
          </a:xfrm>
        </p:spPr>
        <p:txBody>
          <a:bodyPr>
            <a:normAutofit/>
          </a:bodyPr>
          <a:lstStyle/>
          <a:p>
            <a:r>
              <a:rPr lang="en-US" sz="2800" dirty="0" smtClean="0"/>
              <a:t>Atlantic Sturgeon </a:t>
            </a:r>
            <a:br>
              <a:rPr lang="en-US" sz="2800" dirty="0" smtClean="0"/>
            </a:br>
            <a:r>
              <a:rPr lang="en-US" sz="2400" dirty="0" smtClean="0"/>
              <a:t>Critical Habitat Designation</a:t>
            </a:r>
            <a:br>
              <a:rPr lang="en-US" sz="2400" dirty="0" smtClean="0"/>
            </a:br>
            <a:r>
              <a:rPr lang="en-US" sz="2000" dirty="0" smtClean="0"/>
              <a:t>Federal Endangered Species Act</a:t>
            </a:r>
            <a:endParaRPr lang="en-US" sz="2000" dirty="0"/>
          </a:p>
        </p:txBody>
      </p:sp>
      <p:sp>
        <p:nvSpPr>
          <p:cNvPr id="3" name="Content Placeholder 2"/>
          <p:cNvSpPr>
            <a:spLocks noGrp="1"/>
          </p:cNvSpPr>
          <p:nvPr>
            <p:ph idx="1"/>
          </p:nvPr>
        </p:nvSpPr>
        <p:spPr>
          <a:xfrm>
            <a:off x="304800" y="2323642"/>
            <a:ext cx="8382000" cy="4525963"/>
          </a:xfrm>
        </p:spPr>
        <p:txBody>
          <a:bodyPr>
            <a:normAutofit/>
          </a:bodyPr>
          <a:lstStyle/>
          <a:p>
            <a:r>
              <a:rPr lang="en-US" sz="2000" dirty="0" smtClean="0"/>
              <a:t>Atlantic Sturgeon has been listed as an endangered species for many years and is known from many tidal waters in the state</a:t>
            </a:r>
          </a:p>
          <a:p>
            <a:r>
              <a:rPr lang="en-US" sz="2000" dirty="0" smtClean="0"/>
              <a:t>In 2017, critical habitat was designated for the fish</a:t>
            </a:r>
          </a:p>
          <a:p>
            <a:pPr lvl="1"/>
            <a:r>
              <a:rPr lang="en-US" sz="1600" dirty="0" smtClean="0"/>
              <a:t>Critical habitat is areas which are essential to the conservation of the species and need special protection (breeding/spawning grounds, feeding areas, etc.)</a:t>
            </a:r>
          </a:p>
          <a:p>
            <a:pPr lvl="1"/>
            <a:r>
              <a:rPr lang="en-US" sz="1600" dirty="0" smtClean="0"/>
              <a:t>Critical habitat has the same protection as the fish under the ESA</a:t>
            </a:r>
          </a:p>
          <a:p>
            <a:pPr lvl="1"/>
            <a:r>
              <a:rPr lang="en-US" sz="1600" dirty="0" smtClean="0"/>
              <a:t>Housatonic River south of the Derby Dam to the L.I. Sound</a:t>
            </a:r>
          </a:p>
          <a:p>
            <a:pPr lvl="1"/>
            <a:r>
              <a:rPr lang="en-US" sz="1600" dirty="0" smtClean="0"/>
              <a:t>Connecticut River from L.I. Sound to the Mass. Border</a:t>
            </a:r>
          </a:p>
          <a:p>
            <a:r>
              <a:rPr lang="en-US" sz="2000" dirty="0" smtClean="0"/>
              <a:t>Could mean special time of year restrictions, turbidity limitations, in-water turbidity/sediment controls etc.  </a:t>
            </a:r>
          </a:p>
          <a:p>
            <a:r>
              <a:rPr lang="en-US" sz="2000" dirty="0" smtClean="0"/>
              <a:t>You may see new specifications for projects in these areas</a:t>
            </a:r>
            <a:endParaRPr lang="en-US" sz="2000" dirty="0"/>
          </a:p>
        </p:txBody>
      </p:sp>
      <p:grpSp>
        <p:nvGrpSpPr>
          <p:cNvPr id="6" name="Group 5"/>
          <p:cNvGrpSpPr/>
          <p:nvPr/>
        </p:nvGrpSpPr>
        <p:grpSpPr>
          <a:xfrm>
            <a:off x="6019800" y="152400"/>
            <a:ext cx="2857500" cy="1714500"/>
            <a:chOff x="63500" y="-136525"/>
            <a:chExt cx="2857500" cy="1714500"/>
          </a:xfrm>
        </p:grpSpPr>
        <p:pic>
          <p:nvPicPr>
            <p:cNvPr id="1026" name="Picture 2" descr="Atlantic Sturg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2857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9635" y="1362531"/>
              <a:ext cx="771365" cy="215444"/>
            </a:xfrm>
            <a:prstGeom prst="rect">
              <a:avLst/>
            </a:prstGeom>
            <a:noFill/>
            <a:ln>
              <a:noFill/>
            </a:ln>
          </p:spPr>
          <p:txBody>
            <a:bodyPr wrap="none" rtlCol="0">
              <a:spAutoFit/>
            </a:bodyPr>
            <a:lstStyle/>
            <a:p>
              <a:r>
                <a:rPr lang="en-US" sz="800" dirty="0" smtClean="0">
                  <a:solidFill>
                    <a:schemeClr val="bg1"/>
                  </a:solidFill>
                  <a:effectLst>
                    <a:outerShdw blurRad="38100" dist="38100" dir="2700000" algn="tl">
                      <a:srgbClr val="000000">
                        <a:alpha val="43137"/>
                      </a:srgbClr>
                    </a:outerShdw>
                  </a:effectLst>
                </a:rPr>
                <a:t>Source: NOAA</a:t>
              </a:r>
              <a:endParaRPr lang="en-US" sz="8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65127808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a:solidFill>
                  <a:srgbClr val="FFFFFF"/>
                </a:solidFill>
                <a:effectLst>
                  <a:outerShdw blurRad="38100" dist="38100" dir="2700000" algn="tl">
                    <a:srgbClr val="000000">
                      <a:alpha val="43137"/>
                    </a:srgbClr>
                  </a:outerShdw>
                </a:effectLst>
                <a:latin typeface="Century Gothic" panose="020B0502020202020204" pitchFamily="34" charset="0"/>
              </a:rPr>
              <a:t>In-Water Time of Year </a:t>
            </a:r>
            <a:r>
              <a:rPr lang="en-US" dirty="0" smtClean="0">
                <a:solidFill>
                  <a:srgbClr val="FFFFFF"/>
                </a:solidFill>
                <a:effectLst>
                  <a:outerShdw blurRad="38100" dist="38100" dir="2700000" algn="tl">
                    <a:srgbClr val="000000">
                      <a:alpha val="43137"/>
                    </a:srgbClr>
                  </a:outerShdw>
                </a:effectLst>
                <a:latin typeface="Century Gothic" panose="020B0502020202020204" pitchFamily="34" charset="0"/>
              </a:rPr>
              <a:t>Waivers</a:t>
            </a:r>
            <a:endParaRPr lang="en-US" dirty="0"/>
          </a:p>
        </p:txBody>
      </p:sp>
      <p:pic>
        <p:nvPicPr>
          <p:cNvPr id="5122" name="Picture 2" descr="D:\Users\marsegliamd\AppData\Local\Microsoft\Windows\Temporary Internet Files\Content.Outlook\L57QT3OH\IMG_1459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47800"/>
            <a:ext cx="3124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3657600"/>
            <a:ext cx="1524000" cy="400110"/>
          </a:xfrm>
          <a:prstGeom prst="rect">
            <a:avLst/>
          </a:prstGeom>
          <a:noFill/>
        </p:spPr>
        <p:txBody>
          <a:bodyPr wrap="square" rtlCol="0">
            <a:spAutoFit/>
          </a:bodyPr>
          <a:lstStyle/>
          <a:p>
            <a:r>
              <a:rPr lang="en-US" sz="2000" dirty="0" smtClean="0"/>
              <a:t>Raven</a:t>
            </a:r>
            <a:endParaRPr lang="en-US" sz="2000" dirty="0"/>
          </a:p>
        </p:txBody>
      </p:sp>
      <p:pic>
        <p:nvPicPr>
          <p:cNvPr id="5124" name="Picture 4" descr="D:\Users\marsegliamd\AppData\Local\Microsoft\Windows\Temporary Internet Files\Content.Outlook\L57QT3OH\IMG_072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447800"/>
            <a:ext cx="4038600" cy="3200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715000" y="4695768"/>
            <a:ext cx="2667000" cy="369332"/>
          </a:xfrm>
          <a:prstGeom prst="rect">
            <a:avLst/>
          </a:prstGeom>
          <a:noFill/>
        </p:spPr>
        <p:txBody>
          <a:bodyPr wrap="square" rtlCol="0">
            <a:spAutoFit/>
          </a:bodyPr>
          <a:lstStyle/>
          <a:p>
            <a:r>
              <a:rPr lang="en-US" sz="1800" dirty="0" smtClean="0"/>
              <a:t>Eastern Box Turtle</a:t>
            </a:r>
            <a:endParaRPr lang="en-US" sz="1800" dirty="0"/>
          </a:p>
        </p:txBody>
      </p:sp>
      <p:pic>
        <p:nvPicPr>
          <p:cNvPr id="1026" name="Picture 2" descr="D:\Users\marsegliamd\AppData\Local\Microsoft\Windows\Temporary Internet Files\Content.Outlook\L57QT3OH\PC1510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022330"/>
            <a:ext cx="3124200" cy="22260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3100" y="6216134"/>
            <a:ext cx="2667000" cy="369332"/>
          </a:xfrm>
          <a:prstGeom prst="rect">
            <a:avLst/>
          </a:prstGeom>
          <a:noFill/>
        </p:spPr>
        <p:txBody>
          <a:bodyPr wrap="square" rtlCol="0">
            <a:spAutoFit/>
          </a:bodyPr>
          <a:lstStyle/>
          <a:p>
            <a:r>
              <a:rPr lang="en-US" sz="1800" dirty="0" smtClean="0"/>
              <a:t>Purple Martin House</a:t>
            </a:r>
            <a:endParaRPr lang="en-US" sz="1800" dirty="0"/>
          </a:p>
        </p:txBody>
      </p:sp>
    </p:spTree>
    <p:extLst>
      <p:ext uri="{BB962C8B-B14F-4D97-AF65-F5344CB8AC3E}">
        <p14:creationId xmlns:p14="http://schemas.microsoft.com/office/powerpoint/2010/main" val="1744376532"/>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In-Water Time of Year Waivers (Lessons Learned/Issues)</a:t>
            </a:r>
            <a:endParaRPr lang="en-US" dirty="0"/>
          </a:p>
        </p:txBody>
      </p:sp>
      <p:sp>
        <p:nvSpPr>
          <p:cNvPr id="17411" name="Rectangle 3"/>
          <p:cNvSpPr>
            <a:spLocks noChangeArrowheads="1"/>
          </p:cNvSpPr>
          <p:nvPr/>
        </p:nvSpPr>
        <p:spPr bwMode="auto">
          <a:xfrm>
            <a:off x="1524000" y="1447800"/>
            <a:ext cx="4572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2000" dirty="0"/>
              <a:t>Winter </a:t>
            </a:r>
            <a:r>
              <a:rPr lang="en-US" altLang="en-US" sz="2000" dirty="0" smtClean="0"/>
              <a:t>BMPs</a:t>
            </a:r>
          </a:p>
          <a:p>
            <a:pPr marL="0" indent="0" eaLnBrk="1" hangingPunct="1">
              <a:spcBef>
                <a:spcPct val="0"/>
              </a:spcBef>
              <a:buNone/>
            </a:pPr>
            <a:endParaRPr lang="en-US" altLang="en-US" sz="2000" dirty="0"/>
          </a:p>
          <a:p>
            <a:pPr eaLnBrk="1" hangingPunct="1">
              <a:spcBef>
                <a:spcPct val="0"/>
              </a:spcBef>
              <a:buFont typeface="Arial" charset="0"/>
              <a:buChar char="•"/>
            </a:pPr>
            <a:r>
              <a:rPr lang="en-US" altLang="en-US" sz="2000" dirty="0"/>
              <a:t>Clearing and </a:t>
            </a:r>
            <a:r>
              <a:rPr lang="en-US" altLang="en-US" sz="2000" dirty="0" smtClean="0"/>
              <a:t>Grubbing</a:t>
            </a:r>
          </a:p>
          <a:p>
            <a:pPr marL="0" indent="0" eaLnBrk="1" hangingPunct="1">
              <a:spcBef>
                <a:spcPct val="0"/>
              </a:spcBef>
              <a:buNone/>
            </a:pPr>
            <a:endParaRPr lang="en-US" altLang="en-US" sz="2000" dirty="0"/>
          </a:p>
          <a:p>
            <a:pPr eaLnBrk="1" hangingPunct="1">
              <a:spcBef>
                <a:spcPct val="0"/>
              </a:spcBef>
              <a:buFont typeface="Arial" charset="0"/>
              <a:buChar char="•"/>
            </a:pPr>
            <a:r>
              <a:rPr lang="en-US" altLang="en-US" sz="2000" dirty="0" smtClean="0"/>
              <a:t>Planting</a:t>
            </a:r>
          </a:p>
          <a:p>
            <a:pPr marL="0" indent="0" eaLnBrk="1" hangingPunct="1">
              <a:spcBef>
                <a:spcPct val="0"/>
              </a:spcBef>
              <a:buNone/>
            </a:pPr>
            <a:endParaRPr lang="en-US" altLang="en-US" sz="2000" dirty="0"/>
          </a:p>
          <a:p>
            <a:pPr eaLnBrk="1" hangingPunct="1">
              <a:spcBef>
                <a:spcPct val="0"/>
              </a:spcBef>
              <a:buFont typeface="Arial" charset="0"/>
              <a:buChar char="•"/>
            </a:pPr>
            <a:r>
              <a:rPr lang="en-US" altLang="en-US" sz="2000" dirty="0" smtClean="0"/>
              <a:t>Seeding</a:t>
            </a:r>
          </a:p>
          <a:p>
            <a:pPr marL="0" indent="0" eaLnBrk="1" hangingPunct="1">
              <a:spcBef>
                <a:spcPct val="0"/>
              </a:spcBef>
              <a:buNone/>
            </a:pPr>
            <a:endParaRPr lang="en-US" altLang="en-US" sz="2000" dirty="0"/>
          </a:p>
          <a:p>
            <a:pPr eaLnBrk="1" hangingPunct="1">
              <a:spcBef>
                <a:spcPct val="0"/>
              </a:spcBef>
              <a:buFont typeface="Arial" charset="0"/>
              <a:buChar char="•"/>
            </a:pPr>
            <a:r>
              <a:rPr lang="en-US" altLang="en-US" sz="2000" dirty="0"/>
              <a:t>Invasive Species </a:t>
            </a:r>
            <a:r>
              <a:rPr lang="en-US" altLang="en-US" sz="2000" dirty="0" smtClean="0"/>
              <a:t>Removal</a:t>
            </a:r>
          </a:p>
          <a:p>
            <a:pPr marL="0" indent="0" eaLnBrk="1" hangingPunct="1">
              <a:spcBef>
                <a:spcPct val="0"/>
              </a:spcBef>
              <a:buNone/>
            </a:pPr>
            <a:endParaRPr lang="en-US" altLang="en-US" sz="2000" dirty="0"/>
          </a:p>
          <a:p>
            <a:pPr eaLnBrk="1" hangingPunct="1">
              <a:spcBef>
                <a:spcPct val="0"/>
              </a:spcBef>
              <a:buFont typeface="Arial" charset="0"/>
              <a:buChar char="•"/>
            </a:pPr>
            <a:r>
              <a:rPr lang="en-US" altLang="en-US" sz="2000" dirty="0"/>
              <a:t>Turtle </a:t>
            </a:r>
            <a:r>
              <a:rPr lang="en-US" altLang="en-US" sz="2000" dirty="0" smtClean="0"/>
              <a:t>Sweeps</a:t>
            </a:r>
          </a:p>
          <a:p>
            <a:pPr marL="0" indent="0" eaLnBrk="1" hangingPunct="1">
              <a:spcBef>
                <a:spcPct val="0"/>
              </a:spcBef>
              <a:buNone/>
            </a:pPr>
            <a:endParaRPr lang="en-US" altLang="en-US" sz="2000" dirty="0"/>
          </a:p>
          <a:p>
            <a:pPr eaLnBrk="1" hangingPunct="1">
              <a:spcBef>
                <a:spcPct val="0"/>
              </a:spcBef>
              <a:buFont typeface="Arial" charset="0"/>
              <a:buChar char="•"/>
            </a:pPr>
            <a:r>
              <a:rPr lang="en-US" altLang="en-US" sz="2000" dirty="0"/>
              <a:t>Fisheries </a:t>
            </a:r>
            <a:r>
              <a:rPr lang="en-US" altLang="en-US" sz="2000" dirty="0" smtClean="0"/>
              <a:t>Installs</a:t>
            </a:r>
          </a:p>
          <a:p>
            <a:pPr eaLnBrk="1" hangingPunct="1">
              <a:spcBef>
                <a:spcPct val="0"/>
              </a:spcBef>
              <a:buFont typeface="Arial" charset="0"/>
              <a:buChar char="•"/>
            </a:pPr>
            <a:endParaRPr lang="en-US" altLang="en-US" sz="2000" dirty="0"/>
          </a:p>
          <a:p>
            <a:pPr eaLnBrk="1" hangingPunct="1">
              <a:spcBef>
                <a:spcPct val="0"/>
              </a:spcBef>
              <a:buFont typeface="Arial" charset="0"/>
              <a:buChar char="•"/>
            </a:pPr>
            <a:r>
              <a:rPr lang="en-US" altLang="en-US" sz="2000" dirty="0" smtClean="0"/>
              <a:t>Non Typical Projects</a:t>
            </a:r>
            <a:endParaRPr lang="en-US" altLang="en-US" sz="2000"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590800"/>
            <a:ext cx="7772400" cy="1143000"/>
          </a:xfrm>
        </p:spPr>
        <p:txBody>
          <a:bodyPr/>
          <a:lstStyle/>
          <a:p>
            <a:r>
              <a:rPr lang="en-US" altLang="en-US" smtClean="0"/>
              <a:t>Planting Plans/Seeding</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152400"/>
            <a:ext cx="7772400" cy="1143000"/>
          </a:xfrm>
        </p:spPr>
        <p:txBody>
          <a:bodyPr/>
          <a:lstStyle/>
          <a:p>
            <a:r>
              <a:rPr lang="en-US" altLang="en-US" dirty="0" smtClean="0"/>
              <a:t>Planting Plans/Seeding</a:t>
            </a:r>
          </a:p>
        </p:txBody>
      </p:sp>
      <p:sp>
        <p:nvSpPr>
          <p:cNvPr id="19459" name="Rectangle 2"/>
          <p:cNvSpPr>
            <a:spLocks noChangeArrowheads="1"/>
          </p:cNvSpPr>
          <p:nvPr/>
        </p:nvSpPr>
        <p:spPr bwMode="auto">
          <a:xfrm>
            <a:off x="1143000" y="1295400"/>
            <a:ext cx="6705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2000" b="0" dirty="0"/>
              <a:t>OEP and Landscape Design (LD) roles</a:t>
            </a:r>
          </a:p>
          <a:p>
            <a:pPr eaLnBrk="1" hangingPunct="1">
              <a:spcBef>
                <a:spcPct val="0"/>
              </a:spcBef>
              <a:buFont typeface="Arial" charset="0"/>
              <a:buChar char="•"/>
            </a:pPr>
            <a:r>
              <a:rPr lang="en-US" altLang="en-US" sz="2000" b="0" dirty="0"/>
              <a:t>LD plant approval from the nursey prior to delivery (with the source of supply).</a:t>
            </a:r>
          </a:p>
          <a:p>
            <a:pPr eaLnBrk="1" hangingPunct="1">
              <a:spcBef>
                <a:spcPct val="0"/>
              </a:spcBef>
              <a:buFont typeface="Arial" charset="0"/>
              <a:buChar char="•"/>
            </a:pPr>
            <a:r>
              <a:rPr lang="en-US" altLang="en-US" sz="2000" b="0" dirty="0"/>
              <a:t>OEP must have </a:t>
            </a:r>
            <a:r>
              <a:rPr lang="en-US" altLang="en-US" sz="2000" b="0" dirty="0" smtClean="0"/>
              <a:t>LD </a:t>
            </a:r>
            <a:r>
              <a:rPr lang="en-US" altLang="en-US" sz="2000" b="0" dirty="0"/>
              <a:t>approval letter authorizing plant installs</a:t>
            </a:r>
          </a:p>
          <a:p>
            <a:pPr eaLnBrk="1" hangingPunct="1">
              <a:spcBef>
                <a:spcPct val="0"/>
              </a:spcBef>
              <a:buFont typeface="Arial" charset="0"/>
              <a:buChar char="•"/>
            </a:pPr>
            <a:r>
              <a:rPr lang="en-US" altLang="en-US" sz="2000" b="0" dirty="0"/>
              <a:t>Plant substitutions approvals prior to </a:t>
            </a:r>
            <a:r>
              <a:rPr lang="en-US" altLang="en-US" sz="2000" b="0" dirty="0" smtClean="0"/>
              <a:t>delivery</a:t>
            </a:r>
          </a:p>
          <a:p>
            <a:pPr eaLnBrk="1" hangingPunct="1">
              <a:spcBef>
                <a:spcPct val="0"/>
              </a:spcBef>
              <a:buFont typeface="Arial" charset="0"/>
              <a:buChar char="•"/>
            </a:pPr>
            <a:r>
              <a:rPr lang="en-US" altLang="en-US" sz="2000" b="0" dirty="0" smtClean="0"/>
              <a:t>OEP/LD </a:t>
            </a:r>
            <a:r>
              <a:rPr lang="en-US" altLang="en-US" sz="2000" b="0" dirty="0"/>
              <a:t>and </a:t>
            </a:r>
            <a:r>
              <a:rPr lang="en-US" altLang="en-US" sz="2000" b="0" dirty="0" smtClean="0"/>
              <a:t>Contractor </a:t>
            </a:r>
            <a:r>
              <a:rPr lang="en-US" altLang="en-US" sz="2000" b="0" dirty="0"/>
              <a:t>must perform walk-through prior to </a:t>
            </a:r>
            <a:r>
              <a:rPr lang="en-US" altLang="en-US" sz="2000" b="0" dirty="0" smtClean="0"/>
              <a:t>planting</a:t>
            </a:r>
            <a:endParaRPr lang="en-US" altLang="en-US" sz="2000" b="0" dirty="0"/>
          </a:p>
          <a:p>
            <a:pPr eaLnBrk="1" hangingPunct="1">
              <a:spcBef>
                <a:spcPct val="0"/>
              </a:spcBef>
              <a:buFont typeface="Arial" charset="0"/>
              <a:buChar char="•"/>
            </a:pPr>
            <a:r>
              <a:rPr lang="en-US" altLang="en-US" sz="2000" b="0" dirty="0"/>
              <a:t>Advanced notification to conduct plant layout.  OEP or LD personnel MUST be on-site</a:t>
            </a:r>
          </a:p>
          <a:p>
            <a:pPr eaLnBrk="1" hangingPunct="1">
              <a:spcBef>
                <a:spcPct val="0"/>
              </a:spcBef>
              <a:buFont typeface="Arial" charset="0"/>
              <a:buChar char="•"/>
            </a:pPr>
            <a:r>
              <a:rPr lang="en-US" altLang="en-US" sz="2000" b="0" dirty="0"/>
              <a:t>Planting dates (optimal time of year to plant)</a:t>
            </a:r>
          </a:p>
          <a:p>
            <a:pPr eaLnBrk="1" hangingPunct="1">
              <a:spcBef>
                <a:spcPct val="0"/>
              </a:spcBef>
              <a:buFont typeface="Arial" charset="0"/>
              <a:buChar char="•"/>
            </a:pPr>
            <a:r>
              <a:rPr lang="en-US" altLang="en-US" sz="2000" b="0" dirty="0"/>
              <a:t>1 year warranty / 2 year warranty</a:t>
            </a:r>
          </a:p>
          <a:p>
            <a:pPr eaLnBrk="1" hangingPunct="1">
              <a:spcBef>
                <a:spcPct val="0"/>
              </a:spcBef>
              <a:buFont typeface="Arial" charset="0"/>
              <a:buChar char="•"/>
            </a:pPr>
            <a:r>
              <a:rPr lang="en-US" altLang="en-US" sz="2000" b="0" dirty="0"/>
              <a:t>Seeding.  Pull tags – Conservation/Wetland Seed mixes (seed mixes must be reviewed in advance prior to purchase and delivery on-site</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667000"/>
            <a:ext cx="7772400" cy="1143000"/>
          </a:xfrm>
        </p:spPr>
        <p:txBody>
          <a:bodyPr/>
          <a:lstStyle/>
          <a:p>
            <a:r>
              <a:rPr lang="en-US" altLang="en-US" smtClean="0"/>
              <a:t>Invasive Removal Treatment</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90563" y="304800"/>
            <a:ext cx="7772400" cy="1143000"/>
          </a:xfrm>
        </p:spPr>
        <p:txBody>
          <a:bodyPr/>
          <a:lstStyle/>
          <a:p>
            <a:r>
              <a:rPr lang="en-US" altLang="en-US" dirty="0" smtClean="0"/>
              <a:t>Invasive Removal Treatment</a:t>
            </a:r>
          </a:p>
        </p:txBody>
      </p:sp>
      <p:sp>
        <p:nvSpPr>
          <p:cNvPr id="20483" name="Rectangle 2"/>
          <p:cNvSpPr>
            <a:spLocks noChangeArrowheads="1"/>
          </p:cNvSpPr>
          <p:nvPr/>
        </p:nvSpPr>
        <p:spPr bwMode="auto">
          <a:xfrm>
            <a:off x="685800" y="1371600"/>
            <a:ext cx="769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a:solidFill>
                  <a:schemeClr val="bg1"/>
                </a:solidFill>
                <a:latin typeface="Arial" charset="0"/>
                <a:cs typeface="Arial" charset="0"/>
              </a:defRPr>
            </a:lvl1pPr>
            <a:lvl2pPr marL="742950" indent="-285750" eaLnBrk="0" hangingPunct="0">
              <a:defRPr sz="1400">
                <a:solidFill>
                  <a:schemeClr val="bg1"/>
                </a:solidFill>
                <a:latin typeface="Arial" charset="0"/>
                <a:cs typeface="Arial" charset="0"/>
              </a:defRPr>
            </a:lvl2pPr>
            <a:lvl3pPr marL="1143000" indent="-228600" eaLnBrk="0" hangingPunct="0">
              <a:defRPr sz="1400">
                <a:solidFill>
                  <a:schemeClr val="bg1"/>
                </a:solidFill>
                <a:latin typeface="Arial" charset="0"/>
                <a:cs typeface="Arial" charset="0"/>
              </a:defRPr>
            </a:lvl3pPr>
            <a:lvl4pPr marL="1600200" indent="-228600" eaLnBrk="0" hangingPunct="0">
              <a:defRPr sz="1400">
                <a:solidFill>
                  <a:schemeClr val="bg1"/>
                </a:solidFill>
                <a:latin typeface="Arial" charset="0"/>
                <a:cs typeface="Arial" charset="0"/>
              </a:defRPr>
            </a:lvl4pPr>
            <a:lvl5pPr marL="2057400" indent="-228600" eaLnBrk="0" hangingPunct="0">
              <a:defRPr sz="1400">
                <a:solidFill>
                  <a:schemeClr val="bg1"/>
                </a:solidFill>
                <a:latin typeface="Arial" charset="0"/>
                <a:cs typeface="Arial" charset="0"/>
              </a:defRPr>
            </a:lvl5pPr>
            <a:lvl6pPr marL="2514600" indent="-228600" eaLnBrk="0" fontAlgn="base" hangingPunct="0">
              <a:spcBef>
                <a:spcPct val="0"/>
              </a:spcBef>
              <a:spcAft>
                <a:spcPct val="0"/>
              </a:spcAft>
              <a:defRPr sz="1400">
                <a:solidFill>
                  <a:schemeClr val="bg1"/>
                </a:solidFill>
                <a:latin typeface="Arial" charset="0"/>
                <a:cs typeface="Arial" charset="0"/>
              </a:defRPr>
            </a:lvl6pPr>
            <a:lvl7pPr marL="2971800" indent="-228600" eaLnBrk="0" fontAlgn="base" hangingPunct="0">
              <a:spcBef>
                <a:spcPct val="0"/>
              </a:spcBef>
              <a:spcAft>
                <a:spcPct val="0"/>
              </a:spcAft>
              <a:defRPr sz="1400">
                <a:solidFill>
                  <a:schemeClr val="bg1"/>
                </a:solidFill>
                <a:latin typeface="Arial" charset="0"/>
                <a:cs typeface="Arial" charset="0"/>
              </a:defRPr>
            </a:lvl7pPr>
            <a:lvl8pPr marL="3429000" indent="-228600" eaLnBrk="0" fontAlgn="base" hangingPunct="0">
              <a:spcBef>
                <a:spcPct val="0"/>
              </a:spcBef>
              <a:spcAft>
                <a:spcPct val="0"/>
              </a:spcAft>
              <a:defRPr sz="1400">
                <a:solidFill>
                  <a:schemeClr val="bg1"/>
                </a:solidFill>
                <a:latin typeface="Arial" charset="0"/>
                <a:cs typeface="Arial" charset="0"/>
              </a:defRPr>
            </a:lvl8pPr>
            <a:lvl9pPr marL="3886200" indent="-228600" eaLnBrk="0" fontAlgn="base" hangingPunct="0">
              <a:spcBef>
                <a:spcPct val="0"/>
              </a:spcBef>
              <a:spcAft>
                <a:spcPct val="0"/>
              </a:spcAft>
              <a:defRPr sz="1400">
                <a:solidFill>
                  <a:schemeClr val="bg1"/>
                </a:solidFill>
                <a:latin typeface="Arial" charset="0"/>
                <a:cs typeface="Arial" charset="0"/>
              </a:defRPr>
            </a:lvl9pPr>
          </a:lstStyle>
          <a:p>
            <a:pPr eaLnBrk="1" hangingPunct="1">
              <a:buFont typeface="Arial" charset="0"/>
              <a:buChar char="•"/>
              <a:defRPr/>
            </a:pPr>
            <a:r>
              <a:rPr lang="en-US" altLang="en-US" sz="2400" dirty="0" smtClean="0"/>
              <a:t>OEP and Landscape Design (LD) roles</a:t>
            </a:r>
          </a:p>
          <a:p>
            <a:pPr eaLnBrk="1" hangingPunct="1">
              <a:buFont typeface="Arial" charset="0"/>
              <a:buChar char="•"/>
              <a:defRPr/>
            </a:pPr>
            <a:r>
              <a:rPr lang="en-US" altLang="en-US" sz="2400" dirty="0" smtClean="0"/>
              <a:t>Contractor submittal for review/approval</a:t>
            </a:r>
          </a:p>
          <a:p>
            <a:pPr eaLnBrk="1" hangingPunct="1">
              <a:buFont typeface="Arial" charset="0"/>
              <a:buChar char="•"/>
              <a:defRPr/>
            </a:pPr>
            <a:r>
              <a:rPr lang="en-US" altLang="en-US" sz="2400" dirty="0" smtClean="0"/>
              <a:t>Optimal time of year to treat invasive with herbicide vs mechanical removal (i.e. how to treat during plant dormant season). </a:t>
            </a:r>
          </a:p>
          <a:p>
            <a:pPr eaLnBrk="1" hangingPunct="1">
              <a:buFont typeface="Arial" charset="0"/>
              <a:buChar char="•"/>
              <a:defRPr/>
            </a:pPr>
            <a:r>
              <a:rPr lang="en-US" altLang="en-US" sz="2400" dirty="0" smtClean="0"/>
              <a:t>OEP and Contractor must perform walk-through prior to treatment</a:t>
            </a:r>
          </a:p>
          <a:p>
            <a:pPr eaLnBrk="1" hangingPunct="1">
              <a:buFont typeface="Arial" charset="0"/>
              <a:buChar char="•"/>
              <a:defRPr/>
            </a:pPr>
            <a:r>
              <a:rPr lang="en-US" altLang="en-US" sz="2400" dirty="0" smtClean="0"/>
              <a:t>Notify OEP of treatment time and date with advance notice</a:t>
            </a:r>
          </a:p>
          <a:p>
            <a:pPr eaLnBrk="1" hangingPunct="1">
              <a:buFont typeface="Arial" charset="0"/>
              <a:buChar char="•"/>
              <a:defRPr/>
            </a:pPr>
            <a:r>
              <a:rPr lang="en-US" altLang="en-US" sz="2400" dirty="0" smtClean="0"/>
              <a:t>Stripping topsoil onsite with invasive species</a:t>
            </a:r>
          </a:p>
          <a:p>
            <a:pPr eaLnBrk="1" hangingPunct="1">
              <a:buFont typeface="Arial" charset="0"/>
              <a:buChar char="•"/>
              <a:defRPr/>
            </a:pPr>
            <a:r>
              <a:rPr lang="en-US" altLang="en-US" sz="2400" dirty="0" smtClean="0"/>
              <a:t>1 year / 2 year warranty</a:t>
            </a:r>
          </a:p>
          <a:p>
            <a:pPr marL="0" indent="0" eaLnBrk="1" hangingPunct="1">
              <a:defRPr/>
            </a:pPr>
            <a:endParaRPr lang="en-US" altLang="en-US" sz="2400" dirty="0" smtClean="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667000"/>
            <a:ext cx="7772400" cy="1143000"/>
          </a:xfrm>
        </p:spPr>
        <p:txBody>
          <a:bodyPr/>
          <a:lstStyle/>
          <a:p>
            <a:r>
              <a:rPr lang="en-US" altLang="en-US" dirty="0">
                <a:solidFill>
                  <a:srgbClr val="FFFFFF"/>
                </a:solidFill>
              </a:rPr>
              <a:t>Topsoil Inspection/Review for Invasive Species</a:t>
            </a:r>
            <a:endParaRPr lang="en-US" altLang="en-US" dirty="0" smtClean="0"/>
          </a:p>
        </p:txBody>
      </p:sp>
    </p:spTree>
    <p:extLst>
      <p:ext uri="{BB962C8B-B14F-4D97-AF65-F5344CB8AC3E}">
        <p14:creationId xmlns:p14="http://schemas.microsoft.com/office/powerpoint/2010/main" val="237944530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457200" y="152400"/>
            <a:ext cx="8001000" cy="838200"/>
          </a:xfrm>
        </p:spPr>
        <p:txBody>
          <a:bodyPr anchor="t"/>
          <a:lstStyle/>
          <a:p>
            <a:pPr>
              <a:defRPr/>
            </a:pPr>
            <a:r>
              <a:rPr lang="en-US" sz="4400" dirty="0" smtClean="0">
                <a:effectLst>
                  <a:outerShdw blurRad="38100" dist="38100" dir="2700000" algn="tl">
                    <a:srgbClr val="000000">
                      <a:alpha val="43137"/>
                    </a:srgbClr>
                  </a:outerShdw>
                </a:effectLst>
                <a:latin typeface="Century Gothic" panose="020B0502020202020204" pitchFamily="34" charset="0"/>
              </a:rPr>
              <a:t>2018 Environmental Training</a:t>
            </a:r>
          </a:p>
        </p:txBody>
      </p:sp>
      <p:sp>
        <p:nvSpPr>
          <p:cNvPr id="4099" name="Rectangle 5"/>
          <p:cNvSpPr>
            <a:spLocks noGrp="1" noChangeArrowheads="1"/>
          </p:cNvSpPr>
          <p:nvPr>
            <p:ph type="body" sz="half" idx="3"/>
          </p:nvPr>
        </p:nvSpPr>
        <p:spPr>
          <a:xfrm>
            <a:off x="457200" y="990600"/>
            <a:ext cx="8305800" cy="5105400"/>
          </a:xfrm>
        </p:spPr>
        <p:txBody>
          <a:bodyPr/>
          <a:lstStyle/>
          <a:p>
            <a:pPr marL="341313" lvl="1" indent="-341313" eaLnBrk="1" hangingPunct="1">
              <a:spcBef>
                <a:spcPct val="0"/>
              </a:spcBef>
              <a:spcAft>
                <a:spcPts val="1200"/>
              </a:spcAft>
            </a:pPr>
            <a:r>
              <a:rPr lang="en-US" altLang="en-US" sz="1600" dirty="0" smtClean="0">
                <a:latin typeface="Century Gothic" pitchFamily="34" charset="0"/>
              </a:rPr>
              <a:t>Annual Permit Review</a:t>
            </a:r>
          </a:p>
          <a:p>
            <a:pPr marL="341313" lvl="1" indent="-341313" eaLnBrk="1" hangingPunct="1">
              <a:spcBef>
                <a:spcPct val="0"/>
              </a:spcBef>
              <a:spcAft>
                <a:spcPts val="1200"/>
              </a:spcAft>
            </a:pPr>
            <a:r>
              <a:rPr lang="en-US" altLang="en-US" sz="1600" dirty="0" smtClean="0">
                <a:latin typeface="Century Gothic" pitchFamily="34" charset="0"/>
              </a:rPr>
              <a:t>Permitting Changes</a:t>
            </a:r>
          </a:p>
          <a:p>
            <a:pPr marL="341313" lvl="1" indent="-341313" eaLnBrk="1" hangingPunct="1">
              <a:spcBef>
                <a:spcPct val="0"/>
              </a:spcBef>
              <a:spcAft>
                <a:spcPts val="1200"/>
              </a:spcAft>
            </a:pPr>
            <a:r>
              <a:rPr lang="en-US" altLang="en-US" sz="1600" dirty="0" smtClean="0">
                <a:latin typeface="Century Gothic" pitchFamily="34" charset="0"/>
              </a:rPr>
              <a:t>In-Water Time Of Year Waivers</a:t>
            </a:r>
          </a:p>
          <a:p>
            <a:pPr marL="341313" lvl="1" indent="-341313" eaLnBrk="1" hangingPunct="1">
              <a:spcBef>
                <a:spcPct val="0"/>
              </a:spcBef>
              <a:spcAft>
                <a:spcPts val="1200"/>
              </a:spcAft>
            </a:pPr>
            <a:r>
              <a:rPr lang="en-US" altLang="en-US" sz="1600" dirty="0" smtClean="0">
                <a:latin typeface="Century Gothic" pitchFamily="34" charset="0"/>
              </a:rPr>
              <a:t>Planting Plans and Seeding </a:t>
            </a:r>
          </a:p>
          <a:p>
            <a:pPr marL="341313" lvl="1" indent="-341313" eaLnBrk="1" hangingPunct="1">
              <a:spcBef>
                <a:spcPct val="0"/>
              </a:spcBef>
              <a:spcAft>
                <a:spcPts val="1200"/>
              </a:spcAft>
            </a:pPr>
            <a:r>
              <a:rPr lang="en-US" altLang="en-US" sz="1600" dirty="0" smtClean="0">
                <a:latin typeface="Century Gothic" pitchFamily="34" charset="0"/>
              </a:rPr>
              <a:t>Invasive Removal Treatment</a:t>
            </a:r>
          </a:p>
          <a:p>
            <a:pPr marL="341313" lvl="1" indent="-341313" eaLnBrk="1" hangingPunct="1">
              <a:spcBef>
                <a:spcPct val="0"/>
              </a:spcBef>
              <a:spcAft>
                <a:spcPts val="1200"/>
              </a:spcAft>
            </a:pPr>
            <a:r>
              <a:rPr lang="en-US" altLang="en-US" sz="1600" dirty="0" smtClean="0">
                <a:latin typeface="Century Gothic" pitchFamily="34" charset="0"/>
              </a:rPr>
              <a:t>Topsoil/Review for Invasive Species</a:t>
            </a:r>
          </a:p>
          <a:p>
            <a:pPr marL="341313" lvl="1" indent="-341313" eaLnBrk="1" hangingPunct="1">
              <a:spcBef>
                <a:spcPct val="0"/>
              </a:spcBef>
              <a:spcAft>
                <a:spcPts val="1200"/>
              </a:spcAft>
            </a:pPr>
            <a:r>
              <a:rPr lang="en-US" altLang="en-US" sz="1600" dirty="0" smtClean="0">
                <a:latin typeface="Century Gothic" pitchFamily="34" charset="0"/>
              </a:rPr>
              <a:t>Pollinator</a:t>
            </a:r>
          </a:p>
          <a:p>
            <a:pPr marL="341313" lvl="1" indent="-341313" eaLnBrk="1" hangingPunct="1">
              <a:spcBef>
                <a:spcPct val="0"/>
              </a:spcBef>
              <a:spcAft>
                <a:spcPts val="1200"/>
              </a:spcAft>
            </a:pPr>
            <a:r>
              <a:rPr lang="en-US" altLang="en-US" sz="1600" dirty="0" smtClean="0">
                <a:latin typeface="Century Gothic" pitchFamily="34" charset="0"/>
              </a:rPr>
              <a:t>Specifications</a:t>
            </a:r>
          </a:p>
          <a:p>
            <a:pPr marL="341313" lvl="1" indent="-341313" eaLnBrk="1" hangingPunct="1">
              <a:spcBef>
                <a:spcPct val="0"/>
              </a:spcBef>
              <a:spcAft>
                <a:spcPts val="1200"/>
              </a:spcAft>
            </a:pPr>
            <a:r>
              <a:rPr lang="en-US" altLang="en-US" sz="1600" dirty="0" smtClean="0">
                <a:latin typeface="Century Gothic" pitchFamily="34" charset="0"/>
              </a:rPr>
              <a:t>BMP’s Section 1.10/E&amp;S Controls</a:t>
            </a:r>
          </a:p>
          <a:p>
            <a:pPr marL="341313" lvl="1" indent="-341313" eaLnBrk="1" hangingPunct="1">
              <a:spcBef>
                <a:spcPct val="0"/>
              </a:spcBef>
              <a:spcAft>
                <a:spcPts val="1200"/>
              </a:spcAft>
            </a:pPr>
            <a:r>
              <a:rPr lang="en-US" altLang="en-US" sz="1600" dirty="0">
                <a:latin typeface="Century Gothic" pitchFamily="34" charset="0"/>
              </a:rPr>
              <a:t>Non-typical Projects</a:t>
            </a:r>
            <a:endParaRPr lang="en-US" altLang="en-US" sz="1600" dirty="0" smtClean="0">
              <a:latin typeface="Century Gothic" pitchFamily="34" charset="0"/>
            </a:endParaRPr>
          </a:p>
          <a:p>
            <a:pPr marL="341313" lvl="1" indent="-341313" eaLnBrk="1" hangingPunct="1">
              <a:spcBef>
                <a:spcPct val="0"/>
              </a:spcBef>
              <a:spcAft>
                <a:spcPts val="1200"/>
              </a:spcAft>
            </a:pPr>
            <a:r>
              <a:rPr lang="en-US" altLang="en-US" sz="1600" dirty="0" smtClean="0">
                <a:latin typeface="Century Gothic" pitchFamily="34" charset="0"/>
              </a:rPr>
              <a:t>MS4</a:t>
            </a:r>
          </a:p>
          <a:p>
            <a:pPr marL="341313" lvl="1" indent="-341313" eaLnBrk="1" hangingPunct="1">
              <a:spcBef>
                <a:spcPct val="0"/>
              </a:spcBef>
              <a:spcAft>
                <a:spcPts val="1200"/>
              </a:spcAft>
            </a:pPr>
            <a:r>
              <a:rPr lang="en-US" altLang="en-US" sz="1600" dirty="0" smtClean="0">
                <a:latin typeface="Century Gothic" pitchFamily="34" charset="0"/>
              </a:rPr>
              <a:t>CMP Assessment</a:t>
            </a:r>
          </a:p>
          <a:p>
            <a:pPr marL="341313" lvl="1" indent="-341313" eaLnBrk="1" hangingPunct="1">
              <a:spcBef>
                <a:spcPct val="0"/>
              </a:spcBef>
              <a:spcAft>
                <a:spcPts val="1200"/>
              </a:spcAft>
            </a:pPr>
            <a:r>
              <a:rPr lang="en-US" altLang="en-US" sz="1600" dirty="0" smtClean="0">
                <a:latin typeface="Century Gothic" pitchFamily="34" charset="0"/>
              </a:rPr>
              <a:t>Resource Center </a:t>
            </a:r>
          </a:p>
          <a:p>
            <a:pPr marL="341313" lvl="1" indent="-341313" eaLnBrk="1" hangingPunct="1">
              <a:spcBef>
                <a:spcPct val="0"/>
              </a:spcBef>
              <a:spcAft>
                <a:spcPts val="1200"/>
              </a:spcAft>
            </a:pPr>
            <a:r>
              <a:rPr lang="en-US" altLang="en-US" sz="1600" dirty="0" smtClean="0">
                <a:latin typeface="Century Gothic" pitchFamily="34" charset="0"/>
              </a:rPr>
              <a:t>Questions</a:t>
            </a:r>
          </a:p>
          <a:p>
            <a:pPr marL="341313" lvl="1" indent="-341313" eaLnBrk="1" hangingPunct="1">
              <a:spcBef>
                <a:spcPct val="0"/>
              </a:spcBef>
              <a:spcAft>
                <a:spcPts val="1200"/>
              </a:spcAft>
            </a:pPr>
            <a:endParaRPr lang="en-US" altLang="en-US" sz="1800" dirty="0" smtClean="0">
              <a:solidFill>
                <a:srgbClr val="FFFF00"/>
              </a:solidFill>
            </a:endParaRPr>
          </a:p>
          <a:p>
            <a:pPr marL="341313" lvl="1" indent="-341313" eaLnBrk="1" hangingPunct="1">
              <a:spcBef>
                <a:spcPct val="0"/>
              </a:spcBef>
              <a:spcAft>
                <a:spcPts val="1200"/>
              </a:spcAft>
            </a:pPr>
            <a:endParaRPr lang="en-US" altLang="en-US" sz="1800" dirty="0" smtClean="0">
              <a:solidFill>
                <a:srgbClr val="FFFF00"/>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228600"/>
            <a:ext cx="7772400" cy="1143000"/>
          </a:xfrm>
        </p:spPr>
        <p:txBody>
          <a:bodyPr/>
          <a:lstStyle/>
          <a:p>
            <a:r>
              <a:rPr lang="en-US" altLang="en-US" dirty="0" smtClean="0"/>
              <a:t>Topsoil Inspection/Review for Invasive Species</a:t>
            </a:r>
          </a:p>
        </p:txBody>
      </p:sp>
      <p:sp>
        <p:nvSpPr>
          <p:cNvPr id="22531" name="TextBox 2"/>
          <p:cNvSpPr txBox="1">
            <a:spLocks noChangeArrowheads="1"/>
          </p:cNvSpPr>
          <p:nvPr/>
        </p:nvSpPr>
        <p:spPr bwMode="auto">
          <a:xfrm>
            <a:off x="482600" y="1497013"/>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2400" b="0" dirty="0"/>
              <a:t>Inspector/Environmental Coordinator to visually inspect </a:t>
            </a:r>
            <a:r>
              <a:rPr lang="en-US" altLang="en-US" sz="2400" b="0" dirty="0" smtClean="0"/>
              <a:t>topsoil. If invasive species </a:t>
            </a:r>
            <a:r>
              <a:rPr lang="en-US" altLang="en-US" sz="2400" b="0" dirty="0"/>
              <a:t>present – treatment required or pile to be rejected.  </a:t>
            </a:r>
          </a:p>
        </p:txBody>
      </p:sp>
      <p:cxnSp>
        <p:nvCxnSpPr>
          <p:cNvPr id="22535" name="Straight Arrow Connector 6"/>
          <p:cNvCxnSpPr>
            <a:cxnSpLocks noChangeShapeType="1"/>
          </p:cNvCxnSpPr>
          <p:nvPr/>
        </p:nvCxnSpPr>
        <p:spPr bwMode="auto">
          <a:xfrm>
            <a:off x="5638800" y="3962400"/>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http://www.backtothegarden.us/images/100_0725%20Medium%20Web%20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19400"/>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9986" y="5808322"/>
            <a:ext cx="4572000" cy="430887"/>
          </a:xfrm>
          <a:prstGeom prst="rect">
            <a:avLst/>
          </a:prstGeom>
        </p:spPr>
        <p:txBody>
          <a:bodyPr>
            <a:spAutoFit/>
          </a:bodyPr>
          <a:lstStyle/>
          <a:p>
            <a:r>
              <a:rPr lang="en-US" sz="1050" dirty="0"/>
              <a:t>http://www.backtothegarden.us/images/100_0725%20Medium%20Web%20view.jpg</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228600"/>
            <a:ext cx="7772400" cy="1143000"/>
          </a:xfrm>
        </p:spPr>
        <p:txBody>
          <a:bodyPr/>
          <a:lstStyle/>
          <a:p>
            <a:r>
              <a:rPr lang="en-US" altLang="en-US" dirty="0" smtClean="0"/>
              <a:t>Topsoil Inspection/Review for Invasive Species</a:t>
            </a:r>
          </a:p>
        </p:txBody>
      </p:sp>
      <p:sp>
        <p:nvSpPr>
          <p:cNvPr id="22533" name="TextBox 3"/>
          <p:cNvSpPr txBox="1">
            <a:spLocks noChangeArrowheads="1"/>
          </p:cNvSpPr>
          <p:nvPr/>
        </p:nvSpPr>
        <p:spPr bwMode="auto">
          <a:xfrm>
            <a:off x="1885950" y="3668032"/>
            <a:ext cx="110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a:solidFill>
                  <a:srgbClr val="FFFFFF"/>
                </a:solidFill>
              </a:rPr>
              <a:t>Knotweed</a:t>
            </a:r>
          </a:p>
        </p:txBody>
      </p:sp>
      <p:sp>
        <p:nvSpPr>
          <p:cNvPr id="22534" name="TextBox 4"/>
          <p:cNvSpPr txBox="1">
            <a:spLocks noChangeArrowheads="1"/>
          </p:cNvSpPr>
          <p:nvPr/>
        </p:nvSpPr>
        <p:spPr bwMode="auto">
          <a:xfrm>
            <a:off x="6034428" y="6256208"/>
            <a:ext cx="110784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err="1" smtClean="0">
                <a:solidFill>
                  <a:srgbClr val="FFFFFF"/>
                </a:solidFill>
              </a:rPr>
              <a:t>Phragmites</a:t>
            </a:r>
            <a:endParaRPr lang="en-US" altLang="en-US" sz="1400" b="0" dirty="0">
              <a:solidFill>
                <a:srgbClr val="FFFFFF"/>
              </a:solidFill>
            </a:endParaRPr>
          </a:p>
        </p:txBody>
      </p:sp>
      <p:cxnSp>
        <p:nvCxnSpPr>
          <p:cNvPr id="22535" name="Straight Arrow Connector 6"/>
          <p:cNvCxnSpPr>
            <a:cxnSpLocks noChangeShapeType="1"/>
            <a:stCxn id="22534" idx="1"/>
          </p:cNvCxnSpPr>
          <p:nvPr/>
        </p:nvCxnSpPr>
        <p:spPr bwMode="auto">
          <a:xfrm>
            <a:off x="6034428" y="6410196"/>
            <a:ext cx="990600" cy="989012"/>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4"/>
          <p:cNvSpPr txBox="1">
            <a:spLocks noChangeArrowheads="1"/>
          </p:cNvSpPr>
          <p:nvPr/>
        </p:nvSpPr>
        <p:spPr bwMode="auto">
          <a:xfrm>
            <a:off x="5514965" y="3668230"/>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smtClean="0">
                <a:solidFill>
                  <a:srgbClr val="FFFFFF"/>
                </a:solidFill>
              </a:rPr>
              <a:t>Reed Canary Grass</a:t>
            </a:r>
            <a:endParaRPr lang="en-US" altLang="en-US" sz="1400" b="0" dirty="0">
              <a:solidFill>
                <a:srgbClr val="FFFFFF"/>
              </a:solidFill>
            </a:endParaRPr>
          </a:p>
        </p:txBody>
      </p:sp>
      <p:sp>
        <p:nvSpPr>
          <p:cNvPr id="13" name="TextBox 4"/>
          <p:cNvSpPr txBox="1">
            <a:spLocks noChangeArrowheads="1"/>
          </p:cNvSpPr>
          <p:nvPr/>
        </p:nvSpPr>
        <p:spPr bwMode="auto">
          <a:xfrm>
            <a:off x="1885950" y="6256209"/>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err="1" smtClean="0">
                <a:solidFill>
                  <a:srgbClr val="FFFFFF"/>
                </a:solidFill>
              </a:rPr>
              <a:t>Mugwort</a:t>
            </a:r>
            <a:endParaRPr lang="en-US" altLang="en-US" sz="1400" b="0" dirty="0">
              <a:solidFill>
                <a:srgbClr val="FFFFFF"/>
              </a:solidFill>
            </a:endParaRPr>
          </a:p>
        </p:txBody>
      </p:sp>
      <p:sp>
        <p:nvSpPr>
          <p:cNvPr id="2" name="AutoShape 8" descr="Image result for knotwee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mage result for knotwee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95581"/>
            <a:ext cx="3200400" cy="212682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bugwoodcloud.org/images/768x512/5451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087" y="1455014"/>
            <a:ext cx="2950955" cy="22132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2950" y="3227588"/>
            <a:ext cx="2286000" cy="369332"/>
          </a:xfrm>
          <a:prstGeom prst="rect">
            <a:avLst/>
          </a:prstGeom>
        </p:spPr>
        <p:txBody>
          <a:bodyPr wrap="square">
            <a:spAutoFit/>
          </a:bodyPr>
          <a:lstStyle/>
          <a:p>
            <a:r>
              <a:rPr lang="en-US" sz="600" dirty="0"/>
              <a:t>https://fthmb.tqn.com/JmBYYXppkiW1KggaqeGCp69Q_Bk=/3008x2000/filters:fill(auto,1)/Japanese-knotweed-stand-big-56a585e55f9b58b7d0dd4307.jpg</a:t>
            </a:r>
          </a:p>
        </p:txBody>
      </p:sp>
      <p:sp>
        <p:nvSpPr>
          <p:cNvPr id="4" name="Rectangle 3"/>
          <p:cNvSpPr/>
          <p:nvPr/>
        </p:nvSpPr>
        <p:spPr>
          <a:xfrm>
            <a:off x="5040420" y="3351743"/>
            <a:ext cx="1893780" cy="307777"/>
          </a:xfrm>
          <a:prstGeom prst="rect">
            <a:avLst/>
          </a:prstGeom>
        </p:spPr>
        <p:txBody>
          <a:bodyPr wrap="square">
            <a:spAutoFit/>
          </a:bodyPr>
          <a:lstStyle/>
          <a:p>
            <a:r>
              <a:rPr lang="en-US" sz="700" dirty="0"/>
              <a:t>http://msue.anr.msu.edu/uploads/news/_in_article/Reedcanarygrass1.jpg</a:t>
            </a:r>
          </a:p>
        </p:txBody>
      </p:sp>
      <p:pic>
        <p:nvPicPr>
          <p:cNvPr id="2050" name="Picture 2" descr="http://wildflowerfinder.org.uk/Flowers/M/Mugwort/Mugwort_2007_07_11_AppleyBridge_AshurstsBeacon_Parbold_524p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1" y="4086337"/>
            <a:ext cx="3200400" cy="21698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rotonlakes.com/wp-content/uploads/2016/06/phragmites-800x6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087" y="4086337"/>
            <a:ext cx="2940622" cy="2169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40420" y="5840711"/>
            <a:ext cx="2057400" cy="415498"/>
          </a:xfrm>
          <a:prstGeom prst="rect">
            <a:avLst/>
          </a:prstGeom>
        </p:spPr>
        <p:txBody>
          <a:bodyPr wrap="square">
            <a:spAutoFit/>
          </a:bodyPr>
          <a:lstStyle/>
          <a:p>
            <a:r>
              <a:rPr lang="en-US" sz="700" dirty="0"/>
              <a:t>http://grotonlakes.com/wp-content/uploads/2016/06/phragmites-800x600.jpg</a:t>
            </a:r>
          </a:p>
        </p:txBody>
      </p:sp>
      <p:sp>
        <p:nvSpPr>
          <p:cNvPr id="6" name="Rectangle 5"/>
          <p:cNvSpPr/>
          <p:nvPr/>
        </p:nvSpPr>
        <p:spPr>
          <a:xfrm>
            <a:off x="838201" y="5901128"/>
            <a:ext cx="1828800" cy="369332"/>
          </a:xfrm>
          <a:prstGeom prst="rect">
            <a:avLst/>
          </a:prstGeom>
        </p:spPr>
        <p:txBody>
          <a:bodyPr wrap="square">
            <a:spAutoFit/>
          </a:bodyPr>
          <a:lstStyle/>
          <a:p>
            <a:r>
              <a:rPr lang="en-US" sz="600" dirty="0"/>
              <a:t>http://wildflowerfinder.org.uk/Flowers/M/Mugwort/Mugwort_2007_07_11_AppleyBridge_AshurstsBeacon_Parbold_524p8.jpg</a:t>
            </a:r>
          </a:p>
        </p:txBody>
      </p:sp>
    </p:spTree>
    <p:extLst>
      <p:ext uri="{BB962C8B-B14F-4D97-AF65-F5344CB8AC3E}">
        <p14:creationId xmlns:p14="http://schemas.microsoft.com/office/powerpoint/2010/main" val="1459161629"/>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228600"/>
            <a:ext cx="7772400" cy="1143000"/>
          </a:xfrm>
        </p:spPr>
        <p:txBody>
          <a:bodyPr/>
          <a:lstStyle/>
          <a:p>
            <a:r>
              <a:rPr lang="en-US" altLang="en-US" dirty="0" smtClean="0"/>
              <a:t>Topsoil Inspection/Review for Invasive Species</a:t>
            </a:r>
          </a:p>
        </p:txBody>
      </p:sp>
      <p:sp>
        <p:nvSpPr>
          <p:cNvPr id="22533" name="TextBox 3"/>
          <p:cNvSpPr txBox="1">
            <a:spLocks noChangeArrowheads="1"/>
          </p:cNvSpPr>
          <p:nvPr/>
        </p:nvSpPr>
        <p:spPr bwMode="auto">
          <a:xfrm>
            <a:off x="1885950" y="3668032"/>
            <a:ext cx="154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smtClean="0">
                <a:solidFill>
                  <a:srgbClr val="FFFFFF"/>
                </a:solidFill>
              </a:rPr>
              <a:t>Jimson Weed</a:t>
            </a:r>
            <a:endParaRPr lang="en-US" altLang="en-US" sz="1400" b="0" dirty="0">
              <a:solidFill>
                <a:srgbClr val="FFFFFF"/>
              </a:solidFill>
            </a:endParaRPr>
          </a:p>
        </p:txBody>
      </p:sp>
      <p:sp>
        <p:nvSpPr>
          <p:cNvPr id="22534" name="TextBox 4"/>
          <p:cNvSpPr txBox="1">
            <a:spLocks noChangeArrowheads="1"/>
          </p:cNvSpPr>
          <p:nvPr/>
        </p:nvSpPr>
        <p:spPr bwMode="auto">
          <a:xfrm>
            <a:off x="5638800" y="6153247"/>
            <a:ext cx="15034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smtClean="0">
                <a:solidFill>
                  <a:srgbClr val="FFFFFF"/>
                </a:solidFill>
              </a:rPr>
              <a:t>Garlic Mustard</a:t>
            </a:r>
            <a:endParaRPr lang="en-US" altLang="en-US" sz="1400" b="0" dirty="0">
              <a:solidFill>
                <a:srgbClr val="FFFFFF"/>
              </a:solidFill>
            </a:endParaRPr>
          </a:p>
        </p:txBody>
      </p:sp>
      <p:cxnSp>
        <p:nvCxnSpPr>
          <p:cNvPr id="22535" name="Straight Arrow Connector 6"/>
          <p:cNvCxnSpPr>
            <a:cxnSpLocks noChangeShapeType="1"/>
            <a:stCxn id="22534" idx="1"/>
          </p:cNvCxnSpPr>
          <p:nvPr/>
        </p:nvCxnSpPr>
        <p:spPr bwMode="auto">
          <a:xfrm>
            <a:off x="5638800" y="6307136"/>
            <a:ext cx="1386228" cy="989111"/>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4"/>
          <p:cNvSpPr txBox="1">
            <a:spLocks noChangeArrowheads="1"/>
          </p:cNvSpPr>
          <p:nvPr/>
        </p:nvSpPr>
        <p:spPr bwMode="auto">
          <a:xfrm>
            <a:off x="5514965" y="3668230"/>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smtClean="0">
                <a:solidFill>
                  <a:srgbClr val="FFFFFF"/>
                </a:solidFill>
              </a:rPr>
              <a:t>Purple </a:t>
            </a:r>
            <a:r>
              <a:rPr lang="en-US" altLang="en-US" sz="1400" b="0" dirty="0" err="1" smtClean="0">
                <a:solidFill>
                  <a:srgbClr val="FFFFFF"/>
                </a:solidFill>
              </a:rPr>
              <a:t>Loosetrife</a:t>
            </a:r>
            <a:endParaRPr lang="en-US" altLang="en-US" sz="1400" b="0" dirty="0">
              <a:solidFill>
                <a:srgbClr val="FFFFFF"/>
              </a:solidFill>
            </a:endParaRPr>
          </a:p>
        </p:txBody>
      </p:sp>
      <p:sp>
        <p:nvSpPr>
          <p:cNvPr id="13" name="TextBox 4"/>
          <p:cNvSpPr txBox="1">
            <a:spLocks noChangeArrowheads="1"/>
          </p:cNvSpPr>
          <p:nvPr/>
        </p:nvSpPr>
        <p:spPr bwMode="auto">
          <a:xfrm>
            <a:off x="1815408" y="6169223"/>
            <a:ext cx="1308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dirty="0" smtClean="0">
                <a:solidFill>
                  <a:srgbClr val="FFFFFF"/>
                </a:solidFill>
              </a:rPr>
              <a:t>Autumn Olive</a:t>
            </a:r>
            <a:endParaRPr lang="en-US" altLang="en-US" sz="1400" b="0" dirty="0">
              <a:solidFill>
                <a:srgbClr val="FFFFFF"/>
              </a:solidFill>
            </a:endParaRPr>
          </a:p>
        </p:txBody>
      </p:sp>
      <p:sp>
        <p:nvSpPr>
          <p:cNvPr id="2" name="AutoShape 8" descr="Image result for knotwee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074" name="Picture 2" descr="https://maxpull-tlu7l6lqiu.stackpathdns.com/wp-content/uploads/2013/09/jimsonwe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603" y="1458232"/>
            <a:ext cx="2946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6603" y="3252534"/>
            <a:ext cx="1828800" cy="415498"/>
          </a:xfrm>
          <a:prstGeom prst="rect">
            <a:avLst/>
          </a:prstGeom>
        </p:spPr>
        <p:txBody>
          <a:bodyPr wrap="square">
            <a:spAutoFit/>
          </a:bodyPr>
          <a:lstStyle/>
          <a:p>
            <a:r>
              <a:rPr lang="en-US" sz="700" dirty="0"/>
              <a:t>https://maxpull-tlu7l6lqiu.stackpathdns.com/wp-content/uploads/2013/09/jimsonweed.jpg</a:t>
            </a:r>
          </a:p>
        </p:txBody>
      </p:sp>
      <p:pic>
        <p:nvPicPr>
          <p:cNvPr id="3076" name="Picture 4" descr="https://mdc.mo.gov/sites/default/files/styles/centered_full/public/media/images/2010/07/purple_loosestrife1cmyk2.jpg?itok=G7r2eP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76511"/>
            <a:ext cx="2819400" cy="2191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3163091"/>
            <a:ext cx="1828800" cy="523220"/>
          </a:xfrm>
          <a:prstGeom prst="rect">
            <a:avLst/>
          </a:prstGeom>
        </p:spPr>
        <p:txBody>
          <a:bodyPr wrap="square">
            <a:spAutoFit/>
          </a:bodyPr>
          <a:lstStyle/>
          <a:p>
            <a:r>
              <a:rPr lang="en-US" sz="700" dirty="0"/>
              <a:t>https://mdc.mo.gov/sites/default/files/styles/centered_full/public/media/images/2010/07/purple_loosestrife1cmyk2.jpg?itok=G7r2ePfr</a:t>
            </a:r>
          </a:p>
        </p:txBody>
      </p:sp>
      <p:pic>
        <p:nvPicPr>
          <p:cNvPr id="3078" name="Picture 6" descr="https://northernwoodlands.org/images/articles/oli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603" y="4152126"/>
            <a:ext cx="2946399" cy="2017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6603" y="5953192"/>
            <a:ext cx="2350323" cy="200055"/>
          </a:xfrm>
          <a:prstGeom prst="rect">
            <a:avLst/>
          </a:prstGeom>
        </p:spPr>
        <p:txBody>
          <a:bodyPr wrap="none">
            <a:spAutoFit/>
          </a:bodyPr>
          <a:lstStyle/>
          <a:p>
            <a:r>
              <a:rPr lang="en-US" sz="700" dirty="0"/>
              <a:t>https://northernwoodlands.org/images/articles/olive.jpg</a:t>
            </a:r>
          </a:p>
        </p:txBody>
      </p:sp>
      <p:pic>
        <p:nvPicPr>
          <p:cNvPr id="3080" name="Picture 8" descr="http://www.nyis.info/user_uploads/files/2146038_garlic_mustard_flower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1" y="4152126"/>
            <a:ext cx="2819400" cy="20011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76801" y="5845470"/>
            <a:ext cx="2148227" cy="307777"/>
          </a:xfrm>
          <a:prstGeom prst="rect">
            <a:avLst/>
          </a:prstGeom>
        </p:spPr>
        <p:txBody>
          <a:bodyPr wrap="square">
            <a:spAutoFit/>
          </a:bodyPr>
          <a:lstStyle/>
          <a:p>
            <a:r>
              <a:rPr lang="en-US" sz="700" dirty="0"/>
              <a:t>http://www.nyis.info/user_uploads/files/2146038_garlic_mustard_flowers(1).jpg</a:t>
            </a:r>
          </a:p>
        </p:txBody>
      </p:sp>
    </p:spTree>
    <p:extLst>
      <p:ext uri="{BB962C8B-B14F-4D97-AF65-F5344CB8AC3E}">
        <p14:creationId xmlns:p14="http://schemas.microsoft.com/office/powerpoint/2010/main" val="843972425"/>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667000"/>
            <a:ext cx="7772400" cy="1143000"/>
          </a:xfrm>
        </p:spPr>
        <p:txBody>
          <a:bodyPr/>
          <a:lstStyle/>
          <a:p>
            <a:r>
              <a:rPr lang="en-US" altLang="en-US" dirty="0" smtClean="0">
                <a:solidFill>
                  <a:srgbClr val="FFFFFF"/>
                </a:solidFill>
              </a:rPr>
              <a:t>Pollinators</a:t>
            </a:r>
            <a:endParaRPr lang="en-US" altLang="en-US" dirty="0" smtClean="0"/>
          </a:p>
        </p:txBody>
      </p:sp>
    </p:spTree>
    <p:extLst>
      <p:ext uri="{BB962C8B-B14F-4D97-AF65-F5344CB8AC3E}">
        <p14:creationId xmlns:p14="http://schemas.microsoft.com/office/powerpoint/2010/main" val="2286610817"/>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28600"/>
            <a:ext cx="7772400" cy="1143000"/>
          </a:xfrm>
        </p:spPr>
        <p:txBody>
          <a:bodyPr/>
          <a:lstStyle/>
          <a:p>
            <a:r>
              <a:rPr lang="en-US" altLang="en-US" dirty="0" smtClean="0">
                <a:solidFill>
                  <a:srgbClr val="FFFFFF"/>
                </a:solidFill>
              </a:rPr>
              <a:t>Pollinators</a:t>
            </a:r>
            <a:endParaRPr lang="en-US" altLang="en-US" dirty="0" smtClean="0"/>
          </a:p>
        </p:txBody>
      </p:sp>
      <p:sp>
        <p:nvSpPr>
          <p:cNvPr id="2" name="Rectangle 1"/>
          <p:cNvSpPr/>
          <p:nvPr/>
        </p:nvSpPr>
        <p:spPr>
          <a:xfrm>
            <a:off x="457200" y="1143000"/>
            <a:ext cx="8382000" cy="830997"/>
          </a:xfrm>
          <a:prstGeom prst="rect">
            <a:avLst/>
          </a:prstGeom>
        </p:spPr>
        <p:txBody>
          <a:bodyPr wrap="square">
            <a:spAutoFit/>
          </a:bodyPr>
          <a:lstStyle/>
          <a:p>
            <a:pPr marL="342900" lvl="0" indent="-342900" fontAlgn="auto">
              <a:spcBef>
                <a:spcPts val="0"/>
              </a:spcBef>
              <a:spcAft>
                <a:spcPts val="0"/>
              </a:spcAft>
              <a:buFont typeface="Arial" panose="020B0604020202020204" pitchFamily="34" charset="0"/>
              <a:buChar char="•"/>
            </a:pPr>
            <a:r>
              <a:rPr lang="en-US" sz="2400" b="1" dirty="0">
                <a:latin typeface="Calibri"/>
                <a:cs typeface="+mn-cs"/>
              </a:rPr>
              <a:t>REPORT AS REQUIRED BY PUBLIC ACT 16-17; SECTION </a:t>
            </a:r>
            <a:r>
              <a:rPr lang="en-US" sz="2400" b="1" dirty="0" smtClean="0">
                <a:latin typeface="Calibri"/>
                <a:cs typeface="+mn-cs"/>
              </a:rPr>
              <a:t>12 </a:t>
            </a:r>
            <a:r>
              <a:rPr lang="en-US" sz="2400" b="1" dirty="0">
                <a:latin typeface="Calibri"/>
                <a:cs typeface="+mn-cs"/>
              </a:rPr>
              <a:t>AN ACT CONCERNING POLLINATOR HEALTH</a:t>
            </a:r>
          </a:p>
        </p:txBody>
      </p:sp>
    </p:spTree>
    <p:extLst>
      <p:ext uri="{BB962C8B-B14F-4D97-AF65-F5344CB8AC3E}">
        <p14:creationId xmlns:p14="http://schemas.microsoft.com/office/powerpoint/2010/main" val="3677392128"/>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4" name="Picture 2059" descr="D:\Users\Booneaj\Pictures\pollinator map 5-26-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6860"/>
            <a:ext cx="8388350" cy="642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09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5443"/>
            <a:ext cx="7772400" cy="1143000"/>
          </a:xfrm>
        </p:spPr>
        <p:txBody>
          <a:bodyPr/>
          <a:lstStyle/>
          <a:p>
            <a:r>
              <a:rPr lang="en-US" altLang="en-US" dirty="0" smtClean="0">
                <a:solidFill>
                  <a:srgbClr val="FFFFFF"/>
                </a:solidFill>
              </a:rPr>
              <a:t>Pollinators</a:t>
            </a:r>
            <a:endParaRPr lang="en-US" altLang="en-US" dirty="0" smtClean="0"/>
          </a:p>
        </p:txBody>
      </p:sp>
      <p:pic>
        <p:nvPicPr>
          <p:cNvPr id="5" name="Picture 4" descr="D:\Users\Booneaj\Documents\Pollinator Info.-Presentations\CTDOT Pilot Pollinator Corridor Program 2017\District 1 - I 84 Tolland Exit 67-68 median\20170417_120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46" y="1066800"/>
            <a:ext cx="3955576" cy="25778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9022" y="3682743"/>
            <a:ext cx="7841776" cy="923330"/>
          </a:xfrm>
          <a:prstGeom prst="rect">
            <a:avLst/>
          </a:prstGeom>
        </p:spPr>
        <p:txBody>
          <a:bodyPr wrap="square">
            <a:spAutoFit/>
          </a:bodyPr>
          <a:lstStyle/>
          <a:p>
            <a:r>
              <a:rPr lang="en-US" dirty="0" smtClean="0"/>
              <a:t>    Tolland </a:t>
            </a:r>
            <a:r>
              <a:rPr lang="en-US" dirty="0"/>
              <a:t>I-84  before Exit 68                          </a:t>
            </a:r>
            <a:r>
              <a:rPr lang="en-US" dirty="0" smtClean="0"/>
              <a:t>        approx</a:t>
            </a:r>
            <a:r>
              <a:rPr lang="en-US" dirty="0"/>
              <a:t>.  50,000 sq. ft. area</a:t>
            </a:r>
          </a:p>
          <a:p>
            <a:r>
              <a:rPr lang="en-US" dirty="0" smtClean="0"/>
              <a:t>   </a:t>
            </a:r>
          </a:p>
          <a:p>
            <a:endParaRPr lang="en-US" dirty="0"/>
          </a:p>
        </p:txBody>
      </p:sp>
      <p:pic>
        <p:nvPicPr>
          <p:cNvPr id="7" name="Picture 6" descr="D:\Users\Booneaj\Documents\Pollinator Info.-Presentations\CTDOT Pilot Pollinator Corridor Program 2017\District 1 - I 84 Tolland Exit 67-68 median\20170621_09203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526" y="1066800"/>
            <a:ext cx="3780896" cy="2577868"/>
          </a:xfrm>
          <a:prstGeom prst="rect">
            <a:avLst/>
          </a:prstGeom>
          <a:noFill/>
          <a:ln>
            <a:noFill/>
          </a:ln>
        </p:spPr>
      </p:pic>
      <p:pic>
        <p:nvPicPr>
          <p:cNvPr id="8" name="Picture 2" descr="\\DOT-SDCDTS201V\Groups$\Policy_Planning\EnvPlanning\WatNoiseCompliance\Programs-Projects\Maintenance Pollinator Sites\Tolland\RIMG07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89" y="4039821"/>
            <a:ext cx="4030133" cy="2266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OT-SDCDTS201V\Groups$\Policy_Planning\EnvPlanning\WatNoiseCompliance\Programs-Projects\Maintenance Pollinator Sites\Tolland\RIMG07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5907" y="4039821"/>
            <a:ext cx="4030134"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17145"/>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2667000"/>
            <a:ext cx="7772400" cy="1143000"/>
          </a:xfrm>
        </p:spPr>
        <p:txBody>
          <a:bodyPr/>
          <a:lstStyle/>
          <a:p>
            <a:r>
              <a:rPr lang="en-US" altLang="en-US" smtClean="0"/>
              <a:t>Specifications</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Specifications</a:t>
            </a:r>
          </a:p>
        </p:txBody>
      </p:sp>
      <p:sp>
        <p:nvSpPr>
          <p:cNvPr id="24579" name="Rectangle 2"/>
          <p:cNvSpPr>
            <a:spLocks noChangeArrowheads="1"/>
          </p:cNvSpPr>
          <p:nvPr/>
        </p:nvSpPr>
        <p:spPr bwMode="auto">
          <a:xfrm>
            <a:off x="914400" y="1981200"/>
            <a:ext cx="7239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2400" b="0" dirty="0"/>
              <a:t>Updated specs (seeding, fisheries, Section 1.10, </a:t>
            </a:r>
            <a:r>
              <a:rPr lang="en-US" altLang="en-US" sz="2400" b="0" dirty="0" smtClean="0"/>
              <a:t>excavation and reuse of existing natural </a:t>
            </a:r>
            <a:r>
              <a:rPr lang="en-US" altLang="en-US" sz="2400" b="0" dirty="0"/>
              <a:t>streambed, </a:t>
            </a:r>
            <a:r>
              <a:rPr lang="en-US" altLang="en-US" sz="2400" b="0" dirty="0" smtClean="0"/>
              <a:t>supplemental streambed material, rounded </a:t>
            </a:r>
            <a:r>
              <a:rPr lang="en-US" altLang="en-US" sz="2400" b="0" dirty="0"/>
              <a:t>riprap, etc.)</a:t>
            </a:r>
          </a:p>
          <a:p>
            <a:pPr eaLnBrk="1" hangingPunct="1">
              <a:spcBef>
                <a:spcPct val="0"/>
              </a:spcBef>
              <a:buFont typeface="Arial" charset="0"/>
              <a:buChar char="•"/>
            </a:pPr>
            <a:r>
              <a:rPr lang="en-US" altLang="en-US" sz="2400" b="0" dirty="0"/>
              <a:t>Owned special provision webpage </a:t>
            </a:r>
          </a:p>
          <a:p>
            <a:pPr eaLnBrk="1" hangingPunct="1">
              <a:spcBef>
                <a:spcPct val="0"/>
              </a:spcBef>
              <a:buFont typeface="Arial" charset="0"/>
              <a:buChar char="•"/>
            </a:pPr>
            <a:r>
              <a:rPr lang="en-US" altLang="en-US" sz="2400" b="0" dirty="0"/>
              <a:t>Engineering and Construction Directives/Bulletins</a:t>
            </a:r>
          </a:p>
          <a:p>
            <a:pPr eaLnBrk="1" hangingPunct="1">
              <a:spcBef>
                <a:spcPct val="0"/>
              </a:spcBef>
              <a:buFont typeface="Arial" charset="0"/>
              <a:buChar char="•"/>
            </a:pPr>
            <a:r>
              <a:rPr lang="en-US" altLang="en-US" sz="2400" b="0" dirty="0"/>
              <a:t>Construction Manual Volume 2 – Chapter 1 Environmental Protection Section 2.106B-Site Preparation (Engineer responsible for contacting OEP)</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76200"/>
            <a:ext cx="7772400" cy="1143000"/>
          </a:xfrm>
        </p:spPr>
        <p:txBody>
          <a:bodyPr/>
          <a:lstStyle/>
          <a:p>
            <a:r>
              <a:rPr lang="en-US" altLang="en-US" dirty="0" smtClean="0"/>
              <a:t>Specifications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02" y="1905000"/>
            <a:ext cx="8808012" cy="313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295400"/>
            <a:ext cx="2712602"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Existing Language:</a:t>
            </a:r>
            <a:endParaRPr lang="en-US" sz="2000" dirty="0"/>
          </a:p>
        </p:txBody>
      </p:sp>
    </p:spTree>
    <p:extLst>
      <p:ext uri="{BB962C8B-B14F-4D97-AF65-F5344CB8AC3E}">
        <p14:creationId xmlns:p14="http://schemas.microsoft.com/office/powerpoint/2010/main" val="93143634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743200"/>
          </a:xfrm>
        </p:spPr>
        <p:txBody>
          <a:bodyPr/>
          <a:lstStyle/>
          <a:p>
            <a:pPr>
              <a:defRPr/>
            </a:pPr>
            <a:r>
              <a:rPr lang="en-US" sz="4400" dirty="0" smtClean="0">
                <a:effectLst>
                  <a:outerShdw blurRad="38100" dist="38100" dir="2700000" algn="tl">
                    <a:srgbClr val="000000">
                      <a:alpha val="43137"/>
                    </a:srgbClr>
                  </a:outerShdw>
                </a:effectLst>
                <a:latin typeface="Century Gothic" panose="020B0502020202020204" pitchFamily="34" charset="0"/>
              </a:rPr>
              <a:t>Annual Permit Review</a:t>
            </a:r>
            <a:endParaRPr lang="en-US" sz="4400" dirty="0">
              <a:effectLst>
                <a:outerShdw blurRad="38100" dist="38100" dir="2700000" algn="tl">
                  <a:srgbClr val="000000">
                    <a:alpha val="43137"/>
                  </a:srgbClr>
                </a:outerShdw>
              </a:effectLst>
              <a:latin typeface="Century Gothic" panose="020B0502020202020204" pitchFamily="34"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28600"/>
            <a:ext cx="7772400" cy="1143000"/>
          </a:xfrm>
        </p:spPr>
        <p:txBody>
          <a:bodyPr/>
          <a:lstStyle/>
          <a:p>
            <a:r>
              <a:rPr lang="en-US" altLang="en-US" dirty="0" smtClean="0"/>
              <a:t>Specifications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33251" cy="313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9493"/>
            <a:ext cx="843325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6507" y="666690"/>
            <a:ext cx="2911374"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Proposed Language:</a:t>
            </a:r>
            <a:endParaRPr lang="en-US" sz="2000" dirty="0"/>
          </a:p>
        </p:txBody>
      </p:sp>
    </p:spTree>
    <p:extLst>
      <p:ext uri="{BB962C8B-B14F-4D97-AF65-F5344CB8AC3E}">
        <p14:creationId xmlns:p14="http://schemas.microsoft.com/office/powerpoint/2010/main" val="953083030"/>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28600"/>
            <a:ext cx="7772400" cy="1143000"/>
          </a:xfrm>
        </p:spPr>
        <p:txBody>
          <a:bodyPr/>
          <a:lstStyle/>
          <a:p>
            <a:r>
              <a:rPr lang="en-US" altLang="en-US" dirty="0" smtClean="0"/>
              <a:t>Specifications</a:t>
            </a:r>
          </a:p>
        </p:txBody>
      </p:sp>
      <p:sp>
        <p:nvSpPr>
          <p:cNvPr id="5" name="TextBox 4"/>
          <p:cNvSpPr txBox="1"/>
          <p:nvPr/>
        </p:nvSpPr>
        <p:spPr>
          <a:xfrm>
            <a:off x="356507" y="666690"/>
            <a:ext cx="4322017"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solidFill>
                  <a:srgbClr val="FFFFFF"/>
                </a:solidFill>
              </a:rPr>
              <a:t>Proposed Language (Continued):</a:t>
            </a:r>
            <a:endParaRPr lang="en-US" sz="2000"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198"/>
            <a:ext cx="7339693" cy="497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275117"/>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514600"/>
            <a:ext cx="7772400" cy="1143000"/>
          </a:xfrm>
        </p:spPr>
        <p:txBody>
          <a:bodyPr/>
          <a:lstStyle/>
          <a:p>
            <a:r>
              <a:rPr lang="en-US" altLang="en-US" smtClean="0"/>
              <a:t>BMPs Section 1.10/ E&amp;S Controls</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800" dirty="0" smtClean="0"/>
              <a:t>BMPs Section 1.10/ E&amp;S Controls</a:t>
            </a:r>
          </a:p>
        </p:txBody>
      </p:sp>
      <p:sp>
        <p:nvSpPr>
          <p:cNvPr id="26627" name="Rectangle 2"/>
          <p:cNvSpPr>
            <a:spLocks noChangeArrowheads="1"/>
          </p:cNvSpPr>
          <p:nvPr/>
        </p:nvSpPr>
        <p:spPr bwMode="auto">
          <a:xfrm>
            <a:off x="838200" y="1828800"/>
            <a:ext cx="7467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b="0" dirty="0"/>
              <a:t>Review BMPs</a:t>
            </a:r>
          </a:p>
          <a:p>
            <a:pPr eaLnBrk="1" hangingPunct="1">
              <a:spcBef>
                <a:spcPct val="0"/>
              </a:spcBef>
              <a:buFont typeface="Arial" charset="0"/>
              <a:buChar char="•"/>
            </a:pPr>
            <a:r>
              <a:rPr lang="en-US" altLang="en-US" b="0" dirty="0"/>
              <a:t>Concrete Washout</a:t>
            </a:r>
          </a:p>
          <a:p>
            <a:pPr eaLnBrk="1" hangingPunct="1">
              <a:spcBef>
                <a:spcPct val="0"/>
              </a:spcBef>
              <a:buFont typeface="Arial" charset="0"/>
              <a:buChar char="•"/>
            </a:pPr>
            <a:r>
              <a:rPr lang="en-US" altLang="en-US" b="0" dirty="0"/>
              <a:t>Taking water from </a:t>
            </a:r>
            <a:r>
              <a:rPr lang="en-US" altLang="en-US" b="0" dirty="0" smtClean="0"/>
              <a:t>stream</a:t>
            </a:r>
          </a:p>
          <a:p>
            <a:pPr eaLnBrk="1" hangingPunct="1">
              <a:spcBef>
                <a:spcPct val="0"/>
              </a:spcBef>
              <a:buFont typeface="Arial" charset="0"/>
              <a:buChar char="•"/>
            </a:pPr>
            <a:r>
              <a:rPr lang="en-US" altLang="en-US" b="0" dirty="0" smtClean="0"/>
              <a:t>Common </a:t>
            </a:r>
            <a:r>
              <a:rPr lang="en-US" altLang="en-US" b="0" dirty="0"/>
              <a:t>E&amp;S deficiencies…timeframe to correct deficiencies</a:t>
            </a:r>
          </a:p>
          <a:p>
            <a:pPr eaLnBrk="1" hangingPunct="1">
              <a:spcBef>
                <a:spcPct val="0"/>
              </a:spcBef>
              <a:buFont typeface="Arial" charset="0"/>
              <a:buChar char="•"/>
            </a:pPr>
            <a:r>
              <a:rPr lang="en-US" altLang="en-US" b="0" dirty="0"/>
              <a:t>Staging and storage areas (APA, watershed areas) and floodplain area</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381000"/>
            <a:ext cx="7772400" cy="1143000"/>
          </a:xfrm>
        </p:spPr>
        <p:txBody>
          <a:bodyPr/>
          <a:lstStyle/>
          <a:p>
            <a:r>
              <a:rPr lang="en-US" altLang="en-US" sz="2800" smtClean="0"/>
              <a:t>BMPs Section 1.10/ E&amp;S Controls</a:t>
            </a:r>
          </a:p>
        </p:txBody>
      </p:sp>
      <p:pic>
        <p:nvPicPr>
          <p:cNvPr id="27651" name="Picture 2" descr="D:\Users\willcoxjd\Documents\North Stonington PIC\RIMG0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3886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152400" y="371475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a:t>Great Concrete Washout</a:t>
            </a:r>
          </a:p>
        </p:txBody>
      </p:sp>
      <p:pic>
        <p:nvPicPr>
          <p:cNvPr id="27653" name="Picture 3" descr="D:\Users\willcoxjd\Documents\25-145\RIMG0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38417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6"/>
          <p:cNvSpPr txBox="1">
            <a:spLocks noChangeArrowheads="1"/>
          </p:cNvSpPr>
          <p:nvPr/>
        </p:nvSpPr>
        <p:spPr bwMode="auto">
          <a:xfrm>
            <a:off x="4572000" y="36845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a:t>Great E&amp;S Controls</a:t>
            </a:r>
          </a:p>
        </p:txBody>
      </p:sp>
      <p:pic>
        <p:nvPicPr>
          <p:cNvPr id="27655" name="Picture 4" descr="D:\Users\willcoxjd\Documents\103_0504\RIMG02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975" y="4017963"/>
            <a:ext cx="37338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8"/>
          <p:cNvSpPr txBox="1">
            <a:spLocks noChangeArrowheads="1"/>
          </p:cNvSpPr>
          <p:nvPr/>
        </p:nvSpPr>
        <p:spPr bwMode="auto">
          <a:xfrm>
            <a:off x="4572000" y="61182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a:t>Not So Good E&amp;S Controls</a:t>
            </a:r>
          </a:p>
        </p:txBody>
      </p:sp>
      <p:pic>
        <p:nvPicPr>
          <p:cNvPr id="27657" name="Picture 5" descr="D:\Users\willcoxjd\Documents\103_0504\RIMG02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3992563"/>
            <a:ext cx="377825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0"/>
          <p:cNvSpPr txBox="1">
            <a:spLocks noChangeArrowheads="1"/>
          </p:cNvSpPr>
          <p:nvPr/>
        </p:nvSpPr>
        <p:spPr bwMode="auto">
          <a:xfrm>
            <a:off x="260350" y="61182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b="0"/>
              <a:t>Not So Good Concrete Washout</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2667000"/>
            <a:ext cx="7772400" cy="1143000"/>
          </a:xfrm>
        </p:spPr>
        <p:txBody>
          <a:bodyPr/>
          <a:lstStyle/>
          <a:p>
            <a:r>
              <a:rPr lang="en-US" altLang="en-US" dirty="0" smtClean="0"/>
              <a:t>Non-typical Projects</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Non-typical Projects</a:t>
            </a:r>
          </a:p>
        </p:txBody>
      </p:sp>
      <p:sp>
        <p:nvSpPr>
          <p:cNvPr id="28675" name="Rectangle 2"/>
          <p:cNvSpPr>
            <a:spLocks noChangeArrowheads="1"/>
          </p:cNvSpPr>
          <p:nvPr/>
        </p:nvSpPr>
        <p:spPr bwMode="auto">
          <a:xfrm>
            <a:off x="990600" y="19050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3200" b="0">
                <a:solidFill>
                  <a:srgbClr val="FFFFFF"/>
                </a:solidFill>
              </a:rPr>
              <a:t>ABC – Accelerated Bridge Construction</a:t>
            </a:r>
          </a:p>
          <a:p>
            <a:pPr eaLnBrk="1" hangingPunct="1">
              <a:spcBef>
                <a:spcPct val="0"/>
              </a:spcBef>
              <a:buFont typeface="Arial" charset="0"/>
              <a:buChar char="•"/>
            </a:pPr>
            <a:r>
              <a:rPr lang="en-US" altLang="en-US" sz="3200" b="0">
                <a:solidFill>
                  <a:srgbClr val="FFFFFF"/>
                </a:solidFill>
              </a:rPr>
              <a:t>Design Build</a:t>
            </a:r>
          </a:p>
          <a:p>
            <a:pPr eaLnBrk="1" hangingPunct="1">
              <a:spcBef>
                <a:spcPct val="0"/>
              </a:spcBef>
              <a:buFont typeface="Arial" charset="0"/>
              <a:buChar char="•"/>
            </a:pPr>
            <a:r>
              <a:rPr lang="en-US" altLang="en-US" sz="3200" b="0">
                <a:solidFill>
                  <a:srgbClr val="FFFFFF"/>
                </a:solidFill>
              </a:rPr>
              <a:t>Projects with weekend closures or short duration</a:t>
            </a:r>
          </a:p>
        </p:txBody>
      </p:sp>
    </p:spTree>
    <p:extLst>
      <p:ext uri="{BB962C8B-B14F-4D97-AF65-F5344CB8AC3E}">
        <p14:creationId xmlns:p14="http://schemas.microsoft.com/office/powerpoint/2010/main" val="3184236927"/>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2209800"/>
            <a:ext cx="7772400" cy="1143000"/>
          </a:xfrm>
        </p:spPr>
        <p:txBody>
          <a:bodyPr/>
          <a:lstStyle/>
          <a:p>
            <a:r>
              <a:rPr lang="en-US" altLang="en-US" dirty="0" smtClean="0"/>
              <a:t>MS4 Update</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04800"/>
            <a:ext cx="7772400" cy="1143000"/>
          </a:xfrm>
        </p:spPr>
        <p:txBody>
          <a:bodyPr/>
          <a:lstStyle/>
          <a:p>
            <a:r>
              <a:rPr lang="en-US" altLang="en-US" smtClean="0"/>
              <a:t>MS4 Update</a:t>
            </a:r>
          </a:p>
        </p:txBody>
      </p:sp>
      <p:sp>
        <p:nvSpPr>
          <p:cNvPr id="29699" name="TextBox 1"/>
          <p:cNvSpPr txBox="1">
            <a:spLocks noChangeArrowheads="1"/>
          </p:cNvSpPr>
          <p:nvPr/>
        </p:nvSpPr>
        <p:spPr bwMode="auto">
          <a:xfrm>
            <a:off x="990600" y="1524000"/>
            <a:ext cx="6781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3200" b="0" dirty="0">
                <a:solidFill>
                  <a:srgbClr val="FFFFFF"/>
                </a:solidFill>
              </a:rPr>
              <a:t>Permit to go in effect July 1, 2019</a:t>
            </a:r>
          </a:p>
          <a:p>
            <a:pPr eaLnBrk="1" hangingPunct="1">
              <a:spcBef>
                <a:spcPct val="0"/>
              </a:spcBef>
              <a:buFont typeface="Arial" charset="0"/>
              <a:buChar char="•"/>
            </a:pPr>
            <a:r>
              <a:rPr lang="en-US" altLang="en-US" sz="3200" b="0" dirty="0">
                <a:solidFill>
                  <a:srgbClr val="FFFFFF"/>
                </a:solidFill>
              </a:rPr>
              <a:t>This permit will give us the ability to track drainage interconnections with private entities and towns</a:t>
            </a:r>
          </a:p>
          <a:p>
            <a:pPr eaLnBrk="1" hangingPunct="1">
              <a:spcBef>
                <a:spcPct val="0"/>
              </a:spcBef>
              <a:buFont typeface="Arial" charset="0"/>
              <a:buChar char="•"/>
            </a:pPr>
            <a:r>
              <a:rPr lang="en-US" altLang="en-US" sz="3200" b="0" dirty="0">
                <a:solidFill>
                  <a:srgbClr val="FFFFFF"/>
                </a:solidFill>
              </a:rPr>
              <a:t>If any illicit discharge is detected on any of your projects please notify OEP and </a:t>
            </a:r>
            <a:r>
              <a:rPr lang="en-US" altLang="en-US" sz="3200" b="0" dirty="0" smtClean="0">
                <a:solidFill>
                  <a:srgbClr val="FFFFFF"/>
                </a:solidFill>
              </a:rPr>
              <a:t>we will pursue </a:t>
            </a:r>
            <a:r>
              <a:rPr lang="en-US" altLang="en-US" sz="3200" b="0" dirty="0">
                <a:solidFill>
                  <a:srgbClr val="FFFFFF"/>
                </a:solidFill>
              </a:rPr>
              <a:t>the issue with our MS4 protocol</a:t>
            </a:r>
          </a:p>
        </p:txBody>
      </p:sp>
    </p:spTree>
    <p:extLst>
      <p:ext uri="{BB962C8B-B14F-4D97-AF65-F5344CB8AC3E}">
        <p14:creationId xmlns:p14="http://schemas.microsoft.com/office/powerpoint/2010/main" val="514204592"/>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04800"/>
            <a:ext cx="7772400" cy="1143000"/>
          </a:xfrm>
        </p:spPr>
        <p:txBody>
          <a:bodyPr/>
          <a:lstStyle/>
          <a:p>
            <a:r>
              <a:rPr lang="en-US" altLang="en-US" smtClean="0"/>
              <a:t>MS4 Update</a:t>
            </a:r>
          </a:p>
        </p:txBody>
      </p:sp>
      <p:pic>
        <p:nvPicPr>
          <p:cNvPr id="4098" name="Picture 2" descr="D:\Users\marsegliamd\AppData\Local\Microsoft\Windows\Temporary Internet Files\Content.Outlook\L57QT3OH\59-163_UpstreamOilShee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6764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676400"/>
            <a:ext cx="2057400" cy="1200329"/>
          </a:xfrm>
          <a:prstGeom prst="rect">
            <a:avLst/>
          </a:prstGeom>
          <a:noFill/>
        </p:spPr>
        <p:txBody>
          <a:bodyPr wrap="square" rtlCol="0">
            <a:spAutoFit/>
          </a:bodyPr>
          <a:lstStyle/>
          <a:p>
            <a:r>
              <a:rPr lang="en-US" sz="2400" dirty="0" smtClean="0"/>
              <a:t>Example of an Illicit Discharge….</a:t>
            </a:r>
            <a:endParaRPr lang="en-US" sz="2400" dirty="0"/>
          </a:p>
        </p:txBody>
      </p:sp>
    </p:spTree>
    <p:extLst>
      <p:ext uri="{BB962C8B-B14F-4D97-AF65-F5344CB8AC3E}">
        <p14:creationId xmlns:p14="http://schemas.microsoft.com/office/powerpoint/2010/main" val="2034515251"/>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7"/>
          <p:cNvSpPr>
            <a:spLocks noGrp="1"/>
          </p:cNvSpPr>
          <p:nvPr>
            <p:ph type="title"/>
          </p:nvPr>
        </p:nvSpPr>
        <p:spPr>
          <a:xfrm>
            <a:off x="457200" y="76200"/>
            <a:ext cx="8229600" cy="990600"/>
          </a:xfrm>
        </p:spPr>
        <p:txBody>
          <a:bodyPr anchor="ctr"/>
          <a:lstStyle/>
          <a:p>
            <a:pPr algn="ctr">
              <a:defRPr/>
            </a:pPr>
            <a:r>
              <a:rPr lang="en-US" sz="3600" dirty="0" smtClean="0">
                <a:effectLst>
                  <a:outerShdw blurRad="38100" dist="38100" dir="2700000" algn="tl">
                    <a:srgbClr val="000000">
                      <a:alpha val="43137"/>
                    </a:srgbClr>
                  </a:outerShdw>
                </a:effectLst>
                <a:latin typeface="Century Gothic" panose="020B0502020202020204" pitchFamily="34" charset="0"/>
              </a:rPr>
              <a:t>Annual Permit Review</a:t>
            </a:r>
          </a:p>
        </p:txBody>
      </p:sp>
      <p:sp>
        <p:nvSpPr>
          <p:cNvPr id="6147" name="TextBox 6"/>
          <p:cNvSpPr txBox="1">
            <a:spLocks noChangeArrowheads="1"/>
          </p:cNvSpPr>
          <p:nvPr/>
        </p:nvSpPr>
        <p:spPr bwMode="auto">
          <a:xfrm>
            <a:off x="457200" y="914400"/>
            <a:ext cx="8077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 typeface="Arial" charset="0"/>
              <a:buChar char="•"/>
            </a:pPr>
            <a:r>
              <a:rPr lang="en-US" altLang="en-US" sz="1800" b="0" dirty="0"/>
              <a:t>Permit Applications – All projects with permitted impacts should have a permit application in the Contract.  If you don’t, </a:t>
            </a:r>
            <a:r>
              <a:rPr lang="en-US" altLang="en-US" sz="1800" b="0" dirty="0" smtClean="0"/>
              <a:t>contact </a:t>
            </a:r>
            <a:r>
              <a:rPr lang="en-US" altLang="en-US" sz="1800" b="0" dirty="0"/>
              <a:t>the Design Engineer or OEP</a:t>
            </a:r>
            <a:r>
              <a:rPr lang="en-US" altLang="en-US" sz="1800" b="0" dirty="0" smtClean="0"/>
              <a:t>.</a:t>
            </a:r>
          </a:p>
          <a:p>
            <a:pPr eaLnBrk="1" hangingPunct="1">
              <a:spcBef>
                <a:spcPct val="0"/>
              </a:spcBef>
              <a:buFont typeface="Arial" charset="0"/>
              <a:buChar char="•"/>
            </a:pPr>
            <a:endParaRPr lang="en-US" altLang="en-US" sz="1800" b="0" dirty="0"/>
          </a:p>
          <a:p>
            <a:pPr eaLnBrk="1" hangingPunct="1">
              <a:spcBef>
                <a:spcPct val="0"/>
              </a:spcBef>
              <a:buFont typeface="Arial" charset="0"/>
              <a:buChar char="•"/>
            </a:pPr>
            <a:r>
              <a:rPr lang="en-US" altLang="en-US" sz="1800" b="0" dirty="0" smtClean="0"/>
              <a:t>Permit Approvals</a:t>
            </a:r>
          </a:p>
          <a:p>
            <a:pPr marL="0" indent="0" eaLnBrk="1" hangingPunct="1">
              <a:spcBef>
                <a:spcPct val="0"/>
              </a:spcBef>
              <a:buNone/>
            </a:pPr>
            <a:endParaRPr lang="en-US" altLang="en-US" sz="1800" b="0" dirty="0"/>
          </a:p>
          <a:p>
            <a:pPr eaLnBrk="1" hangingPunct="1">
              <a:spcBef>
                <a:spcPct val="0"/>
              </a:spcBef>
              <a:buFont typeface="Arial" charset="0"/>
              <a:buChar char="•"/>
            </a:pPr>
            <a:r>
              <a:rPr lang="en-US" altLang="en-US" sz="1800" b="0" dirty="0"/>
              <a:t>Environmental Permit Plan </a:t>
            </a:r>
            <a:r>
              <a:rPr lang="en-US" altLang="en-US" sz="1800" b="0" dirty="0" smtClean="0"/>
              <a:t>Set / Tidal Plates – </a:t>
            </a:r>
            <a:r>
              <a:rPr lang="en-US" altLang="en-US" sz="1800" b="0" dirty="0"/>
              <a:t>Be familiar with your </a:t>
            </a:r>
            <a:r>
              <a:rPr lang="en-US" altLang="en-US" sz="1800" b="0" dirty="0" smtClean="0"/>
              <a:t>Project’s </a:t>
            </a:r>
            <a:r>
              <a:rPr lang="en-US" altLang="en-US" sz="1800" b="0" dirty="0"/>
              <a:t>permitted footprint. </a:t>
            </a:r>
            <a:r>
              <a:rPr lang="en-US" altLang="en-US" sz="1800" b="0" dirty="0" smtClean="0"/>
              <a:t>(Working outside </a:t>
            </a:r>
            <a:r>
              <a:rPr lang="en-US" altLang="en-US" sz="1800" b="0" dirty="0"/>
              <a:t>of </a:t>
            </a:r>
            <a:r>
              <a:rPr lang="en-US" altLang="en-US" sz="1800" b="0" dirty="0" smtClean="0"/>
              <a:t>permitted footprint </a:t>
            </a:r>
            <a:r>
              <a:rPr lang="en-US" altLang="en-US" sz="1800" b="0" dirty="0"/>
              <a:t>is a violation</a:t>
            </a:r>
            <a:r>
              <a:rPr lang="en-US" altLang="en-US" sz="1800" b="0" dirty="0" smtClean="0"/>
              <a:t>!)</a:t>
            </a:r>
          </a:p>
          <a:p>
            <a:pPr marL="0" indent="0" eaLnBrk="1" hangingPunct="1">
              <a:spcBef>
                <a:spcPct val="0"/>
              </a:spcBef>
              <a:buNone/>
            </a:pPr>
            <a:endParaRPr lang="en-US" altLang="en-US" sz="1800" b="0" dirty="0"/>
          </a:p>
          <a:p>
            <a:pPr eaLnBrk="1" hangingPunct="1">
              <a:spcBef>
                <a:spcPct val="0"/>
              </a:spcBef>
              <a:buFont typeface="Arial" charset="0"/>
              <a:buChar char="•"/>
            </a:pPr>
            <a:r>
              <a:rPr lang="en-US" altLang="en-US" sz="1800" b="0" dirty="0"/>
              <a:t>Keeping track of Permit Approval/Expiration dates – Start /Stop </a:t>
            </a:r>
            <a:r>
              <a:rPr lang="en-US" altLang="en-US" sz="1800" b="0" dirty="0" smtClean="0"/>
              <a:t>Notices</a:t>
            </a:r>
          </a:p>
          <a:p>
            <a:pPr marL="0" indent="0" eaLnBrk="1" hangingPunct="1">
              <a:spcBef>
                <a:spcPct val="0"/>
              </a:spcBef>
              <a:buNone/>
            </a:pPr>
            <a:endParaRPr lang="en-US" altLang="en-US" sz="1800" b="0" dirty="0"/>
          </a:p>
          <a:p>
            <a:pPr eaLnBrk="1" hangingPunct="1">
              <a:spcBef>
                <a:spcPct val="0"/>
              </a:spcBef>
              <a:buFont typeface="Arial" charset="0"/>
              <a:buChar char="•"/>
            </a:pPr>
            <a:r>
              <a:rPr lang="en-US" altLang="en-US" sz="1800" b="0" dirty="0"/>
              <a:t>Coastal </a:t>
            </a:r>
            <a:r>
              <a:rPr lang="en-US" altLang="en-US" sz="1800" b="0" dirty="0" smtClean="0"/>
              <a:t>Maintenance General Permit</a:t>
            </a:r>
          </a:p>
          <a:p>
            <a:pPr marL="0" indent="0" eaLnBrk="1" hangingPunct="1">
              <a:spcBef>
                <a:spcPct val="0"/>
              </a:spcBef>
              <a:buNone/>
            </a:pPr>
            <a:endParaRPr lang="en-US" altLang="en-US" sz="1800" b="0" dirty="0"/>
          </a:p>
          <a:p>
            <a:pPr eaLnBrk="1" hangingPunct="1">
              <a:spcBef>
                <a:spcPct val="0"/>
              </a:spcBef>
              <a:buFont typeface="Arial" charset="0"/>
              <a:buChar char="•"/>
            </a:pPr>
            <a:r>
              <a:rPr lang="en-US" altLang="en-US" sz="1800" b="0" dirty="0"/>
              <a:t>ACOE </a:t>
            </a:r>
            <a:r>
              <a:rPr lang="en-US" altLang="en-US" sz="1800" b="0" dirty="0" smtClean="0"/>
              <a:t>Permit</a:t>
            </a:r>
          </a:p>
          <a:p>
            <a:pPr marL="0" indent="0" eaLnBrk="1" hangingPunct="1">
              <a:spcBef>
                <a:spcPct val="0"/>
              </a:spcBef>
              <a:buNone/>
            </a:pPr>
            <a:endParaRPr lang="en-US" altLang="en-US" sz="1800" b="0" dirty="0"/>
          </a:p>
          <a:p>
            <a:pPr eaLnBrk="1" hangingPunct="1">
              <a:spcBef>
                <a:spcPct val="0"/>
              </a:spcBef>
              <a:buFont typeface="Arial" charset="0"/>
              <a:buChar char="•"/>
            </a:pPr>
            <a:r>
              <a:rPr lang="en-US" altLang="en-US" sz="1800" b="0" dirty="0"/>
              <a:t>Construction </a:t>
            </a:r>
            <a:r>
              <a:rPr lang="en-US" altLang="en-US" sz="1800" b="0" dirty="0" err="1"/>
              <a:t>Stormwater</a:t>
            </a:r>
            <a:endParaRPr lang="en-US" altLang="en-US" sz="1800" b="0" dirty="0"/>
          </a:p>
          <a:p>
            <a:pPr lvl="1" eaLnBrk="1" hangingPunct="1">
              <a:spcBef>
                <a:spcPct val="0"/>
              </a:spcBef>
              <a:buFont typeface="Courier New" pitchFamily="49" charset="0"/>
              <a:buChar char="o"/>
            </a:pPr>
            <a:r>
              <a:rPr lang="en-US" altLang="en-US" sz="1800" b="0" dirty="0"/>
              <a:t>Permit set to expire September 2018 (Extension/Renewals of Existing Projects)</a:t>
            </a:r>
          </a:p>
          <a:p>
            <a:pPr lvl="1" eaLnBrk="1" hangingPunct="1">
              <a:spcBef>
                <a:spcPct val="0"/>
              </a:spcBef>
              <a:buFont typeface="Courier New" pitchFamily="49" charset="0"/>
              <a:buChar char="o"/>
            </a:pPr>
            <a:r>
              <a:rPr lang="en-US" altLang="en-US" sz="1800" b="0" dirty="0"/>
              <a:t>Review of monitoring outfalls (Q&amp;A)</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2895600"/>
            <a:ext cx="8534400" cy="762000"/>
          </a:xfrm>
        </p:spPr>
        <p:txBody>
          <a:bodyPr anchor="t"/>
          <a:lstStyle/>
          <a:p>
            <a:pPr>
              <a:defRPr/>
            </a:pPr>
            <a:r>
              <a:rPr lang="en-US" sz="3800" dirty="0" smtClean="0">
                <a:effectLst>
                  <a:outerShdw blurRad="38100" dist="38100" dir="2700000" algn="tl">
                    <a:srgbClr val="000000">
                      <a:alpha val="43137"/>
                    </a:srgbClr>
                  </a:outerShdw>
                </a:effectLst>
                <a:latin typeface="Century Gothic" panose="020B0502020202020204" pitchFamily="34" charset="0"/>
              </a:rPr>
              <a:t>CMP Inventory Update</a:t>
            </a:r>
          </a:p>
        </p:txBody>
      </p:sp>
    </p:spTree>
    <p:extLst>
      <p:ext uri="{BB962C8B-B14F-4D97-AF65-F5344CB8AC3E}">
        <p14:creationId xmlns:p14="http://schemas.microsoft.com/office/powerpoint/2010/main" val="2045186672"/>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152400"/>
            <a:ext cx="8534400" cy="762000"/>
          </a:xfrm>
        </p:spPr>
        <p:txBody>
          <a:bodyPr anchor="t"/>
          <a:lstStyle/>
          <a:p>
            <a:pPr>
              <a:defRPr/>
            </a:pPr>
            <a:r>
              <a:rPr lang="en-US" sz="3800" dirty="0" smtClean="0">
                <a:effectLst>
                  <a:outerShdw blurRad="38100" dist="38100" dir="2700000" algn="tl">
                    <a:srgbClr val="000000">
                      <a:alpha val="43137"/>
                    </a:srgbClr>
                  </a:outerShdw>
                </a:effectLst>
                <a:latin typeface="Century Gothic" panose="020B0502020202020204" pitchFamily="34" charset="0"/>
              </a:rPr>
              <a:t>CMP Inventory Update</a:t>
            </a:r>
          </a:p>
        </p:txBody>
      </p:sp>
      <p:sp>
        <p:nvSpPr>
          <p:cNvPr id="30723" name="Rectangle 5"/>
          <p:cNvSpPr>
            <a:spLocks noGrp="1" noChangeArrowheads="1"/>
          </p:cNvSpPr>
          <p:nvPr>
            <p:ph type="body" sz="half" idx="3"/>
          </p:nvPr>
        </p:nvSpPr>
        <p:spPr>
          <a:xfrm>
            <a:off x="457200" y="990600"/>
            <a:ext cx="8329613" cy="5181600"/>
          </a:xfrm>
        </p:spPr>
        <p:txBody>
          <a:bodyPr/>
          <a:lstStyle/>
          <a:p>
            <a:pPr eaLnBrk="1" hangingPunct="1">
              <a:lnSpc>
                <a:spcPct val="80000"/>
              </a:lnSpc>
              <a:spcBef>
                <a:spcPct val="0"/>
              </a:spcBef>
              <a:spcAft>
                <a:spcPts val="1800"/>
              </a:spcAft>
            </a:pPr>
            <a:r>
              <a:rPr lang="en-US" altLang="en-US" sz="1800" dirty="0" smtClean="0">
                <a:latin typeface="Century Gothic" pitchFamily="34" charset="0"/>
              </a:rPr>
              <a:t>DOT has numerous corrugated metal pipes (CMP) (&lt; 6 feet diameter) with no bridge identification and no Bridge Safety biannual inspection review </a:t>
            </a:r>
          </a:p>
          <a:p>
            <a:pPr eaLnBrk="1" hangingPunct="1">
              <a:lnSpc>
                <a:spcPct val="80000"/>
              </a:lnSpc>
              <a:spcBef>
                <a:spcPct val="0"/>
              </a:spcBef>
              <a:spcAft>
                <a:spcPts val="1800"/>
              </a:spcAft>
            </a:pPr>
            <a:r>
              <a:rPr lang="en-US" altLang="en-US" sz="1800" dirty="0" smtClean="0">
                <a:latin typeface="Century Gothic" pitchFamily="34" charset="0"/>
              </a:rPr>
              <a:t>Many of the CMPs were installed a long, long time ago, in a galaxy far </a:t>
            </a:r>
            <a:r>
              <a:rPr lang="en-US" altLang="en-US" sz="1800" dirty="0" err="1" smtClean="0">
                <a:latin typeface="Century Gothic" pitchFamily="34" charset="0"/>
              </a:rPr>
              <a:t>far</a:t>
            </a:r>
            <a:r>
              <a:rPr lang="en-US" altLang="en-US" sz="1800" dirty="0" smtClean="0">
                <a:latin typeface="Century Gothic" pitchFamily="34" charset="0"/>
              </a:rPr>
              <a:t> away… And are in dire need of identification, inspection, possible repair, or even replacement</a:t>
            </a:r>
          </a:p>
          <a:p>
            <a:pPr eaLnBrk="1" hangingPunct="1">
              <a:lnSpc>
                <a:spcPct val="80000"/>
              </a:lnSpc>
              <a:spcBef>
                <a:spcPct val="0"/>
              </a:spcBef>
              <a:spcAft>
                <a:spcPts val="1800"/>
              </a:spcAft>
            </a:pPr>
            <a:r>
              <a:rPr lang="en-US" altLang="en-US" sz="1800" dirty="0" smtClean="0">
                <a:latin typeface="Century Gothic" pitchFamily="34" charset="0"/>
              </a:rPr>
              <a:t>Expensive Emergency Declarations have pushed this initiative forward</a:t>
            </a:r>
          </a:p>
          <a:p>
            <a:pPr eaLnBrk="1" hangingPunct="1">
              <a:lnSpc>
                <a:spcPct val="80000"/>
              </a:lnSpc>
              <a:spcBef>
                <a:spcPct val="0"/>
              </a:spcBef>
              <a:spcAft>
                <a:spcPts val="1800"/>
              </a:spcAft>
            </a:pPr>
            <a:r>
              <a:rPr lang="en-US" altLang="en-US" sz="1800" dirty="0" smtClean="0">
                <a:latin typeface="Century Gothic" pitchFamily="34" charset="0"/>
              </a:rPr>
              <a:t>Program developed to help inventory pipes and provide preliminary assessments of conditions</a:t>
            </a:r>
          </a:p>
          <a:p>
            <a:pPr eaLnBrk="1" hangingPunct="1">
              <a:lnSpc>
                <a:spcPct val="80000"/>
              </a:lnSpc>
              <a:spcBef>
                <a:spcPct val="0"/>
              </a:spcBef>
              <a:spcAft>
                <a:spcPts val="1800"/>
              </a:spcAft>
            </a:pPr>
            <a:r>
              <a:rPr lang="en-US" altLang="en-US" sz="1800" dirty="0" smtClean="0">
                <a:latin typeface="Century Gothic" pitchFamily="34" charset="0"/>
              </a:rPr>
              <a:t>All Districts have began utilizing the program - expect this program to continue to be developed and implemented for winters to come.</a:t>
            </a:r>
            <a:endParaRPr lang="en-US" altLang="en-US" sz="1600" dirty="0" smtClean="0">
              <a:latin typeface="Century Gothic" pitchFamily="34" charset="0"/>
            </a:endParaRPr>
          </a:p>
        </p:txBody>
      </p:sp>
      <p:pic>
        <p:nvPicPr>
          <p:cNvPr id="30724" name="Picture 2" descr="D:\Users\carifakf\Documents\DOT Projects\17\17-137(RT.72)\Pictures_2009\PB1205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876800"/>
            <a:ext cx="1730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D:\Users\marsegliamd\Documents\11 Bloomfield\Route 178 Filley Brook\Photos\20161005_102359_resize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4876800"/>
            <a:ext cx="1622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D:\Users\marsegliamd\Documents\11 Bloomfield\Route 178 Filley Brook\Photos\20161006_122444_resized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8768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D:\Users\marsegliamd\Documents\11 Bloomfield\Route 178 Filley Brook\11.17.16\IMG_12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8768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152400"/>
            <a:ext cx="8534400" cy="762000"/>
          </a:xfrm>
        </p:spPr>
        <p:txBody>
          <a:bodyPr anchor="t"/>
          <a:lstStyle/>
          <a:p>
            <a:pPr>
              <a:defRPr/>
            </a:pPr>
            <a:r>
              <a:rPr lang="en-US" sz="3800" dirty="0" smtClean="0">
                <a:effectLst>
                  <a:outerShdw blurRad="38100" dist="38100" dir="2700000" algn="tl">
                    <a:srgbClr val="000000">
                      <a:alpha val="43137"/>
                    </a:srgbClr>
                  </a:outerShdw>
                </a:effectLst>
                <a:latin typeface="Century Gothic" panose="020B0502020202020204" pitchFamily="34" charset="0"/>
              </a:rPr>
              <a:t>CMP Inventory Update</a:t>
            </a:r>
          </a:p>
        </p:txBody>
      </p:sp>
      <p:sp>
        <p:nvSpPr>
          <p:cNvPr id="3" name="TextBox 2"/>
          <p:cNvSpPr txBox="1"/>
          <p:nvPr/>
        </p:nvSpPr>
        <p:spPr>
          <a:xfrm>
            <a:off x="1905000" y="4950461"/>
            <a:ext cx="2971800" cy="369332"/>
          </a:xfrm>
          <a:prstGeom prst="rect">
            <a:avLst/>
          </a:prstGeom>
          <a:noFill/>
        </p:spPr>
        <p:txBody>
          <a:bodyPr wrap="square" rtlCol="0">
            <a:spAutoFit/>
          </a:bodyPr>
          <a:lstStyle/>
          <a:p>
            <a:r>
              <a:rPr lang="en-US" sz="1800" dirty="0" smtClean="0"/>
              <a:t>ArcGIS Mapper</a:t>
            </a:r>
            <a:endParaRPr lang="en-US" sz="1800" dirty="0"/>
          </a:p>
        </p:txBody>
      </p:sp>
      <p:sp>
        <p:nvSpPr>
          <p:cNvPr id="4" name="TextBox 3"/>
          <p:cNvSpPr txBox="1"/>
          <p:nvPr/>
        </p:nvSpPr>
        <p:spPr>
          <a:xfrm>
            <a:off x="5181600" y="1066800"/>
            <a:ext cx="3581400"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7,307 pipes have been spatially located and digitized in the GIS Mapper.</a:t>
            </a:r>
          </a:p>
          <a:p>
            <a:pPr marL="285750" indent="-285750">
              <a:buFont typeface="Arial" panose="020B0604020202020204" pitchFamily="34" charset="0"/>
              <a:buChar char="•"/>
            </a:pPr>
            <a:r>
              <a:rPr lang="en-US" sz="1800" dirty="0" smtClean="0"/>
              <a:t>922 pipes have been assessed in the field by DOT personnel.</a:t>
            </a:r>
          </a:p>
          <a:p>
            <a:pPr marL="285750" indent="-285750">
              <a:buFont typeface="Arial" panose="020B0604020202020204" pitchFamily="34" charset="0"/>
              <a:buChar char="•"/>
            </a:pPr>
            <a:r>
              <a:rPr lang="en-US" sz="1800" dirty="0" smtClean="0"/>
              <a:t>Pipe assessments will continue based on staff availability</a:t>
            </a:r>
            <a:r>
              <a:rPr lang="en-US" sz="1800" dirty="0"/>
              <a:t> </a:t>
            </a:r>
            <a:r>
              <a:rPr lang="en-US" sz="1800" dirty="0" smtClean="0"/>
              <a:t>and weather conditions.  </a:t>
            </a:r>
            <a:endParaRPr lang="en-US" sz="1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60" y="1066800"/>
            <a:ext cx="4267200" cy="385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2460" y="4551402"/>
            <a:ext cx="3200400" cy="369332"/>
          </a:xfrm>
          <a:prstGeom prst="rect">
            <a:avLst/>
          </a:prstGeom>
        </p:spPr>
        <p:txBody>
          <a:bodyPr wrap="square">
            <a:spAutoFit/>
          </a:bodyPr>
          <a:lstStyle/>
          <a:p>
            <a:r>
              <a:rPr lang="en-US" sz="900" dirty="0"/>
              <a:t>http://ctdot.maps.arcgis.com/home/webmap/viewer.html?webmap=fff94d6a75d948548eb6835d33d515c0</a:t>
            </a:r>
          </a:p>
        </p:txBody>
      </p:sp>
    </p:spTree>
    <p:extLst>
      <p:ext uri="{BB962C8B-B14F-4D97-AF65-F5344CB8AC3E}">
        <p14:creationId xmlns:p14="http://schemas.microsoft.com/office/powerpoint/2010/main" val="422245846"/>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609600"/>
            <a:ext cx="8305800" cy="762000"/>
          </a:xfrm>
        </p:spPr>
        <p:txBody>
          <a:bodyPr anchor="t"/>
          <a:lstStyle/>
          <a:p>
            <a:pPr>
              <a:defRPr/>
            </a:pPr>
            <a:r>
              <a:rPr lang="en-US" dirty="0" smtClean="0">
                <a:effectLst>
                  <a:outerShdw blurRad="38100" dist="38100" dir="2700000" algn="tl">
                    <a:srgbClr val="000000">
                      <a:alpha val="43137"/>
                    </a:srgbClr>
                  </a:outerShdw>
                </a:effectLst>
                <a:latin typeface="Century Gothic" panose="020B0502020202020204" pitchFamily="34" charset="0"/>
              </a:rPr>
              <a:t>Resource Center</a:t>
            </a:r>
          </a:p>
        </p:txBody>
      </p:sp>
      <p:sp>
        <p:nvSpPr>
          <p:cNvPr id="31747" name="Rectangle 5"/>
          <p:cNvSpPr>
            <a:spLocks noChangeArrowheads="1"/>
          </p:cNvSpPr>
          <p:nvPr/>
        </p:nvSpPr>
        <p:spPr bwMode="auto">
          <a:xfrm>
            <a:off x="461963" y="1371600"/>
            <a:ext cx="8377237"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lnSpc>
                <a:spcPct val="80000"/>
              </a:lnSpc>
              <a:spcBef>
                <a:spcPct val="0"/>
              </a:spcBef>
              <a:spcAft>
                <a:spcPts val="1800"/>
              </a:spcAft>
            </a:pPr>
            <a:r>
              <a:rPr lang="en-US" altLang="en-US" sz="2000">
                <a:solidFill>
                  <a:srgbClr val="FFFF00"/>
                </a:solidFill>
                <a:latin typeface="Century Gothic" pitchFamily="34" charset="0"/>
              </a:rPr>
              <a:t>The Office of Environmental Planning has two websites on the DOT Internet with helpful information for Department personnel. </a:t>
            </a:r>
          </a:p>
          <a:p>
            <a:pPr lvl="1" eaLnBrk="1" hangingPunct="1">
              <a:lnSpc>
                <a:spcPct val="80000"/>
              </a:lnSpc>
              <a:spcBef>
                <a:spcPct val="0"/>
              </a:spcBef>
              <a:spcAft>
                <a:spcPts val="1800"/>
              </a:spcAft>
            </a:pPr>
            <a:r>
              <a:rPr lang="en-US" altLang="en-US" sz="1800">
                <a:solidFill>
                  <a:srgbClr val="FFFF00"/>
                </a:solidFill>
                <a:latin typeface="Century Gothic" pitchFamily="34" charset="0"/>
              </a:rPr>
              <a:t>Water &amp; Natural Resources:  </a:t>
            </a:r>
            <a:r>
              <a:rPr lang="en-US" altLang="en-US" sz="1800">
                <a:latin typeface="Century Gothic" pitchFamily="34" charset="0"/>
                <a:hlinkClick r:id="rId2"/>
              </a:rPr>
              <a:t>www.ct.gov/dot/cwp/view.asp?a=3530&amp;Q=551478</a:t>
            </a:r>
            <a:endParaRPr lang="en-US" altLang="en-US" sz="1800">
              <a:latin typeface="Century Gothic" pitchFamily="34" charset="0"/>
            </a:endParaRPr>
          </a:p>
          <a:p>
            <a:pPr lvl="1" eaLnBrk="1" hangingPunct="1">
              <a:lnSpc>
                <a:spcPct val="80000"/>
              </a:lnSpc>
              <a:spcBef>
                <a:spcPct val="0"/>
              </a:spcBef>
              <a:spcAft>
                <a:spcPts val="1800"/>
              </a:spcAft>
            </a:pPr>
            <a:r>
              <a:rPr lang="en-US" altLang="en-US" sz="1800">
                <a:solidFill>
                  <a:srgbClr val="FFFF00"/>
                </a:solidFill>
                <a:latin typeface="Century Gothic" pitchFamily="34" charset="0"/>
              </a:rPr>
              <a:t>Water &amp; Noise Compliance:  </a:t>
            </a:r>
            <a:r>
              <a:rPr lang="en-US" altLang="en-US" sz="1800" u="sng">
                <a:latin typeface="Century Gothic" pitchFamily="34" charset="0"/>
              </a:rPr>
              <a:t>www.ct.gov/dot/cwp/view.asp?a=3530&amp;q=560976</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algn="r" eaLnBrk="1" hangingPunct="1">
              <a:spcBef>
                <a:spcPct val="0"/>
              </a:spcBef>
              <a:buFontTx/>
              <a:buNone/>
            </a:pPr>
            <a:fld id="{A9CC1C5E-FA50-47A6-AD36-3797C7DAAF9C}" type="slidenum">
              <a:rPr lang="en-US" altLang="en-US" sz="1400" b="0"/>
              <a:pPr algn="r" eaLnBrk="1" hangingPunct="1">
                <a:spcBef>
                  <a:spcPct val="0"/>
                </a:spcBef>
                <a:buFontTx/>
                <a:buNone/>
              </a:pPr>
              <a:t>54</a:t>
            </a:fld>
            <a:endParaRPr lang="en-US" altLang="en-US" sz="1400" b="0"/>
          </a:p>
        </p:txBody>
      </p:sp>
      <p:sp>
        <p:nvSpPr>
          <p:cNvPr id="32771" name="Rectangle 9"/>
          <p:cNvSpPr>
            <a:spLocks noGrp="1" noChangeArrowheads="1"/>
          </p:cNvSpPr>
          <p:nvPr>
            <p:ph type="title"/>
          </p:nvPr>
        </p:nvSpPr>
        <p:spPr>
          <a:xfrm>
            <a:off x="762000" y="152400"/>
            <a:ext cx="7772400" cy="762000"/>
          </a:xfrm>
        </p:spPr>
        <p:txBody>
          <a:bodyPr/>
          <a:lstStyle/>
          <a:p>
            <a:pPr eaLnBrk="1" hangingPunct="1"/>
            <a:r>
              <a:rPr lang="en-US" altLang="en-US" smtClean="0">
                <a:latin typeface="Century Gothic" pitchFamily="34" charset="0"/>
              </a:rPr>
              <a:t>Questions?</a:t>
            </a:r>
          </a:p>
        </p:txBody>
      </p:sp>
      <p:sp>
        <p:nvSpPr>
          <p:cNvPr id="2" name="Content Placeholder 1"/>
          <p:cNvSpPr>
            <a:spLocks noGrp="1"/>
          </p:cNvSpPr>
          <p:nvPr>
            <p:ph sz="half" idx="1"/>
          </p:nvPr>
        </p:nvSpPr>
        <p:spPr/>
        <p:txBody>
          <a:bodyPr/>
          <a:lstStyle/>
          <a:p>
            <a:endParaRPr lang="en-US"/>
          </a:p>
        </p:txBody>
      </p:sp>
    </p:spTree>
  </p:cSld>
  <p:clrMapOvr>
    <a:masterClrMapping/>
  </p:clrMapOvr>
  <p:transition spd="slow" advClick="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9850"/>
            <a:ext cx="7772400" cy="579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2971800"/>
            <a:ext cx="3778250"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TextBox 4"/>
          <p:cNvSpPr txBox="1">
            <a:spLocks noChangeArrowheads="1"/>
          </p:cNvSpPr>
          <p:nvPr/>
        </p:nvSpPr>
        <p:spPr bwMode="auto">
          <a:xfrm>
            <a:off x="4986338" y="119063"/>
            <a:ext cx="2794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dirty="0">
                <a:solidFill>
                  <a:schemeClr val="tx1"/>
                </a:solidFill>
              </a:rPr>
              <a:t>Environmental Permit Plan </a:t>
            </a:r>
            <a:r>
              <a:rPr lang="en-US" altLang="en-US" sz="1400" dirty="0" smtClean="0">
                <a:solidFill>
                  <a:schemeClr val="tx1"/>
                </a:solidFill>
              </a:rPr>
              <a:t>Set</a:t>
            </a:r>
          </a:p>
          <a:p>
            <a:pPr eaLnBrk="1" hangingPunct="1">
              <a:spcBef>
                <a:spcPct val="0"/>
              </a:spcBef>
              <a:buFontTx/>
              <a:buNone/>
            </a:pPr>
            <a:r>
              <a:rPr lang="en-US" altLang="en-US" sz="1400" dirty="0" smtClean="0">
                <a:solidFill>
                  <a:schemeClr val="tx1"/>
                </a:solidFill>
              </a:rPr>
              <a:t>Wetland Impact Sheet </a:t>
            </a:r>
            <a:endParaRPr lang="en-US" altLang="en-US" sz="1400"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7" y="5466865"/>
            <a:ext cx="4729162" cy="106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6957"/>
            <a:ext cx="5715000" cy="590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98" y="904670"/>
            <a:ext cx="3384766"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364" y="3566908"/>
            <a:ext cx="5257800" cy="112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
          <p:cNvSpPr txBox="1">
            <a:spLocks noChangeArrowheads="1"/>
          </p:cNvSpPr>
          <p:nvPr/>
        </p:nvSpPr>
        <p:spPr bwMode="auto">
          <a:xfrm>
            <a:off x="5867400" y="166006"/>
            <a:ext cx="3284764" cy="738664"/>
          </a:xfrm>
          <a:prstGeom prst="rect">
            <a:avLst/>
          </a:prstGeom>
          <a:solidFill>
            <a:schemeClr val="bg1"/>
          </a:solidFill>
          <a:ln>
            <a:noFill/>
          </a:ln>
          <a:extLst/>
        </p:spPr>
        <p:txBody>
          <a:bodyPr wrap="square">
            <a:spAutoFit/>
          </a:bodyPr>
          <a:lstStyle>
            <a:lvl1pPr eaLnBrk="0" hangingPunct="0">
              <a:spcBef>
                <a:spcPct val="20000"/>
              </a:spcBef>
              <a:buFont typeface="Wingdings" pitchFamily="2" charset="2"/>
              <a:buChar char="§"/>
              <a:defRPr sz="2800" b="1">
                <a:solidFill>
                  <a:schemeClr val="bg1"/>
                </a:solidFill>
                <a:latin typeface="Arial" charset="0"/>
              </a:defRPr>
            </a:lvl1pPr>
            <a:lvl2pPr marL="742950" indent="-285750" eaLnBrk="0" hangingPunct="0">
              <a:spcBef>
                <a:spcPct val="20000"/>
              </a:spcBef>
              <a:buFont typeface="Wingdings" pitchFamily="2" charset="2"/>
              <a:buChar char="§"/>
              <a:defRPr sz="2000" b="1">
                <a:solidFill>
                  <a:schemeClr val="bg1"/>
                </a:solidFill>
                <a:latin typeface="Arial" charset="0"/>
              </a:defRPr>
            </a:lvl2pPr>
            <a:lvl3pPr marL="1143000" indent="-228600" eaLnBrk="0" hangingPunct="0">
              <a:spcBef>
                <a:spcPct val="20000"/>
              </a:spcBef>
              <a:buChar char="•"/>
              <a:defRPr b="1">
                <a:solidFill>
                  <a:schemeClr val="bg1"/>
                </a:solidFill>
                <a:latin typeface="Arial" charset="0"/>
              </a:defRPr>
            </a:lvl3pPr>
            <a:lvl4pPr marL="1600200" indent="-228600" eaLnBrk="0" hangingPunct="0">
              <a:spcBef>
                <a:spcPct val="20000"/>
              </a:spcBef>
              <a:buChar char="–"/>
              <a:defRPr sz="1600" b="1">
                <a:solidFill>
                  <a:schemeClr val="bg1"/>
                </a:solidFill>
                <a:latin typeface="Arial" charset="0"/>
              </a:defRPr>
            </a:lvl4pPr>
            <a:lvl5pPr marL="2057400" indent="-228600" eaLnBrk="0" hangingPunct="0">
              <a:spcBef>
                <a:spcPct val="20000"/>
              </a:spcBef>
              <a:buChar char="»"/>
              <a:defRPr sz="1400" b="1">
                <a:solidFill>
                  <a:schemeClr val="bg1"/>
                </a:solidFill>
                <a:latin typeface="Arial" charset="0"/>
              </a:defRPr>
            </a:lvl5pPr>
            <a:lvl6pPr marL="2514600" indent="-228600" eaLnBrk="0" fontAlgn="base" hangingPunct="0">
              <a:spcBef>
                <a:spcPct val="20000"/>
              </a:spcBef>
              <a:spcAft>
                <a:spcPct val="0"/>
              </a:spcAft>
              <a:buChar char="»"/>
              <a:defRPr sz="1400" b="1">
                <a:solidFill>
                  <a:schemeClr val="bg1"/>
                </a:solidFill>
                <a:latin typeface="Arial" charset="0"/>
              </a:defRPr>
            </a:lvl6pPr>
            <a:lvl7pPr marL="2971800" indent="-228600" eaLnBrk="0" fontAlgn="base" hangingPunct="0">
              <a:spcBef>
                <a:spcPct val="20000"/>
              </a:spcBef>
              <a:spcAft>
                <a:spcPct val="0"/>
              </a:spcAft>
              <a:buChar char="»"/>
              <a:defRPr sz="1400" b="1">
                <a:solidFill>
                  <a:schemeClr val="bg1"/>
                </a:solidFill>
                <a:latin typeface="Arial" charset="0"/>
              </a:defRPr>
            </a:lvl7pPr>
            <a:lvl8pPr marL="3429000" indent="-228600" eaLnBrk="0" fontAlgn="base" hangingPunct="0">
              <a:spcBef>
                <a:spcPct val="20000"/>
              </a:spcBef>
              <a:spcAft>
                <a:spcPct val="0"/>
              </a:spcAft>
              <a:buChar char="»"/>
              <a:defRPr sz="1400" b="1">
                <a:solidFill>
                  <a:schemeClr val="bg1"/>
                </a:solidFill>
                <a:latin typeface="Arial" charset="0"/>
              </a:defRPr>
            </a:lvl8pPr>
            <a:lvl9pPr marL="3886200" indent="-228600" eaLnBrk="0" fontAlgn="base" hangingPunct="0">
              <a:spcBef>
                <a:spcPct val="20000"/>
              </a:spcBef>
              <a:spcAft>
                <a:spcPct val="0"/>
              </a:spcAft>
              <a:buChar char="»"/>
              <a:defRPr sz="1400" b="1">
                <a:solidFill>
                  <a:schemeClr val="bg1"/>
                </a:solidFill>
                <a:latin typeface="Arial" charset="0"/>
              </a:defRPr>
            </a:lvl9pPr>
          </a:lstStyle>
          <a:p>
            <a:pPr eaLnBrk="1" hangingPunct="1">
              <a:spcBef>
                <a:spcPct val="0"/>
              </a:spcBef>
              <a:buFontTx/>
              <a:buNone/>
            </a:pPr>
            <a:r>
              <a:rPr lang="en-US" altLang="en-US" sz="1400" dirty="0">
                <a:solidFill>
                  <a:schemeClr val="tx1"/>
                </a:solidFill>
              </a:rPr>
              <a:t>Environmental Permit Plan </a:t>
            </a:r>
            <a:r>
              <a:rPr lang="en-US" altLang="en-US" sz="1400" dirty="0" smtClean="0">
                <a:solidFill>
                  <a:schemeClr val="tx1"/>
                </a:solidFill>
              </a:rPr>
              <a:t>Set</a:t>
            </a:r>
          </a:p>
          <a:p>
            <a:pPr eaLnBrk="1" hangingPunct="1">
              <a:spcBef>
                <a:spcPct val="0"/>
              </a:spcBef>
              <a:buFontTx/>
              <a:buNone/>
            </a:pPr>
            <a:r>
              <a:rPr lang="en-US" altLang="en-US" sz="1400" dirty="0" smtClean="0">
                <a:solidFill>
                  <a:schemeClr val="tx1"/>
                </a:solidFill>
              </a:rPr>
              <a:t>Floodplain Impact Sheet </a:t>
            </a:r>
          </a:p>
          <a:p>
            <a:pPr eaLnBrk="1" hangingPunct="1">
              <a:spcBef>
                <a:spcPct val="0"/>
              </a:spcBef>
              <a:buFontTx/>
              <a:buNone/>
            </a:pPr>
            <a:endParaRPr lang="en-US" altLang="en-US" sz="1400" dirty="0">
              <a:solidFill>
                <a:schemeClr val="tx1"/>
              </a:solidFill>
            </a:endParaRPr>
          </a:p>
        </p:txBody>
      </p:sp>
    </p:spTree>
    <p:extLst>
      <p:ext uri="{BB962C8B-B14F-4D97-AF65-F5344CB8AC3E}">
        <p14:creationId xmlns:p14="http://schemas.microsoft.com/office/powerpoint/2010/main" val="384724472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152400" y="152400"/>
            <a:ext cx="8839200" cy="762000"/>
          </a:xfrm>
        </p:spPr>
        <p:txBody>
          <a:bodyPr anchor="t"/>
          <a:lstStyle/>
          <a:p>
            <a:pPr>
              <a:defRPr/>
            </a:pPr>
            <a:r>
              <a:rPr lang="en-US" sz="3000" dirty="0" smtClean="0">
                <a:effectLst>
                  <a:outerShdw blurRad="38100" dist="38100" dir="2700000" algn="tl">
                    <a:srgbClr val="000000">
                      <a:alpha val="43137"/>
                    </a:srgbClr>
                  </a:outerShdw>
                </a:effectLst>
                <a:latin typeface="Century Gothic" panose="020B0502020202020204" pitchFamily="34" charset="0"/>
              </a:rPr>
              <a:t>DEEP Land &amp; Water Resources Division (LWRD)</a:t>
            </a:r>
          </a:p>
        </p:txBody>
      </p:sp>
      <p:sp>
        <p:nvSpPr>
          <p:cNvPr id="20" name="Rectangle 5"/>
          <p:cNvSpPr>
            <a:spLocks noGrp="1" noChangeArrowheads="1"/>
          </p:cNvSpPr>
          <p:nvPr>
            <p:ph type="body" sz="half" idx="3"/>
          </p:nvPr>
        </p:nvSpPr>
        <p:spPr>
          <a:xfrm>
            <a:off x="304800" y="838200"/>
            <a:ext cx="4495800" cy="5638800"/>
          </a:xfrm>
        </p:spPr>
        <p:txBody>
          <a:bodyPr/>
          <a:lstStyle/>
          <a:p>
            <a:pPr marL="0" indent="0" eaLnBrk="1" hangingPunct="1">
              <a:lnSpc>
                <a:spcPct val="80000"/>
              </a:lnSpc>
              <a:spcBef>
                <a:spcPct val="0"/>
              </a:spcBef>
              <a:spcAft>
                <a:spcPts val="1800"/>
              </a:spcAft>
              <a:buFont typeface="Wingdings" pitchFamily="2" charset="2"/>
              <a:buNone/>
              <a:defRPr/>
            </a:pPr>
            <a:r>
              <a:rPr lang="en-US" altLang="en-US" sz="2000" dirty="0" smtClean="0">
                <a:latin typeface="Century Gothic" panose="020B0502020202020204" pitchFamily="34" charset="0"/>
              </a:rPr>
              <a:t>Inland Wetland Permits:</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Construction Water Resources (IW General) </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Inland Wetland Individual Permit</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Flood Management Certification</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401 Water Quality Certificate / PGP Addendum Form</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Dam Safety</a:t>
            </a:r>
            <a:endParaRPr lang="en-US" altLang="en-US" sz="2000" dirty="0">
              <a:solidFill>
                <a:srgbClr val="FFFF00"/>
              </a:solidFill>
              <a:latin typeface="Century Gothic" panose="020B0502020202020204" pitchFamily="34" charset="0"/>
            </a:endParaRPr>
          </a:p>
          <a:p>
            <a:pPr eaLnBrk="1" hangingPunct="1">
              <a:lnSpc>
                <a:spcPct val="80000"/>
              </a:lnSpc>
              <a:spcBef>
                <a:spcPct val="0"/>
              </a:spcBef>
              <a:spcAft>
                <a:spcPts val="1800"/>
              </a:spcAft>
              <a:defRPr/>
            </a:pPr>
            <a:r>
              <a:rPr lang="en-US" altLang="en-US" sz="2000" dirty="0" smtClean="0">
                <a:solidFill>
                  <a:srgbClr val="FFFF00"/>
                </a:solidFill>
                <a:latin typeface="Century Gothic" panose="020B0502020202020204" pitchFamily="34" charset="0"/>
              </a:rPr>
              <a:t>Note:  All projects should have the permit application and permit approval letter with special conditions as part of the Contract.  The lone exception is the IW General which does not have a permit approval letter. </a:t>
            </a:r>
            <a:endParaRPr lang="en-US" altLang="en-US" sz="1400" dirty="0" smtClean="0">
              <a:solidFill>
                <a:srgbClr val="FFFF00"/>
              </a:solidFill>
            </a:endParaRPr>
          </a:p>
          <a:p>
            <a:pPr eaLnBrk="1" hangingPunct="1">
              <a:lnSpc>
                <a:spcPct val="80000"/>
              </a:lnSpc>
              <a:spcBef>
                <a:spcPct val="0"/>
              </a:spcBef>
              <a:spcAft>
                <a:spcPts val="1800"/>
              </a:spcAft>
              <a:defRPr/>
            </a:pPr>
            <a:endParaRPr lang="en-US" altLang="en-US" sz="1800" dirty="0" smtClean="0">
              <a:solidFill>
                <a:srgbClr val="FFFF00"/>
              </a:solidFill>
            </a:endParaRPr>
          </a:p>
        </p:txBody>
      </p:sp>
      <p:sp>
        <p:nvSpPr>
          <p:cNvPr id="21" name="Rectangle 5"/>
          <p:cNvSpPr txBox="1">
            <a:spLocks noChangeArrowheads="1"/>
          </p:cNvSpPr>
          <p:nvPr/>
        </p:nvSpPr>
        <p:spPr bwMode="auto">
          <a:xfrm>
            <a:off x="4800600" y="850900"/>
            <a:ext cx="4267200" cy="5638800"/>
          </a:xfrm>
          <a:prstGeom prst="rect">
            <a:avLst/>
          </a:prstGeom>
          <a:noFill/>
          <a:ln>
            <a:noFill/>
          </a:ln>
          <a:effectLst>
            <a:outerShdw dist="28398" dir="1593903" algn="ctr" rotWithShape="0">
              <a:srgbClr val="2803A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6" tIns="45708" rIns="91416" bIns="45708"/>
          <a:lstStyle>
            <a:lvl1pPr marL="342900" indent="-342900" algn="l" rtl="0" eaLnBrk="0" fontAlgn="base" hangingPunct="0">
              <a:spcBef>
                <a:spcPct val="20000"/>
              </a:spcBef>
              <a:spcAft>
                <a:spcPct val="0"/>
              </a:spcAft>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a:lstStyle>
          <a:p>
            <a:pPr marL="0" indent="0" eaLnBrk="1" hangingPunct="1">
              <a:lnSpc>
                <a:spcPct val="80000"/>
              </a:lnSpc>
              <a:spcBef>
                <a:spcPct val="0"/>
              </a:spcBef>
              <a:spcAft>
                <a:spcPts val="1800"/>
              </a:spcAft>
              <a:buFont typeface="Wingdings" pitchFamily="2" charset="2"/>
              <a:buNone/>
              <a:defRPr/>
            </a:pPr>
            <a:r>
              <a:rPr lang="en-US" altLang="en-US" sz="2000" kern="0" dirty="0" smtClean="0">
                <a:latin typeface="Century Gothic" panose="020B0502020202020204" pitchFamily="34" charset="0"/>
              </a:rPr>
              <a:t>Tidal Wetland Permits:</a:t>
            </a:r>
          </a:p>
          <a:p>
            <a:pPr eaLnBrk="1" hangingPunct="1">
              <a:lnSpc>
                <a:spcPct val="80000"/>
              </a:lnSpc>
              <a:spcBef>
                <a:spcPct val="0"/>
              </a:spcBef>
              <a:spcAft>
                <a:spcPts val="1800"/>
              </a:spcAft>
              <a:defRPr/>
            </a:pPr>
            <a:r>
              <a:rPr lang="en-US" altLang="en-US" sz="2000" kern="0" dirty="0" smtClean="0">
                <a:latin typeface="Century Gothic" panose="020B0502020202020204" pitchFamily="34" charset="0"/>
              </a:rPr>
              <a:t>Structures, Dredging and Fill</a:t>
            </a:r>
          </a:p>
          <a:p>
            <a:pPr eaLnBrk="1" hangingPunct="1">
              <a:lnSpc>
                <a:spcPct val="80000"/>
              </a:lnSpc>
              <a:spcBef>
                <a:spcPct val="0"/>
              </a:spcBef>
              <a:spcAft>
                <a:spcPts val="1800"/>
              </a:spcAft>
              <a:defRPr/>
            </a:pPr>
            <a:r>
              <a:rPr lang="en-US" altLang="en-US" sz="2000" kern="0" dirty="0" smtClean="0">
                <a:latin typeface="Century Gothic" panose="020B0502020202020204" pitchFamily="34" charset="0"/>
              </a:rPr>
              <a:t>Tidal Wetlands</a:t>
            </a:r>
          </a:p>
          <a:p>
            <a:pPr eaLnBrk="1" hangingPunct="1">
              <a:lnSpc>
                <a:spcPct val="80000"/>
              </a:lnSpc>
              <a:spcBef>
                <a:spcPct val="0"/>
              </a:spcBef>
              <a:spcAft>
                <a:spcPts val="1800"/>
              </a:spcAft>
              <a:defRPr/>
            </a:pPr>
            <a:r>
              <a:rPr lang="en-US" altLang="en-US" sz="2000" kern="0" dirty="0" smtClean="0">
                <a:latin typeface="Century Gothic" panose="020B0502020202020204" pitchFamily="34" charset="0"/>
              </a:rPr>
              <a:t>Certification of Permission</a:t>
            </a:r>
          </a:p>
          <a:p>
            <a:pPr eaLnBrk="1" hangingPunct="1">
              <a:lnSpc>
                <a:spcPct val="80000"/>
              </a:lnSpc>
              <a:spcBef>
                <a:spcPct val="0"/>
              </a:spcBef>
              <a:spcAft>
                <a:spcPts val="1800"/>
              </a:spcAft>
              <a:defRPr/>
            </a:pPr>
            <a:r>
              <a:rPr lang="en-US" altLang="en-US" sz="2000" kern="0" dirty="0" smtClean="0">
                <a:latin typeface="Century Gothic" panose="020B0502020202020204" pitchFamily="34" charset="0"/>
              </a:rPr>
              <a:t>Coastal Consistency Review Form</a:t>
            </a:r>
          </a:p>
          <a:p>
            <a:pPr eaLnBrk="1" hangingPunct="1">
              <a:lnSpc>
                <a:spcPct val="80000"/>
              </a:lnSpc>
              <a:spcBef>
                <a:spcPct val="0"/>
              </a:spcBef>
              <a:spcAft>
                <a:spcPts val="1800"/>
              </a:spcAft>
              <a:defRPr/>
            </a:pPr>
            <a:r>
              <a:rPr lang="en-US" altLang="en-US" sz="2000" kern="0" dirty="0" smtClean="0">
                <a:latin typeface="Century Gothic" panose="020B0502020202020204" pitchFamily="34" charset="0"/>
              </a:rPr>
              <a:t>401 Water Quality Certificate</a:t>
            </a:r>
          </a:p>
          <a:p>
            <a:pPr eaLnBrk="1" hangingPunct="1">
              <a:lnSpc>
                <a:spcPct val="80000"/>
              </a:lnSpc>
              <a:spcBef>
                <a:spcPct val="0"/>
              </a:spcBef>
              <a:spcAft>
                <a:spcPts val="1800"/>
              </a:spcAft>
              <a:defRPr/>
            </a:pPr>
            <a:r>
              <a:rPr lang="en-US" altLang="en-US" sz="2000" kern="0" dirty="0" smtClean="0">
                <a:latin typeface="Century Gothic" panose="020B0502020202020204" pitchFamily="34" charset="0"/>
              </a:rPr>
              <a:t>Coastal Maintenance General Permit</a:t>
            </a:r>
          </a:p>
          <a:p>
            <a:pPr eaLnBrk="1" hangingPunct="1">
              <a:lnSpc>
                <a:spcPct val="80000"/>
              </a:lnSpc>
              <a:spcBef>
                <a:spcPct val="0"/>
              </a:spcBef>
              <a:spcAft>
                <a:spcPts val="1800"/>
              </a:spcAft>
              <a:defRPr/>
            </a:pPr>
            <a:r>
              <a:rPr lang="en-US" altLang="en-US" sz="2000" kern="0" dirty="0" smtClean="0">
                <a:solidFill>
                  <a:srgbClr val="FFFF00"/>
                </a:solidFill>
                <a:latin typeface="Century Gothic" panose="020B0502020202020204" pitchFamily="34" charset="0"/>
              </a:rPr>
              <a:t>Note:  Inspection Staff should always read through the permit application as it may contain important information.</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381000" y="381000"/>
            <a:ext cx="8534400" cy="762000"/>
          </a:xfrm>
        </p:spPr>
        <p:txBody>
          <a:bodyPr anchor="t"/>
          <a:lstStyle/>
          <a:p>
            <a:pPr>
              <a:defRPr/>
            </a:pPr>
            <a:r>
              <a:rPr lang="en-US" sz="3800" dirty="0" smtClean="0">
                <a:effectLst>
                  <a:outerShdw blurRad="38100" dist="38100" dir="2700000" algn="tl">
                    <a:srgbClr val="000000">
                      <a:alpha val="43137"/>
                    </a:srgbClr>
                  </a:outerShdw>
                </a:effectLst>
                <a:latin typeface="Century Gothic" panose="020B0502020202020204" pitchFamily="34" charset="0"/>
              </a:rPr>
              <a:t>Department of Transportation (DOT)</a:t>
            </a:r>
          </a:p>
        </p:txBody>
      </p:sp>
      <p:sp>
        <p:nvSpPr>
          <p:cNvPr id="22531" name="Rectangle 5"/>
          <p:cNvSpPr>
            <a:spLocks noGrp="1" noChangeArrowheads="1"/>
          </p:cNvSpPr>
          <p:nvPr>
            <p:ph type="body" sz="half" idx="3"/>
          </p:nvPr>
        </p:nvSpPr>
        <p:spPr>
          <a:xfrm>
            <a:off x="457200" y="1219200"/>
            <a:ext cx="8329613" cy="5181600"/>
          </a:xfrm>
        </p:spPr>
        <p:txBody>
          <a:bodyPr/>
          <a:lstStyle/>
          <a:p>
            <a:pPr marL="0" indent="0" eaLnBrk="1" hangingPunct="1">
              <a:lnSpc>
                <a:spcPct val="80000"/>
              </a:lnSpc>
              <a:spcBef>
                <a:spcPct val="0"/>
              </a:spcBef>
              <a:spcAft>
                <a:spcPts val="1800"/>
              </a:spcAft>
              <a:buFont typeface="Wingdings" pitchFamily="2" charset="2"/>
              <a:buNone/>
              <a:defRPr/>
            </a:pPr>
            <a:r>
              <a:rPr lang="en-US" altLang="en-US" sz="2000" dirty="0" smtClean="0">
                <a:latin typeface="Century Gothic" panose="020B0502020202020204" pitchFamily="34" charset="0"/>
              </a:rPr>
              <a:t>DOT Issued Permits:</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Flood Management General</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Flood Management Memorandum of Understanding</a:t>
            </a:r>
          </a:p>
          <a:p>
            <a:pPr eaLnBrk="1" hangingPunct="1">
              <a:lnSpc>
                <a:spcPct val="80000"/>
              </a:lnSpc>
              <a:spcBef>
                <a:spcPct val="0"/>
              </a:spcBef>
              <a:spcAft>
                <a:spcPts val="1800"/>
              </a:spcAft>
              <a:defRPr/>
            </a:pPr>
            <a:r>
              <a:rPr lang="en-US" altLang="en-US" sz="2000" dirty="0" smtClean="0">
                <a:latin typeface="Century Gothic" panose="020B0502020202020204" pitchFamily="34" charset="0"/>
              </a:rPr>
              <a:t>DOT Coastal Consistency Review Form </a:t>
            </a:r>
          </a:p>
          <a:p>
            <a:pPr marL="0" indent="0" eaLnBrk="1" hangingPunct="1">
              <a:lnSpc>
                <a:spcPct val="80000"/>
              </a:lnSpc>
              <a:spcBef>
                <a:spcPct val="0"/>
              </a:spcBef>
              <a:spcAft>
                <a:spcPts val="1800"/>
              </a:spcAft>
              <a:buFont typeface="Wingdings" pitchFamily="2" charset="2"/>
              <a:buNone/>
              <a:defRPr/>
            </a:pPr>
            <a:r>
              <a:rPr lang="en-US" altLang="en-US" sz="2000" dirty="0" smtClean="0">
                <a:solidFill>
                  <a:srgbClr val="FFFF00"/>
                </a:solidFill>
                <a:latin typeface="Century Gothic" panose="020B0502020202020204" pitchFamily="34" charset="0"/>
              </a:rPr>
              <a:t>Notes:</a:t>
            </a:r>
          </a:p>
          <a:p>
            <a:pPr eaLnBrk="1" hangingPunct="1">
              <a:lnSpc>
                <a:spcPct val="80000"/>
              </a:lnSpc>
              <a:spcBef>
                <a:spcPct val="0"/>
              </a:spcBef>
              <a:spcAft>
                <a:spcPts val="1800"/>
              </a:spcAft>
              <a:defRPr/>
            </a:pPr>
            <a:r>
              <a:rPr lang="en-US" altLang="en-US" sz="2000" dirty="0" smtClean="0">
                <a:solidFill>
                  <a:srgbClr val="FFFF00"/>
                </a:solidFill>
                <a:latin typeface="Century Gothic" panose="020B0502020202020204" pitchFamily="34" charset="0"/>
              </a:rPr>
              <a:t>Flood Management General issued for minor work in floodplain.</a:t>
            </a:r>
          </a:p>
          <a:p>
            <a:pPr eaLnBrk="1" hangingPunct="1">
              <a:lnSpc>
                <a:spcPct val="80000"/>
              </a:lnSpc>
              <a:spcBef>
                <a:spcPct val="0"/>
              </a:spcBef>
              <a:spcAft>
                <a:spcPts val="1800"/>
              </a:spcAft>
              <a:defRPr/>
            </a:pPr>
            <a:r>
              <a:rPr lang="en-US" altLang="en-US" sz="2000" dirty="0" smtClean="0">
                <a:solidFill>
                  <a:srgbClr val="FFFF00"/>
                </a:solidFill>
                <a:latin typeface="Century Gothic" panose="020B0502020202020204" pitchFamily="34" charset="0"/>
              </a:rPr>
              <a:t>FM-MOU for Municipal Projects only.</a:t>
            </a:r>
          </a:p>
          <a:p>
            <a:pPr eaLnBrk="1" hangingPunct="1">
              <a:lnSpc>
                <a:spcPct val="80000"/>
              </a:lnSpc>
              <a:spcBef>
                <a:spcPct val="0"/>
              </a:spcBef>
              <a:spcAft>
                <a:spcPts val="1800"/>
              </a:spcAft>
              <a:defRPr/>
            </a:pPr>
            <a:r>
              <a:rPr lang="en-US" altLang="en-US" sz="2000" dirty="0" smtClean="0">
                <a:solidFill>
                  <a:srgbClr val="FFFF00"/>
                </a:solidFill>
                <a:latin typeface="Century Gothic" panose="020B0502020202020204" pitchFamily="34" charset="0"/>
              </a:rPr>
              <a:t>DOT CAM issued for projects with minor work within the coastal area management.</a:t>
            </a:r>
          </a:p>
          <a:p>
            <a:pPr eaLnBrk="1" hangingPunct="1">
              <a:lnSpc>
                <a:spcPct val="80000"/>
              </a:lnSpc>
              <a:spcBef>
                <a:spcPct val="0"/>
              </a:spcBef>
              <a:spcAft>
                <a:spcPts val="1800"/>
              </a:spcAft>
              <a:defRPr/>
            </a:pPr>
            <a:r>
              <a:rPr lang="en-US" altLang="en-US" u="sng" dirty="0" smtClean="0">
                <a:solidFill>
                  <a:schemeClr val="bg1">
                    <a:lumMod val="95000"/>
                  </a:schemeClr>
                </a:solidFill>
                <a:latin typeface="Century Gothic" panose="020B0502020202020204" pitchFamily="34" charset="0"/>
              </a:rPr>
              <a:t>Coming Soon!  DEEP Approval License Form </a:t>
            </a:r>
          </a:p>
          <a:p>
            <a:pPr eaLnBrk="1" hangingPunct="1">
              <a:lnSpc>
                <a:spcPct val="80000"/>
              </a:lnSpc>
              <a:spcBef>
                <a:spcPct val="0"/>
              </a:spcBef>
              <a:spcAft>
                <a:spcPts val="1800"/>
              </a:spcAft>
              <a:defRPr/>
            </a:pPr>
            <a:endParaRPr lang="en-US" altLang="en-US" sz="1800" dirty="0" smtClean="0">
              <a:solidFill>
                <a:srgbClr val="FFFF00"/>
              </a:solidFill>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ot background">
  <a:themeElements>
    <a:clrScheme name="dot 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t backgroun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ot 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t 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t backgrou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t backgrou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t 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t 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t 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ot background">
  <a:themeElements>
    <a:clrScheme name="dot 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t backgroun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ot 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t 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t backgrou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t backgrou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t 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t 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t 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CTDOT_PowerPoint_Template</Template>
  <TotalTime>22357</TotalTime>
  <Words>1910</Words>
  <Application>Microsoft Office PowerPoint</Application>
  <PresentationFormat>On-screen Show (4:3)</PresentationFormat>
  <Paragraphs>266</Paragraphs>
  <Slides>54</Slides>
  <Notes>2</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dot background</vt:lpstr>
      <vt:lpstr>1_dot background</vt:lpstr>
      <vt:lpstr>Office Theme</vt:lpstr>
      <vt:lpstr>Department of Transportation   Bureau of Policy and Planning    Office of Environmental Planning Water &amp; Noise Compliance Unit  2018 Environmental Training </vt:lpstr>
      <vt:lpstr>Office of Environmental Planning (OEP) Water and Noise Complaint Unit</vt:lpstr>
      <vt:lpstr>2018 Environmental Training</vt:lpstr>
      <vt:lpstr>Annual Permit Review</vt:lpstr>
      <vt:lpstr>Annual Permit Review</vt:lpstr>
      <vt:lpstr>PowerPoint Presentation</vt:lpstr>
      <vt:lpstr>PowerPoint Presentation</vt:lpstr>
      <vt:lpstr>DEEP Land &amp; Water Resources Division (LWRD)</vt:lpstr>
      <vt:lpstr>Department of Transportation (DOT)</vt:lpstr>
      <vt:lpstr>Coastal Maintenance General Permit</vt:lpstr>
      <vt:lpstr>Coastal Maintenance General Permit</vt:lpstr>
      <vt:lpstr>Coastal Maintenance General Permit</vt:lpstr>
      <vt:lpstr>Coastal Maintenance General Permit Reporting Form</vt:lpstr>
      <vt:lpstr>Army Corps of Engineers (ACOE)</vt:lpstr>
      <vt:lpstr>Miscellaneous Permits/Coordination</vt:lpstr>
      <vt:lpstr>PowerPoint Presentation</vt:lpstr>
      <vt:lpstr>Permitting Changes</vt:lpstr>
      <vt:lpstr>In-Water Time of Year Waivers (Do’s and Don’ts)</vt:lpstr>
      <vt:lpstr>In-Water Time of Year Waivers</vt:lpstr>
      <vt:lpstr>In-Water Time of Year Waivers</vt:lpstr>
      <vt:lpstr>In-Water Time of Year Waivers</vt:lpstr>
      <vt:lpstr>Atlantic Sturgeon  Critical Habitat Designation Federal Endangered Species Act</vt:lpstr>
      <vt:lpstr>In-Water Time of Year Waivers</vt:lpstr>
      <vt:lpstr>In-Water Time of Year Waivers (Lessons Learned/Issues)</vt:lpstr>
      <vt:lpstr>Planting Plans/Seeding</vt:lpstr>
      <vt:lpstr>Planting Plans/Seeding</vt:lpstr>
      <vt:lpstr>Invasive Removal Treatment</vt:lpstr>
      <vt:lpstr>Invasive Removal Treatment</vt:lpstr>
      <vt:lpstr>Topsoil Inspection/Review for Invasive Species</vt:lpstr>
      <vt:lpstr>Topsoil Inspection/Review for Invasive Species</vt:lpstr>
      <vt:lpstr>Topsoil Inspection/Review for Invasive Species</vt:lpstr>
      <vt:lpstr>Topsoil Inspection/Review for Invasive Species</vt:lpstr>
      <vt:lpstr>Pollinators</vt:lpstr>
      <vt:lpstr>Pollinators</vt:lpstr>
      <vt:lpstr>PowerPoint Presentation</vt:lpstr>
      <vt:lpstr>Pollinators</vt:lpstr>
      <vt:lpstr>Specifications</vt:lpstr>
      <vt:lpstr>Specifications</vt:lpstr>
      <vt:lpstr>Specifications</vt:lpstr>
      <vt:lpstr>Specifications</vt:lpstr>
      <vt:lpstr>Specifications</vt:lpstr>
      <vt:lpstr>BMPs Section 1.10/ E&amp;S Controls</vt:lpstr>
      <vt:lpstr>BMPs Section 1.10/ E&amp;S Controls</vt:lpstr>
      <vt:lpstr>BMPs Section 1.10/ E&amp;S Controls</vt:lpstr>
      <vt:lpstr>Non-typical Projects</vt:lpstr>
      <vt:lpstr>Non-typical Projects</vt:lpstr>
      <vt:lpstr>MS4 Update</vt:lpstr>
      <vt:lpstr>MS4 Update</vt:lpstr>
      <vt:lpstr>MS4 Update</vt:lpstr>
      <vt:lpstr>CMP Inventory Update</vt:lpstr>
      <vt:lpstr>CMP Inventory Update</vt:lpstr>
      <vt:lpstr>CMP Inventory Update</vt:lpstr>
      <vt:lpstr>Resource Center</vt:lpstr>
      <vt:lpstr>Questions?</vt:lpstr>
    </vt:vector>
  </TitlesOfParts>
  <Company>Maguire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A. Kohl</dc:creator>
  <cp:lastModifiedBy>Mark D. Marseglia</cp:lastModifiedBy>
  <cp:revision>1118</cp:revision>
  <cp:lastPrinted>2016-12-14T14:12:56Z</cp:lastPrinted>
  <dcterms:created xsi:type="dcterms:W3CDTF">2003-02-03T14:22:23Z</dcterms:created>
  <dcterms:modified xsi:type="dcterms:W3CDTF">2018-02-16T16:20:55Z</dcterms:modified>
</cp:coreProperties>
</file>