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3" r:id="rId1"/>
  </p:sldMasterIdLst>
  <p:notesMasterIdLst>
    <p:notesMasterId r:id="rId29"/>
  </p:notesMasterIdLst>
  <p:handoutMasterIdLst>
    <p:handoutMasterId r:id="rId30"/>
  </p:handoutMasterIdLst>
  <p:sldIdLst>
    <p:sldId id="256" r:id="rId2"/>
    <p:sldId id="264" r:id="rId3"/>
    <p:sldId id="257" r:id="rId4"/>
    <p:sldId id="265" r:id="rId5"/>
    <p:sldId id="285" r:id="rId6"/>
    <p:sldId id="286" r:id="rId7"/>
    <p:sldId id="283" r:id="rId8"/>
    <p:sldId id="261" r:id="rId9"/>
    <p:sldId id="262" r:id="rId10"/>
    <p:sldId id="282" r:id="rId11"/>
    <p:sldId id="268" r:id="rId12"/>
    <p:sldId id="284" r:id="rId13"/>
    <p:sldId id="271" r:id="rId14"/>
    <p:sldId id="290" r:id="rId15"/>
    <p:sldId id="291" r:id="rId16"/>
    <p:sldId id="287" r:id="rId17"/>
    <p:sldId id="292" r:id="rId18"/>
    <p:sldId id="269" r:id="rId19"/>
    <p:sldId id="270" r:id="rId20"/>
    <p:sldId id="276" r:id="rId21"/>
    <p:sldId id="273" r:id="rId22"/>
    <p:sldId id="274" r:id="rId23"/>
    <p:sldId id="272" r:id="rId24"/>
    <p:sldId id="281" r:id="rId25"/>
    <p:sldId id="277" r:id="rId26"/>
    <p:sldId id="278" r:id="rId27"/>
    <p:sldId id="279"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FFFF99"/>
    <a:srgbClr val="DBB691"/>
    <a:srgbClr val="CCCCFF"/>
    <a:srgbClr val="9966FF"/>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84" autoAdjust="0"/>
    <p:restoredTop sz="80220" autoAdjust="0"/>
  </p:normalViewPr>
  <p:slideViewPr>
    <p:cSldViewPr>
      <p:cViewPr>
        <p:scale>
          <a:sx n="80" d="100"/>
          <a:sy n="80" d="100"/>
        </p:scale>
        <p:origin x="-7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125" d="100"/>
          <a:sy n="125" d="100"/>
        </p:scale>
        <p:origin x="-1092" y="78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616AEDE-CF2C-4639-BFCA-FCA319088DC4}" type="doc">
      <dgm:prSet loTypeId="urn:microsoft.com/office/officeart/2005/8/layout/orgChart1" loCatId="hierarchy" qsTypeId="urn:microsoft.com/office/officeart/2005/8/quickstyle/3d6" qsCatId="3D" csTypeId="urn:microsoft.com/office/officeart/2005/8/colors/accent1_2" csCatId="accent1" phldr="1"/>
      <dgm:spPr/>
    </dgm:pt>
    <dgm:pt modelId="{2970C6F0-7AA9-49A5-989F-3C3B36DBDA45}">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effectLst/>
              <a:latin typeface="Arial" charset="0"/>
              <a:cs typeface="Arial" charset="0"/>
            </a:rPr>
            <a:t>CEO</a:t>
          </a:r>
          <a:endParaRPr kumimoji="0" lang="en-US" b="0" i="0" u="none" strike="noStrike" cap="none" normalizeH="0" baseline="0" dirty="0" smtClean="0">
            <a:ln/>
            <a:effectLst/>
            <a:latin typeface="Arial" charset="0"/>
            <a:cs typeface="Arial" charset="0"/>
          </a:endParaRPr>
        </a:p>
      </dgm:t>
    </dgm:pt>
    <dgm:pt modelId="{C73045AE-EDD9-4570-9846-266CE2A97775}" type="parTrans" cxnId="{07732FDC-334D-4F94-80E8-593E6D49A1A6}">
      <dgm:prSet/>
      <dgm:spPr/>
      <dgm:t>
        <a:bodyPr/>
        <a:lstStyle/>
        <a:p>
          <a:endParaRPr lang="en-US"/>
        </a:p>
      </dgm:t>
    </dgm:pt>
    <dgm:pt modelId="{71F8062D-244D-47BC-9154-DA5D553AC699}" type="sibTrans" cxnId="{07732FDC-334D-4F94-80E8-593E6D49A1A6}">
      <dgm:prSet/>
      <dgm:spPr/>
      <dgm:t>
        <a:bodyPr/>
        <a:lstStyle/>
        <a:p>
          <a:endParaRPr lang="en-US"/>
        </a:p>
      </dgm:t>
    </dgm:pt>
    <dgm:pt modelId="{3D28DAF6-F56D-4502-9F96-F9539E13627A}">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effectLst/>
              <a:latin typeface="Arial" charset="0"/>
              <a:cs typeface="Arial" charset="0"/>
            </a:rPr>
            <a:t>PDA COORDINATOR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effectLst/>
              <a:latin typeface="Arial" charset="0"/>
              <a:cs typeface="Arial" charset="0"/>
            </a:rPr>
            <a:t>(Usually Local EMD)</a:t>
          </a:r>
        </a:p>
      </dgm:t>
    </dgm:pt>
    <dgm:pt modelId="{10E3B027-B60B-40FA-8F2C-47F5F08BBBEC}" type="parTrans" cxnId="{347E44F4-96B9-469F-9C1B-F4918FAB4B35}">
      <dgm:prSet/>
      <dgm:spPr/>
      <dgm:t>
        <a:bodyPr/>
        <a:lstStyle/>
        <a:p>
          <a:endParaRPr lang="en-US"/>
        </a:p>
      </dgm:t>
    </dgm:pt>
    <dgm:pt modelId="{95E1F6C0-00FA-4254-9894-C993594720CF}" type="sibTrans" cxnId="{347E44F4-96B9-469F-9C1B-F4918FAB4B35}">
      <dgm:prSet/>
      <dgm:spPr/>
      <dgm:t>
        <a:bodyPr/>
        <a:lstStyle/>
        <a:p>
          <a:endParaRPr lang="en-US"/>
        </a:p>
      </dgm:t>
    </dgm:pt>
    <dgm:pt modelId="{C238FE11-B29F-411E-96EE-C37553D2895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effectLst/>
              <a:latin typeface="Arial" charset="0"/>
              <a:cs typeface="Arial" charset="0"/>
            </a:rPr>
            <a:t>Public Assistance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effectLst/>
              <a:latin typeface="Arial" charset="0"/>
              <a:cs typeface="Arial" charset="0"/>
            </a:rPr>
            <a:t>PDA Coordinator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effectLst/>
              <a:latin typeface="Arial" charset="0"/>
              <a:cs typeface="Arial" charset="0"/>
            </a:rPr>
            <a:t>(Public Works Director)</a:t>
          </a:r>
          <a:endParaRPr kumimoji="0" lang="en-US" b="0" i="0" u="none" strike="noStrike" cap="none" normalizeH="0" baseline="0" dirty="0" smtClean="0">
            <a:ln/>
            <a:effectLst/>
            <a:latin typeface="Arial" charset="0"/>
            <a:cs typeface="Arial" charset="0"/>
          </a:endParaRPr>
        </a:p>
      </dgm:t>
    </dgm:pt>
    <dgm:pt modelId="{46FFFAC7-2294-48A2-9B30-255270FBA11C}" type="parTrans" cxnId="{A73F920C-8852-4AA4-A5CD-542AFC99E229}">
      <dgm:prSet/>
      <dgm:spPr/>
      <dgm:t>
        <a:bodyPr/>
        <a:lstStyle/>
        <a:p>
          <a:endParaRPr lang="en-US"/>
        </a:p>
      </dgm:t>
    </dgm:pt>
    <dgm:pt modelId="{024048A3-706F-482B-9145-542684AF3311}" type="sibTrans" cxnId="{A73F920C-8852-4AA4-A5CD-542AFC99E229}">
      <dgm:prSet/>
      <dgm:spPr/>
      <dgm:t>
        <a:bodyPr/>
        <a:lstStyle/>
        <a:p>
          <a:endParaRPr lang="en-US"/>
        </a:p>
      </dgm:t>
    </dgm:pt>
    <dgm:pt modelId="{52CEB4B5-3AA6-4036-9C40-004B143669CA}">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effectLst/>
              <a:latin typeface="Arial" charset="0"/>
              <a:cs typeface="Arial" charset="0"/>
            </a:rPr>
            <a:t>Individual Assistance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effectLst/>
              <a:latin typeface="Arial" charset="0"/>
              <a:cs typeface="Arial" charset="0"/>
            </a:rPr>
            <a:t>PDA Coordinator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effectLst/>
              <a:latin typeface="Arial" charset="0"/>
              <a:cs typeface="Arial" charset="0"/>
            </a:rPr>
            <a:t>(EMD, Fire Chief, Other)</a:t>
          </a:r>
          <a:endParaRPr kumimoji="0" lang="en-US" b="0" i="0" u="none" strike="noStrike" cap="none" normalizeH="0" baseline="0" dirty="0" smtClean="0">
            <a:ln/>
            <a:effectLst/>
            <a:latin typeface="Arial" charset="0"/>
            <a:cs typeface="Arial" charset="0"/>
          </a:endParaRPr>
        </a:p>
      </dgm:t>
    </dgm:pt>
    <dgm:pt modelId="{ED6FCB85-2A43-44FD-88A3-FA55D716DA93}" type="parTrans" cxnId="{6F7D6212-96A9-4A95-B311-EEFECE4761CE}">
      <dgm:prSet/>
      <dgm:spPr/>
      <dgm:t>
        <a:bodyPr/>
        <a:lstStyle/>
        <a:p>
          <a:endParaRPr lang="en-US"/>
        </a:p>
      </dgm:t>
    </dgm:pt>
    <dgm:pt modelId="{40C4A496-5582-4D4B-8D40-1115E81F80A4}" type="sibTrans" cxnId="{6F7D6212-96A9-4A95-B311-EEFECE4761CE}">
      <dgm:prSet/>
      <dgm:spPr/>
      <dgm:t>
        <a:bodyPr/>
        <a:lstStyle/>
        <a:p>
          <a:endParaRPr lang="en-US"/>
        </a:p>
      </dgm:t>
    </dgm:pt>
    <dgm:pt modelId="{34456B92-AB52-417B-8218-33DF94D8A7AF}" type="pres">
      <dgm:prSet presAssocID="{3616AEDE-CF2C-4639-BFCA-FCA319088DC4}" presName="hierChild1" presStyleCnt="0">
        <dgm:presLayoutVars>
          <dgm:orgChart val="1"/>
          <dgm:chPref val="1"/>
          <dgm:dir/>
          <dgm:animOne val="branch"/>
          <dgm:animLvl val="lvl"/>
          <dgm:resizeHandles/>
        </dgm:presLayoutVars>
      </dgm:prSet>
      <dgm:spPr/>
    </dgm:pt>
    <dgm:pt modelId="{4FF7CFBE-5768-4095-B329-E4AEA2DFF188}" type="pres">
      <dgm:prSet presAssocID="{2970C6F0-7AA9-49A5-989F-3C3B36DBDA45}" presName="hierRoot1" presStyleCnt="0">
        <dgm:presLayoutVars>
          <dgm:hierBranch/>
        </dgm:presLayoutVars>
      </dgm:prSet>
      <dgm:spPr/>
    </dgm:pt>
    <dgm:pt modelId="{5360F135-9A74-4C6F-8D17-85AE6EC161A0}" type="pres">
      <dgm:prSet presAssocID="{2970C6F0-7AA9-49A5-989F-3C3B36DBDA45}" presName="rootComposite1" presStyleCnt="0"/>
      <dgm:spPr/>
    </dgm:pt>
    <dgm:pt modelId="{AC13EDC2-7166-4A73-AB89-72BAE87F7B56}" type="pres">
      <dgm:prSet presAssocID="{2970C6F0-7AA9-49A5-989F-3C3B36DBDA45}" presName="rootText1" presStyleLbl="node0" presStyleIdx="0" presStyleCnt="1">
        <dgm:presLayoutVars>
          <dgm:chPref val="3"/>
        </dgm:presLayoutVars>
      </dgm:prSet>
      <dgm:spPr/>
      <dgm:t>
        <a:bodyPr/>
        <a:lstStyle/>
        <a:p>
          <a:endParaRPr lang="en-US"/>
        </a:p>
      </dgm:t>
    </dgm:pt>
    <dgm:pt modelId="{A562F92E-C24F-47CF-A7E3-8289F729FFD2}" type="pres">
      <dgm:prSet presAssocID="{2970C6F0-7AA9-49A5-989F-3C3B36DBDA45}" presName="rootConnector1" presStyleLbl="node1" presStyleIdx="0" presStyleCnt="0"/>
      <dgm:spPr/>
      <dgm:t>
        <a:bodyPr/>
        <a:lstStyle/>
        <a:p>
          <a:endParaRPr lang="en-US"/>
        </a:p>
      </dgm:t>
    </dgm:pt>
    <dgm:pt modelId="{9AD9B604-8066-4990-AEAB-6447CD86D206}" type="pres">
      <dgm:prSet presAssocID="{2970C6F0-7AA9-49A5-989F-3C3B36DBDA45}" presName="hierChild2" presStyleCnt="0"/>
      <dgm:spPr/>
    </dgm:pt>
    <dgm:pt modelId="{C1B0F00E-C320-4688-BE34-E9A2A533C768}" type="pres">
      <dgm:prSet presAssocID="{10E3B027-B60B-40FA-8F2C-47F5F08BBBEC}" presName="Name35" presStyleLbl="parChTrans1D2" presStyleIdx="0" presStyleCnt="1"/>
      <dgm:spPr/>
      <dgm:t>
        <a:bodyPr/>
        <a:lstStyle/>
        <a:p>
          <a:endParaRPr lang="en-US"/>
        </a:p>
      </dgm:t>
    </dgm:pt>
    <dgm:pt modelId="{1613E8D5-1B95-43A3-9FCB-7FE95762D106}" type="pres">
      <dgm:prSet presAssocID="{3D28DAF6-F56D-4502-9F96-F9539E13627A}" presName="hierRoot2" presStyleCnt="0">
        <dgm:presLayoutVars>
          <dgm:hierBranch/>
        </dgm:presLayoutVars>
      </dgm:prSet>
      <dgm:spPr/>
    </dgm:pt>
    <dgm:pt modelId="{A34C04D7-A705-4CAD-A76A-7B6BCBAF6325}" type="pres">
      <dgm:prSet presAssocID="{3D28DAF6-F56D-4502-9F96-F9539E13627A}" presName="rootComposite" presStyleCnt="0"/>
      <dgm:spPr/>
    </dgm:pt>
    <dgm:pt modelId="{17790969-D61B-446D-8082-9DD6AB826449}" type="pres">
      <dgm:prSet presAssocID="{3D28DAF6-F56D-4502-9F96-F9539E13627A}" presName="rootText" presStyleLbl="node2" presStyleIdx="0" presStyleCnt="1" custScaleX="143240">
        <dgm:presLayoutVars>
          <dgm:chPref val="3"/>
        </dgm:presLayoutVars>
      </dgm:prSet>
      <dgm:spPr/>
      <dgm:t>
        <a:bodyPr/>
        <a:lstStyle/>
        <a:p>
          <a:endParaRPr lang="en-US"/>
        </a:p>
      </dgm:t>
    </dgm:pt>
    <dgm:pt modelId="{42E37724-B859-4A41-A456-AC74082F9CE0}" type="pres">
      <dgm:prSet presAssocID="{3D28DAF6-F56D-4502-9F96-F9539E13627A}" presName="rootConnector" presStyleLbl="node2" presStyleIdx="0" presStyleCnt="1"/>
      <dgm:spPr/>
      <dgm:t>
        <a:bodyPr/>
        <a:lstStyle/>
        <a:p>
          <a:endParaRPr lang="en-US"/>
        </a:p>
      </dgm:t>
    </dgm:pt>
    <dgm:pt modelId="{2AB09530-F644-4A07-BCC9-4DD3F9E8AD85}" type="pres">
      <dgm:prSet presAssocID="{3D28DAF6-F56D-4502-9F96-F9539E13627A}" presName="hierChild4" presStyleCnt="0"/>
      <dgm:spPr/>
    </dgm:pt>
    <dgm:pt modelId="{66348D48-CA73-47B7-B98A-0151E22300F8}" type="pres">
      <dgm:prSet presAssocID="{46FFFAC7-2294-48A2-9B30-255270FBA11C}" presName="Name35" presStyleLbl="parChTrans1D3" presStyleIdx="0" presStyleCnt="2"/>
      <dgm:spPr/>
      <dgm:t>
        <a:bodyPr/>
        <a:lstStyle/>
        <a:p>
          <a:endParaRPr lang="en-US"/>
        </a:p>
      </dgm:t>
    </dgm:pt>
    <dgm:pt modelId="{929DB9F6-E6D5-44A2-B69D-7E597D1F1098}" type="pres">
      <dgm:prSet presAssocID="{C238FE11-B29F-411E-96EE-C37553D28953}" presName="hierRoot2" presStyleCnt="0">
        <dgm:presLayoutVars>
          <dgm:hierBranch val="r"/>
        </dgm:presLayoutVars>
      </dgm:prSet>
      <dgm:spPr/>
    </dgm:pt>
    <dgm:pt modelId="{3A8C7882-2741-4B5A-97D5-9C470AAA49E7}" type="pres">
      <dgm:prSet presAssocID="{C238FE11-B29F-411E-96EE-C37553D28953}" presName="rootComposite" presStyleCnt="0"/>
      <dgm:spPr/>
    </dgm:pt>
    <dgm:pt modelId="{8A0B1754-D61B-42BF-A2CE-75D19CC2E275}" type="pres">
      <dgm:prSet presAssocID="{C238FE11-B29F-411E-96EE-C37553D28953}" presName="rootText" presStyleLbl="node3" presStyleIdx="0" presStyleCnt="2" custScaleX="152457">
        <dgm:presLayoutVars>
          <dgm:chPref val="3"/>
        </dgm:presLayoutVars>
      </dgm:prSet>
      <dgm:spPr/>
      <dgm:t>
        <a:bodyPr/>
        <a:lstStyle/>
        <a:p>
          <a:endParaRPr lang="en-US"/>
        </a:p>
      </dgm:t>
    </dgm:pt>
    <dgm:pt modelId="{9318E7AF-6C52-4D9B-88B6-A81B5F51A336}" type="pres">
      <dgm:prSet presAssocID="{C238FE11-B29F-411E-96EE-C37553D28953}" presName="rootConnector" presStyleLbl="node3" presStyleIdx="0" presStyleCnt="2"/>
      <dgm:spPr/>
      <dgm:t>
        <a:bodyPr/>
        <a:lstStyle/>
        <a:p>
          <a:endParaRPr lang="en-US"/>
        </a:p>
      </dgm:t>
    </dgm:pt>
    <dgm:pt modelId="{CA4A36B4-EF58-40D0-964E-83AB21595B41}" type="pres">
      <dgm:prSet presAssocID="{C238FE11-B29F-411E-96EE-C37553D28953}" presName="hierChild4" presStyleCnt="0"/>
      <dgm:spPr/>
    </dgm:pt>
    <dgm:pt modelId="{00F9FDF5-C6B5-4C2A-A1A3-B08E498EA2D4}" type="pres">
      <dgm:prSet presAssocID="{C238FE11-B29F-411E-96EE-C37553D28953}" presName="hierChild5" presStyleCnt="0"/>
      <dgm:spPr/>
    </dgm:pt>
    <dgm:pt modelId="{C5B5A9B3-3006-443A-BFB8-3864FBBF6374}" type="pres">
      <dgm:prSet presAssocID="{ED6FCB85-2A43-44FD-88A3-FA55D716DA93}" presName="Name35" presStyleLbl="parChTrans1D3" presStyleIdx="1" presStyleCnt="2"/>
      <dgm:spPr/>
      <dgm:t>
        <a:bodyPr/>
        <a:lstStyle/>
        <a:p>
          <a:endParaRPr lang="en-US"/>
        </a:p>
      </dgm:t>
    </dgm:pt>
    <dgm:pt modelId="{046551FE-3CF6-4657-81FC-7188E622834F}" type="pres">
      <dgm:prSet presAssocID="{52CEB4B5-3AA6-4036-9C40-004B143669CA}" presName="hierRoot2" presStyleCnt="0">
        <dgm:presLayoutVars>
          <dgm:hierBranch val="r"/>
        </dgm:presLayoutVars>
      </dgm:prSet>
      <dgm:spPr/>
    </dgm:pt>
    <dgm:pt modelId="{1B5C3320-2F5F-4B33-A95E-F3EAE5C53D3C}" type="pres">
      <dgm:prSet presAssocID="{52CEB4B5-3AA6-4036-9C40-004B143669CA}" presName="rootComposite" presStyleCnt="0"/>
      <dgm:spPr/>
    </dgm:pt>
    <dgm:pt modelId="{D5049E02-BD25-4CE5-A563-39CB035766A6}" type="pres">
      <dgm:prSet presAssocID="{52CEB4B5-3AA6-4036-9C40-004B143669CA}" presName="rootText" presStyleLbl="node3" presStyleIdx="1" presStyleCnt="2" custScaleX="152088">
        <dgm:presLayoutVars>
          <dgm:chPref val="3"/>
        </dgm:presLayoutVars>
      </dgm:prSet>
      <dgm:spPr/>
      <dgm:t>
        <a:bodyPr/>
        <a:lstStyle/>
        <a:p>
          <a:endParaRPr lang="en-US"/>
        </a:p>
      </dgm:t>
    </dgm:pt>
    <dgm:pt modelId="{EA196BF5-D35A-48DF-A7F8-847111E3E925}" type="pres">
      <dgm:prSet presAssocID="{52CEB4B5-3AA6-4036-9C40-004B143669CA}" presName="rootConnector" presStyleLbl="node3" presStyleIdx="1" presStyleCnt="2"/>
      <dgm:spPr/>
      <dgm:t>
        <a:bodyPr/>
        <a:lstStyle/>
        <a:p>
          <a:endParaRPr lang="en-US"/>
        </a:p>
      </dgm:t>
    </dgm:pt>
    <dgm:pt modelId="{5BA9BFC5-DF16-414A-9F03-329533DBFBF8}" type="pres">
      <dgm:prSet presAssocID="{52CEB4B5-3AA6-4036-9C40-004B143669CA}" presName="hierChild4" presStyleCnt="0"/>
      <dgm:spPr/>
    </dgm:pt>
    <dgm:pt modelId="{6272BA88-FEB8-4E5E-B0CA-33D3449C6544}" type="pres">
      <dgm:prSet presAssocID="{52CEB4B5-3AA6-4036-9C40-004B143669CA}" presName="hierChild5" presStyleCnt="0"/>
      <dgm:spPr/>
    </dgm:pt>
    <dgm:pt modelId="{FF257F63-3CD0-4A28-92BC-C0D11F8CE7FD}" type="pres">
      <dgm:prSet presAssocID="{3D28DAF6-F56D-4502-9F96-F9539E13627A}" presName="hierChild5" presStyleCnt="0"/>
      <dgm:spPr/>
    </dgm:pt>
    <dgm:pt modelId="{7CF0EEAF-C821-414D-A074-D37AA2CDF979}" type="pres">
      <dgm:prSet presAssocID="{2970C6F0-7AA9-49A5-989F-3C3B36DBDA45}" presName="hierChild3" presStyleCnt="0"/>
      <dgm:spPr/>
    </dgm:pt>
  </dgm:ptLst>
  <dgm:cxnLst>
    <dgm:cxn modelId="{CD605676-922D-48A0-BA5A-042B4C17175F}" type="presOf" srcId="{ED6FCB85-2A43-44FD-88A3-FA55D716DA93}" destId="{C5B5A9B3-3006-443A-BFB8-3864FBBF6374}" srcOrd="0" destOrd="0" presId="urn:microsoft.com/office/officeart/2005/8/layout/orgChart1"/>
    <dgm:cxn modelId="{07732FDC-334D-4F94-80E8-593E6D49A1A6}" srcId="{3616AEDE-CF2C-4639-BFCA-FCA319088DC4}" destId="{2970C6F0-7AA9-49A5-989F-3C3B36DBDA45}" srcOrd="0" destOrd="0" parTransId="{C73045AE-EDD9-4570-9846-266CE2A97775}" sibTransId="{71F8062D-244D-47BC-9154-DA5D553AC699}"/>
    <dgm:cxn modelId="{29E3B374-4E5C-40A0-911F-794717701B2C}" type="presOf" srcId="{C238FE11-B29F-411E-96EE-C37553D28953}" destId="{8A0B1754-D61B-42BF-A2CE-75D19CC2E275}" srcOrd="0" destOrd="0" presId="urn:microsoft.com/office/officeart/2005/8/layout/orgChart1"/>
    <dgm:cxn modelId="{347E44F4-96B9-469F-9C1B-F4918FAB4B35}" srcId="{2970C6F0-7AA9-49A5-989F-3C3B36DBDA45}" destId="{3D28DAF6-F56D-4502-9F96-F9539E13627A}" srcOrd="0" destOrd="0" parTransId="{10E3B027-B60B-40FA-8F2C-47F5F08BBBEC}" sibTransId="{95E1F6C0-00FA-4254-9894-C993594720CF}"/>
    <dgm:cxn modelId="{7E4ACE8C-C9D3-48B7-A8EF-01A8B4F71391}" type="presOf" srcId="{52CEB4B5-3AA6-4036-9C40-004B143669CA}" destId="{EA196BF5-D35A-48DF-A7F8-847111E3E925}" srcOrd="1" destOrd="0" presId="urn:microsoft.com/office/officeart/2005/8/layout/orgChart1"/>
    <dgm:cxn modelId="{5B5D4812-0A65-4294-AD2E-FE1E990D1A2B}" type="presOf" srcId="{52CEB4B5-3AA6-4036-9C40-004B143669CA}" destId="{D5049E02-BD25-4CE5-A563-39CB035766A6}" srcOrd="0" destOrd="0" presId="urn:microsoft.com/office/officeart/2005/8/layout/orgChart1"/>
    <dgm:cxn modelId="{A544DD5C-147D-42EF-8D52-7B2760295B02}" type="presOf" srcId="{46FFFAC7-2294-48A2-9B30-255270FBA11C}" destId="{66348D48-CA73-47B7-B98A-0151E22300F8}" srcOrd="0" destOrd="0" presId="urn:microsoft.com/office/officeart/2005/8/layout/orgChart1"/>
    <dgm:cxn modelId="{F60F8680-B8DF-4205-81E2-FFCD185312F9}" type="presOf" srcId="{3D28DAF6-F56D-4502-9F96-F9539E13627A}" destId="{17790969-D61B-446D-8082-9DD6AB826449}" srcOrd="0" destOrd="0" presId="urn:microsoft.com/office/officeart/2005/8/layout/orgChart1"/>
    <dgm:cxn modelId="{F173FEA5-AD77-4395-AD67-86178405E7B1}" type="presOf" srcId="{2970C6F0-7AA9-49A5-989F-3C3B36DBDA45}" destId="{AC13EDC2-7166-4A73-AB89-72BAE87F7B56}" srcOrd="0" destOrd="0" presId="urn:microsoft.com/office/officeart/2005/8/layout/orgChart1"/>
    <dgm:cxn modelId="{6F7D6212-96A9-4A95-B311-EEFECE4761CE}" srcId="{3D28DAF6-F56D-4502-9F96-F9539E13627A}" destId="{52CEB4B5-3AA6-4036-9C40-004B143669CA}" srcOrd="1" destOrd="0" parTransId="{ED6FCB85-2A43-44FD-88A3-FA55D716DA93}" sibTransId="{40C4A496-5582-4D4B-8D40-1115E81F80A4}"/>
    <dgm:cxn modelId="{D426FFCC-B16A-4AAB-9F3C-7C4086087B00}" type="presOf" srcId="{2970C6F0-7AA9-49A5-989F-3C3B36DBDA45}" destId="{A562F92E-C24F-47CF-A7E3-8289F729FFD2}" srcOrd="1" destOrd="0" presId="urn:microsoft.com/office/officeart/2005/8/layout/orgChart1"/>
    <dgm:cxn modelId="{9DC87394-C4A4-4BD2-A03E-B02EC43D8A75}" type="presOf" srcId="{C238FE11-B29F-411E-96EE-C37553D28953}" destId="{9318E7AF-6C52-4D9B-88B6-A81B5F51A336}" srcOrd="1" destOrd="0" presId="urn:microsoft.com/office/officeart/2005/8/layout/orgChart1"/>
    <dgm:cxn modelId="{A73F920C-8852-4AA4-A5CD-542AFC99E229}" srcId="{3D28DAF6-F56D-4502-9F96-F9539E13627A}" destId="{C238FE11-B29F-411E-96EE-C37553D28953}" srcOrd="0" destOrd="0" parTransId="{46FFFAC7-2294-48A2-9B30-255270FBA11C}" sibTransId="{024048A3-706F-482B-9145-542684AF3311}"/>
    <dgm:cxn modelId="{08C1BEBD-8667-4641-BFAB-A7A69F5A5280}" type="presOf" srcId="{3616AEDE-CF2C-4639-BFCA-FCA319088DC4}" destId="{34456B92-AB52-417B-8218-33DF94D8A7AF}" srcOrd="0" destOrd="0" presId="urn:microsoft.com/office/officeart/2005/8/layout/orgChart1"/>
    <dgm:cxn modelId="{E8B059DA-8FD2-455D-B406-5F0E2452A26F}" type="presOf" srcId="{3D28DAF6-F56D-4502-9F96-F9539E13627A}" destId="{42E37724-B859-4A41-A456-AC74082F9CE0}" srcOrd="1" destOrd="0" presId="urn:microsoft.com/office/officeart/2005/8/layout/orgChart1"/>
    <dgm:cxn modelId="{51EC871E-241B-403D-A4A8-1E673D2F8420}" type="presOf" srcId="{10E3B027-B60B-40FA-8F2C-47F5F08BBBEC}" destId="{C1B0F00E-C320-4688-BE34-E9A2A533C768}" srcOrd="0" destOrd="0" presId="urn:microsoft.com/office/officeart/2005/8/layout/orgChart1"/>
    <dgm:cxn modelId="{EA492530-1857-4A90-8F7D-4F8A04816120}" type="presParOf" srcId="{34456B92-AB52-417B-8218-33DF94D8A7AF}" destId="{4FF7CFBE-5768-4095-B329-E4AEA2DFF188}" srcOrd="0" destOrd="0" presId="urn:microsoft.com/office/officeart/2005/8/layout/orgChart1"/>
    <dgm:cxn modelId="{82326256-A5DD-447B-888E-078520019A50}" type="presParOf" srcId="{4FF7CFBE-5768-4095-B329-E4AEA2DFF188}" destId="{5360F135-9A74-4C6F-8D17-85AE6EC161A0}" srcOrd="0" destOrd="0" presId="urn:microsoft.com/office/officeart/2005/8/layout/orgChart1"/>
    <dgm:cxn modelId="{46425A46-5DB9-4D45-AEDB-6233249C7784}" type="presParOf" srcId="{5360F135-9A74-4C6F-8D17-85AE6EC161A0}" destId="{AC13EDC2-7166-4A73-AB89-72BAE87F7B56}" srcOrd="0" destOrd="0" presId="urn:microsoft.com/office/officeart/2005/8/layout/orgChart1"/>
    <dgm:cxn modelId="{FE67825D-5F67-434B-80C9-3DB0EE32EC2F}" type="presParOf" srcId="{5360F135-9A74-4C6F-8D17-85AE6EC161A0}" destId="{A562F92E-C24F-47CF-A7E3-8289F729FFD2}" srcOrd="1" destOrd="0" presId="urn:microsoft.com/office/officeart/2005/8/layout/orgChart1"/>
    <dgm:cxn modelId="{9E37B17A-E51D-4341-BDC8-E01B1E0292FB}" type="presParOf" srcId="{4FF7CFBE-5768-4095-B329-E4AEA2DFF188}" destId="{9AD9B604-8066-4990-AEAB-6447CD86D206}" srcOrd="1" destOrd="0" presId="urn:microsoft.com/office/officeart/2005/8/layout/orgChart1"/>
    <dgm:cxn modelId="{5B28B7A3-265F-49E0-84F0-15600CC7EBBD}" type="presParOf" srcId="{9AD9B604-8066-4990-AEAB-6447CD86D206}" destId="{C1B0F00E-C320-4688-BE34-E9A2A533C768}" srcOrd="0" destOrd="0" presId="urn:microsoft.com/office/officeart/2005/8/layout/orgChart1"/>
    <dgm:cxn modelId="{5A9997FF-C0FD-4D74-95E6-ABBD6EBE3EF8}" type="presParOf" srcId="{9AD9B604-8066-4990-AEAB-6447CD86D206}" destId="{1613E8D5-1B95-43A3-9FCB-7FE95762D106}" srcOrd="1" destOrd="0" presId="urn:microsoft.com/office/officeart/2005/8/layout/orgChart1"/>
    <dgm:cxn modelId="{AFB47667-9D04-4BFF-BF90-A2BC6BE41747}" type="presParOf" srcId="{1613E8D5-1B95-43A3-9FCB-7FE95762D106}" destId="{A34C04D7-A705-4CAD-A76A-7B6BCBAF6325}" srcOrd="0" destOrd="0" presId="urn:microsoft.com/office/officeart/2005/8/layout/orgChart1"/>
    <dgm:cxn modelId="{CCA369A5-2018-4A0E-AB72-EAF923EC4134}" type="presParOf" srcId="{A34C04D7-A705-4CAD-A76A-7B6BCBAF6325}" destId="{17790969-D61B-446D-8082-9DD6AB826449}" srcOrd="0" destOrd="0" presId="urn:microsoft.com/office/officeart/2005/8/layout/orgChart1"/>
    <dgm:cxn modelId="{F8D8DC0C-3EB3-4CC8-8DBC-96D1F0B56118}" type="presParOf" srcId="{A34C04D7-A705-4CAD-A76A-7B6BCBAF6325}" destId="{42E37724-B859-4A41-A456-AC74082F9CE0}" srcOrd="1" destOrd="0" presId="urn:microsoft.com/office/officeart/2005/8/layout/orgChart1"/>
    <dgm:cxn modelId="{564B9707-4C09-45CB-A46E-CC075631C177}" type="presParOf" srcId="{1613E8D5-1B95-43A3-9FCB-7FE95762D106}" destId="{2AB09530-F644-4A07-BCC9-4DD3F9E8AD85}" srcOrd="1" destOrd="0" presId="urn:microsoft.com/office/officeart/2005/8/layout/orgChart1"/>
    <dgm:cxn modelId="{C504499A-C896-450A-9E04-7C9A88C7A266}" type="presParOf" srcId="{2AB09530-F644-4A07-BCC9-4DD3F9E8AD85}" destId="{66348D48-CA73-47B7-B98A-0151E22300F8}" srcOrd="0" destOrd="0" presId="urn:microsoft.com/office/officeart/2005/8/layout/orgChart1"/>
    <dgm:cxn modelId="{5A27A695-F784-4E8E-BEE1-F16D55D05C94}" type="presParOf" srcId="{2AB09530-F644-4A07-BCC9-4DD3F9E8AD85}" destId="{929DB9F6-E6D5-44A2-B69D-7E597D1F1098}" srcOrd="1" destOrd="0" presId="urn:microsoft.com/office/officeart/2005/8/layout/orgChart1"/>
    <dgm:cxn modelId="{8743B857-709E-4AA6-817A-1ECD7CB438F4}" type="presParOf" srcId="{929DB9F6-E6D5-44A2-B69D-7E597D1F1098}" destId="{3A8C7882-2741-4B5A-97D5-9C470AAA49E7}" srcOrd="0" destOrd="0" presId="urn:microsoft.com/office/officeart/2005/8/layout/orgChart1"/>
    <dgm:cxn modelId="{2D689EF7-3391-4CB4-B0A5-4ABC15479EF9}" type="presParOf" srcId="{3A8C7882-2741-4B5A-97D5-9C470AAA49E7}" destId="{8A0B1754-D61B-42BF-A2CE-75D19CC2E275}" srcOrd="0" destOrd="0" presId="urn:microsoft.com/office/officeart/2005/8/layout/orgChart1"/>
    <dgm:cxn modelId="{34C3AC31-73CE-4DCE-98D0-0F4A2446FFFF}" type="presParOf" srcId="{3A8C7882-2741-4B5A-97D5-9C470AAA49E7}" destId="{9318E7AF-6C52-4D9B-88B6-A81B5F51A336}" srcOrd="1" destOrd="0" presId="urn:microsoft.com/office/officeart/2005/8/layout/orgChart1"/>
    <dgm:cxn modelId="{14E3BF31-226F-4256-AF67-8876F3271A84}" type="presParOf" srcId="{929DB9F6-E6D5-44A2-B69D-7E597D1F1098}" destId="{CA4A36B4-EF58-40D0-964E-83AB21595B41}" srcOrd="1" destOrd="0" presId="urn:microsoft.com/office/officeart/2005/8/layout/orgChart1"/>
    <dgm:cxn modelId="{DA30CAD2-814C-4057-A22E-9D1D2962DA57}" type="presParOf" srcId="{929DB9F6-E6D5-44A2-B69D-7E597D1F1098}" destId="{00F9FDF5-C6B5-4C2A-A1A3-B08E498EA2D4}" srcOrd="2" destOrd="0" presId="urn:microsoft.com/office/officeart/2005/8/layout/orgChart1"/>
    <dgm:cxn modelId="{1149A1F8-FE48-4417-81FA-C3C2AFE969CF}" type="presParOf" srcId="{2AB09530-F644-4A07-BCC9-4DD3F9E8AD85}" destId="{C5B5A9B3-3006-443A-BFB8-3864FBBF6374}" srcOrd="2" destOrd="0" presId="urn:microsoft.com/office/officeart/2005/8/layout/orgChart1"/>
    <dgm:cxn modelId="{66CAD78D-FE1B-4950-AB69-90E6892ACA7E}" type="presParOf" srcId="{2AB09530-F644-4A07-BCC9-4DD3F9E8AD85}" destId="{046551FE-3CF6-4657-81FC-7188E622834F}" srcOrd="3" destOrd="0" presId="urn:microsoft.com/office/officeart/2005/8/layout/orgChart1"/>
    <dgm:cxn modelId="{63C483F0-65B3-4250-BADF-20E1D1A65A5E}" type="presParOf" srcId="{046551FE-3CF6-4657-81FC-7188E622834F}" destId="{1B5C3320-2F5F-4B33-A95E-F3EAE5C53D3C}" srcOrd="0" destOrd="0" presId="urn:microsoft.com/office/officeart/2005/8/layout/orgChart1"/>
    <dgm:cxn modelId="{97D8868A-7102-42E3-9CAE-A730C297F827}" type="presParOf" srcId="{1B5C3320-2F5F-4B33-A95E-F3EAE5C53D3C}" destId="{D5049E02-BD25-4CE5-A563-39CB035766A6}" srcOrd="0" destOrd="0" presId="urn:microsoft.com/office/officeart/2005/8/layout/orgChart1"/>
    <dgm:cxn modelId="{A86D29EC-FB7D-4640-A099-A89D295A8F81}" type="presParOf" srcId="{1B5C3320-2F5F-4B33-A95E-F3EAE5C53D3C}" destId="{EA196BF5-D35A-48DF-A7F8-847111E3E925}" srcOrd="1" destOrd="0" presId="urn:microsoft.com/office/officeart/2005/8/layout/orgChart1"/>
    <dgm:cxn modelId="{96B7C27E-F6C2-42FD-855C-3E991B85E416}" type="presParOf" srcId="{046551FE-3CF6-4657-81FC-7188E622834F}" destId="{5BA9BFC5-DF16-414A-9F03-329533DBFBF8}" srcOrd="1" destOrd="0" presId="urn:microsoft.com/office/officeart/2005/8/layout/orgChart1"/>
    <dgm:cxn modelId="{3A37073A-5BAE-47BA-A896-BD8412982F74}" type="presParOf" srcId="{046551FE-3CF6-4657-81FC-7188E622834F}" destId="{6272BA88-FEB8-4E5E-B0CA-33D3449C6544}" srcOrd="2" destOrd="0" presId="urn:microsoft.com/office/officeart/2005/8/layout/orgChart1"/>
    <dgm:cxn modelId="{50142DF3-D2F6-4377-BC16-43A3C3A21437}" type="presParOf" srcId="{1613E8D5-1B95-43A3-9FCB-7FE95762D106}" destId="{FF257F63-3CD0-4A28-92BC-C0D11F8CE7FD}" srcOrd="2" destOrd="0" presId="urn:microsoft.com/office/officeart/2005/8/layout/orgChart1"/>
    <dgm:cxn modelId="{FB3B590A-2800-43A5-A5DE-4832A2516041}" type="presParOf" srcId="{4FF7CFBE-5768-4095-B329-E4AEA2DFF188}" destId="{7CF0EEAF-C821-414D-A074-D37AA2CDF979}" srcOrd="2" destOrd="0" presId="urn:microsoft.com/office/officeart/2005/8/layout/orgChar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5E11742-9800-4C3E-B8B6-47DF60AE03F8}" type="doc">
      <dgm:prSet loTypeId="urn:microsoft.com/office/officeart/2005/8/layout/hierarchy4" loCatId="hierarchy" qsTypeId="urn:microsoft.com/office/officeart/2005/8/quickstyle/simple1" qsCatId="simple" csTypeId="urn:microsoft.com/office/officeart/2005/8/colors/accent1_2" csCatId="accent1" phldr="1"/>
      <dgm:spPr/>
    </dgm:pt>
    <dgm:pt modelId="{D70028F0-B65A-485E-A142-648824C2BD17}">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bg1"/>
              </a:solidFill>
              <a:effectLst/>
              <a:latin typeface="Arial" charset="0"/>
              <a:cs typeface="Arial" charset="0"/>
            </a:rPr>
            <a:t>Public Assistance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bg1"/>
              </a:solidFill>
              <a:effectLst/>
              <a:latin typeface="Arial" charset="0"/>
              <a:cs typeface="Arial" charset="0"/>
            </a:rPr>
            <a:t>PDA Coordinator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bg1"/>
              </a:solidFill>
              <a:effectLst/>
              <a:latin typeface="Arial" charset="0"/>
              <a:cs typeface="Arial" charset="0"/>
            </a:rPr>
            <a:t>(Recommend This Be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bg1"/>
              </a:solidFill>
              <a:effectLst/>
              <a:latin typeface="Arial" charset="0"/>
              <a:cs typeface="Arial" charset="0"/>
            </a:rPr>
            <a:t>Local Public Works Director)</a:t>
          </a:r>
        </a:p>
      </dgm:t>
    </dgm:pt>
    <dgm:pt modelId="{50F33DAC-A3DC-4A5B-9DB9-10787D8355B3}" type="parTrans" cxnId="{583DA2F6-6D52-451D-91B4-70FF13D844C8}">
      <dgm:prSet/>
      <dgm:spPr/>
      <dgm:t>
        <a:bodyPr/>
        <a:lstStyle/>
        <a:p>
          <a:endParaRPr lang="en-US"/>
        </a:p>
      </dgm:t>
    </dgm:pt>
    <dgm:pt modelId="{D2129467-F8EE-4C86-90F5-527D093E4996}" type="sibTrans" cxnId="{583DA2F6-6D52-451D-91B4-70FF13D844C8}">
      <dgm:prSet/>
      <dgm:spPr/>
      <dgm:t>
        <a:bodyPr/>
        <a:lstStyle/>
        <a:p>
          <a:endParaRPr lang="en-US"/>
        </a:p>
      </dgm:t>
    </dgm:pt>
    <dgm:pt modelId="{CCF56D39-784A-4A1A-AFE7-AB70CAEE17FD}">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charset="0"/>
              <a:cs typeface="Arial" charset="0"/>
            </a:rPr>
            <a:t>All Departments: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charset="0"/>
              <a:cs typeface="Arial" charset="0"/>
            </a:rPr>
            <a:t>Police, Fire, Public Works, Park and </a:t>
          </a:r>
          <a:r>
            <a:rPr kumimoji="0" lang="en-US" sz="1800" b="0" i="0" u="none" strike="noStrike" cap="none" normalizeH="0" baseline="0" dirty="0" err="1" smtClean="0">
              <a:ln>
                <a:noFill/>
              </a:ln>
              <a:solidFill>
                <a:schemeClr val="bg1"/>
              </a:solidFill>
              <a:effectLst/>
              <a:latin typeface="Arial" charset="0"/>
              <a:cs typeface="Arial" charset="0"/>
            </a:rPr>
            <a:t>Rec</a:t>
          </a:r>
          <a:r>
            <a:rPr kumimoji="0" lang="en-US" sz="1800" b="0" i="0" u="none" strike="noStrike" cap="none" normalizeH="0" baseline="0" dirty="0" smtClean="0">
              <a:ln>
                <a:noFill/>
              </a:ln>
              <a:solidFill>
                <a:schemeClr val="bg1"/>
              </a:solidFill>
              <a:effectLst/>
              <a:latin typeface="Arial" charset="0"/>
              <a:cs typeface="Arial" charset="0"/>
            </a:rPr>
            <a:t>, Schools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charset="0"/>
              <a:cs typeface="Arial" charset="0"/>
            </a:rPr>
            <a:t>(Overtime and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charset="0"/>
              <a:cs typeface="Arial" charset="0"/>
            </a:rPr>
            <a:t>Damage to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charset="0"/>
              <a:cs typeface="Arial" charset="0"/>
            </a:rPr>
            <a:t> Equipment)</a:t>
          </a:r>
        </a:p>
      </dgm:t>
    </dgm:pt>
    <dgm:pt modelId="{9A683DBB-753D-49B1-A903-120B0ECBA2BB}" type="parTrans" cxnId="{C8CC9343-784F-4287-A484-10CAF9271E50}">
      <dgm:prSet/>
      <dgm:spPr/>
      <dgm:t>
        <a:bodyPr/>
        <a:lstStyle/>
        <a:p>
          <a:endParaRPr lang="en-US"/>
        </a:p>
      </dgm:t>
    </dgm:pt>
    <dgm:pt modelId="{9716C963-BEC1-455C-9B1B-56892315DCAD}" type="sibTrans" cxnId="{C8CC9343-784F-4287-A484-10CAF9271E50}">
      <dgm:prSet/>
      <dgm:spPr/>
      <dgm:t>
        <a:bodyPr/>
        <a:lstStyle/>
        <a:p>
          <a:endParaRPr lang="en-US"/>
        </a:p>
      </dgm:t>
    </dgm:pt>
    <dgm:pt modelId="{9112AAE1-23AD-49E7-AC2C-4E7DB0ECE5CA}">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charset="0"/>
              <a:cs typeface="Arial" charset="0"/>
            </a:rPr>
            <a:t>Facilities Estimator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charset="0"/>
              <a:cs typeface="Arial" charset="0"/>
            </a:rPr>
            <a:t>(Damage to Roads,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charset="0"/>
              <a:cs typeface="Arial" charset="0"/>
            </a:rPr>
            <a:t>Bridges, Buildings,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charset="0"/>
              <a:cs typeface="Arial" charset="0"/>
            </a:rPr>
            <a:t>Utilities, Water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charset="0"/>
              <a:cs typeface="Arial" charset="0"/>
            </a:rPr>
            <a:t>Control Facilities,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charset="0"/>
              <a:cs typeface="Arial" charset="0"/>
            </a:rPr>
            <a:t>Parks and </a:t>
          </a:r>
          <a:r>
            <a:rPr kumimoji="0" lang="en-US" sz="1800" b="0" i="0" u="none" strike="noStrike" cap="none" normalizeH="0" baseline="0" dirty="0" err="1" smtClean="0">
              <a:ln>
                <a:noFill/>
              </a:ln>
              <a:solidFill>
                <a:schemeClr val="bg1"/>
              </a:solidFill>
              <a:effectLst/>
              <a:latin typeface="Arial" charset="0"/>
              <a:cs typeface="Arial" charset="0"/>
            </a:rPr>
            <a:t>Rec</a:t>
          </a:r>
          <a:endParaRPr kumimoji="0" lang="en-US" sz="1800" b="0" i="0" u="none" strike="noStrike" cap="none" normalizeH="0" baseline="0" dirty="0" smtClean="0">
            <a:ln>
              <a:noFill/>
            </a:ln>
            <a:solidFill>
              <a:schemeClr val="bg1"/>
            </a:solidFill>
            <a:effectLst/>
            <a:latin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bg1"/>
              </a:solidFill>
              <a:effectLst/>
              <a:latin typeface="Arial" charset="0"/>
              <a:cs typeface="Arial" charset="0"/>
            </a:rPr>
            <a:t>Facilties</a:t>
          </a:r>
          <a:r>
            <a:rPr kumimoji="0" lang="en-US" sz="1800" b="0" i="0" u="none" strike="noStrike" cap="none" normalizeH="0" baseline="0" dirty="0" smtClean="0">
              <a:ln>
                <a:noFill/>
              </a:ln>
              <a:solidFill>
                <a:schemeClr val="bg1"/>
              </a:solidFill>
              <a:effectLst/>
              <a:latin typeface="Arial" charset="0"/>
              <a:cs typeface="Arial" charset="0"/>
            </a:rPr>
            <a: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charset="0"/>
            <a:cs typeface="Arial" charset="0"/>
          </a:endParaRPr>
        </a:p>
      </dgm:t>
    </dgm:pt>
    <dgm:pt modelId="{03992139-3FA2-4537-9146-F2CE44B28F48}" type="parTrans" cxnId="{1D5AC87B-3224-44CF-A772-DED5853ED816}">
      <dgm:prSet/>
      <dgm:spPr/>
      <dgm:t>
        <a:bodyPr/>
        <a:lstStyle/>
        <a:p>
          <a:endParaRPr lang="en-US"/>
        </a:p>
      </dgm:t>
    </dgm:pt>
    <dgm:pt modelId="{BA9D29C4-DA37-4179-9DFE-3F8379FFE712}" type="sibTrans" cxnId="{1D5AC87B-3224-44CF-A772-DED5853ED816}">
      <dgm:prSet/>
      <dgm:spPr/>
      <dgm:t>
        <a:bodyPr/>
        <a:lstStyle/>
        <a:p>
          <a:endParaRPr lang="en-US"/>
        </a:p>
      </dgm:t>
    </dgm:pt>
    <dgm:pt modelId="{712A1BF7-2378-4853-9D20-3359835ED34A}">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charset="0"/>
              <a:cs typeface="Arial" charset="0"/>
            </a:rPr>
            <a:t>Debris Estimator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charset="0"/>
              <a:cs typeface="Arial" charset="0"/>
            </a:rPr>
            <a:t>(Estimates Debris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charset="0"/>
              <a:cs typeface="Arial" charset="0"/>
            </a:rPr>
            <a:t>From Municipal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charset="0"/>
              <a:cs typeface="Arial" charset="0"/>
            </a:rPr>
            <a:t>Property and Private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charset="0"/>
              <a:cs typeface="Arial" charset="0"/>
            </a:rPr>
            <a:t>Property-IF Town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charset="0"/>
              <a:cs typeface="Arial" charset="0"/>
            </a:rPr>
            <a:t>Intends To Remove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charset="0"/>
              <a:cs typeface="Arial" charset="0"/>
            </a:rPr>
            <a:t>From ROW)</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charset="0"/>
            <a:cs typeface="Arial" charset="0"/>
          </a:endParaRPr>
        </a:p>
      </dgm:t>
    </dgm:pt>
    <dgm:pt modelId="{C26F97CE-F94E-494C-940A-10C902F2FBC3}" type="parTrans" cxnId="{409EE409-9EBC-469B-985A-9B327A265676}">
      <dgm:prSet/>
      <dgm:spPr/>
      <dgm:t>
        <a:bodyPr/>
        <a:lstStyle/>
        <a:p>
          <a:endParaRPr lang="en-US"/>
        </a:p>
      </dgm:t>
    </dgm:pt>
    <dgm:pt modelId="{7C0B8784-3DDC-44D7-A7BB-E7025B6609F9}" type="sibTrans" cxnId="{409EE409-9EBC-469B-985A-9B327A265676}">
      <dgm:prSet/>
      <dgm:spPr/>
      <dgm:t>
        <a:bodyPr/>
        <a:lstStyle/>
        <a:p>
          <a:endParaRPr lang="en-US"/>
        </a:p>
      </dgm:t>
    </dgm:pt>
    <dgm:pt modelId="{185D3201-FD49-4C17-98AA-EA3D40ECC84C}" type="pres">
      <dgm:prSet presAssocID="{B5E11742-9800-4C3E-B8B6-47DF60AE03F8}" presName="Name0" presStyleCnt="0">
        <dgm:presLayoutVars>
          <dgm:chPref val="1"/>
          <dgm:dir/>
          <dgm:animOne val="branch"/>
          <dgm:animLvl val="lvl"/>
          <dgm:resizeHandles/>
        </dgm:presLayoutVars>
      </dgm:prSet>
      <dgm:spPr/>
    </dgm:pt>
    <dgm:pt modelId="{EBBE75E3-7CB2-4E0A-99F5-BB6603D3F4A6}" type="pres">
      <dgm:prSet presAssocID="{D70028F0-B65A-485E-A142-648824C2BD17}" presName="vertOne" presStyleCnt="0"/>
      <dgm:spPr/>
    </dgm:pt>
    <dgm:pt modelId="{DF95AC62-C76E-4D4E-AADD-3453151DB300}" type="pres">
      <dgm:prSet presAssocID="{D70028F0-B65A-485E-A142-648824C2BD17}" presName="txOne" presStyleLbl="node0" presStyleIdx="0" presStyleCnt="1">
        <dgm:presLayoutVars>
          <dgm:chPref val="3"/>
        </dgm:presLayoutVars>
      </dgm:prSet>
      <dgm:spPr/>
      <dgm:t>
        <a:bodyPr/>
        <a:lstStyle/>
        <a:p>
          <a:endParaRPr lang="en-US"/>
        </a:p>
      </dgm:t>
    </dgm:pt>
    <dgm:pt modelId="{A1FBF683-C2FB-4025-9D68-15DDA740A3E9}" type="pres">
      <dgm:prSet presAssocID="{D70028F0-B65A-485E-A142-648824C2BD17}" presName="parTransOne" presStyleCnt="0"/>
      <dgm:spPr/>
    </dgm:pt>
    <dgm:pt modelId="{4AD1D45C-10BB-4B14-AE61-12814E68640E}" type="pres">
      <dgm:prSet presAssocID="{D70028F0-B65A-485E-A142-648824C2BD17}" presName="horzOne" presStyleCnt="0"/>
      <dgm:spPr/>
    </dgm:pt>
    <dgm:pt modelId="{72C9EC47-BA3E-4756-B36F-6B61F3952B0F}" type="pres">
      <dgm:prSet presAssocID="{CCF56D39-784A-4A1A-AFE7-AB70CAEE17FD}" presName="vertTwo" presStyleCnt="0"/>
      <dgm:spPr/>
    </dgm:pt>
    <dgm:pt modelId="{F846AC22-3854-40E8-AE20-83C35AE54BBF}" type="pres">
      <dgm:prSet presAssocID="{CCF56D39-784A-4A1A-AFE7-AB70CAEE17FD}" presName="txTwo" presStyleLbl="node2" presStyleIdx="0" presStyleCnt="3">
        <dgm:presLayoutVars>
          <dgm:chPref val="3"/>
        </dgm:presLayoutVars>
      </dgm:prSet>
      <dgm:spPr/>
      <dgm:t>
        <a:bodyPr/>
        <a:lstStyle/>
        <a:p>
          <a:endParaRPr lang="en-US"/>
        </a:p>
      </dgm:t>
    </dgm:pt>
    <dgm:pt modelId="{B546F67C-58A8-49A6-AD96-022F9EC7D182}" type="pres">
      <dgm:prSet presAssocID="{CCF56D39-784A-4A1A-AFE7-AB70CAEE17FD}" presName="horzTwo" presStyleCnt="0"/>
      <dgm:spPr/>
    </dgm:pt>
    <dgm:pt modelId="{506346B6-8C80-42CF-943D-D9F6C3FEBE79}" type="pres">
      <dgm:prSet presAssocID="{9716C963-BEC1-455C-9B1B-56892315DCAD}" presName="sibSpaceTwo" presStyleCnt="0"/>
      <dgm:spPr/>
    </dgm:pt>
    <dgm:pt modelId="{28E55FAF-815D-495B-A79E-21745A2C8F71}" type="pres">
      <dgm:prSet presAssocID="{9112AAE1-23AD-49E7-AC2C-4E7DB0ECE5CA}" presName="vertTwo" presStyleCnt="0"/>
      <dgm:spPr/>
    </dgm:pt>
    <dgm:pt modelId="{0584ED67-ABF8-4ED4-8F85-20E6BC71198E}" type="pres">
      <dgm:prSet presAssocID="{9112AAE1-23AD-49E7-AC2C-4E7DB0ECE5CA}" presName="txTwo" presStyleLbl="node2" presStyleIdx="1" presStyleCnt="3">
        <dgm:presLayoutVars>
          <dgm:chPref val="3"/>
        </dgm:presLayoutVars>
      </dgm:prSet>
      <dgm:spPr/>
      <dgm:t>
        <a:bodyPr/>
        <a:lstStyle/>
        <a:p>
          <a:endParaRPr lang="en-US"/>
        </a:p>
      </dgm:t>
    </dgm:pt>
    <dgm:pt modelId="{A3C3AFAC-83FB-4094-9DCB-61253A3582BC}" type="pres">
      <dgm:prSet presAssocID="{9112AAE1-23AD-49E7-AC2C-4E7DB0ECE5CA}" presName="horzTwo" presStyleCnt="0"/>
      <dgm:spPr/>
    </dgm:pt>
    <dgm:pt modelId="{6A8A4260-3761-45C2-970E-557FE3E78344}" type="pres">
      <dgm:prSet presAssocID="{BA9D29C4-DA37-4179-9DFE-3F8379FFE712}" presName="sibSpaceTwo" presStyleCnt="0"/>
      <dgm:spPr/>
    </dgm:pt>
    <dgm:pt modelId="{97DA2EEE-5D74-471B-9D65-A85A8BFC9547}" type="pres">
      <dgm:prSet presAssocID="{712A1BF7-2378-4853-9D20-3359835ED34A}" presName="vertTwo" presStyleCnt="0"/>
      <dgm:spPr/>
    </dgm:pt>
    <dgm:pt modelId="{FB24E69E-C087-4B19-B3C4-C9D48DCD2E21}" type="pres">
      <dgm:prSet presAssocID="{712A1BF7-2378-4853-9D20-3359835ED34A}" presName="txTwo" presStyleLbl="node2" presStyleIdx="2" presStyleCnt="3">
        <dgm:presLayoutVars>
          <dgm:chPref val="3"/>
        </dgm:presLayoutVars>
      </dgm:prSet>
      <dgm:spPr/>
      <dgm:t>
        <a:bodyPr/>
        <a:lstStyle/>
        <a:p>
          <a:endParaRPr lang="en-US"/>
        </a:p>
      </dgm:t>
    </dgm:pt>
    <dgm:pt modelId="{7B6965B3-3238-402C-89DA-6782A60707F8}" type="pres">
      <dgm:prSet presAssocID="{712A1BF7-2378-4853-9D20-3359835ED34A}" presName="horzTwo" presStyleCnt="0"/>
      <dgm:spPr/>
    </dgm:pt>
  </dgm:ptLst>
  <dgm:cxnLst>
    <dgm:cxn modelId="{583DA2F6-6D52-451D-91B4-70FF13D844C8}" srcId="{B5E11742-9800-4C3E-B8B6-47DF60AE03F8}" destId="{D70028F0-B65A-485E-A142-648824C2BD17}" srcOrd="0" destOrd="0" parTransId="{50F33DAC-A3DC-4A5B-9DB9-10787D8355B3}" sibTransId="{D2129467-F8EE-4C86-90F5-527D093E4996}"/>
    <dgm:cxn modelId="{AFD45E37-247E-4370-8583-4578FAC0A7FA}" type="presOf" srcId="{712A1BF7-2378-4853-9D20-3359835ED34A}" destId="{FB24E69E-C087-4B19-B3C4-C9D48DCD2E21}" srcOrd="0" destOrd="0" presId="urn:microsoft.com/office/officeart/2005/8/layout/hierarchy4"/>
    <dgm:cxn modelId="{409EE409-9EBC-469B-985A-9B327A265676}" srcId="{D70028F0-B65A-485E-A142-648824C2BD17}" destId="{712A1BF7-2378-4853-9D20-3359835ED34A}" srcOrd="2" destOrd="0" parTransId="{C26F97CE-F94E-494C-940A-10C902F2FBC3}" sibTransId="{7C0B8784-3DDC-44D7-A7BB-E7025B6609F9}"/>
    <dgm:cxn modelId="{5D68A10E-DAAC-4F38-BDB7-38B368D6AAE8}" type="presOf" srcId="{B5E11742-9800-4C3E-B8B6-47DF60AE03F8}" destId="{185D3201-FD49-4C17-98AA-EA3D40ECC84C}" srcOrd="0" destOrd="0" presId="urn:microsoft.com/office/officeart/2005/8/layout/hierarchy4"/>
    <dgm:cxn modelId="{3D222809-EF2E-4392-BE7C-1A83F7C5177E}" type="presOf" srcId="{CCF56D39-784A-4A1A-AFE7-AB70CAEE17FD}" destId="{F846AC22-3854-40E8-AE20-83C35AE54BBF}" srcOrd="0" destOrd="0" presId="urn:microsoft.com/office/officeart/2005/8/layout/hierarchy4"/>
    <dgm:cxn modelId="{C8CC9343-784F-4287-A484-10CAF9271E50}" srcId="{D70028F0-B65A-485E-A142-648824C2BD17}" destId="{CCF56D39-784A-4A1A-AFE7-AB70CAEE17FD}" srcOrd="0" destOrd="0" parTransId="{9A683DBB-753D-49B1-A903-120B0ECBA2BB}" sibTransId="{9716C963-BEC1-455C-9B1B-56892315DCAD}"/>
    <dgm:cxn modelId="{1D5AC87B-3224-44CF-A772-DED5853ED816}" srcId="{D70028F0-B65A-485E-A142-648824C2BD17}" destId="{9112AAE1-23AD-49E7-AC2C-4E7DB0ECE5CA}" srcOrd="1" destOrd="0" parTransId="{03992139-3FA2-4537-9146-F2CE44B28F48}" sibTransId="{BA9D29C4-DA37-4179-9DFE-3F8379FFE712}"/>
    <dgm:cxn modelId="{A6D34691-856E-4ABB-8B97-ADF7B119189E}" type="presOf" srcId="{D70028F0-B65A-485E-A142-648824C2BD17}" destId="{DF95AC62-C76E-4D4E-AADD-3453151DB300}" srcOrd="0" destOrd="0" presId="urn:microsoft.com/office/officeart/2005/8/layout/hierarchy4"/>
    <dgm:cxn modelId="{45777433-8068-4148-9751-57F914A026D7}" type="presOf" srcId="{9112AAE1-23AD-49E7-AC2C-4E7DB0ECE5CA}" destId="{0584ED67-ABF8-4ED4-8F85-20E6BC71198E}" srcOrd="0" destOrd="0" presId="urn:microsoft.com/office/officeart/2005/8/layout/hierarchy4"/>
    <dgm:cxn modelId="{D94CFF72-E5BA-4C4F-9FEE-5D286A5E0CCC}" type="presParOf" srcId="{185D3201-FD49-4C17-98AA-EA3D40ECC84C}" destId="{EBBE75E3-7CB2-4E0A-99F5-BB6603D3F4A6}" srcOrd="0" destOrd="0" presId="urn:microsoft.com/office/officeart/2005/8/layout/hierarchy4"/>
    <dgm:cxn modelId="{007759F6-148C-4227-AE37-8FD9228C4B44}" type="presParOf" srcId="{EBBE75E3-7CB2-4E0A-99F5-BB6603D3F4A6}" destId="{DF95AC62-C76E-4D4E-AADD-3453151DB300}" srcOrd="0" destOrd="0" presId="urn:microsoft.com/office/officeart/2005/8/layout/hierarchy4"/>
    <dgm:cxn modelId="{D7FC11AE-4788-4047-B749-8D29B8A55BE8}" type="presParOf" srcId="{EBBE75E3-7CB2-4E0A-99F5-BB6603D3F4A6}" destId="{A1FBF683-C2FB-4025-9D68-15DDA740A3E9}" srcOrd="1" destOrd="0" presId="urn:microsoft.com/office/officeart/2005/8/layout/hierarchy4"/>
    <dgm:cxn modelId="{632C20BB-6760-440D-B5B5-9C20E73CFD39}" type="presParOf" srcId="{EBBE75E3-7CB2-4E0A-99F5-BB6603D3F4A6}" destId="{4AD1D45C-10BB-4B14-AE61-12814E68640E}" srcOrd="2" destOrd="0" presId="urn:microsoft.com/office/officeart/2005/8/layout/hierarchy4"/>
    <dgm:cxn modelId="{3A13293A-E6B2-4638-805D-2D128D731F5A}" type="presParOf" srcId="{4AD1D45C-10BB-4B14-AE61-12814E68640E}" destId="{72C9EC47-BA3E-4756-B36F-6B61F3952B0F}" srcOrd="0" destOrd="0" presId="urn:microsoft.com/office/officeart/2005/8/layout/hierarchy4"/>
    <dgm:cxn modelId="{44DF98B6-AAB1-4EC3-A77B-EFA497066EB2}" type="presParOf" srcId="{72C9EC47-BA3E-4756-B36F-6B61F3952B0F}" destId="{F846AC22-3854-40E8-AE20-83C35AE54BBF}" srcOrd="0" destOrd="0" presId="urn:microsoft.com/office/officeart/2005/8/layout/hierarchy4"/>
    <dgm:cxn modelId="{29BAABD7-D281-422C-A68B-548478550DA6}" type="presParOf" srcId="{72C9EC47-BA3E-4756-B36F-6B61F3952B0F}" destId="{B546F67C-58A8-49A6-AD96-022F9EC7D182}" srcOrd="1" destOrd="0" presId="urn:microsoft.com/office/officeart/2005/8/layout/hierarchy4"/>
    <dgm:cxn modelId="{E42A70B0-2EA8-49B4-A53C-F584831DF84A}" type="presParOf" srcId="{4AD1D45C-10BB-4B14-AE61-12814E68640E}" destId="{506346B6-8C80-42CF-943D-D9F6C3FEBE79}" srcOrd="1" destOrd="0" presId="urn:microsoft.com/office/officeart/2005/8/layout/hierarchy4"/>
    <dgm:cxn modelId="{13084232-5AFF-4814-87B7-919CC0132EBF}" type="presParOf" srcId="{4AD1D45C-10BB-4B14-AE61-12814E68640E}" destId="{28E55FAF-815D-495B-A79E-21745A2C8F71}" srcOrd="2" destOrd="0" presId="urn:microsoft.com/office/officeart/2005/8/layout/hierarchy4"/>
    <dgm:cxn modelId="{606A2BCC-AA8F-47B9-9571-61CE7CBFB0C6}" type="presParOf" srcId="{28E55FAF-815D-495B-A79E-21745A2C8F71}" destId="{0584ED67-ABF8-4ED4-8F85-20E6BC71198E}" srcOrd="0" destOrd="0" presId="urn:microsoft.com/office/officeart/2005/8/layout/hierarchy4"/>
    <dgm:cxn modelId="{7F0AC945-B202-46CC-8211-CC5E8764BAC5}" type="presParOf" srcId="{28E55FAF-815D-495B-A79E-21745A2C8F71}" destId="{A3C3AFAC-83FB-4094-9DCB-61253A3582BC}" srcOrd="1" destOrd="0" presId="urn:microsoft.com/office/officeart/2005/8/layout/hierarchy4"/>
    <dgm:cxn modelId="{94E67495-AEA9-443C-BD62-A08ADC672C14}" type="presParOf" srcId="{4AD1D45C-10BB-4B14-AE61-12814E68640E}" destId="{6A8A4260-3761-45C2-970E-557FE3E78344}" srcOrd="3" destOrd="0" presId="urn:microsoft.com/office/officeart/2005/8/layout/hierarchy4"/>
    <dgm:cxn modelId="{73D5AAAB-B0A1-4611-8F9C-8FD588EBF1A3}" type="presParOf" srcId="{4AD1D45C-10BB-4B14-AE61-12814E68640E}" destId="{97DA2EEE-5D74-471B-9D65-A85A8BFC9547}" srcOrd="4" destOrd="0" presId="urn:microsoft.com/office/officeart/2005/8/layout/hierarchy4"/>
    <dgm:cxn modelId="{E3F013EC-AB9A-4F33-B1F4-254D2A8BD75B}" type="presParOf" srcId="{97DA2EEE-5D74-471B-9D65-A85A8BFC9547}" destId="{FB24E69E-C087-4B19-B3C4-C9D48DCD2E21}" srcOrd="0" destOrd="0" presId="urn:microsoft.com/office/officeart/2005/8/layout/hierarchy4"/>
    <dgm:cxn modelId="{2AABD92B-EBEA-4176-8BFE-E37B9347FFA3}" type="presParOf" srcId="{97DA2EEE-5D74-471B-9D65-A85A8BFC9547}" destId="{7B6965B3-3238-402C-89DA-6782A60707F8}" srcOrd="1" destOrd="0" presId="urn:microsoft.com/office/officeart/2005/8/layout/hierarchy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5B5A9B3-3006-443A-BFB8-3864FBBF6374}">
      <dsp:nvSpPr>
        <dsp:cNvPr id="0" name=""/>
        <dsp:cNvSpPr/>
      </dsp:nvSpPr>
      <dsp:spPr>
        <a:xfrm>
          <a:off x="4571999" y="3208306"/>
          <a:ext cx="2299173" cy="556710"/>
        </a:xfrm>
        <a:custGeom>
          <a:avLst/>
          <a:gdLst/>
          <a:ahLst/>
          <a:cxnLst/>
          <a:rect l="0" t="0" r="0" b="0"/>
          <a:pathLst>
            <a:path>
              <a:moveTo>
                <a:pt x="0" y="0"/>
              </a:moveTo>
              <a:lnTo>
                <a:pt x="0" y="278355"/>
              </a:lnTo>
              <a:lnTo>
                <a:pt x="2299173" y="278355"/>
              </a:lnTo>
              <a:lnTo>
                <a:pt x="2299173" y="556710"/>
              </a:lnTo>
            </a:path>
          </a:pathLst>
        </a:custGeom>
        <a:noFill/>
        <a:ln w="25400" cap="flat" cmpd="sng" algn="ctr">
          <a:solidFill>
            <a:schemeClr val="accent1">
              <a:shade val="80000"/>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sp>
    <dsp:sp modelId="{66348D48-CA73-47B7-B98A-0151E22300F8}">
      <dsp:nvSpPr>
        <dsp:cNvPr id="0" name=""/>
        <dsp:cNvSpPr/>
      </dsp:nvSpPr>
      <dsp:spPr>
        <a:xfrm>
          <a:off x="2277717" y="3208306"/>
          <a:ext cx="2294282" cy="556710"/>
        </a:xfrm>
        <a:custGeom>
          <a:avLst/>
          <a:gdLst/>
          <a:ahLst/>
          <a:cxnLst/>
          <a:rect l="0" t="0" r="0" b="0"/>
          <a:pathLst>
            <a:path>
              <a:moveTo>
                <a:pt x="2294282" y="0"/>
              </a:moveTo>
              <a:lnTo>
                <a:pt x="2294282" y="278355"/>
              </a:lnTo>
              <a:lnTo>
                <a:pt x="0" y="278355"/>
              </a:lnTo>
              <a:lnTo>
                <a:pt x="0" y="556710"/>
              </a:lnTo>
            </a:path>
          </a:pathLst>
        </a:custGeom>
        <a:noFill/>
        <a:ln w="25400" cap="flat" cmpd="sng" algn="ctr">
          <a:solidFill>
            <a:schemeClr val="accent1">
              <a:shade val="80000"/>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sp>
    <dsp:sp modelId="{C1B0F00E-C320-4688-BE34-E9A2A533C768}">
      <dsp:nvSpPr>
        <dsp:cNvPr id="0" name=""/>
        <dsp:cNvSpPr/>
      </dsp:nvSpPr>
      <dsp:spPr>
        <a:xfrm>
          <a:off x="4526280" y="1326095"/>
          <a:ext cx="91440" cy="556710"/>
        </a:xfrm>
        <a:custGeom>
          <a:avLst/>
          <a:gdLst/>
          <a:ahLst/>
          <a:cxnLst/>
          <a:rect l="0" t="0" r="0" b="0"/>
          <a:pathLst>
            <a:path>
              <a:moveTo>
                <a:pt x="45720" y="0"/>
              </a:moveTo>
              <a:lnTo>
                <a:pt x="45720" y="556710"/>
              </a:lnTo>
            </a:path>
          </a:pathLst>
        </a:custGeom>
        <a:noFill/>
        <a:ln w="25400" cap="flat" cmpd="sng" algn="ctr">
          <a:solidFill>
            <a:schemeClr val="accent1">
              <a:shade val="60000"/>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sp>
    <dsp:sp modelId="{AC13EDC2-7166-4A73-AB89-72BAE87F7B56}">
      <dsp:nvSpPr>
        <dsp:cNvPr id="0" name=""/>
        <dsp:cNvSpPr/>
      </dsp:nvSpPr>
      <dsp:spPr>
        <a:xfrm>
          <a:off x="3246499" y="595"/>
          <a:ext cx="2651000" cy="1325500"/>
        </a:xfrm>
        <a:prstGeom prst="rect">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8415" tIns="18415" rIns="18415" bIns="184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900" b="0" i="0" u="none" strike="noStrike" kern="1200" cap="none" normalizeH="0" baseline="0" smtClean="0">
              <a:ln/>
              <a:effectLst/>
              <a:latin typeface="Arial" charset="0"/>
              <a:cs typeface="Arial" charset="0"/>
            </a:rPr>
            <a:t>CEO</a:t>
          </a:r>
          <a:endParaRPr kumimoji="0" lang="en-US" sz="2900" b="0" i="0" u="none" strike="noStrike" kern="1200" cap="none" normalizeH="0" baseline="0" dirty="0" smtClean="0">
            <a:ln/>
            <a:effectLst/>
            <a:latin typeface="Arial" charset="0"/>
            <a:cs typeface="Arial" charset="0"/>
          </a:endParaRPr>
        </a:p>
      </dsp:txBody>
      <dsp:txXfrm>
        <a:off x="3246499" y="595"/>
        <a:ext cx="2651000" cy="1325500"/>
      </dsp:txXfrm>
    </dsp:sp>
    <dsp:sp modelId="{17790969-D61B-446D-8082-9DD6AB826449}">
      <dsp:nvSpPr>
        <dsp:cNvPr id="0" name=""/>
        <dsp:cNvSpPr/>
      </dsp:nvSpPr>
      <dsp:spPr>
        <a:xfrm>
          <a:off x="2673353" y="1882805"/>
          <a:ext cx="3797293" cy="1325500"/>
        </a:xfrm>
        <a:prstGeom prst="rect">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8415" tIns="18415" rIns="18415" bIns="184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900" b="0" i="0" u="none" strike="noStrike" kern="1200" cap="none" normalizeH="0" baseline="0" dirty="0" smtClean="0">
              <a:ln/>
              <a:effectLst/>
              <a:latin typeface="Arial" charset="0"/>
              <a:cs typeface="Arial" charset="0"/>
            </a:rPr>
            <a:t>PDA COORDINATOR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900" b="0" i="0" u="none" strike="noStrike" kern="1200" cap="none" normalizeH="0" baseline="0" dirty="0" smtClean="0">
              <a:ln/>
              <a:effectLst/>
              <a:latin typeface="Arial" charset="0"/>
              <a:cs typeface="Arial" charset="0"/>
            </a:rPr>
            <a:t>(Usually Local EMD)</a:t>
          </a:r>
        </a:p>
      </dsp:txBody>
      <dsp:txXfrm>
        <a:off x="2673353" y="1882805"/>
        <a:ext cx="3797293" cy="1325500"/>
      </dsp:txXfrm>
    </dsp:sp>
    <dsp:sp modelId="{8A0B1754-D61B-42BF-A2CE-75D19CC2E275}">
      <dsp:nvSpPr>
        <dsp:cNvPr id="0" name=""/>
        <dsp:cNvSpPr/>
      </dsp:nvSpPr>
      <dsp:spPr>
        <a:xfrm>
          <a:off x="256899" y="3765016"/>
          <a:ext cx="4041636" cy="1325500"/>
        </a:xfrm>
        <a:prstGeom prst="rect">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8415" tIns="18415" rIns="18415" bIns="184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900" b="0" i="0" u="none" strike="noStrike" kern="1200" cap="none" normalizeH="0" baseline="0" smtClean="0">
              <a:ln/>
              <a:effectLst/>
              <a:latin typeface="Arial" charset="0"/>
              <a:cs typeface="Arial" charset="0"/>
            </a:rPr>
            <a:t>Public Assistance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900" b="0" i="0" u="none" strike="noStrike" kern="1200" cap="none" normalizeH="0" baseline="0" smtClean="0">
              <a:ln/>
              <a:effectLst/>
              <a:latin typeface="Arial" charset="0"/>
              <a:cs typeface="Arial" charset="0"/>
            </a:rPr>
            <a:t>PDA Coordinator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900" b="0" i="0" u="none" strike="noStrike" kern="1200" cap="none" normalizeH="0" baseline="0" smtClean="0">
              <a:ln/>
              <a:effectLst/>
              <a:latin typeface="Arial" charset="0"/>
              <a:cs typeface="Arial" charset="0"/>
            </a:rPr>
            <a:t>(Public Works Director)</a:t>
          </a:r>
          <a:endParaRPr kumimoji="0" lang="en-US" sz="2900" b="0" i="0" u="none" strike="noStrike" kern="1200" cap="none" normalizeH="0" baseline="0" dirty="0" smtClean="0">
            <a:ln/>
            <a:effectLst/>
            <a:latin typeface="Arial" charset="0"/>
            <a:cs typeface="Arial" charset="0"/>
          </a:endParaRPr>
        </a:p>
      </dsp:txBody>
      <dsp:txXfrm>
        <a:off x="256899" y="3765016"/>
        <a:ext cx="4041636" cy="1325500"/>
      </dsp:txXfrm>
    </dsp:sp>
    <dsp:sp modelId="{D5049E02-BD25-4CE5-A563-39CB035766A6}">
      <dsp:nvSpPr>
        <dsp:cNvPr id="0" name=""/>
        <dsp:cNvSpPr/>
      </dsp:nvSpPr>
      <dsp:spPr>
        <a:xfrm>
          <a:off x="4855246" y="3765016"/>
          <a:ext cx="4031854" cy="1325500"/>
        </a:xfrm>
        <a:prstGeom prst="rect">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8415" tIns="18415" rIns="18415" bIns="184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900" b="0" i="0" u="none" strike="noStrike" kern="1200" cap="none" normalizeH="0" baseline="0" smtClean="0">
              <a:ln/>
              <a:effectLst/>
              <a:latin typeface="Arial" charset="0"/>
              <a:cs typeface="Arial" charset="0"/>
            </a:rPr>
            <a:t>Individual Assistance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900" b="0" i="0" u="none" strike="noStrike" kern="1200" cap="none" normalizeH="0" baseline="0" smtClean="0">
              <a:ln/>
              <a:effectLst/>
              <a:latin typeface="Arial" charset="0"/>
              <a:cs typeface="Arial" charset="0"/>
            </a:rPr>
            <a:t>PDA Coordinator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900" b="0" i="0" u="none" strike="noStrike" kern="1200" cap="none" normalizeH="0" baseline="0" smtClean="0">
              <a:ln/>
              <a:effectLst/>
              <a:latin typeface="Arial" charset="0"/>
              <a:cs typeface="Arial" charset="0"/>
            </a:rPr>
            <a:t>(EMD, Fire Chief, Other)</a:t>
          </a:r>
          <a:endParaRPr kumimoji="0" lang="en-US" sz="2900" b="0" i="0" u="none" strike="noStrike" kern="1200" cap="none" normalizeH="0" baseline="0" dirty="0" smtClean="0">
            <a:ln/>
            <a:effectLst/>
            <a:latin typeface="Arial" charset="0"/>
            <a:cs typeface="Arial" charset="0"/>
          </a:endParaRPr>
        </a:p>
      </dsp:txBody>
      <dsp:txXfrm>
        <a:off x="4855246" y="3765016"/>
        <a:ext cx="4031854" cy="132550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F95AC62-C76E-4D4E-AADD-3453151DB300}">
      <dsp:nvSpPr>
        <dsp:cNvPr id="0" name=""/>
        <dsp:cNvSpPr/>
      </dsp:nvSpPr>
      <dsp:spPr>
        <a:xfrm>
          <a:off x="3286" y="1017"/>
          <a:ext cx="9137427" cy="239181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400" b="0" i="0" u="none" strike="noStrike" kern="1200" cap="none" normalizeH="0" baseline="0" dirty="0" smtClean="0">
              <a:ln>
                <a:noFill/>
              </a:ln>
              <a:solidFill>
                <a:schemeClr val="bg1"/>
              </a:solidFill>
              <a:effectLst/>
              <a:latin typeface="Arial" charset="0"/>
              <a:cs typeface="Arial" charset="0"/>
            </a:rPr>
            <a:t>Public Assistance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400" b="0" i="0" u="none" strike="noStrike" kern="1200" cap="none" normalizeH="0" baseline="0" dirty="0" smtClean="0">
              <a:ln>
                <a:noFill/>
              </a:ln>
              <a:solidFill>
                <a:schemeClr val="bg1"/>
              </a:solidFill>
              <a:effectLst/>
              <a:latin typeface="Arial" charset="0"/>
              <a:cs typeface="Arial" charset="0"/>
            </a:rPr>
            <a:t>PDA Coordinator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400" b="0" i="0" u="none" strike="noStrike" kern="1200" cap="none" normalizeH="0" baseline="0" dirty="0" smtClean="0">
              <a:ln>
                <a:noFill/>
              </a:ln>
              <a:solidFill>
                <a:schemeClr val="bg1"/>
              </a:solidFill>
              <a:effectLst/>
              <a:latin typeface="Arial" charset="0"/>
              <a:cs typeface="Arial" charset="0"/>
            </a:rPr>
            <a:t>(Recommend This Be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400" b="0" i="0" u="none" strike="noStrike" kern="1200" cap="none" normalizeH="0" baseline="0" dirty="0" smtClean="0">
              <a:ln>
                <a:noFill/>
              </a:ln>
              <a:solidFill>
                <a:schemeClr val="bg1"/>
              </a:solidFill>
              <a:effectLst/>
              <a:latin typeface="Arial" charset="0"/>
              <a:cs typeface="Arial" charset="0"/>
            </a:rPr>
            <a:t>Local Public Works Director)</a:t>
          </a:r>
        </a:p>
      </dsp:txBody>
      <dsp:txXfrm>
        <a:off x="3286" y="1017"/>
        <a:ext cx="9137427" cy="2391816"/>
      </dsp:txXfrm>
    </dsp:sp>
    <dsp:sp modelId="{F846AC22-3854-40E8-AE20-83C35AE54BBF}">
      <dsp:nvSpPr>
        <dsp:cNvPr id="0" name=""/>
        <dsp:cNvSpPr/>
      </dsp:nvSpPr>
      <dsp:spPr>
        <a:xfrm>
          <a:off x="3286" y="2636365"/>
          <a:ext cx="2884289" cy="239181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bg1"/>
              </a:solidFill>
              <a:effectLst/>
              <a:latin typeface="Arial" charset="0"/>
              <a:cs typeface="Arial" charset="0"/>
            </a:rPr>
            <a:t>All Departments: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bg1"/>
              </a:solidFill>
              <a:effectLst/>
              <a:latin typeface="Arial" charset="0"/>
              <a:cs typeface="Arial" charset="0"/>
            </a:rPr>
            <a:t>Police, Fire, Public Works, Park and </a:t>
          </a:r>
          <a:r>
            <a:rPr kumimoji="0" lang="en-US" sz="1800" b="0" i="0" u="none" strike="noStrike" kern="1200" cap="none" normalizeH="0" baseline="0" dirty="0" err="1" smtClean="0">
              <a:ln>
                <a:noFill/>
              </a:ln>
              <a:solidFill>
                <a:schemeClr val="bg1"/>
              </a:solidFill>
              <a:effectLst/>
              <a:latin typeface="Arial" charset="0"/>
              <a:cs typeface="Arial" charset="0"/>
            </a:rPr>
            <a:t>Rec</a:t>
          </a:r>
          <a:r>
            <a:rPr kumimoji="0" lang="en-US" sz="1800" b="0" i="0" u="none" strike="noStrike" kern="1200" cap="none" normalizeH="0" baseline="0" dirty="0" smtClean="0">
              <a:ln>
                <a:noFill/>
              </a:ln>
              <a:solidFill>
                <a:schemeClr val="bg1"/>
              </a:solidFill>
              <a:effectLst/>
              <a:latin typeface="Arial" charset="0"/>
              <a:cs typeface="Arial" charset="0"/>
            </a:rPr>
            <a:t>, Schools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bg1"/>
              </a:solidFill>
              <a:effectLst/>
              <a:latin typeface="Arial" charset="0"/>
              <a:cs typeface="Arial" charset="0"/>
            </a:rPr>
            <a:t>(Overtime and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bg1"/>
              </a:solidFill>
              <a:effectLst/>
              <a:latin typeface="Arial" charset="0"/>
              <a:cs typeface="Arial" charset="0"/>
            </a:rPr>
            <a:t>Damage to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bg1"/>
              </a:solidFill>
              <a:effectLst/>
              <a:latin typeface="Arial" charset="0"/>
              <a:cs typeface="Arial" charset="0"/>
            </a:rPr>
            <a:t> Equipment)</a:t>
          </a:r>
        </a:p>
      </dsp:txBody>
      <dsp:txXfrm>
        <a:off x="3286" y="2636365"/>
        <a:ext cx="2884289" cy="2391816"/>
      </dsp:txXfrm>
    </dsp:sp>
    <dsp:sp modelId="{0584ED67-ABF8-4ED4-8F85-20E6BC71198E}">
      <dsp:nvSpPr>
        <dsp:cNvPr id="0" name=""/>
        <dsp:cNvSpPr/>
      </dsp:nvSpPr>
      <dsp:spPr>
        <a:xfrm>
          <a:off x="3129855" y="2636365"/>
          <a:ext cx="2884289" cy="239181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kern="1200" cap="none" normalizeH="0" baseline="0" dirty="0" smtClean="0">
            <a:ln>
              <a:noFill/>
            </a:ln>
            <a:solidFill>
              <a:schemeClr val="tx1"/>
            </a:solidFill>
            <a:effectLst/>
            <a:latin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bg1"/>
              </a:solidFill>
              <a:effectLst/>
              <a:latin typeface="Arial" charset="0"/>
              <a:cs typeface="Arial" charset="0"/>
            </a:rPr>
            <a:t>Facilities Estimator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bg1"/>
              </a:solidFill>
              <a:effectLst/>
              <a:latin typeface="Arial" charset="0"/>
              <a:cs typeface="Arial" charset="0"/>
            </a:rPr>
            <a:t>(Damage to Roads,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bg1"/>
              </a:solidFill>
              <a:effectLst/>
              <a:latin typeface="Arial" charset="0"/>
              <a:cs typeface="Arial" charset="0"/>
            </a:rPr>
            <a:t>Bridges, Buildings,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bg1"/>
              </a:solidFill>
              <a:effectLst/>
              <a:latin typeface="Arial" charset="0"/>
              <a:cs typeface="Arial" charset="0"/>
            </a:rPr>
            <a:t>Utilities, Water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bg1"/>
              </a:solidFill>
              <a:effectLst/>
              <a:latin typeface="Arial" charset="0"/>
              <a:cs typeface="Arial" charset="0"/>
            </a:rPr>
            <a:t>Control Facilities,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bg1"/>
              </a:solidFill>
              <a:effectLst/>
              <a:latin typeface="Arial" charset="0"/>
              <a:cs typeface="Arial" charset="0"/>
            </a:rPr>
            <a:t>Parks and </a:t>
          </a:r>
          <a:r>
            <a:rPr kumimoji="0" lang="en-US" sz="1800" b="0" i="0" u="none" strike="noStrike" kern="1200" cap="none" normalizeH="0" baseline="0" dirty="0" err="1" smtClean="0">
              <a:ln>
                <a:noFill/>
              </a:ln>
              <a:solidFill>
                <a:schemeClr val="bg1"/>
              </a:solidFill>
              <a:effectLst/>
              <a:latin typeface="Arial" charset="0"/>
              <a:cs typeface="Arial" charset="0"/>
            </a:rPr>
            <a:t>Rec</a:t>
          </a:r>
          <a:endParaRPr kumimoji="0" lang="en-US" sz="1800" b="0" i="0" u="none" strike="noStrike" kern="1200" cap="none" normalizeH="0" baseline="0" dirty="0" smtClean="0">
            <a:ln>
              <a:noFill/>
            </a:ln>
            <a:solidFill>
              <a:schemeClr val="bg1"/>
            </a:solidFill>
            <a:effectLst/>
            <a:latin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err="1" smtClean="0">
              <a:ln>
                <a:noFill/>
              </a:ln>
              <a:solidFill>
                <a:schemeClr val="bg1"/>
              </a:solidFill>
              <a:effectLst/>
              <a:latin typeface="Arial" charset="0"/>
              <a:cs typeface="Arial" charset="0"/>
            </a:rPr>
            <a:t>Facilties</a:t>
          </a:r>
          <a:r>
            <a:rPr kumimoji="0" lang="en-US" sz="1800" b="0" i="0" u="none" strike="noStrike" kern="1200" cap="none" normalizeH="0" baseline="0" dirty="0" smtClean="0">
              <a:ln>
                <a:noFill/>
              </a:ln>
              <a:solidFill>
                <a:schemeClr val="bg1"/>
              </a:solidFill>
              <a:effectLst/>
              <a:latin typeface="Arial" charset="0"/>
              <a:cs typeface="Arial" charset="0"/>
            </a:rPr>
            <a: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kern="1200" cap="none" normalizeH="0" baseline="0" dirty="0" smtClean="0">
            <a:ln>
              <a:noFill/>
            </a:ln>
            <a:solidFill>
              <a:schemeClr val="tx1"/>
            </a:solidFill>
            <a:effectLst/>
            <a:latin typeface="Arial" charset="0"/>
            <a:cs typeface="Arial" charset="0"/>
          </a:endParaRPr>
        </a:p>
      </dsp:txBody>
      <dsp:txXfrm>
        <a:off x="3129855" y="2636365"/>
        <a:ext cx="2884289" cy="2391816"/>
      </dsp:txXfrm>
    </dsp:sp>
    <dsp:sp modelId="{FB24E69E-C087-4B19-B3C4-C9D48DCD2E21}">
      <dsp:nvSpPr>
        <dsp:cNvPr id="0" name=""/>
        <dsp:cNvSpPr/>
      </dsp:nvSpPr>
      <dsp:spPr>
        <a:xfrm>
          <a:off x="6256424" y="2636365"/>
          <a:ext cx="2884289" cy="239181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kern="1200" cap="none" normalizeH="0" baseline="0" dirty="0" smtClean="0">
            <a:ln>
              <a:noFill/>
            </a:ln>
            <a:solidFill>
              <a:schemeClr val="tx1"/>
            </a:solidFill>
            <a:effectLst/>
            <a:latin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bg1"/>
              </a:solidFill>
              <a:effectLst/>
              <a:latin typeface="Arial" charset="0"/>
              <a:cs typeface="Arial" charset="0"/>
            </a:rPr>
            <a:t>Debris Estimator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bg1"/>
              </a:solidFill>
              <a:effectLst/>
              <a:latin typeface="Arial" charset="0"/>
              <a:cs typeface="Arial" charset="0"/>
            </a:rPr>
            <a:t>(Estimates Debris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bg1"/>
              </a:solidFill>
              <a:effectLst/>
              <a:latin typeface="Arial" charset="0"/>
              <a:cs typeface="Arial" charset="0"/>
            </a:rPr>
            <a:t>From Municipal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bg1"/>
              </a:solidFill>
              <a:effectLst/>
              <a:latin typeface="Arial" charset="0"/>
              <a:cs typeface="Arial" charset="0"/>
            </a:rPr>
            <a:t>Property and Private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bg1"/>
              </a:solidFill>
              <a:effectLst/>
              <a:latin typeface="Arial" charset="0"/>
              <a:cs typeface="Arial" charset="0"/>
            </a:rPr>
            <a:t>Property-IF Town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bg1"/>
              </a:solidFill>
              <a:effectLst/>
              <a:latin typeface="Arial" charset="0"/>
              <a:cs typeface="Arial" charset="0"/>
            </a:rPr>
            <a:t>Intends To Remove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bg1"/>
              </a:solidFill>
              <a:effectLst/>
              <a:latin typeface="Arial" charset="0"/>
              <a:cs typeface="Arial" charset="0"/>
            </a:rPr>
            <a:t>From ROW)</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kern="1200" cap="none" normalizeH="0" baseline="0" dirty="0" smtClean="0">
            <a:ln>
              <a:noFill/>
            </a:ln>
            <a:solidFill>
              <a:schemeClr val="tx1"/>
            </a:solidFill>
            <a:effectLst/>
            <a:latin typeface="Arial" charset="0"/>
            <a:cs typeface="Arial" charset="0"/>
          </a:endParaRPr>
        </a:p>
      </dsp:txBody>
      <dsp:txXfrm>
        <a:off x="6256424" y="2636365"/>
        <a:ext cx="2884289" cy="239181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E4F0AE5-CDE0-4252-8445-88A019966BE7}" type="datetimeFigureOut">
              <a:rPr lang="en-US" smtClean="0"/>
              <a:pPr/>
              <a:t>5/6/2013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4C9984E-049F-4D89-955B-63B151F965D2}"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866A55E-29B3-4A2C-8D03-9C34CCC95E81}"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444FFF-82B6-4A74-99E1-6FF1413BC322}" type="slidenum">
              <a:rPr lang="en-US"/>
              <a:pPr/>
              <a:t>1</a:t>
            </a:fld>
            <a:endParaRPr lang="en-US"/>
          </a:p>
        </p:txBody>
      </p:sp>
      <p:sp>
        <p:nvSpPr>
          <p:cNvPr id="38914" name="Rectangle 2"/>
          <p:cNvSpPr>
            <a:spLocks noGrp="1" noRot="1" noChangeAspect="1" noChangeArrowheads="1" noTextEdit="1"/>
          </p:cNvSpPr>
          <p:nvPr>
            <p:ph type="sldImg"/>
          </p:nvPr>
        </p:nvSpPr>
        <p:spPr>
          <a:xfrm>
            <a:off x="1447800" y="685800"/>
            <a:ext cx="3962400" cy="2971800"/>
          </a:xfrm>
          <a:ln/>
        </p:spPr>
      </p:sp>
      <p:sp>
        <p:nvSpPr>
          <p:cNvPr id="38915" name="Rectangle 3"/>
          <p:cNvSpPr>
            <a:spLocks noGrp="1" noChangeArrowheads="1"/>
          </p:cNvSpPr>
          <p:nvPr>
            <p:ph type="body" idx="1"/>
          </p:nvPr>
        </p:nvSpPr>
        <p:spPr>
          <a:xfrm>
            <a:off x="685800" y="4114800"/>
            <a:ext cx="5486400" cy="4343400"/>
          </a:xfrm>
        </p:spPr>
        <p:txBody>
          <a:bodyPr/>
          <a:lstStyle/>
          <a:p>
            <a:pPr>
              <a:lnSpc>
                <a:spcPct val="90000"/>
              </a:lnSpc>
              <a:buFont typeface="Arial" pitchFamily="34" charset="0"/>
              <a:buChar char="•"/>
            </a:pPr>
            <a:r>
              <a:rPr lang="en-US" sz="1100" dirty="0"/>
              <a:t>(WELCOME AND INTRODUCTION </a:t>
            </a:r>
            <a:r>
              <a:rPr lang="en-US" sz="1100" dirty="0" smtClean="0"/>
              <a:t>-  INSTRUCTOR</a:t>
            </a:r>
            <a:r>
              <a:rPr lang="en-US" sz="1100" dirty="0"/>
              <a:t>)</a:t>
            </a:r>
          </a:p>
          <a:p>
            <a:pPr>
              <a:lnSpc>
                <a:spcPct val="90000"/>
              </a:lnSpc>
              <a:buFont typeface="Arial" pitchFamily="34" charset="0"/>
              <a:buChar char="•"/>
            </a:pPr>
            <a:endParaRPr lang="en-US" sz="1100" dirty="0"/>
          </a:p>
          <a:p>
            <a:pPr>
              <a:lnSpc>
                <a:spcPct val="90000"/>
              </a:lnSpc>
              <a:buFont typeface="Arial" pitchFamily="34" charset="0"/>
              <a:buChar char="•"/>
            </a:pPr>
            <a:r>
              <a:rPr lang="en-US" sz="1100" dirty="0"/>
              <a:t>THIS COURSE IS TO REVIEW IN SOME DETAIL THE PROCEDURES FOR DOCUMENTING DAMAGES AND IMPACTS TO THE PUBLIC SECTOR IN THE IMMEDIATE AFTERMATH OF A </a:t>
            </a:r>
            <a:r>
              <a:rPr lang="en-US" sz="1100" dirty="0" smtClean="0"/>
              <a:t>DISASTER.  </a:t>
            </a:r>
          </a:p>
          <a:p>
            <a:pPr>
              <a:lnSpc>
                <a:spcPct val="90000"/>
              </a:lnSpc>
              <a:buFont typeface="Arial" pitchFamily="34" charset="0"/>
              <a:buChar char="•"/>
            </a:pPr>
            <a:r>
              <a:rPr lang="en-US" sz="1100" dirty="0" smtClean="0"/>
              <a:t>OUR PURPOSE IS TO DETERMINE </a:t>
            </a:r>
            <a:r>
              <a:rPr lang="en-US" sz="1100" dirty="0"/>
              <a:t>IF WE </a:t>
            </a:r>
            <a:r>
              <a:rPr lang="en-US" sz="1100" dirty="0" smtClean="0"/>
              <a:t>QUALIFY </a:t>
            </a:r>
            <a:r>
              <a:rPr lang="en-US" sz="1100" dirty="0"/>
              <a:t>FOR FEDERAL DISASTER ASSISTANCE FROM FEMA IN </a:t>
            </a:r>
            <a:r>
              <a:rPr lang="en-US" sz="1100" dirty="0" smtClean="0"/>
              <a:t>PARTS </a:t>
            </a:r>
            <a:r>
              <a:rPr lang="en-US" sz="1100" dirty="0"/>
              <a:t>OR ALL OF OUR STATE.</a:t>
            </a:r>
          </a:p>
          <a:p>
            <a:pPr>
              <a:lnSpc>
                <a:spcPct val="90000"/>
              </a:lnSpc>
              <a:buFont typeface="Arial" pitchFamily="34" charset="0"/>
              <a:buChar char="•"/>
            </a:pPr>
            <a:endParaRPr lang="en-US" sz="1100" dirty="0"/>
          </a:p>
          <a:p>
            <a:pPr>
              <a:lnSpc>
                <a:spcPct val="90000"/>
              </a:lnSpc>
              <a:buFont typeface="Arial" pitchFamily="34" charset="0"/>
              <a:buChar char="•"/>
            </a:pPr>
            <a:r>
              <a:rPr lang="en-US" sz="1100" dirty="0"/>
              <a:t>WE ARE GOING TO REVIEW THE </a:t>
            </a:r>
            <a:r>
              <a:rPr lang="en-US" sz="1100" u="sng" dirty="0"/>
              <a:t>ENTIRE</a:t>
            </a:r>
            <a:r>
              <a:rPr lang="en-US" sz="1100" dirty="0"/>
              <a:t> PROCESS KNOWN AS THE PRELIMINARY DAMAGE ASSESSMENT OR PDA </a:t>
            </a:r>
            <a:r>
              <a:rPr lang="en-US" sz="1100" dirty="0" smtClean="0"/>
              <a:t>PROCESS.</a:t>
            </a:r>
          </a:p>
          <a:p>
            <a:pPr>
              <a:lnSpc>
                <a:spcPct val="90000"/>
              </a:lnSpc>
              <a:buFont typeface="Arial" pitchFamily="34" charset="0"/>
              <a:buChar char="•"/>
            </a:pPr>
            <a:endParaRPr lang="en-US" sz="1100" dirty="0" smtClean="0"/>
          </a:p>
          <a:p>
            <a:pPr>
              <a:lnSpc>
                <a:spcPct val="90000"/>
              </a:lnSpc>
              <a:buFont typeface="Arial" pitchFamily="34" charset="0"/>
              <a:buChar char="•"/>
            </a:pPr>
            <a:r>
              <a:rPr lang="en-US" sz="1100" dirty="0" smtClean="0"/>
              <a:t>WE </a:t>
            </a:r>
            <a:r>
              <a:rPr lang="en-US" sz="1100" dirty="0"/>
              <a:t>WILL BE </a:t>
            </a:r>
            <a:r>
              <a:rPr lang="en-US" sz="1100" dirty="0" smtClean="0"/>
              <a:t>FOCUSING </a:t>
            </a:r>
            <a:r>
              <a:rPr lang="en-US" sz="1100" dirty="0"/>
              <a:t>SPECIFICALLY ON THE </a:t>
            </a:r>
            <a:r>
              <a:rPr lang="en-US" sz="1100" dirty="0" smtClean="0"/>
              <a:t>CRITICAL </a:t>
            </a:r>
            <a:r>
              <a:rPr lang="en-US" sz="1100" dirty="0"/>
              <a:t>ROLE THAT LOCAL OFFICIALS PLAY IN DEVELOPING THE FIRST BROAD ESTIMATES OF DAMAGES IN THE FIRST DAYS AFTER AN EVENT OCCURS.  </a:t>
            </a:r>
          </a:p>
          <a:p>
            <a:pPr>
              <a:lnSpc>
                <a:spcPct val="90000"/>
              </a:lnSpc>
              <a:buFont typeface="Arial" pitchFamily="34" charset="0"/>
              <a:buChar char="•"/>
            </a:pPr>
            <a:endParaRPr lang="en-US" sz="1100" dirty="0"/>
          </a:p>
          <a:p>
            <a:pPr>
              <a:lnSpc>
                <a:spcPct val="90000"/>
              </a:lnSpc>
              <a:buFont typeface="Arial" pitchFamily="34" charset="0"/>
              <a:buChar char="•"/>
            </a:pPr>
            <a:r>
              <a:rPr lang="en-US" sz="1100" dirty="0"/>
              <a:t>AFTER THAT WE’LL TALK ABOUT HOW THE STATE BRINGS FEMA IN FOR A MORE FORMAL SURVEY OF THE DISASTER AREA AND OF HOW YOU THE LOCAL OFFICIALS RESPONSIBLE FOR MAINTAINING PUBLIC INFRASTRUCTURE INTERACT WITH FEMA DURING THAT PHASE OF THE PDA. </a:t>
            </a:r>
          </a:p>
          <a:p>
            <a:pPr>
              <a:lnSpc>
                <a:spcPct val="90000"/>
              </a:lnSpc>
              <a:buFont typeface="Arial" pitchFamily="34" charset="0"/>
              <a:buChar char="•"/>
            </a:pPr>
            <a:r>
              <a:rPr lang="en-US" sz="1100" dirty="0"/>
              <a:t>(INTRODUCTION OF ATTENDEES BY NAME/TITLE/TOWN </a:t>
            </a:r>
            <a:r>
              <a:rPr lang="en-US" sz="1100" dirty="0" smtClean="0"/>
              <a:t>- PREVIOUS </a:t>
            </a:r>
            <a:r>
              <a:rPr lang="en-US" sz="1100" dirty="0"/>
              <a:t>EXPERIENCE WITH PDA PROCESS). </a:t>
            </a:r>
          </a:p>
          <a:p>
            <a:pPr>
              <a:lnSpc>
                <a:spcPct val="90000"/>
              </a:lnSpc>
              <a:buFont typeface="Arial" pitchFamily="34" charset="0"/>
              <a:buChar char="•"/>
            </a:pPr>
            <a:r>
              <a:rPr lang="en-US" sz="1100" dirty="0"/>
              <a:t>(COURSE ADMIN DETAILS IF ANY)</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88898B-E8EE-4752-B225-D108A5ECF0A6}" type="slidenum">
              <a:rPr lang="en-US"/>
              <a:pPr/>
              <a:t>10</a:t>
            </a:fld>
            <a:endParaRPr lang="en-US"/>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p:txBody>
          <a:bodyPr/>
          <a:lstStyle/>
          <a:p>
            <a:pPr>
              <a:buFont typeface="Arial" pitchFamily="34" charset="0"/>
              <a:buChar char="•"/>
            </a:pPr>
            <a:r>
              <a:rPr lang="en-US" sz="1000" dirty="0" smtClean="0"/>
              <a:t> IT </a:t>
            </a:r>
            <a:r>
              <a:rPr lang="en-US" sz="1000" dirty="0"/>
              <a:t>IS </a:t>
            </a:r>
            <a:r>
              <a:rPr lang="en-US" sz="1000" dirty="0" smtClean="0"/>
              <a:t>CONCEIVABLE THAT </a:t>
            </a:r>
            <a:r>
              <a:rPr lang="en-US" sz="1000" dirty="0"/>
              <a:t>WE COULD SPEND TWO WEEKS SHOWING FEMA DAMAGES IN OUR STATE, REACH THE </a:t>
            </a:r>
            <a:r>
              <a:rPr lang="en-US" sz="1000" b="1" dirty="0" smtClean="0"/>
              <a:t>$</a:t>
            </a:r>
            <a:r>
              <a:rPr lang="en-US" sz="1000" b="1" u="none" dirty="0" smtClean="0"/>
              <a:t>4,896,512.89 </a:t>
            </a:r>
            <a:r>
              <a:rPr lang="en-US" sz="1000" dirty="0" smtClean="0"/>
              <a:t>STATEWIDE </a:t>
            </a:r>
            <a:r>
              <a:rPr lang="en-US" sz="1000" dirty="0"/>
              <a:t>INDICATOR AND </a:t>
            </a:r>
            <a:r>
              <a:rPr lang="en-US" sz="1000" b="1" u="sng" dirty="0"/>
              <a:t>NOT</a:t>
            </a:r>
            <a:r>
              <a:rPr lang="en-US" sz="1000" dirty="0"/>
              <a:t> GET DECLARED FOR PA.  THAT’S WHY THESE NUMBERS ARE </a:t>
            </a:r>
            <a:r>
              <a:rPr lang="en-US" sz="1000" dirty="0" smtClean="0"/>
              <a:t>REFERRED </a:t>
            </a:r>
            <a:r>
              <a:rPr lang="en-US" sz="1000" dirty="0"/>
              <a:t>TO AS “INDICATORS.”</a:t>
            </a:r>
          </a:p>
          <a:p>
            <a:endParaRPr lang="en-US" sz="1000" dirty="0"/>
          </a:p>
          <a:p>
            <a:pPr>
              <a:buFont typeface="Arial" pitchFamily="34" charset="0"/>
              <a:buChar char="•"/>
            </a:pPr>
            <a:r>
              <a:rPr lang="en-US" sz="1000" dirty="0"/>
              <a:t>THERE IS OTHER LANGUAGE IN THE FEMA RULES WHICH TALKS ABOUT SEVERITY AND MAGNITUDE OF THE EVENT HAVING TO BE </a:t>
            </a:r>
            <a:r>
              <a:rPr lang="en-US" sz="1000" b="1" dirty="0"/>
              <a:t>BEYOND OUR CAPABILITY TO </a:t>
            </a:r>
            <a:r>
              <a:rPr lang="en-US" sz="1000" b="1" dirty="0" smtClean="0"/>
              <a:t>HANDLE</a:t>
            </a:r>
            <a:endParaRPr lang="en-US" sz="1000" dirty="0" smtClean="0"/>
          </a:p>
          <a:p>
            <a:pPr lvl="1">
              <a:buFont typeface="Arial" pitchFamily="34" charset="0"/>
              <a:buChar char="•"/>
            </a:pPr>
            <a:r>
              <a:rPr lang="en-US" sz="1000" dirty="0" smtClean="0"/>
              <a:t>THAT </a:t>
            </a:r>
            <a:r>
              <a:rPr lang="en-US" sz="1000" dirty="0"/>
              <a:t>CAN COME INTO PLAY IF WE BARELY REACH THE </a:t>
            </a:r>
            <a:r>
              <a:rPr lang="en-US" sz="1000" dirty="0" smtClean="0"/>
              <a:t>INDICATORS</a:t>
            </a:r>
          </a:p>
          <a:p>
            <a:pPr lvl="1">
              <a:buFont typeface="Arial" pitchFamily="34" charset="0"/>
              <a:buChar char="•"/>
            </a:pPr>
            <a:r>
              <a:rPr lang="en-US" sz="1000" dirty="0" smtClean="0"/>
              <a:t>GETTING </a:t>
            </a:r>
            <a:r>
              <a:rPr lang="en-US" sz="1000" dirty="0"/>
              <a:t>A DECLARATION FOR PUBLIC ASSISTANCE ISN’T SIMPLY A MATTER OF REACHING THE STATE AND COUNTY DAMAGE INDICATORS IN ALL CASES.</a:t>
            </a:r>
          </a:p>
          <a:p>
            <a:endParaRPr lang="en-US" sz="1000" dirty="0"/>
          </a:p>
          <a:p>
            <a:pPr>
              <a:buFont typeface="Arial" pitchFamily="34" charset="0"/>
              <a:buChar char="•"/>
            </a:pPr>
            <a:r>
              <a:rPr lang="en-US" sz="1000" dirty="0"/>
              <a:t>IT’S  ALSO POSSIBLE THAT WE COULD REACH OUR STATEWIDE INDICATOR OF </a:t>
            </a:r>
            <a:r>
              <a:rPr lang="en-US" sz="1000" b="1" dirty="0" smtClean="0"/>
              <a:t>$</a:t>
            </a:r>
            <a:r>
              <a:rPr lang="en-US" sz="1000" b="1" u="none" dirty="0" smtClean="0"/>
              <a:t>4,896,512.89 </a:t>
            </a:r>
            <a:r>
              <a:rPr lang="en-US" sz="1000" dirty="0" smtClean="0"/>
              <a:t>BUT </a:t>
            </a:r>
            <a:r>
              <a:rPr lang="en-US" sz="1000" dirty="0"/>
              <a:t>NOT REACH A </a:t>
            </a:r>
            <a:r>
              <a:rPr lang="en-US" sz="1000" dirty="0" smtClean="0"/>
              <a:t>SINGLE </a:t>
            </a:r>
            <a:r>
              <a:rPr lang="en-US" sz="1000" dirty="0"/>
              <a:t>COUNTY INDICATOR IF THE DAMAGES WERE VERY EVENLY SPREAD OUT STATEWIDE.  </a:t>
            </a:r>
            <a:endParaRPr lang="en-US" sz="1000" dirty="0" smtClean="0"/>
          </a:p>
          <a:p>
            <a:pPr lvl="1">
              <a:buFont typeface="Arial" pitchFamily="34" charset="0"/>
              <a:buChar char="•"/>
            </a:pPr>
            <a:r>
              <a:rPr lang="en-US" sz="1000" dirty="0" smtClean="0"/>
              <a:t>USUALLY </a:t>
            </a:r>
            <a:r>
              <a:rPr lang="en-US" sz="1000" dirty="0"/>
              <a:t>THERE IS A CONCENTRATION OF DAMAGES IN ONE OR TWO COUNTIES SO WE HAVE AT LEAST A COUPLE OF COUNTIES THAT REACH THEIR COUNTY INDICATOR.</a:t>
            </a:r>
          </a:p>
          <a:p>
            <a:endParaRPr lang="en-US" sz="1000" dirty="0"/>
          </a:p>
          <a:p>
            <a:pPr>
              <a:buFont typeface="Arial" pitchFamily="34" charset="0"/>
              <a:buChar char="•"/>
            </a:pPr>
            <a:r>
              <a:rPr lang="en-US" sz="1000" dirty="0"/>
              <a:t>THE POINT HERE IS THERE ARE </a:t>
            </a:r>
            <a:r>
              <a:rPr lang="en-US" sz="1000" b="1" dirty="0"/>
              <a:t>NO IRON-CLAD GUARANTEES OF ASSISTANCE </a:t>
            </a:r>
            <a:r>
              <a:rPr lang="en-US" sz="1000" dirty="0"/>
              <a:t>IF WE BARELY MEET THE INDICATORS AFTER A LONG DRAWN OUT PDA. </a:t>
            </a:r>
            <a:endParaRPr lang="en-US" sz="1000" dirty="0" smtClean="0"/>
          </a:p>
          <a:p>
            <a:pPr>
              <a:buFont typeface="Arial" pitchFamily="34" charset="0"/>
              <a:buChar char="•"/>
            </a:pPr>
            <a:r>
              <a:rPr lang="en-US" sz="1000" b="1" dirty="0" smtClean="0"/>
              <a:t>FEMA </a:t>
            </a:r>
            <a:r>
              <a:rPr lang="en-US" sz="1000" b="1" dirty="0"/>
              <a:t>MAY FALL BACK ON OTHER LANGUAGE IN THE REGULATIONS </a:t>
            </a:r>
            <a:r>
              <a:rPr lang="en-US" sz="1000" dirty="0"/>
              <a:t>AND FIND THAT THE SITUATION IS NOT OF </a:t>
            </a:r>
            <a:r>
              <a:rPr lang="en-US" sz="1000" dirty="0" smtClean="0"/>
              <a:t>SUFFICIENT </a:t>
            </a:r>
            <a:r>
              <a:rPr lang="en-US" sz="1000" dirty="0"/>
              <a:t>“SEVERITY AND MAGNITUDE” AND THAT EFEECTIVE RESPONSE IS NOT “BEYOND THE CAPABILITY” OF THE STATE AND LOCAL GOVERNMENTS.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C36518-E24B-49EE-8B4D-3A36E194F9E5}" type="slidenum">
              <a:rPr lang="en-US"/>
              <a:pPr/>
              <a:t>11</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r>
              <a:rPr lang="en-US" sz="1000" b="1" u="sng" dirty="0"/>
              <a:t>FIRST BULLET</a:t>
            </a:r>
            <a:r>
              <a:rPr lang="en-US" sz="1000" dirty="0"/>
              <a:t> – PRE-EVENT -   FILE PHOTOS ARE A BIG HELP IN SHOWING FEMA WHAT SOMETHING LOOKED LIKE BEFORE IT WAS DESTROYED OR DAMAGED.  BRIDGES, CULVERTS, BUILDINGS, RECREATION </a:t>
            </a:r>
            <a:r>
              <a:rPr lang="en-US" sz="1000" dirty="0" smtClean="0"/>
              <a:t>FACILITIES, </a:t>
            </a:r>
            <a:r>
              <a:rPr lang="en-US" sz="1000" dirty="0"/>
              <a:t>RETAIINING WALLS – GET PICTURES OF THESE AS THEY EXIST RIGHT NOW IF YOU CAN. ESPECIALLY OF FACILITIES IN VULNERABLE AREAS CLOSE TO WATER. </a:t>
            </a:r>
            <a:endParaRPr lang="en-US" sz="1000" b="1" u="sng" dirty="0"/>
          </a:p>
          <a:p>
            <a:r>
              <a:rPr lang="en-US" sz="1000" b="1" u="sng" dirty="0"/>
              <a:t>SECOND  BULLET</a:t>
            </a:r>
            <a:r>
              <a:rPr lang="en-US" sz="1000" dirty="0"/>
              <a:t> – DURING AN EVENT -  START A LOG OF ACTIVITES – WHO IS DOING WHAT, WHERE AND WHEN, WHAT MATERIALS ARE YOU USING, ETC. THIS LOG WILL HELP YOU TO RECALL ALL THE THINGS THAT WERE DONE DURING THE EVENT THAT SHOULD BE PICKED UP WHEN YOU SUBMIT YOUR FIRST REPORT TO THE STATE.   DON’T WORRY ABOUT SORTING OUT WHAT’S FEMA-ELIGIBLE AND WHAT ISN’T AT THIS POINT – JUST DOCUMENT AS BEST YOU CAN </a:t>
            </a:r>
            <a:r>
              <a:rPr lang="en-US" sz="1000" dirty="0" smtClean="0"/>
              <a:t>WHO IS </a:t>
            </a:r>
            <a:r>
              <a:rPr lang="en-US" sz="1000" dirty="0"/>
              <a:t>DOING WHAT, WITH WHAT EQUIPMENT, WHERE, AND WHEN, INCLUDING CONTRACTORS YOU HAVE WORKING FOR YOU. YOU MAY VERY QUICKLY CALL UPON CONTRACTORS TO DO WORK OR DELIVER MATERIALS – KEEP TRACK OF WHERE MATERIALS  DELIVERED BY CONTRACTORS ARE GOING – HAVE THEM RECORD THE DELIVERY LOCATION ON THE INVOICE.</a:t>
            </a:r>
          </a:p>
          <a:p>
            <a:r>
              <a:rPr lang="en-US" sz="1000" dirty="0"/>
              <a:t>KEEP TRACK OF MATERIALS USED FROM YOUR OWN STOCKPILES DURING THE EVENT.  ALSO, IN A FLOOD SITUATION GET PICTURES OF THE HIGH WATER LEVELS IF YOU CAN OR DEBRIS IN THE STREETS RIGHT AFTER THE STORM.  AGAIN – PICTURES ARE OPTIONAL BUT HIGHLY RECOMMENDED.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13D116-F296-416E-A6C8-BA45260FA732}" type="slidenum">
              <a:rPr lang="en-US"/>
              <a:pPr/>
              <a:t>12</a:t>
            </a:fld>
            <a:endParaRPr lang="en-US"/>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p:txBody>
          <a:bodyPr/>
          <a:lstStyle/>
          <a:p>
            <a:r>
              <a:rPr lang="en-US" b="1" u="sng" dirty="0"/>
              <a:t>FIRST BULLET</a:t>
            </a:r>
            <a:r>
              <a:rPr lang="en-US" dirty="0"/>
              <a:t> - AS SOON AS THE EMERGENCY PHASE HAS BEGUN TO SUBSIDE, DRIVE AROUND TOWN AND COLLECT AS MUCH INFORMATION AS YOU REASONABLY CAN ON DAMAGED SITES FOR WHICH THE MUNICIPALITY HAS MAINTENANCE RESPONSIBILITY – DON’T WORRY ABOUT ROADS AND PROPERTIES WHICH THE STATE OWNS OR HAS MAINTENANCE RESPONSIBILITY FOR. THE COGNIZANT STATE AGENCY WILL REPORT THOSE FACILITIES IN ITS PRE-ASSESSMENT.   IF THERE’S ANY QUESTION THOUGH, PICK IT UP IN THE LOCAL PRE-ASSESSMENT. (SIDEWALKS ALONG </a:t>
            </a:r>
            <a:r>
              <a:rPr lang="en-US" dirty="0" smtClean="0"/>
              <a:t>STATE ROADS). </a:t>
            </a:r>
          </a:p>
          <a:p>
            <a:r>
              <a:rPr lang="en-US" dirty="0" smtClean="0"/>
              <a:t>SOME SITES/LOCATION</a:t>
            </a:r>
            <a:r>
              <a:rPr lang="en-US" baseline="0" dirty="0" smtClean="0"/>
              <a:t>S MAY BE DESIGNATED AS</a:t>
            </a:r>
            <a:r>
              <a:rPr lang="en-US" dirty="0" smtClean="0"/>
              <a:t> “CITYWIDE” – GENERAL DEBRIS CLEARANCE FROM ROADS MUST OFTEN BE CAPTURED THIS WAY AS WELL AS POLICE, FIRE OVERTIME AND OTHER EMERGENCY MEASURES WHICH WERE TOO SCATTERED TO DOCUMENT ON A SITE-BY-SITE BASIS. </a:t>
            </a:r>
            <a:endParaRPr lang="en-US" dirty="0"/>
          </a:p>
          <a:p>
            <a:r>
              <a:rPr lang="en-US" b="1" u="sng" dirty="0"/>
              <a:t>SECOND BULLET</a:t>
            </a:r>
            <a:r>
              <a:rPr lang="en-US" dirty="0"/>
              <a:t> – </a:t>
            </a:r>
          </a:p>
          <a:p>
            <a:r>
              <a:rPr lang="en-US" b="1" u="sng" dirty="0"/>
              <a:t>THIRD BULLET</a:t>
            </a:r>
            <a:r>
              <a:rPr lang="en-US" dirty="0"/>
              <a:t> – </a:t>
            </a:r>
          </a:p>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A6BD8B-69E8-4BE8-9B69-79805C27E788}" type="slidenum">
              <a:rPr lang="en-US"/>
              <a:pPr/>
              <a:t>13</a:t>
            </a:fld>
            <a:endParaRPr lang="en-US"/>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r>
              <a:rPr lang="en-US" dirty="0"/>
              <a:t>SOME ADDITIONAL COMMENTS REGARDING PHOTOS – </a:t>
            </a:r>
          </a:p>
          <a:p>
            <a:endParaRPr lang="en-US" dirty="0"/>
          </a:p>
          <a:p>
            <a:r>
              <a:rPr lang="en-US" dirty="0"/>
              <a:t>AGAIN THEY ARE NOT REQUIRED BUT THEY CAN REALLY CRYSTALLIZE FEMA’S UNDERSTANDING OF A SITUATION </a:t>
            </a:r>
            <a:r>
              <a:rPr lang="en-US" dirty="0" smtClean="0"/>
              <a:t>INSTANTANEOUSLY</a:t>
            </a:r>
            <a:r>
              <a:rPr lang="en-US" dirty="0"/>
              <a:t>. </a:t>
            </a:r>
          </a:p>
          <a:p>
            <a:endParaRPr lang="en-US" dirty="0"/>
          </a:p>
          <a:p>
            <a:r>
              <a:rPr lang="en-US" dirty="0"/>
              <a:t>IF YOU ARE ADEPT AT USING DIGITAL TECHNOLOGY IT’S AN EASY MATTTER TO SEND </a:t>
            </a:r>
            <a:r>
              <a:rPr lang="en-US" dirty="0" smtClean="0"/>
              <a:t>AN </a:t>
            </a:r>
            <a:r>
              <a:rPr lang="en-US" dirty="0"/>
              <a:t>EMAIL WITH SOME DIGITAL PHOTOS  ATTACHED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7A07F7-E932-4AB9-B34D-74ECB56DA71B}" type="slidenum">
              <a:rPr lang="en-US"/>
              <a:pPr/>
              <a:t>14</a:t>
            </a:fld>
            <a:endParaRPr 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3CFA17-5620-455A-8208-19D7CA09B52B}" type="slidenum">
              <a:rPr lang="en-US"/>
              <a:pPr/>
              <a:t>15</a:t>
            </a:fld>
            <a:endParaRPr lang="en-US"/>
          </a:p>
        </p:txBody>
      </p:sp>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p:txBody>
          <a:bodyPr/>
          <a:lstStyle/>
          <a:p>
            <a:pPr>
              <a:lnSpc>
                <a:spcPct val="90000"/>
              </a:lnSpc>
            </a:pPr>
            <a:r>
              <a:rPr lang="en-US" b="1" u="sng" dirty="0"/>
              <a:t>FIRST BULLET</a:t>
            </a:r>
            <a:r>
              <a:rPr lang="en-US" dirty="0"/>
              <a:t> – WE NEED TO MAKE AN </a:t>
            </a:r>
            <a:r>
              <a:rPr lang="en-US" dirty="0" smtClean="0"/>
              <a:t>ATTEMPT </a:t>
            </a:r>
            <a:r>
              <a:rPr lang="en-US" dirty="0"/>
              <a:t>AT ESTIMATING DEBRIS REMOVAL COSTS BECAUSE THIS IS USUALLY THE MOST EXPENSIVE COST WE FACE AFTER ROAD AND BRIDGE REPAIR. ESTIMATING AND MANAGING DEBRIS IS ALWAYS THE MOST DIFFICULT THING TO DO IN A DISASTER . IF WE DON’T COME UP WITH A NUMBER IN THIS CATEGORY WE’RE NOT REPRESENTING PERHAPS ONE OF THE DISASTER’S BIGGEST IMPACTS ON STATE AND LOCAL GOVERNMENT. UNFORTUNATELY THERE IS NO EASY ACCURATE WAY TO ESTIMATE DEBRIS PARTICULARLY IF IT IS WIDESPREAD – BUT WE NEED TO GIVE IT A REASONABLE SHOT. REMEMBER THESE ARE PREDECLARATION ESTIMATES ONLY – THEY GO OUT THE WINDOW IF WE GET DECLARED. FEMA REIMBURSEMENTS WILL BE BASED ON MORE DETAILED AND ACCURATE PROJECT WORKSHEETS WRITTEN POST-DECLARATION.  </a:t>
            </a:r>
          </a:p>
          <a:p>
            <a:pPr>
              <a:lnSpc>
                <a:spcPct val="90000"/>
              </a:lnSpc>
            </a:pPr>
            <a:r>
              <a:rPr lang="en-US" b="1" u="sng" dirty="0"/>
              <a:t>SECOND BULLET</a:t>
            </a:r>
            <a:r>
              <a:rPr lang="en-US" dirty="0"/>
              <a:t> </a:t>
            </a:r>
            <a:r>
              <a:rPr lang="en-US" dirty="0" smtClean="0"/>
              <a:t>– FEMA  </a:t>
            </a:r>
            <a:r>
              <a:rPr lang="en-US" dirty="0"/>
              <a:t>WILL GENERALLY ACCEPT LOCAL ESTIMATES FOR DEBRIS REMOVAL DURING THE PDA PHASE IF METHODOLOGY USED SEEMS REASONABLE.  </a:t>
            </a:r>
          </a:p>
          <a:p>
            <a:pPr>
              <a:lnSpc>
                <a:spcPct val="90000"/>
              </a:lnSpc>
            </a:pPr>
            <a:r>
              <a:rPr lang="en-US" b="1" u="sng" dirty="0"/>
              <a:t>THIRD BULLET</a:t>
            </a:r>
            <a:r>
              <a:rPr lang="en-US" dirty="0"/>
              <a:t> </a:t>
            </a:r>
            <a:r>
              <a:rPr lang="en-US" dirty="0" smtClean="0"/>
              <a:t>-</a:t>
            </a:r>
            <a:endParaRPr lang="en-US" dirty="0"/>
          </a:p>
          <a:p>
            <a:pPr>
              <a:lnSpc>
                <a:spcPct val="90000"/>
              </a:lnSpc>
            </a:pPr>
            <a:r>
              <a:rPr lang="en-US" b="1" u="sng" dirty="0"/>
              <a:t>FOURTH BULLET</a:t>
            </a:r>
            <a:r>
              <a:rPr lang="en-US" dirty="0"/>
              <a:t> - </a:t>
            </a:r>
          </a:p>
          <a:p>
            <a:pPr>
              <a:lnSpc>
                <a:spcPct val="90000"/>
              </a:lnSpc>
            </a:pPr>
            <a:endParaRPr lang="en-US" b="1" u="sng" dirty="0"/>
          </a:p>
          <a:p>
            <a:pPr>
              <a:lnSpc>
                <a:spcPct val="90000"/>
              </a:lnSpc>
            </a:pPr>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30EB94-93E1-4727-AD20-AC48119E7688}" type="slidenum">
              <a:rPr lang="en-US"/>
              <a:pPr/>
              <a:t>16</a:t>
            </a:fld>
            <a:endParaRPr lang="en-US"/>
          </a:p>
        </p:txBody>
      </p:sp>
      <p:sp>
        <p:nvSpPr>
          <p:cNvPr id="74754" name="Rectangle 2"/>
          <p:cNvSpPr>
            <a:spLocks noGrp="1" noRot="1" noChangeAspect="1" noChangeArrowheads="1" noTextEdit="1"/>
          </p:cNvSpPr>
          <p:nvPr>
            <p:ph type="sldImg"/>
          </p:nvPr>
        </p:nvSpPr>
        <p:spPr>
          <a:xfrm>
            <a:off x="1346200" y="381000"/>
            <a:ext cx="4165600" cy="3124200"/>
          </a:xfrm>
          <a:ln/>
        </p:spPr>
      </p:sp>
      <p:sp>
        <p:nvSpPr>
          <p:cNvPr id="74755" name="Rectangle 3"/>
          <p:cNvSpPr>
            <a:spLocks noGrp="1" noChangeArrowheads="1"/>
          </p:cNvSpPr>
          <p:nvPr>
            <p:ph type="body" idx="1"/>
          </p:nvPr>
        </p:nvSpPr>
        <p:spPr>
          <a:xfrm>
            <a:off x="685800" y="3733800"/>
            <a:ext cx="5486400" cy="4876800"/>
          </a:xfrm>
        </p:spPr>
        <p:txBody>
          <a:bodyPr/>
          <a:lstStyle/>
          <a:p>
            <a:pPr>
              <a:lnSpc>
                <a:spcPct val="90000"/>
              </a:lnSpc>
            </a:pPr>
            <a:r>
              <a:rPr lang="en-US" sz="1000" b="1" u="sng" dirty="0"/>
              <a:t>FIRST BULLET</a:t>
            </a:r>
            <a:r>
              <a:rPr lang="en-US" sz="1000" dirty="0"/>
              <a:t> – DETERMINE WHETHER YOU WILL </a:t>
            </a:r>
            <a:r>
              <a:rPr lang="en-US" sz="1000" dirty="0" smtClean="0"/>
              <a:t>BE DOING </a:t>
            </a:r>
            <a:r>
              <a:rPr lang="en-US" sz="1000" dirty="0"/>
              <a:t>A CURBSIDE PICKUP OF DEBRIS FROM PRIVATE PROPERTIES – </a:t>
            </a:r>
            <a:r>
              <a:rPr lang="en-US" sz="1000" dirty="0" smtClean="0"/>
              <a:t>AS </a:t>
            </a:r>
            <a:r>
              <a:rPr lang="en-US" sz="1000" dirty="0"/>
              <a:t>THIS A MAJOR FACTOR IN ESTIMATING DEBRIS REMOVAL COSTS.</a:t>
            </a:r>
          </a:p>
          <a:p>
            <a:pPr>
              <a:lnSpc>
                <a:spcPct val="90000"/>
              </a:lnSpc>
            </a:pPr>
            <a:r>
              <a:rPr lang="en-US" sz="1000" dirty="0"/>
              <a:t>IF YOU ARE GOING TO DO CURBSIDE PICKUP, AND YOU PUBLICLY ANNOUNCE THAT TO YOUR RESIDENTS, </a:t>
            </a:r>
            <a:r>
              <a:rPr lang="en-US" sz="1000" dirty="0" smtClean="0"/>
              <a:t>FEMA </a:t>
            </a:r>
            <a:r>
              <a:rPr lang="en-US" sz="1000" dirty="0"/>
              <a:t>WILL GENERALLY ALLOW US TO INCLUDE THOSE COST PROJECTIONS IN OUR STATE AND COUNTY DAMAGE TOTALS.  HOWEVER, IF RESIDENTS ARE GOING TO BE LEFT TO DISPOSE OF DEBRIS ON THEIR OWN AT THEIR OWN </a:t>
            </a:r>
            <a:r>
              <a:rPr lang="en-US" sz="1000" dirty="0" smtClean="0"/>
              <a:t>COSTS, </a:t>
            </a:r>
            <a:r>
              <a:rPr lang="en-US" sz="1000" dirty="0"/>
              <a:t>THEN THERE IS NO COST TO THE MUNICIPALITY FOR THAT </a:t>
            </a:r>
            <a:r>
              <a:rPr lang="en-US" sz="1000" dirty="0" smtClean="0"/>
              <a:t>DEBRIS.      THIS CAN BE A CATCH </a:t>
            </a:r>
            <a:r>
              <a:rPr lang="en-US" sz="1000" dirty="0"/>
              <a:t>22 </a:t>
            </a:r>
            <a:r>
              <a:rPr lang="en-US" sz="1000" dirty="0" smtClean="0"/>
              <a:t>SCENARIO – </a:t>
            </a:r>
            <a:r>
              <a:rPr lang="en-US" sz="1000" dirty="0"/>
              <a:t>SOME TOWNS WILL ONLY PICK UP </a:t>
            </a:r>
            <a:r>
              <a:rPr lang="en-US" sz="1000" dirty="0" smtClean="0"/>
              <a:t>DEBRIS FROM</a:t>
            </a:r>
            <a:r>
              <a:rPr lang="en-US" sz="1000" baseline="0" dirty="0" smtClean="0"/>
              <a:t> PRIVATE PROPERTY BROUGHT TO THE ROADWAY </a:t>
            </a:r>
            <a:r>
              <a:rPr lang="en-US" sz="1000" dirty="0" smtClean="0"/>
              <a:t>IF THE COUNTY IS DECLARED</a:t>
            </a:r>
            <a:r>
              <a:rPr lang="en-US" sz="1000" baseline="0" dirty="0" smtClean="0"/>
              <a:t> - </a:t>
            </a:r>
            <a:r>
              <a:rPr lang="en-US" sz="1000" dirty="0" smtClean="0"/>
              <a:t>THE </a:t>
            </a:r>
            <a:r>
              <a:rPr lang="en-US" sz="1000" dirty="0"/>
              <a:t>TROUBLE WITH THAT </a:t>
            </a:r>
            <a:r>
              <a:rPr lang="en-US" sz="1000" dirty="0" smtClean="0"/>
              <a:t>IS FEMA </a:t>
            </a:r>
            <a:r>
              <a:rPr lang="en-US" sz="1000" dirty="0"/>
              <a:t>WANTS A PUBLIC COMMITMENT TO PICK UP </a:t>
            </a:r>
            <a:r>
              <a:rPr lang="en-US" sz="1000" dirty="0" smtClean="0"/>
              <a:t>PRIVATE </a:t>
            </a:r>
            <a:r>
              <a:rPr lang="en-US" sz="1000" dirty="0"/>
              <a:t>PROPERTY </a:t>
            </a:r>
            <a:r>
              <a:rPr lang="en-US" sz="1000" dirty="0" smtClean="0"/>
              <a:t>DEBRIS WHETHER OR NOT THERE IS A DECLARATION.</a:t>
            </a:r>
            <a:endParaRPr lang="en-US" sz="1000" dirty="0"/>
          </a:p>
          <a:p>
            <a:pPr>
              <a:lnSpc>
                <a:spcPct val="90000"/>
              </a:lnSpc>
            </a:pPr>
            <a:endParaRPr lang="en-US" sz="1000" dirty="0"/>
          </a:p>
          <a:p>
            <a:pPr>
              <a:lnSpc>
                <a:spcPct val="90000"/>
              </a:lnSpc>
            </a:pPr>
            <a:r>
              <a:rPr lang="en-US" sz="1000" dirty="0"/>
              <a:t>IF THE MUNICIPALITY DECIDES TO DO A CURBSIDE PICKUP, WHAT WILL YOU PICKUP – WILL IT BE </a:t>
            </a:r>
            <a:r>
              <a:rPr lang="en-US" sz="1000" dirty="0" smtClean="0"/>
              <a:t>LIMITED </a:t>
            </a:r>
            <a:r>
              <a:rPr lang="en-US" sz="1000" dirty="0"/>
              <a:t>TO VEGETATIVE WASTE OR WILL IT INCLUDE C&amp;D AND PERSONAL PROPERTY AS WELL.  WILL THE CURBSIDE PICKUP BE TOWNWIDE OR WILL IT </a:t>
            </a:r>
            <a:r>
              <a:rPr lang="en-US" sz="1000" dirty="0" smtClean="0"/>
              <a:t>BE CONFINED </a:t>
            </a:r>
            <a:r>
              <a:rPr lang="en-US" sz="1000" dirty="0"/>
              <a:t>TO A SPECIFIC AREA OR </a:t>
            </a:r>
            <a:r>
              <a:rPr lang="en-US" sz="1000" dirty="0" smtClean="0"/>
              <a:t>AREAS, </a:t>
            </a:r>
            <a:r>
              <a:rPr lang="en-US" sz="1000" dirty="0"/>
              <a:t>AND IF SO WHAT WILL THOSE AREAS </a:t>
            </a:r>
            <a:r>
              <a:rPr lang="en-US" sz="1000" dirty="0" smtClean="0"/>
              <a:t>BE?</a:t>
            </a:r>
            <a:endParaRPr lang="en-US" sz="1000" dirty="0"/>
          </a:p>
          <a:p>
            <a:pPr>
              <a:lnSpc>
                <a:spcPct val="90000"/>
              </a:lnSpc>
            </a:pPr>
            <a:endParaRPr lang="en-US" sz="1000" dirty="0"/>
          </a:p>
          <a:p>
            <a:pPr>
              <a:lnSpc>
                <a:spcPct val="90000"/>
              </a:lnSpc>
            </a:pPr>
            <a:r>
              <a:rPr lang="en-US" sz="1000" dirty="0"/>
              <a:t>ONCE THE EXTENT AND SCOPE OF THE DEBRIS REMOVAL OPERATION HAS BEEN DETERMINED, THEN ESTIMATES OF QUANTITIES OF DEBRIS CAN BE MADE.</a:t>
            </a:r>
            <a:endParaRPr lang="en-US" sz="1000" b="1" u="sng" dirty="0"/>
          </a:p>
          <a:p>
            <a:pPr>
              <a:lnSpc>
                <a:spcPct val="90000"/>
              </a:lnSpc>
            </a:pPr>
            <a:endParaRPr lang="en-US" sz="1000" b="1" u="sng" dirty="0"/>
          </a:p>
          <a:p>
            <a:pPr>
              <a:lnSpc>
                <a:spcPct val="90000"/>
              </a:lnSpc>
            </a:pPr>
            <a:r>
              <a:rPr lang="en-US" sz="1000" b="1" u="sng" dirty="0"/>
              <a:t>SECOND BULLET</a:t>
            </a:r>
            <a:r>
              <a:rPr lang="en-US" sz="1000" dirty="0"/>
              <a:t> – THE GOAL SHOULD BE TO DEVELOP A “GUESSTIMATE” OF CUBIC YARDS OF DEBRIS THAT </a:t>
            </a:r>
            <a:r>
              <a:rPr lang="en-US" sz="1000" u="sng" dirty="0"/>
              <a:t>THE MUNICIPALITY WILL BE RESPONSIBLE FOR REMOVING</a:t>
            </a:r>
            <a:r>
              <a:rPr lang="en-US" sz="1000" dirty="0"/>
              <a:t>. THE DEBRIS HAS TO BE THE MUNICIPALITY’S RESPONSIBILITY TO REMOVE TO BE ELIGIBLE - THAT’S KEY.– GENERALLY MOST OF THE DEBRIS IN A DISASTER WILL EITHER BE WOODY, VEGETATIVE DEBRIS OR CONSTRUCTION AND DEMOLITION DEBRIS FROM DAMAGED BUILDINGS. </a:t>
            </a:r>
            <a:r>
              <a:rPr lang="en-US" sz="1000" dirty="0" smtClean="0"/>
              <a:t>THERE </a:t>
            </a:r>
            <a:r>
              <a:rPr lang="en-US" sz="1000" dirty="0"/>
              <a:t>ARE MANY TYPES OF DEBRIS BUT THESE ARE THE TWO CATEGORIES OUR INITIAL ESTIMATES SHOULD FOCUS ON.  </a:t>
            </a:r>
          </a:p>
          <a:p>
            <a:pPr>
              <a:lnSpc>
                <a:spcPct val="90000"/>
              </a:lnSpc>
            </a:pPr>
            <a:r>
              <a:rPr lang="en-US" sz="1000" b="1" u="sng" dirty="0"/>
              <a:t>FOURTH BULLET</a:t>
            </a:r>
            <a:r>
              <a:rPr lang="en-US" sz="1000" dirty="0"/>
              <a:t> – THIS COST WILL VARY SOMEWHAT  FROM TOWN TO TOWN </a:t>
            </a:r>
            <a:endParaRPr lang="en-US" sz="1000" b="1" u="sng" dirty="0"/>
          </a:p>
          <a:p>
            <a:pPr>
              <a:lnSpc>
                <a:spcPct val="90000"/>
              </a:lnSpc>
            </a:pPr>
            <a:endParaRPr lang="en-US" sz="1000" dirty="0"/>
          </a:p>
          <a:p>
            <a:pPr>
              <a:lnSpc>
                <a:spcPct val="90000"/>
              </a:lnSpc>
            </a:pPr>
            <a:endParaRPr lang="en-US" sz="1000" dirty="0"/>
          </a:p>
          <a:p>
            <a:pPr>
              <a:lnSpc>
                <a:spcPct val="90000"/>
              </a:lnSpc>
            </a:pPr>
            <a:endParaRPr lang="en-US" sz="1000" dirty="0"/>
          </a:p>
          <a:p>
            <a:pPr>
              <a:lnSpc>
                <a:spcPct val="90000"/>
              </a:lnSpc>
            </a:pPr>
            <a:endParaRPr lang="en-US" sz="1000" b="1" u="sng"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550864-4DE8-4ADB-A2AA-EB5CBF880FDA}" type="slidenum">
              <a:rPr lang="en-US"/>
              <a:pPr/>
              <a:t>18</a:t>
            </a:fld>
            <a:endParaRPr lang="en-US"/>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E45E8C-6671-4FB2-8915-AB13F819CAA0}" type="slidenum">
              <a:rPr lang="en-US"/>
              <a:pPr/>
              <a:t>19</a:t>
            </a:fld>
            <a:endParaRPr lang="en-US"/>
          </a:p>
        </p:txBody>
      </p:sp>
      <p:sp>
        <p:nvSpPr>
          <p:cNvPr id="36866" name="Rectangle 2"/>
          <p:cNvSpPr>
            <a:spLocks noGrp="1" noRot="1" noChangeAspect="1" noChangeArrowheads="1" noTextEdit="1"/>
          </p:cNvSpPr>
          <p:nvPr>
            <p:ph type="sldImg"/>
          </p:nvPr>
        </p:nvSpPr>
        <p:spPr>
          <a:xfrm>
            <a:off x="1905000" y="685800"/>
            <a:ext cx="3048000" cy="2286000"/>
          </a:xfrm>
          <a:ln/>
        </p:spPr>
      </p:sp>
      <p:sp>
        <p:nvSpPr>
          <p:cNvPr id="36867" name="Rectangle 3"/>
          <p:cNvSpPr>
            <a:spLocks noGrp="1" noChangeArrowheads="1"/>
          </p:cNvSpPr>
          <p:nvPr>
            <p:ph type="body" idx="1"/>
          </p:nvPr>
        </p:nvSpPr>
        <p:spPr>
          <a:xfrm>
            <a:off x="685800" y="3124200"/>
            <a:ext cx="5486400" cy="5334000"/>
          </a:xfrm>
        </p:spPr>
        <p:txBody>
          <a:bodyPr/>
          <a:lstStyle/>
          <a:p>
            <a:pPr>
              <a:lnSpc>
                <a:spcPct val="80000"/>
              </a:lnSpc>
            </a:pPr>
            <a:r>
              <a:rPr lang="en-US" sz="1000" b="1" u="sng" dirty="0"/>
              <a:t>SITE NUMBER</a:t>
            </a:r>
            <a:r>
              <a:rPr lang="en-US" sz="1000" dirty="0"/>
              <a:t> – AS YOU DO YOUR WINDSHIELD SURVEY, ASSIGN A NUMBER TO EACH SITE OF SIGNIFICANT DAMAGE (OVER $1,000). DO NOT CHANGE THE NUMBERING OF THE SITES – THIS WILL AVOID CONFUSION LATER ON AS THIS INFORMATION IS PASSED ON TO THE STATE AND THEN TO FEMA.  ASSIGN A SITE NUMBER EVEN TO NON-SITE SPECIFIC ITEMS SUCH AS POLICE </a:t>
            </a:r>
            <a:r>
              <a:rPr lang="en-US" sz="1000" dirty="0" smtClean="0"/>
              <a:t>OVERTIME. </a:t>
            </a:r>
          </a:p>
          <a:p>
            <a:pPr>
              <a:lnSpc>
                <a:spcPct val="80000"/>
              </a:lnSpc>
            </a:pPr>
            <a:r>
              <a:rPr lang="en-US" sz="1000" b="1" u="sng" dirty="0" smtClean="0"/>
              <a:t>CATEGORY</a:t>
            </a:r>
            <a:r>
              <a:rPr lang="en-US" sz="1000" u="sng" dirty="0" smtClean="0"/>
              <a:t> </a:t>
            </a:r>
            <a:r>
              <a:rPr lang="en-US" sz="1000" dirty="0"/>
              <a:t>– ASSOCIATE  A FEMA ELIGIBILITY CATEGORY WITH EACH SITE.  THE KEY IS ON THE FORM.  PERMANENT RESTORATIVE WORK SHOULD FALL INTO CATEGORIES C-G.  EMERGENCY WORK SUCH AS CLEARING ROADS AND POLICE OVERTIME WOULD FALL INTO CATEGORIES A OR B.  REMEMBER WITH CATEGORY A AND B, ONLY OVERTIME COUNTS – STRAIGHT TIME DOES NOT.  HOWEVER EQUIPMENT USEAGE IS AN ELIGIBLE COST AT ALL TIMES.  IF YOU MISCATEGORIZE SOMETHING DON’T WORRY ABOUT IT – </a:t>
            </a:r>
            <a:r>
              <a:rPr lang="en-US" sz="1000" dirty="0" smtClean="0"/>
              <a:t>IT’S </a:t>
            </a:r>
            <a:r>
              <a:rPr lang="en-US" sz="1000" dirty="0"/>
              <a:t>NOT REAL IMPORTANT AT THIS STAGE</a:t>
            </a:r>
          </a:p>
          <a:p>
            <a:pPr>
              <a:lnSpc>
                <a:spcPct val="80000"/>
              </a:lnSpc>
            </a:pPr>
            <a:r>
              <a:rPr lang="en-US" sz="1000" b="1" u="sng" dirty="0"/>
              <a:t>LOCATION</a:t>
            </a:r>
            <a:r>
              <a:rPr lang="en-US" sz="1000" b="1" dirty="0"/>
              <a:t> – </a:t>
            </a:r>
            <a:r>
              <a:rPr lang="en-US" sz="1000" dirty="0"/>
              <a:t>THIS IS GENERALLY A STREET OR STREET </a:t>
            </a:r>
            <a:r>
              <a:rPr lang="en-US" sz="1000" dirty="0" smtClean="0"/>
              <a:t>ADDRESS, </a:t>
            </a:r>
            <a:r>
              <a:rPr lang="en-US" sz="1000" dirty="0"/>
              <a:t>BUT IT COULD ALSO BE A NON-SPECIFIC LOCATION SUCH AS “TOWNWIDE” OR “CITYWIDE” IN THE CASE OF GENERALIZED EMERGENCY WORK SUCH AS POLICE PATROLS OR </a:t>
            </a:r>
            <a:r>
              <a:rPr lang="en-US" sz="1000" dirty="0" smtClean="0"/>
              <a:t>ROAD CLEARANCE.  </a:t>
            </a:r>
            <a:endParaRPr lang="en-US" sz="1000" dirty="0"/>
          </a:p>
          <a:p>
            <a:pPr>
              <a:lnSpc>
                <a:spcPct val="80000"/>
              </a:lnSpc>
            </a:pPr>
            <a:r>
              <a:rPr lang="en-US" sz="1000" b="1" u="sng" dirty="0"/>
              <a:t>LAT/LONG </a:t>
            </a:r>
            <a:r>
              <a:rPr lang="en-US" sz="1000" b="1" dirty="0"/>
              <a:t>– </a:t>
            </a:r>
            <a:r>
              <a:rPr lang="en-US" sz="1000" dirty="0"/>
              <a:t>THIS IS NOT ESSENTIAL INFORMATION BUT IF YOU HAVE A HAND-HELD GPS DEVICE AND CAN PROVIDE IT PLEASE DO.  FEMA PREFERS THE DECIMAL DEGREE FORMAT. </a:t>
            </a:r>
          </a:p>
          <a:p>
            <a:pPr>
              <a:lnSpc>
                <a:spcPct val="80000"/>
              </a:lnSpc>
            </a:pPr>
            <a:r>
              <a:rPr lang="en-US" sz="1000" b="1" u="sng" dirty="0"/>
              <a:t>DESCRIPTION OF DAMAGE</a:t>
            </a:r>
            <a:r>
              <a:rPr lang="en-US" sz="1000" dirty="0"/>
              <a:t> </a:t>
            </a:r>
            <a:r>
              <a:rPr lang="en-US" sz="1000" dirty="0" smtClean="0"/>
              <a:t>– WE </a:t>
            </a:r>
            <a:r>
              <a:rPr lang="en-US" sz="1000" dirty="0"/>
              <a:t>WOULD LIKE A CONCISE DESRIPTION OF DAMAGE TO THE FACILITY OR IN THE CASE OF EMERGENCY WORK –THE TYPE OF WORK DONE. THE MORE INFORMATION ON MATERIALS AND DIMENSIONS THE BETTER.  </a:t>
            </a:r>
            <a:endParaRPr lang="en-US" sz="1000" b="1" dirty="0"/>
          </a:p>
          <a:p>
            <a:pPr>
              <a:lnSpc>
                <a:spcPct val="80000"/>
              </a:lnSpc>
            </a:pPr>
            <a:r>
              <a:rPr lang="en-US" sz="1000" b="1" dirty="0"/>
              <a:t>I</a:t>
            </a:r>
            <a:r>
              <a:rPr lang="en-US" sz="1000" b="1" u="sng" dirty="0"/>
              <a:t>MPACT </a:t>
            </a:r>
            <a:r>
              <a:rPr lang="en-US" sz="1000" dirty="0"/>
              <a:t>– THIS CAN BE IMPORTANT TO HELPING FEMA UNDERSTAND THE IMPORTANCE OF RESTORING A FACILITY.  PROVIDE AN IMPACT STATEMENT IF YOU CAN.  </a:t>
            </a:r>
            <a:endParaRPr lang="en-US" sz="1000" b="1" u="sng" dirty="0"/>
          </a:p>
          <a:p>
            <a:pPr>
              <a:lnSpc>
                <a:spcPct val="80000"/>
              </a:lnSpc>
            </a:pPr>
            <a:r>
              <a:rPr lang="en-US" sz="1000" b="1" u="sng" dirty="0"/>
              <a:t>% COMPLETE</a:t>
            </a:r>
            <a:r>
              <a:rPr lang="en-US" sz="1000" u="sng" dirty="0"/>
              <a:t> </a:t>
            </a:r>
            <a:r>
              <a:rPr lang="en-US" sz="1000" dirty="0"/>
              <a:t> - IN MANY CASES THIS WILL BE  0% BUT IN SOME CASES IT COULD BE UP TO 100% ESPECIALLY IN THE CASES OF EMERGENCY WORK WHICH YOU MAY HAVE ALREADY DONE. </a:t>
            </a:r>
            <a:endParaRPr lang="en-US" sz="1000" b="1" u="sng" dirty="0"/>
          </a:p>
          <a:p>
            <a:pPr>
              <a:lnSpc>
                <a:spcPct val="80000"/>
              </a:lnSpc>
            </a:pPr>
            <a:r>
              <a:rPr lang="en-US" sz="1000" b="1" u="sng" dirty="0"/>
              <a:t>COST ESTIMATE </a:t>
            </a:r>
            <a:r>
              <a:rPr lang="en-US" sz="1000" dirty="0"/>
              <a:t>– THIS IS IMPORTANT INFORMATION TO HAVE BUT “GUESSTIMATES” RATHER THAN ESTIMATES WOULD APTLY DESCRIBE THE QUALITY OF THE DATA EXPECTED AT THIS POINT IN TIME.  THE ESTIMATE SHOULD REPRESENT NOT ONLY WORK ALREADY DONE, IF ANY, BUT ALL WORK YET TO BE DONE TO RESTORE THE FACILITY TO ITS </a:t>
            </a:r>
            <a:r>
              <a:rPr lang="en-US" sz="1000" b="1" u="sng" dirty="0"/>
              <a:t>PREDISASTER CONDITION</a:t>
            </a:r>
            <a:r>
              <a:rPr lang="en-US" sz="1000" dirty="0"/>
              <a:t>.  THE COST ESTIMATE SHOULD NOT INCLUDE THE COST OF BETTERMENTS OR IMPROVEMENTS UNLESS YOU KNOW THOSE BETTERMENTS ARE REQUIRED BY LAW.   </a:t>
            </a:r>
            <a:endParaRPr lang="en-US" sz="1000" b="1" u="sng" dirty="0"/>
          </a:p>
          <a:p>
            <a:pPr>
              <a:lnSpc>
                <a:spcPct val="80000"/>
              </a:lnSpc>
            </a:pPr>
            <a:endParaRPr lang="en-US" sz="1000" b="1" dirty="0"/>
          </a:p>
          <a:p>
            <a:pPr>
              <a:lnSpc>
                <a:spcPct val="80000"/>
              </a:lnSpc>
            </a:pPr>
            <a:endParaRPr lang="en-US" sz="1000"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987275-E98F-4369-974A-AEEF3EE0BB03}" type="slidenum">
              <a:rPr lang="en-US"/>
              <a:pPr/>
              <a:t>23</a:t>
            </a:fld>
            <a:endParaRPr lang="en-US"/>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2E6CD9-12A1-4906-A091-897458916AA7}" type="slidenum">
              <a:rPr lang="en-US"/>
              <a:pPr/>
              <a:t>2</a:t>
            </a:fld>
            <a:endParaRPr lang="en-US"/>
          </a:p>
        </p:txBody>
      </p:sp>
      <p:sp>
        <p:nvSpPr>
          <p:cNvPr id="24578" name="Rectangle 2"/>
          <p:cNvSpPr>
            <a:spLocks noGrp="1" noRot="1" noChangeAspect="1" noChangeArrowheads="1" noTextEdit="1"/>
          </p:cNvSpPr>
          <p:nvPr>
            <p:ph type="sldImg"/>
          </p:nvPr>
        </p:nvSpPr>
        <p:spPr>
          <a:xfrm>
            <a:off x="1350963" y="692150"/>
            <a:ext cx="4156075" cy="3117850"/>
          </a:xfrm>
          <a:ln/>
        </p:spPr>
      </p:sp>
      <p:sp>
        <p:nvSpPr>
          <p:cNvPr id="24579" name="Rectangle 3"/>
          <p:cNvSpPr>
            <a:spLocks noGrp="1" noChangeArrowheads="1"/>
          </p:cNvSpPr>
          <p:nvPr>
            <p:ph type="body" idx="1"/>
          </p:nvPr>
        </p:nvSpPr>
        <p:spPr>
          <a:xfrm>
            <a:off x="609600" y="4267200"/>
            <a:ext cx="5638800" cy="4648200"/>
          </a:xfrm>
        </p:spPr>
        <p:txBody>
          <a:bodyPr/>
          <a:lstStyle/>
          <a:p>
            <a:pPr>
              <a:lnSpc>
                <a:spcPct val="90000"/>
              </a:lnSpc>
              <a:buFont typeface="Arial" pitchFamily="34" charset="0"/>
              <a:buChar char="•"/>
            </a:pPr>
            <a:r>
              <a:rPr lang="en-US" sz="1100" dirty="0"/>
              <a:t>THIS IS ACTUALLY A SLIDE BORROWED FROM A FEMA PRESENTATION CALLED AN “APPLICANT’S BRIEFING</a:t>
            </a:r>
            <a:r>
              <a:rPr lang="en-US" sz="1100" dirty="0" smtClean="0"/>
              <a:t>”.  </a:t>
            </a:r>
            <a:endParaRPr lang="en-US" sz="1100" dirty="0"/>
          </a:p>
          <a:p>
            <a:pPr>
              <a:lnSpc>
                <a:spcPct val="90000"/>
              </a:lnSpc>
              <a:buFont typeface="Arial" pitchFamily="34" charset="0"/>
              <a:buChar char="•"/>
            </a:pPr>
            <a:r>
              <a:rPr lang="en-US" sz="1100" dirty="0" smtClean="0"/>
              <a:t>THIS </a:t>
            </a:r>
            <a:r>
              <a:rPr lang="en-US" sz="1100" dirty="0"/>
              <a:t>IS GIVEN TO LOCAL OFFICIALS AFTER WE GET A PRESIDENTIAL DISASTER DECLARATION AUTHORIZING FEDERAL DISASTER ASSISTANCE. </a:t>
            </a:r>
            <a:endParaRPr lang="en-US" sz="1100" dirty="0" smtClean="0"/>
          </a:p>
          <a:p>
            <a:pPr>
              <a:lnSpc>
                <a:spcPct val="90000"/>
              </a:lnSpc>
              <a:buFont typeface="Arial" pitchFamily="34" charset="0"/>
              <a:buChar char="•"/>
            </a:pPr>
            <a:r>
              <a:rPr lang="en-US" sz="1100" dirty="0" smtClean="0"/>
              <a:t>THE </a:t>
            </a:r>
            <a:r>
              <a:rPr lang="en-US" sz="1100" dirty="0"/>
              <a:t>APPLICANT WOULD BE A MUNICIPALITY. </a:t>
            </a:r>
          </a:p>
          <a:p>
            <a:pPr>
              <a:lnSpc>
                <a:spcPct val="90000"/>
              </a:lnSpc>
            </a:pPr>
            <a:endParaRPr lang="en-US" sz="1100" dirty="0"/>
          </a:p>
          <a:p>
            <a:pPr>
              <a:lnSpc>
                <a:spcPct val="90000"/>
              </a:lnSpc>
              <a:buFont typeface="Arial" pitchFamily="34" charset="0"/>
              <a:buChar char="•"/>
            </a:pPr>
            <a:r>
              <a:rPr lang="en-US" sz="1100" dirty="0"/>
              <a:t>HOW MANY HERE TODAY HAVE ATTENDED AN “APPLICANT’S BRIEFING” IN THE </a:t>
            </a:r>
            <a:r>
              <a:rPr lang="en-US" sz="1100" dirty="0" smtClean="0"/>
              <a:t>PAST?  (TO </a:t>
            </a:r>
            <a:r>
              <a:rPr lang="en-US" sz="1100" dirty="0"/>
              <a:t>LEARN ABOUT THE APPLICATION PROCESS FOR </a:t>
            </a:r>
            <a:r>
              <a:rPr lang="en-US" sz="1100" dirty="0" smtClean="0"/>
              <a:t>FEDERAL </a:t>
            </a:r>
            <a:r>
              <a:rPr lang="en-US" sz="1100" dirty="0"/>
              <a:t>FUNDS AFTER A SNOWSTORM OR FLOOD</a:t>
            </a:r>
            <a:r>
              <a:rPr lang="en-US" sz="1100" dirty="0" smtClean="0"/>
              <a:t>?)  </a:t>
            </a:r>
            <a:endParaRPr lang="en-US" sz="1100" dirty="0"/>
          </a:p>
          <a:p>
            <a:pPr>
              <a:lnSpc>
                <a:spcPct val="90000"/>
              </a:lnSpc>
            </a:pPr>
            <a:endParaRPr lang="en-US" sz="1100" dirty="0"/>
          </a:p>
          <a:p>
            <a:pPr>
              <a:lnSpc>
                <a:spcPct val="90000"/>
              </a:lnSpc>
              <a:buFont typeface="Arial" pitchFamily="34" charset="0"/>
              <a:buChar char="•"/>
            </a:pPr>
            <a:r>
              <a:rPr lang="en-US" sz="1100" dirty="0"/>
              <a:t>THIS </a:t>
            </a:r>
            <a:r>
              <a:rPr lang="en-US" sz="1100" dirty="0" smtClean="0"/>
              <a:t>SLIDE </a:t>
            </a:r>
            <a:r>
              <a:rPr lang="en-US" sz="1100" dirty="0"/>
              <a:t>SHOWS THE WHOLE PUBLIC ASSISTANCE PROCESS FROM THE DISASTER ALL THE WAY TO THE APPLICANT RECEIVING FEDERAL FUNDS THROUGH THE </a:t>
            </a:r>
            <a:r>
              <a:rPr lang="en-US" sz="1100" dirty="0" smtClean="0"/>
              <a:t>STATE.  </a:t>
            </a:r>
          </a:p>
          <a:p>
            <a:pPr>
              <a:lnSpc>
                <a:spcPct val="90000"/>
              </a:lnSpc>
              <a:buFont typeface="Arial" pitchFamily="34" charset="0"/>
              <a:buChar char="•"/>
            </a:pPr>
            <a:r>
              <a:rPr lang="en-US" sz="1100" dirty="0" smtClean="0"/>
              <a:t>THIS IS TO REIMBURSE THE </a:t>
            </a:r>
            <a:r>
              <a:rPr lang="en-US" sz="1100" dirty="0"/>
              <a:t>APPLICANT’S COSTS FOR EMERGENCY WORK AND PERMANENT RESTORATIVE WORK.  </a:t>
            </a:r>
          </a:p>
          <a:p>
            <a:pPr>
              <a:lnSpc>
                <a:spcPct val="90000"/>
              </a:lnSpc>
            </a:pPr>
            <a:endParaRPr lang="en-US" sz="1100" dirty="0"/>
          </a:p>
          <a:p>
            <a:pPr>
              <a:lnSpc>
                <a:spcPct val="90000"/>
              </a:lnSpc>
              <a:buFont typeface="Arial" pitchFamily="34" charset="0"/>
              <a:buChar char="•"/>
            </a:pPr>
            <a:r>
              <a:rPr lang="en-US" sz="1100" dirty="0" smtClean="0"/>
              <a:t>THIS  </a:t>
            </a:r>
            <a:r>
              <a:rPr lang="en-US" sz="1100" dirty="0"/>
              <a:t>SLIDE </a:t>
            </a:r>
            <a:r>
              <a:rPr lang="en-US" sz="1100" dirty="0" smtClean="0"/>
              <a:t>GIVES </a:t>
            </a:r>
            <a:r>
              <a:rPr lang="en-US" sz="1100" dirty="0"/>
              <a:t>YOU A PERSPECTIVE OF WHAT PART OF THIS PROCESS WE WILL BE DISCUSSING </a:t>
            </a:r>
            <a:r>
              <a:rPr lang="en-US" sz="1100" dirty="0" smtClean="0"/>
              <a:t>TODAY (THIS </a:t>
            </a:r>
            <a:r>
              <a:rPr lang="en-US" sz="1100" dirty="0"/>
              <a:t>PART OF THE PROCESS HERE- UP TO BUT NOT INCLUDING THE APPLICANT’S BRIEFING</a:t>
            </a:r>
            <a:r>
              <a:rPr lang="en-US" sz="1100" dirty="0" smtClean="0"/>
              <a:t>.)</a:t>
            </a:r>
          </a:p>
          <a:p>
            <a:pPr>
              <a:lnSpc>
                <a:spcPct val="90000"/>
              </a:lnSpc>
              <a:buFont typeface="Arial" pitchFamily="34" charset="0"/>
              <a:buChar char="•"/>
            </a:pPr>
            <a:r>
              <a:rPr lang="en-US" sz="1100" dirty="0" smtClean="0"/>
              <a:t>WE’LL </a:t>
            </a:r>
            <a:r>
              <a:rPr lang="en-US" sz="1100" dirty="0"/>
              <a:t>BE TALKING ABOUT WHAT TO DO DURING AND IMMEDIATELY AFTER THE EVENT, </a:t>
            </a:r>
            <a:r>
              <a:rPr lang="en-US" sz="1100" dirty="0" smtClean="0"/>
              <a:t> </a:t>
            </a:r>
          </a:p>
          <a:p>
            <a:pPr>
              <a:lnSpc>
                <a:spcPct val="90000"/>
              </a:lnSpc>
              <a:buFont typeface="Arial" pitchFamily="34" charset="0"/>
              <a:buChar char="•"/>
            </a:pPr>
            <a:r>
              <a:rPr lang="en-US" sz="1100" dirty="0" smtClean="0"/>
              <a:t> THIS IS THE PDA </a:t>
            </a:r>
            <a:r>
              <a:rPr lang="en-US" sz="1100" dirty="0"/>
              <a:t>PROCESS WHEN WE ARE ASSEMBLING INFORMATION STATEWIDE TO SUPPORT THE GOVERNOR’S  DISASTER DECLARATION </a:t>
            </a:r>
            <a:r>
              <a:rPr lang="en-US" sz="1100" dirty="0" smtClean="0"/>
              <a:t>REQUEST</a:t>
            </a:r>
            <a:endParaRPr lang="en-US" sz="11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933FE4-1914-4392-8EA4-B153121336D3}" type="slidenum">
              <a:rPr lang="en-US"/>
              <a:pPr/>
              <a:t>3</a:t>
            </a:fld>
            <a:endParaRPr lang="en-US"/>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pPr marL="228600" indent="-228600">
              <a:buFont typeface="Wingdings" pitchFamily="2" charset="2"/>
              <a:buChar char="v"/>
            </a:pPr>
            <a:r>
              <a:rPr lang="en-US" sz="900" b="1" u="sng" dirty="0"/>
              <a:t>1</a:t>
            </a:r>
            <a:r>
              <a:rPr lang="en-US" sz="900" b="1" u="sng" baseline="30000" dirty="0"/>
              <a:t>st</a:t>
            </a:r>
            <a:r>
              <a:rPr lang="en-US" sz="900" b="1" u="sng" dirty="0"/>
              <a:t> Bullet</a:t>
            </a:r>
            <a:r>
              <a:rPr lang="en-US" sz="900" dirty="0"/>
              <a:t> – Reference the PDA </a:t>
            </a:r>
            <a:r>
              <a:rPr lang="en-US" sz="900" dirty="0" smtClean="0"/>
              <a:t>regulation</a:t>
            </a:r>
            <a:endParaRPr lang="en-US" sz="900" dirty="0"/>
          </a:p>
          <a:p>
            <a:endParaRPr lang="en-US" sz="900" dirty="0"/>
          </a:p>
          <a:p>
            <a:r>
              <a:rPr lang="en-US" sz="900" b="1" u="sng" dirty="0"/>
              <a:t>2</a:t>
            </a:r>
            <a:r>
              <a:rPr lang="en-US" sz="900" b="1" u="sng" baseline="30000" dirty="0"/>
              <a:t>nd</a:t>
            </a:r>
            <a:r>
              <a:rPr lang="en-US" sz="900" b="1" u="sng" dirty="0"/>
              <a:t> Bullet</a:t>
            </a:r>
            <a:r>
              <a:rPr lang="en-US" sz="900" dirty="0"/>
              <a:t> – The purpose of the overall PDA, that is the pre-assessment phase and the formal joint PDA together,  is to </a:t>
            </a:r>
            <a:r>
              <a:rPr lang="en-US" sz="900" dirty="0" smtClean="0"/>
              <a:t>determine:</a:t>
            </a:r>
          </a:p>
          <a:p>
            <a:pPr lvl="1">
              <a:buFont typeface="Arial" pitchFamily="34" charset="0"/>
              <a:buChar char="•"/>
            </a:pPr>
            <a:r>
              <a:rPr lang="en-US" sz="900" dirty="0" smtClean="0"/>
              <a:t>the </a:t>
            </a:r>
            <a:r>
              <a:rPr lang="en-US" sz="900" b="1" u="sng" dirty="0"/>
              <a:t>impact and magnitude</a:t>
            </a:r>
            <a:r>
              <a:rPr lang="en-US" sz="900" dirty="0"/>
              <a:t> of the </a:t>
            </a:r>
            <a:r>
              <a:rPr lang="en-US" sz="900" dirty="0" smtClean="0"/>
              <a:t>disaster</a:t>
            </a:r>
          </a:p>
          <a:p>
            <a:pPr lvl="1">
              <a:buFont typeface="Arial" pitchFamily="34" charset="0"/>
              <a:buChar char="•"/>
            </a:pPr>
            <a:r>
              <a:rPr lang="en-US" sz="900" dirty="0" smtClean="0"/>
              <a:t> </a:t>
            </a:r>
            <a:r>
              <a:rPr lang="en-US" sz="900" b="1" u="sng" dirty="0"/>
              <a:t>unmet needs resulting from the </a:t>
            </a:r>
            <a:r>
              <a:rPr lang="en-US" sz="900" b="1" u="sng" dirty="0" smtClean="0"/>
              <a:t>disaster</a:t>
            </a:r>
            <a:endParaRPr lang="en-US" sz="900" dirty="0" smtClean="0"/>
          </a:p>
          <a:p>
            <a:pPr lvl="1">
              <a:buFont typeface="Arial" pitchFamily="34" charset="0"/>
              <a:buChar char="•"/>
            </a:pPr>
            <a:r>
              <a:rPr lang="en-US" sz="900" dirty="0" smtClean="0"/>
              <a:t> </a:t>
            </a:r>
            <a:r>
              <a:rPr lang="en-US" sz="900" b="1" u="sng" dirty="0"/>
              <a:t>develop information to support the Governor’s request for a major disaster declaration</a:t>
            </a:r>
            <a:r>
              <a:rPr lang="en-US" sz="900" dirty="0"/>
              <a:t> under the Stafford </a:t>
            </a:r>
            <a:r>
              <a:rPr lang="en-US" sz="900" dirty="0" smtClean="0"/>
              <a:t>Act</a:t>
            </a:r>
          </a:p>
          <a:p>
            <a:pPr lvl="1">
              <a:buFont typeface="Arial" pitchFamily="34" charset="0"/>
              <a:buChar char="•"/>
            </a:pPr>
            <a:r>
              <a:rPr lang="en-US" sz="900" b="1" u="sng" dirty="0" smtClean="0"/>
              <a:t>develop </a:t>
            </a:r>
            <a:r>
              <a:rPr lang="en-US" sz="900" b="1" u="sng" dirty="0"/>
              <a:t>information to assist FEMA in evaluating governor’s request</a:t>
            </a:r>
            <a:r>
              <a:rPr lang="en-US" sz="900" dirty="0"/>
              <a:t> and making their recommendation to the President as to whether to declare a disaster or not. </a:t>
            </a:r>
          </a:p>
          <a:p>
            <a:endParaRPr lang="en-US" sz="900" dirty="0"/>
          </a:p>
          <a:p>
            <a:r>
              <a:rPr lang="en-US" sz="900" b="1" dirty="0" smtClean="0"/>
              <a:t>3</a:t>
            </a:r>
            <a:r>
              <a:rPr lang="en-US" sz="900" b="1" baseline="30000" dirty="0" smtClean="0"/>
              <a:t>RD</a:t>
            </a:r>
            <a:r>
              <a:rPr lang="en-US" sz="900" b="1" dirty="0" smtClean="0"/>
              <a:t> BULLET </a:t>
            </a:r>
            <a:r>
              <a:rPr lang="en-US" sz="900" dirty="0" smtClean="0"/>
              <a:t>–PDA </a:t>
            </a:r>
            <a:r>
              <a:rPr lang="en-US" sz="900" dirty="0"/>
              <a:t>FIGURES ARE NOT USED AS THE BASIS FOR FEDERAL </a:t>
            </a:r>
            <a:r>
              <a:rPr lang="en-US" sz="900" dirty="0" smtClean="0"/>
              <a:t>REIMBURSEMENTS</a:t>
            </a:r>
          </a:p>
          <a:p>
            <a:pPr>
              <a:buFont typeface="Arial" pitchFamily="34" charset="0"/>
              <a:buChar char="•"/>
            </a:pPr>
            <a:r>
              <a:rPr lang="en-US" sz="900" dirty="0" smtClean="0"/>
              <a:t>THEY </a:t>
            </a:r>
            <a:r>
              <a:rPr lang="en-US" sz="900" dirty="0"/>
              <a:t>ARE ONLY USED TO DETERMINE IF WE QUALIFY FOR A PRESIDENTIAL DISASTER DECLARATION OR </a:t>
            </a:r>
            <a:r>
              <a:rPr lang="en-US" sz="900" dirty="0" smtClean="0"/>
              <a:t>NOT</a:t>
            </a:r>
          </a:p>
          <a:p>
            <a:pPr>
              <a:buFont typeface="Arial" pitchFamily="34" charset="0"/>
              <a:buChar char="•"/>
            </a:pPr>
            <a:r>
              <a:rPr lang="en-US" sz="900" dirty="0" smtClean="0"/>
              <a:t>  </a:t>
            </a:r>
            <a:r>
              <a:rPr lang="en-US" sz="900" dirty="0"/>
              <a:t>PDA FIGURES ARE ABSOLUTELY CRITICAL FOR THIS PURPOSE.  HOWEVER, IF WE GET DECLARED FEDERAL REIIMBURSEMANTS WILL BE BASED UPON </a:t>
            </a:r>
            <a:r>
              <a:rPr lang="en-US" sz="900" b="1" u="sng" dirty="0"/>
              <a:t>PROJECT WORKSHEETS</a:t>
            </a:r>
            <a:r>
              <a:rPr lang="en-US" sz="900" dirty="0"/>
              <a:t> DEVELOPED BY FEMA WORKING WITH EACH MUNICPALITY.  </a:t>
            </a:r>
            <a:endParaRPr lang="en-US" sz="900" dirty="0" smtClean="0"/>
          </a:p>
          <a:p>
            <a:pPr>
              <a:buFont typeface="Arial" pitchFamily="34" charset="0"/>
              <a:buChar char="•"/>
            </a:pPr>
            <a:r>
              <a:rPr lang="en-US" sz="900" dirty="0" smtClean="0"/>
              <a:t>FOR </a:t>
            </a:r>
            <a:r>
              <a:rPr lang="en-US" sz="900" dirty="0"/>
              <a:t>LARGE PROJECTS </a:t>
            </a:r>
            <a:r>
              <a:rPr lang="en-US" sz="900" dirty="0" smtClean="0"/>
              <a:t>REIMBURSEMENTS </a:t>
            </a:r>
            <a:r>
              <a:rPr lang="en-US" sz="900" dirty="0"/>
              <a:t>ARE ALWAYS BASED ON ACTUAL COSTS OF THE WORK DONE.  </a:t>
            </a:r>
          </a:p>
          <a:p>
            <a:pPr>
              <a:buFont typeface="Arial" pitchFamily="34" charset="0"/>
              <a:buChar char="•"/>
            </a:pPr>
            <a:r>
              <a:rPr lang="en-US" sz="900" dirty="0" smtClean="0"/>
              <a:t>IF </a:t>
            </a:r>
            <a:r>
              <a:rPr lang="en-US" sz="900" dirty="0"/>
              <a:t>ESTIMATES DEVELOPED DURING THE PDA TURN OUT TO BE LOW, FEDERAL ASSISTANCE WILL NOT BE IN ANY WAY </a:t>
            </a:r>
            <a:r>
              <a:rPr lang="en-US" sz="900" dirty="0" smtClean="0"/>
              <a:t>LIMITED </a:t>
            </a:r>
            <a:r>
              <a:rPr lang="en-US" sz="900" dirty="0"/>
              <a:t>OR RESTRICTED BY THAT.  </a:t>
            </a:r>
          </a:p>
          <a:p>
            <a:pPr>
              <a:buFont typeface="Arial" pitchFamily="34" charset="0"/>
              <a:buChar char="•"/>
            </a:pPr>
            <a:r>
              <a:rPr lang="en-US" sz="900" dirty="0"/>
              <a:t>PDA FIGURES GO AWAY IF WE GET DECLARED AND THE PROCESS STARTS OVER AGAIN WITH THE DEVELOPMENT OF PROJECT WORKSHEETS.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718F46-08B9-432F-94CB-020696DC6763}" type="slidenum">
              <a:rPr lang="en-US"/>
              <a:pPr/>
              <a:t>4</a:t>
            </a:fld>
            <a:endParaRPr lang="en-US"/>
          </a:p>
        </p:txBody>
      </p:sp>
      <p:sp>
        <p:nvSpPr>
          <p:cNvPr id="87042" name="Rectangle 2"/>
          <p:cNvSpPr>
            <a:spLocks noGrp="1" noRot="1" noChangeAspect="1" noChangeArrowheads="1" noTextEdit="1"/>
          </p:cNvSpPr>
          <p:nvPr>
            <p:ph type="sldImg"/>
          </p:nvPr>
        </p:nvSpPr>
        <p:spPr>
          <a:xfrm>
            <a:off x="1752600" y="685800"/>
            <a:ext cx="3352800" cy="2514600"/>
          </a:xfrm>
          <a:ln/>
        </p:spPr>
      </p:sp>
      <p:sp>
        <p:nvSpPr>
          <p:cNvPr id="87043" name="Rectangle 3"/>
          <p:cNvSpPr>
            <a:spLocks noGrp="1" noChangeArrowheads="1"/>
          </p:cNvSpPr>
          <p:nvPr>
            <p:ph type="body" idx="1"/>
          </p:nvPr>
        </p:nvSpPr>
        <p:spPr>
          <a:xfrm>
            <a:off x="685800" y="3581400"/>
            <a:ext cx="5486400" cy="4876800"/>
          </a:xfrm>
        </p:spPr>
        <p:txBody>
          <a:bodyPr/>
          <a:lstStyle/>
          <a:p>
            <a:pPr>
              <a:lnSpc>
                <a:spcPct val="80000"/>
              </a:lnSpc>
              <a:buFont typeface="Arial" pitchFamily="34" charset="0"/>
              <a:buChar char="•"/>
            </a:pPr>
            <a:r>
              <a:rPr lang="en-US" sz="800" dirty="0" smtClean="0"/>
              <a:t>THESE </a:t>
            </a:r>
            <a:r>
              <a:rPr lang="en-US" sz="800" dirty="0"/>
              <a:t>ARE THE TWO PHASES OF THE PDA </a:t>
            </a:r>
            <a:r>
              <a:rPr lang="en-US" sz="800" dirty="0" smtClean="0"/>
              <a:t> PER THE REGULATION: </a:t>
            </a:r>
          </a:p>
          <a:p>
            <a:pPr lvl="1">
              <a:lnSpc>
                <a:spcPct val="80000"/>
              </a:lnSpc>
              <a:buFont typeface="Arial" pitchFamily="34" charset="0"/>
              <a:buChar char="•"/>
            </a:pPr>
            <a:r>
              <a:rPr lang="en-US" sz="800" dirty="0" smtClean="0"/>
              <a:t>PDA </a:t>
            </a:r>
            <a:r>
              <a:rPr lang="en-US" sz="800" dirty="0"/>
              <a:t>– THE</a:t>
            </a:r>
            <a:r>
              <a:rPr lang="en-US" sz="800" b="1" dirty="0"/>
              <a:t> PRE-ASSESSMENT</a:t>
            </a:r>
            <a:r>
              <a:rPr lang="en-US" sz="800" dirty="0"/>
              <a:t> DONE BY LOCAL OFFICIALS </a:t>
            </a:r>
            <a:endParaRPr lang="en-US" sz="800" dirty="0" smtClean="0"/>
          </a:p>
          <a:p>
            <a:pPr lvl="1">
              <a:lnSpc>
                <a:spcPct val="80000"/>
              </a:lnSpc>
              <a:buFont typeface="Arial" pitchFamily="34" charset="0"/>
              <a:buChar char="•"/>
            </a:pPr>
            <a:r>
              <a:rPr lang="en-US" sz="800" dirty="0" smtClean="0"/>
              <a:t>FOLLOWED </a:t>
            </a:r>
            <a:r>
              <a:rPr lang="en-US" sz="800" dirty="0"/>
              <a:t>UP BY THE FORMAL </a:t>
            </a:r>
            <a:r>
              <a:rPr lang="en-US" sz="800" b="1" dirty="0"/>
              <a:t>JOINT PRELIMINARY DAMAGE ASSESSMENT</a:t>
            </a:r>
            <a:r>
              <a:rPr lang="en-US" sz="800" dirty="0"/>
              <a:t> </a:t>
            </a:r>
            <a:endParaRPr lang="en-US" sz="800" dirty="0" smtClean="0"/>
          </a:p>
          <a:p>
            <a:pPr lvl="2">
              <a:lnSpc>
                <a:spcPct val="80000"/>
              </a:lnSpc>
              <a:buFont typeface="Arial" pitchFamily="34" charset="0"/>
              <a:buChar char="•"/>
            </a:pPr>
            <a:r>
              <a:rPr lang="en-US" sz="800" dirty="0" smtClean="0"/>
              <a:t>INVOLVES </a:t>
            </a:r>
            <a:r>
              <a:rPr lang="en-US" sz="800" dirty="0"/>
              <a:t>FEMA COMING INTO THE </a:t>
            </a:r>
            <a:r>
              <a:rPr lang="en-US" sz="800" dirty="0" smtClean="0"/>
              <a:t>STATE</a:t>
            </a:r>
          </a:p>
          <a:p>
            <a:pPr lvl="2">
              <a:lnSpc>
                <a:spcPct val="80000"/>
              </a:lnSpc>
              <a:buFont typeface="Arial" pitchFamily="34" charset="0"/>
              <a:buChar char="•"/>
            </a:pPr>
            <a:r>
              <a:rPr lang="en-US" sz="800" dirty="0" smtClean="0"/>
              <a:t>GOING </a:t>
            </a:r>
            <a:r>
              <a:rPr lang="en-US" sz="800" dirty="0"/>
              <a:t>TO THE MOST SEVEERLY IMPACTED </a:t>
            </a:r>
            <a:r>
              <a:rPr lang="en-US" sz="800" dirty="0" smtClean="0"/>
              <a:t>MUNICIPALITIES</a:t>
            </a:r>
          </a:p>
          <a:p>
            <a:pPr lvl="2">
              <a:lnSpc>
                <a:spcPct val="80000"/>
              </a:lnSpc>
              <a:buFont typeface="Arial" pitchFamily="34" charset="0"/>
              <a:buChar char="•"/>
            </a:pPr>
            <a:r>
              <a:rPr lang="en-US" sz="800" dirty="0" smtClean="0"/>
              <a:t>COMPILING  </a:t>
            </a:r>
            <a:r>
              <a:rPr lang="en-US" sz="800" dirty="0"/>
              <a:t>A MORE THOROUGH TABULATION OF ELIGIBLE DAMAGES.</a:t>
            </a:r>
          </a:p>
          <a:p>
            <a:pPr>
              <a:lnSpc>
                <a:spcPct val="80000"/>
              </a:lnSpc>
            </a:pPr>
            <a:endParaRPr lang="en-US" sz="800" dirty="0"/>
          </a:p>
          <a:p>
            <a:pPr>
              <a:lnSpc>
                <a:spcPct val="80000"/>
              </a:lnSpc>
              <a:buFont typeface="Arial" pitchFamily="34" charset="0"/>
              <a:buChar char="•"/>
            </a:pPr>
            <a:r>
              <a:rPr lang="en-US" sz="800" dirty="0"/>
              <a:t>THERE IS A CERTAIN AMOUNT OF DAMAGE WE HAVE TO HAVE IN ORDER TO QUALIFY FOR FEMA ASSISTANCE.  </a:t>
            </a:r>
            <a:endParaRPr lang="en-US" sz="800" dirty="0" smtClean="0"/>
          </a:p>
          <a:p>
            <a:pPr>
              <a:lnSpc>
                <a:spcPct val="80000"/>
              </a:lnSpc>
              <a:buFont typeface="Arial" pitchFamily="34" charset="0"/>
              <a:buChar char="•"/>
            </a:pPr>
            <a:r>
              <a:rPr lang="en-US" sz="800" dirty="0" smtClean="0"/>
              <a:t>THE PDA </a:t>
            </a:r>
            <a:r>
              <a:rPr lang="en-US" sz="800" dirty="0"/>
              <a:t>IS TO GET AN INITIAL IDEA </a:t>
            </a:r>
            <a:r>
              <a:rPr lang="en-US" sz="800" dirty="0" smtClean="0"/>
              <a:t>IF WE MEET OR ARE CLOSE </a:t>
            </a:r>
            <a:r>
              <a:rPr lang="en-US" sz="800" dirty="0"/>
              <a:t>TO THOSE THREHOLDS OR “INDICATORS” AS FEMA OFFICIALLY CALLS THEM.  </a:t>
            </a:r>
            <a:endParaRPr lang="en-US" sz="800" dirty="0" smtClean="0"/>
          </a:p>
          <a:p>
            <a:pPr>
              <a:lnSpc>
                <a:spcPct val="80000"/>
              </a:lnSpc>
            </a:pPr>
            <a:r>
              <a:rPr lang="en-US" sz="600" dirty="0" smtClean="0"/>
              <a:t>(WE’LL </a:t>
            </a:r>
            <a:r>
              <a:rPr lang="en-US" sz="600" dirty="0"/>
              <a:t>TAKE A LOOK AT SPECIFICALLY WHAT THOSE INDICATORS ARE IN A MOMENT</a:t>
            </a:r>
            <a:r>
              <a:rPr lang="en-US" sz="600" dirty="0" smtClean="0"/>
              <a:t>.)</a:t>
            </a:r>
            <a:endParaRPr lang="en-US" sz="600" dirty="0"/>
          </a:p>
          <a:p>
            <a:pPr>
              <a:lnSpc>
                <a:spcPct val="80000"/>
              </a:lnSpc>
            </a:pPr>
            <a:endParaRPr lang="en-US" sz="800" dirty="0"/>
          </a:p>
          <a:p>
            <a:pPr>
              <a:lnSpc>
                <a:spcPct val="80000"/>
              </a:lnSpc>
              <a:buFont typeface="Arial" pitchFamily="34" charset="0"/>
              <a:buChar char="•"/>
            </a:pPr>
            <a:r>
              <a:rPr lang="en-US" sz="800" dirty="0" smtClean="0"/>
              <a:t>Ex.  IF </a:t>
            </a:r>
            <a:r>
              <a:rPr lang="en-US" sz="800" dirty="0"/>
              <a:t>WE DO A PRE-ASSESSMENT AND COME UP $2 MILLION SHORT OF WHAT WE </a:t>
            </a:r>
            <a:r>
              <a:rPr lang="en-US" sz="800" dirty="0" smtClean="0"/>
              <a:t>NEED</a:t>
            </a:r>
          </a:p>
          <a:p>
            <a:pPr lvl="1">
              <a:lnSpc>
                <a:spcPct val="80000"/>
              </a:lnSpc>
              <a:buFont typeface="Arial" pitchFamily="34" charset="0"/>
              <a:buChar char="•"/>
            </a:pPr>
            <a:r>
              <a:rPr lang="en-US" sz="800" dirty="0" smtClean="0"/>
              <a:t>WE </a:t>
            </a:r>
            <a:r>
              <a:rPr lang="en-US" sz="800" dirty="0"/>
              <a:t>LIKELY WON’T ASK FEMA TO COME DO A FORMAL PDA AS IT WOULD BE A WASTE OF EVERYONE’S TIME</a:t>
            </a:r>
            <a:r>
              <a:rPr lang="en-US" sz="800" dirty="0" smtClean="0"/>
              <a:t>.</a:t>
            </a:r>
          </a:p>
          <a:p>
            <a:pPr>
              <a:lnSpc>
                <a:spcPct val="80000"/>
              </a:lnSpc>
              <a:buFont typeface="Arial" pitchFamily="34" charset="0"/>
              <a:buChar char="•"/>
            </a:pPr>
            <a:endParaRPr lang="en-US" sz="800" dirty="0" smtClean="0"/>
          </a:p>
          <a:p>
            <a:pPr>
              <a:lnSpc>
                <a:spcPct val="80000"/>
              </a:lnSpc>
              <a:buFont typeface="Arial" pitchFamily="34" charset="0"/>
              <a:buChar char="•"/>
            </a:pPr>
            <a:r>
              <a:rPr lang="en-US" sz="800" dirty="0" smtClean="0"/>
              <a:t>WE </a:t>
            </a:r>
            <a:r>
              <a:rPr lang="en-US" sz="800" dirty="0"/>
              <a:t>HAVE </a:t>
            </a:r>
            <a:r>
              <a:rPr lang="en-US" sz="800" b="1" u="sng" dirty="0"/>
              <a:t>30 DAYS</a:t>
            </a:r>
            <a:r>
              <a:rPr lang="en-US" sz="800" b="1" dirty="0"/>
              <a:t> </a:t>
            </a:r>
            <a:r>
              <a:rPr lang="en-US" sz="800" dirty="0"/>
              <a:t>FROM THE DATE AN EVENT OCCURS (LONGER IF WE NEED IT) TO REQUEST A DISASTER </a:t>
            </a:r>
            <a:r>
              <a:rPr lang="en-US" sz="800" dirty="0" smtClean="0"/>
              <a:t>DECLARATION</a:t>
            </a:r>
          </a:p>
          <a:p>
            <a:pPr lvl="1">
              <a:lnSpc>
                <a:spcPct val="80000"/>
              </a:lnSpc>
              <a:buFont typeface="Arial" pitchFamily="34" charset="0"/>
              <a:buChar char="•"/>
            </a:pPr>
            <a:r>
              <a:rPr lang="en-US" sz="800" dirty="0" smtClean="0"/>
              <a:t>IF </a:t>
            </a:r>
            <a:r>
              <a:rPr lang="en-US" sz="800" dirty="0"/>
              <a:t>THE PRE-ASSESSMENT COMES UP WAY SHORT, WE’LL REQUEST MUNICIPALITIES TO JUST KEEP TRACKING COSTS AND DAMAGES AND REPORTING THESE ADDITIONAL COSTS TO US </a:t>
            </a:r>
          </a:p>
          <a:p>
            <a:pPr>
              <a:lnSpc>
                <a:spcPct val="80000"/>
              </a:lnSpc>
            </a:pPr>
            <a:endParaRPr lang="en-US" sz="800" dirty="0"/>
          </a:p>
          <a:p>
            <a:pPr>
              <a:lnSpc>
                <a:spcPct val="80000"/>
              </a:lnSpc>
              <a:buFont typeface="Arial" pitchFamily="34" charset="0"/>
              <a:buChar char="•"/>
            </a:pPr>
            <a:r>
              <a:rPr lang="en-US" sz="800" dirty="0" smtClean="0"/>
              <a:t>WE ARE GOING TO FOCUS ON THE PRE-ASSESSMENT</a:t>
            </a:r>
          </a:p>
          <a:p>
            <a:pPr>
              <a:lnSpc>
                <a:spcPct val="80000"/>
              </a:lnSpc>
              <a:buFont typeface="Arial" pitchFamily="34" charset="0"/>
              <a:buChar char="•"/>
            </a:pPr>
            <a:r>
              <a:rPr lang="en-US" sz="800" dirty="0" smtClean="0"/>
              <a:t>THE </a:t>
            </a:r>
            <a:r>
              <a:rPr lang="en-US" sz="800" dirty="0"/>
              <a:t>SLIDE SAYS “PRE-ASSESSMENT BY LOCAL OFFICIALS” </a:t>
            </a:r>
          </a:p>
          <a:p>
            <a:pPr lvl="1">
              <a:lnSpc>
                <a:spcPct val="80000"/>
              </a:lnSpc>
              <a:buFont typeface="Arial" pitchFamily="34" charset="0"/>
              <a:buChar char="•"/>
            </a:pPr>
            <a:r>
              <a:rPr lang="en-US" sz="800" dirty="0" smtClean="0"/>
              <a:t>THERE </a:t>
            </a:r>
            <a:r>
              <a:rPr lang="en-US" sz="800" dirty="0"/>
              <a:t>ARE ACTUALLY STATE AGENCIES DOING </a:t>
            </a:r>
            <a:r>
              <a:rPr lang="en-US" sz="800" dirty="0" smtClean="0"/>
              <a:t>PDA’S SIMULTANEOUSLY</a:t>
            </a:r>
          </a:p>
          <a:p>
            <a:pPr lvl="2">
              <a:lnSpc>
                <a:spcPct val="80000"/>
              </a:lnSpc>
              <a:buFont typeface="Arial" pitchFamily="34" charset="0"/>
              <a:buChar char="•"/>
            </a:pPr>
            <a:r>
              <a:rPr lang="en-US" sz="800" dirty="0" smtClean="0"/>
              <a:t>(DAMAGE </a:t>
            </a:r>
            <a:r>
              <a:rPr lang="en-US" sz="800" dirty="0"/>
              <a:t>TO STATE </a:t>
            </a:r>
            <a:r>
              <a:rPr lang="en-US" sz="800" dirty="0" smtClean="0"/>
              <a:t>FACILITIES)</a:t>
            </a:r>
          </a:p>
          <a:p>
            <a:pPr lvl="1">
              <a:lnSpc>
                <a:spcPct val="80000"/>
              </a:lnSpc>
              <a:buFont typeface="Arial" pitchFamily="34" charset="0"/>
              <a:buChar char="•"/>
            </a:pPr>
            <a:r>
              <a:rPr lang="en-US" sz="800" dirty="0" smtClean="0"/>
              <a:t>THE PRE-ASSESSMENT </a:t>
            </a:r>
            <a:r>
              <a:rPr lang="en-US" sz="800" dirty="0"/>
              <a:t>PHASE ACTUALLY INVOLVES BOTH LOCAL </a:t>
            </a:r>
            <a:r>
              <a:rPr lang="en-US" sz="800" b="1" u="sng" dirty="0" smtClean="0"/>
              <a:t>AND</a:t>
            </a:r>
            <a:r>
              <a:rPr lang="en-US" sz="800" dirty="0" smtClean="0"/>
              <a:t> </a:t>
            </a:r>
            <a:r>
              <a:rPr lang="en-US" sz="800" dirty="0"/>
              <a:t>STATE </a:t>
            </a:r>
            <a:r>
              <a:rPr lang="en-US" sz="800" dirty="0" smtClean="0"/>
              <a:t>OFFICIALS</a:t>
            </a:r>
            <a:r>
              <a:rPr lang="en-US" sz="800" dirty="0"/>
              <a:t>.  </a:t>
            </a:r>
            <a:r>
              <a:rPr lang="en-US" sz="800" dirty="0" smtClean="0"/>
              <a:t>(</a:t>
            </a:r>
            <a:r>
              <a:rPr lang="en-US" sz="600" dirty="0" smtClean="0"/>
              <a:t>WE’LL </a:t>
            </a:r>
            <a:r>
              <a:rPr lang="en-US" sz="600" dirty="0"/>
              <a:t>BE CONDUCTING </a:t>
            </a:r>
            <a:r>
              <a:rPr lang="en-US" sz="600" dirty="0" smtClean="0"/>
              <a:t>A </a:t>
            </a:r>
            <a:r>
              <a:rPr lang="en-US" sz="600" dirty="0"/>
              <a:t>TRAINING SESSION </a:t>
            </a:r>
            <a:r>
              <a:rPr lang="en-US" sz="600" dirty="0" smtClean="0"/>
              <a:t>FOR </a:t>
            </a:r>
            <a:r>
              <a:rPr lang="en-US" sz="600" dirty="0"/>
              <a:t>THE STATE FOLKS FROM DOT, DEP, DPW, CORRECTIONS AND OTHER </a:t>
            </a:r>
            <a:r>
              <a:rPr lang="en-US" sz="600" dirty="0" smtClean="0"/>
              <a:t>STATE </a:t>
            </a:r>
            <a:r>
              <a:rPr lang="en-US" sz="600" dirty="0"/>
              <a:t>AGENCIES THAT HAVE SIGNIFICANT PROPERTIES THAT MIGHT BE DAMAGED IN A DISASTER</a:t>
            </a:r>
            <a:r>
              <a:rPr lang="en-US" sz="600" dirty="0" smtClean="0"/>
              <a:t>.) </a:t>
            </a:r>
            <a:endParaRPr lang="en-US" sz="600" dirty="0"/>
          </a:p>
          <a:p>
            <a:pPr>
              <a:lnSpc>
                <a:spcPct val="80000"/>
              </a:lnSpc>
            </a:pPr>
            <a:endParaRPr lang="en-US" sz="800" dirty="0"/>
          </a:p>
          <a:p>
            <a:pPr>
              <a:lnSpc>
                <a:spcPct val="80000"/>
              </a:lnSpc>
              <a:buFont typeface="Arial" pitchFamily="34" charset="0"/>
              <a:buChar char="•"/>
            </a:pPr>
            <a:r>
              <a:rPr lang="en-US" sz="800" dirty="0" smtClean="0"/>
              <a:t>WE’LL </a:t>
            </a:r>
            <a:r>
              <a:rPr lang="en-US" sz="800" dirty="0"/>
              <a:t>ALSO TALK SOME ABOUT THE JOINT PDA AND THE LOCAL ROLE AT THAT STAGE. </a:t>
            </a:r>
            <a:endParaRPr lang="en-US" sz="800" dirty="0" smtClean="0"/>
          </a:p>
          <a:p>
            <a:pPr lvl="1">
              <a:lnSpc>
                <a:spcPct val="80000"/>
              </a:lnSpc>
              <a:buFont typeface="Arial" pitchFamily="34" charset="0"/>
              <a:buChar char="•"/>
            </a:pPr>
            <a:r>
              <a:rPr lang="en-US" sz="900" dirty="0" smtClean="0"/>
              <a:t>It </a:t>
            </a:r>
            <a:r>
              <a:rPr lang="en-US" sz="900" dirty="0"/>
              <a:t>is absolutely critical that the right people from local government </a:t>
            </a:r>
            <a:r>
              <a:rPr lang="en-US" sz="900" dirty="0" smtClean="0"/>
              <a:t>participate</a:t>
            </a:r>
          </a:p>
          <a:p>
            <a:pPr lvl="1">
              <a:lnSpc>
                <a:spcPct val="80000"/>
              </a:lnSpc>
              <a:buFont typeface="Arial" pitchFamily="34" charset="0"/>
              <a:buChar char="•"/>
            </a:pPr>
            <a:r>
              <a:rPr lang="en-US" sz="900" dirty="0" smtClean="0"/>
              <a:t>Local </a:t>
            </a:r>
            <a:r>
              <a:rPr lang="en-US" sz="900" dirty="0"/>
              <a:t>government has to be represented by people who can speak in detail as to how a facility was constructed and its pre-disaster condition and use.  </a:t>
            </a:r>
            <a:endParaRPr lang="en-US" sz="900" dirty="0" smtClean="0"/>
          </a:p>
          <a:p>
            <a:pPr lvl="1">
              <a:lnSpc>
                <a:spcPct val="80000"/>
              </a:lnSpc>
              <a:buFont typeface="Arial" pitchFamily="34" charset="0"/>
              <a:buChar char="•"/>
            </a:pPr>
            <a:r>
              <a:rPr lang="en-US" sz="900" dirty="0" smtClean="0"/>
              <a:t>We </a:t>
            </a:r>
            <a:r>
              <a:rPr lang="en-US" sz="900" dirty="0"/>
              <a:t>are talking here about facilities which in some cases may be completely gone, destroyed, washed away, at the time FEMA comes for their part of the </a:t>
            </a:r>
            <a:r>
              <a:rPr lang="en-US" sz="900" dirty="0" smtClean="0"/>
              <a:t>PDA… </a:t>
            </a:r>
            <a:r>
              <a:rPr lang="en-US" sz="900" dirty="0"/>
              <a:t>FEMA needs a local rep who can describe what used to exist at a particular site.  </a:t>
            </a:r>
          </a:p>
          <a:p>
            <a:pPr>
              <a:lnSpc>
                <a:spcPct val="80000"/>
              </a:lnSpc>
            </a:pPr>
            <a:endParaRPr lang="en-US" sz="900" dirty="0"/>
          </a:p>
          <a:p>
            <a:pPr>
              <a:lnSpc>
                <a:spcPct val="80000"/>
              </a:lnSpc>
              <a:buFont typeface="Arial" pitchFamily="34" charset="0"/>
              <a:buChar char="•"/>
            </a:pPr>
            <a:r>
              <a:rPr lang="en-US" sz="900" dirty="0" smtClean="0"/>
              <a:t>CRITICAL </a:t>
            </a:r>
            <a:r>
              <a:rPr lang="en-US" sz="900" dirty="0"/>
              <a:t>AT THE TIME OF THE JOINT PDA WITH FEMA </a:t>
            </a:r>
            <a:r>
              <a:rPr lang="en-US" sz="900" dirty="0" smtClean="0"/>
              <a:t>TO HAVE </a:t>
            </a:r>
            <a:r>
              <a:rPr lang="en-US" sz="900" dirty="0"/>
              <a:t>YOUR DOCUMENTATION WELL ASSEMBLED SO THAT FEMA CAN QUICKLY SEE WHAT THE IMPACT  OF THE DISASTER HAS BEEN.  </a:t>
            </a:r>
            <a:endParaRPr lang="en-US" sz="900" dirty="0" smtClean="0"/>
          </a:p>
          <a:p>
            <a:pPr>
              <a:lnSpc>
                <a:spcPct val="80000"/>
              </a:lnSpc>
              <a:buFont typeface="Arial" pitchFamily="34" charset="0"/>
              <a:buChar char="•"/>
            </a:pPr>
            <a:r>
              <a:rPr lang="en-US" sz="900" b="1" u="none" dirty="0" smtClean="0"/>
              <a:t>REMEMBER</a:t>
            </a:r>
            <a:r>
              <a:rPr lang="en-US" sz="900" dirty="0"/>
              <a:t>, IF COSTS OR DAMAGES CAN’T BE SHOWN THEN THEY AREN’T PICKED UP BY FEMA DURING THE </a:t>
            </a:r>
            <a:r>
              <a:rPr lang="en-US" sz="900" dirty="0" smtClean="0"/>
              <a:t>PDA</a:t>
            </a:r>
          </a:p>
          <a:p>
            <a:pPr lvl="1">
              <a:lnSpc>
                <a:spcPct val="80000"/>
              </a:lnSpc>
              <a:buFont typeface="Arial" pitchFamily="34" charset="0"/>
              <a:buChar char="•"/>
            </a:pPr>
            <a:r>
              <a:rPr lang="en-US" sz="900" dirty="0" smtClean="0"/>
              <a:t>THIS </a:t>
            </a:r>
            <a:r>
              <a:rPr lang="en-US" sz="900" dirty="0"/>
              <a:t>COULD COST US A DECLARATION AND AN </a:t>
            </a:r>
            <a:r>
              <a:rPr lang="en-US" sz="900" dirty="0" smtClean="0"/>
              <a:t>OPPORTUNITY </a:t>
            </a:r>
            <a:r>
              <a:rPr lang="en-US" sz="900" dirty="0"/>
              <a:t>TO GET FEMA TO PAY </a:t>
            </a:r>
            <a:r>
              <a:rPr lang="en-US" sz="900" dirty="0" smtClean="0"/>
              <a:t>75% </a:t>
            </a:r>
            <a:r>
              <a:rPr lang="en-US" sz="900" dirty="0"/>
              <a:t>OF OUR COSTS.     </a:t>
            </a:r>
          </a:p>
          <a:p>
            <a:pPr>
              <a:lnSpc>
                <a:spcPct val="80000"/>
              </a:lnSpc>
            </a:pPr>
            <a:endParaRPr lang="en-US" sz="900" dirty="0"/>
          </a:p>
          <a:p>
            <a:pPr>
              <a:lnSpc>
                <a:spcPct val="80000"/>
              </a:lnSpc>
            </a:pPr>
            <a:r>
              <a:rPr lang="en-US" sz="800" dirty="0"/>
              <a: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8D4DD2-05BD-4BC5-9FDE-FA97D8E3BD81}" type="slidenum">
              <a:rPr lang="en-US"/>
              <a:pPr/>
              <a:t>5</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pPr>
              <a:lnSpc>
                <a:spcPct val="90000"/>
              </a:lnSpc>
              <a:buFont typeface="Arial" pitchFamily="34" charset="0"/>
              <a:buChar char="•"/>
            </a:pPr>
            <a:r>
              <a:rPr lang="en-US" sz="900" dirty="0"/>
              <a:t>THIS IS A SLIDE SHOWING A TYPICAL LOCAL </a:t>
            </a:r>
            <a:r>
              <a:rPr lang="en-US" sz="900" dirty="0" smtClean="0"/>
              <a:t>ORGANIZATION</a:t>
            </a:r>
          </a:p>
          <a:p>
            <a:pPr lvl="1">
              <a:lnSpc>
                <a:spcPct val="90000"/>
              </a:lnSpc>
              <a:buFont typeface="Arial" pitchFamily="34" charset="0"/>
              <a:buChar char="•"/>
            </a:pPr>
            <a:r>
              <a:rPr lang="en-US" sz="900" dirty="0" smtClean="0"/>
              <a:t>PRE-ASSESSMENT </a:t>
            </a:r>
            <a:r>
              <a:rPr lang="en-US" sz="900" dirty="0"/>
              <a:t>PHASE </a:t>
            </a:r>
            <a:endParaRPr lang="en-US" sz="900" dirty="0" smtClean="0"/>
          </a:p>
          <a:p>
            <a:pPr lvl="1">
              <a:lnSpc>
                <a:spcPct val="90000"/>
              </a:lnSpc>
              <a:buFont typeface="Arial" pitchFamily="34" charset="0"/>
              <a:buChar char="•"/>
            </a:pPr>
            <a:r>
              <a:rPr lang="en-US" sz="900" dirty="0" smtClean="0"/>
              <a:t>AND </a:t>
            </a:r>
            <a:r>
              <a:rPr lang="en-US" sz="900" dirty="0"/>
              <a:t>THE FORMAL PDA PHASE OF </a:t>
            </a:r>
            <a:r>
              <a:rPr lang="en-US" sz="900" dirty="0" smtClean="0"/>
              <a:t>AN </a:t>
            </a:r>
            <a:r>
              <a:rPr lang="en-US" sz="900" dirty="0"/>
              <a:t>OPERATION. </a:t>
            </a:r>
          </a:p>
          <a:p>
            <a:pPr>
              <a:lnSpc>
                <a:spcPct val="90000"/>
              </a:lnSpc>
            </a:pPr>
            <a:endParaRPr lang="en-US" sz="900" dirty="0"/>
          </a:p>
          <a:p>
            <a:pPr>
              <a:lnSpc>
                <a:spcPct val="90000"/>
              </a:lnSpc>
              <a:buFont typeface="Arial" pitchFamily="34" charset="0"/>
              <a:buChar char="•"/>
            </a:pPr>
            <a:r>
              <a:rPr lang="en-US" sz="900" dirty="0" smtClean="0"/>
              <a:t>THE </a:t>
            </a:r>
            <a:r>
              <a:rPr lang="en-US" sz="900" dirty="0"/>
              <a:t>LOCAL EMD IS </a:t>
            </a:r>
            <a:r>
              <a:rPr lang="en-US" sz="900" dirty="0" smtClean="0"/>
              <a:t>USUALLY THE </a:t>
            </a:r>
            <a:r>
              <a:rPr lang="en-US" sz="900" dirty="0"/>
              <a:t>OVERAL PDA COORDINATOR </a:t>
            </a:r>
            <a:endParaRPr lang="en-US" sz="900" dirty="0" smtClean="0"/>
          </a:p>
          <a:p>
            <a:pPr lvl="1">
              <a:lnSpc>
                <a:spcPct val="90000"/>
              </a:lnSpc>
              <a:buFont typeface="Arial" pitchFamily="34" charset="0"/>
              <a:buChar char="•"/>
            </a:pPr>
            <a:r>
              <a:rPr lang="en-US" sz="900" dirty="0" smtClean="0"/>
              <a:t>REPORTS </a:t>
            </a:r>
            <a:r>
              <a:rPr lang="en-US" sz="900" dirty="0"/>
              <a:t>TO THE CEO.  </a:t>
            </a:r>
            <a:endParaRPr lang="en-US" sz="900" dirty="0" smtClean="0"/>
          </a:p>
          <a:p>
            <a:pPr lvl="1">
              <a:lnSpc>
                <a:spcPct val="90000"/>
              </a:lnSpc>
              <a:buFont typeface="Arial" pitchFamily="34" charset="0"/>
              <a:buChar char="•"/>
            </a:pPr>
            <a:endParaRPr lang="en-US" sz="900" dirty="0" smtClean="0"/>
          </a:p>
          <a:p>
            <a:pPr lvl="0">
              <a:lnSpc>
                <a:spcPct val="90000"/>
              </a:lnSpc>
              <a:buFont typeface="Arial" pitchFamily="34" charset="0"/>
              <a:buChar char="•"/>
            </a:pPr>
            <a:r>
              <a:rPr lang="en-US" sz="900" dirty="0" smtClean="0"/>
              <a:t>WHATEVER </a:t>
            </a:r>
            <a:r>
              <a:rPr lang="en-US" sz="900" dirty="0"/>
              <a:t>ORGANIZATION YOU CHOOSE TO UTILIZE SHOULD BE IN EFFECT DURING BOTH THE PRE-ASSESSMENT PHASE AND THE FORMAL PDA PHASE </a:t>
            </a:r>
            <a:r>
              <a:rPr lang="en-US" sz="900" dirty="0" smtClean="0"/>
              <a:t>WHEN FEMA </a:t>
            </a:r>
            <a:r>
              <a:rPr lang="en-US" sz="900" dirty="0"/>
              <a:t>AND STATE COME TO YOUR MUNICIPALITY TO DO THEIR FIELD SURVEY. </a:t>
            </a:r>
          </a:p>
          <a:p>
            <a:pPr>
              <a:lnSpc>
                <a:spcPct val="90000"/>
              </a:lnSpc>
            </a:pPr>
            <a:endParaRPr lang="en-US" sz="900" dirty="0"/>
          </a:p>
          <a:p>
            <a:pPr>
              <a:lnSpc>
                <a:spcPct val="90000"/>
              </a:lnSpc>
              <a:buFont typeface="Arial" pitchFamily="34" charset="0"/>
              <a:buChar char="•"/>
            </a:pPr>
            <a:r>
              <a:rPr lang="en-US" sz="900" dirty="0"/>
              <a:t>THERE CAN BE TWO SUBCOORDINATORS </a:t>
            </a:r>
            <a:endParaRPr lang="en-US" sz="900" dirty="0" smtClean="0"/>
          </a:p>
          <a:p>
            <a:pPr lvl="1">
              <a:lnSpc>
                <a:spcPct val="90000"/>
              </a:lnSpc>
              <a:buFont typeface="Arial" pitchFamily="34" charset="0"/>
              <a:buChar char="•"/>
            </a:pPr>
            <a:r>
              <a:rPr lang="en-US" sz="900" dirty="0" smtClean="0"/>
              <a:t>THE </a:t>
            </a:r>
            <a:r>
              <a:rPr lang="en-US" sz="900" b="1" u="sng" dirty="0"/>
              <a:t>PUBLIC ASSISTANCE </a:t>
            </a:r>
            <a:r>
              <a:rPr lang="en-US" sz="900" b="1" u="sng" dirty="0" smtClean="0"/>
              <a:t>(PA) COORDINATOR</a:t>
            </a:r>
            <a:r>
              <a:rPr lang="en-US" sz="900" dirty="0" smtClean="0"/>
              <a:t> </a:t>
            </a:r>
            <a:r>
              <a:rPr lang="en-US" sz="900" dirty="0"/>
              <a:t>- </a:t>
            </a:r>
            <a:r>
              <a:rPr lang="en-US" sz="900" dirty="0" smtClean="0"/>
              <a:t>ASSESS/ASSEMBLE </a:t>
            </a:r>
            <a:r>
              <a:rPr lang="en-US" sz="900" dirty="0"/>
              <a:t>INFORMATION REGARDING MUNICIPAL COSTS AND </a:t>
            </a:r>
            <a:r>
              <a:rPr lang="en-US" sz="900" dirty="0" smtClean="0"/>
              <a:t>DAMAGES</a:t>
            </a:r>
            <a:endParaRPr lang="en-US" sz="900" dirty="0"/>
          </a:p>
          <a:p>
            <a:pPr lvl="1">
              <a:lnSpc>
                <a:spcPct val="90000"/>
              </a:lnSpc>
              <a:buFont typeface="Arial" pitchFamily="34" charset="0"/>
              <a:buChar char="•"/>
            </a:pPr>
            <a:r>
              <a:rPr lang="en-US" sz="900" b="1" u="sng" dirty="0"/>
              <a:t>THE INDIVIDUAL </a:t>
            </a:r>
            <a:r>
              <a:rPr lang="en-US" sz="900" b="1" u="sng" dirty="0" smtClean="0"/>
              <a:t>ASSISTANCE (IA) </a:t>
            </a:r>
            <a:r>
              <a:rPr lang="en-US" sz="900" b="1" u="sng" dirty="0"/>
              <a:t>COORDINATOR</a:t>
            </a:r>
            <a:r>
              <a:rPr lang="en-US" sz="900" dirty="0"/>
              <a:t> </a:t>
            </a:r>
            <a:r>
              <a:rPr lang="en-US" sz="900" dirty="0" smtClean="0"/>
              <a:t>– ASSESS/ASSEMBLE </a:t>
            </a:r>
            <a:r>
              <a:rPr lang="en-US" sz="900" dirty="0"/>
              <a:t>INFORMATION REGARDING IMPACTS TO PRIVATE PROPERTY </a:t>
            </a:r>
            <a:r>
              <a:rPr lang="en-US" sz="900" dirty="0" smtClean="0"/>
              <a:t>(HOMES </a:t>
            </a:r>
            <a:r>
              <a:rPr lang="en-US" sz="900" dirty="0"/>
              <a:t>AND </a:t>
            </a:r>
            <a:r>
              <a:rPr lang="en-US" sz="900" dirty="0" smtClean="0"/>
              <a:t>BUSINESSES) </a:t>
            </a:r>
            <a:endParaRPr lang="en-US" sz="900" dirty="0"/>
          </a:p>
          <a:p>
            <a:pPr>
              <a:lnSpc>
                <a:spcPct val="90000"/>
              </a:lnSpc>
            </a:pPr>
            <a:endParaRPr lang="en-US" sz="900" dirty="0"/>
          </a:p>
          <a:p>
            <a:pPr>
              <a:lnSpc>
                <a:spcPct val="90000"/>
              </a:lnSpc>
              <a:buFont typeface="Arial" pitchFamily="34" charset="0"/>
              <a:buChar char="•"/>
            </a:pPr>
            <a:r>
              <a:rPr lang="en-US" sz="900" dirty="0" smtClean="0"/>
              <a:t>IN </a:t>
            </a:r>
            <a:r>
              <a:rPr lang="en-US" sz="900" dirty="0"/>
              <a:t>ANY GIVEN DISASTER DAMAGES MAY BE CONFINED TO THE </a:t>
            </a:r>
            <a:r>
              <a:rPr lang="en-US" sz="900" b="1" dirty="0" smtClean="0"/>
              <a:t>PA</a:t>
            </a:r>
            <a:r>
              <a:rPr lang="en-US" sz="900" dirty="0" smtClean="0"/>
              <a:t> SIDE</a:t>
            </a:r>
            <a:r>
              <a:rPr lang="en-US" sz="900" dirty="0"/>
              <a:t>, THE </a:t>
            </a:r>
            <a:r>
              <a:rPr lang="en-US" sz="900" b="1" dirty="0" smtClean="0"/>
              <a:t>IA</a:t>
            </a:r>
            <a:r>
              <a:rPr lang="en-US" sz="900" dirty="0" smtClean="0"/>
              <a:t> </a:t>
            </a:r>
            <a:r>
              <a:rPr lang="en-US" sz="900" dirty="0"/>
              <a:t>SIDE, OR BOTH. </a:t>
            </a:r>
          </a:p>
          <a:p>
            <a:pPr>
              <a:lnSpc>
                <a:spcPct val="90000"/>
              </a:lnSpc>
              <a:buFont typeface="Arial" pitchFamily="34" charset="0"/>
              <a:buChar char="•"/>
            </a:pPr>
            <a:r>
              <a:rPr lang="en-US" sz="900" b="1" dirty="0" smtClean="0"/>
              <a:t>PA</a:t>
            </a:r>
            <a:r>
              <a:rPr lang="en-US" sz="900" dirty="0" smtClean="0"/>
              <a:t> IS USUALLY COORDINATED BY THE </a:t>
            </a:r>
            <a:r>
              <a:rPr lang="en-US" sz="900" b="1" dirty="0" smtClean="0"/>
              <a:t>PUBLIC WORKS DIRECTOR - </a:t>
            </a:r>
            <a:r>
              <a:rPr lang="en-US" sz="900" dirty="0" smtClean="0"/>
              <a:t>MOST OF THE DAMAGE AND EMERGENCY WORK WILL FALL UNDER HIS JURISDICTION ANYWAY (CAT A AND C FOR EXAMPLE) [Debris Removal/Roads</a:t>
            </a:r>
            <a:r>
              <a:rPr lang="en-US" sz="900" baseline="0" dirty="0" smtClean="0"/>
              <a:t> &amp; Bridges]</a:t>
            </a:r>
            <a:endParaRPr lang="en-US" sz="900" dirty="0" smtClean="0"/>
          </a:p>
          <a:p>
            <a:pPr>
              <a:lnSpc>
                <a:spcPct val="90000"/>
              </a:lnSpc>
            </a:pPr>
            <a:endParaRPr lang="en-US" sz="10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082521-F452-4D73-A886-BF3566177783}" type="slidenum">
              <a:rPr lang="en-US"/>
              <a:pPr/>
              <a:t>6</a:t>
            </a:fld>
            <a:endParaRPr lang="en-US"/>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pPr>
              <a:lnSpc>
                <a:spcPct val="90000"/>
              </a:lnSpc>
              <a:buFont typeface="Arial" pitchFamily="34" charset="0"/>
              <a:buChar char="•"/>
            </a:pPr>
            <a:r>
              <a:rPr lang="en-US" sz="1000" dirty="0" smtClean="0"/>
              <a:t>THE </a:t>
            </a:r>
            <a:r>
              <a:rPr lang="en-US" sz="1000" dirty="0"/>
              <a:t>TYPES AND SOURCES OF INFORMATION THE </a:t>
            </a:r>
            <a:r>
              <a:rPr lang="en-US" sz="1000" b="1" dirty="0" smtClean="0"/>
              <a:t>PA</a:t>
            </a:r>
            <a:r>
              <a:rPr lang="en-US" sz="1000" baseline="0" dirty="0" smtClean="0"/>
              <a:t> </a:t>
            </a:r>
            <a:r>
              <a:rPr lang="en-US" sz="1000" dirty="0" smtClean="0"/>
              <a:t>PDA </a:t>
            </a:r>
            <a:r>
              <a:rPr lang="en-US" sz="1000" dirty="0"/>
              <a:t>COORDINATOR NEEDS TO GET A HANDLE ON. </a:t>
            </a:r>
            <a:endParaRPr lang="en-US" sz="1000" dirty="0" smtClean="0"/>
          </a:p>
          <a:p>
            <a:pPr lvl="1">
              <a:lnSpc>
                <a:spcPct val="90000"/>
              </a:lnSpc>
              <a:buFont typeface="Arial" pitchFamily="34" charset="0"/>
              <a:buChar char="•"/>
            </a:pPr>
            <a:r>
              <a:rPr lang="en-US" sz="1000" dirty="0" smtClean="0"/>
              <a:t> THIS </a:t>
            </a:r>
            <a:r>
              <a:rPr lang="en-US" sz="1000" dirty="0"/>
              <a:t>IS A SUGGESTED ORGANIZATION AND DIVISION OF LABOR </a:t>
            </a:r>
            <a:r>
              <a:rPr lang="en-US" sz="1000" dirty="0" smtClean="0"/>
              <a:t>ONLY</a:t>
            </a:r>
          </a:p>
          <a:p>
            <a:pPr lvl="1">
              <a:lnSpc>
                <a:spcPct val="90000"/>
              </a:lnSpc>
              <a:buFont typeface="Arial" pitchFamily="34" charset="0"/>
              <a:buChar char="•"/>
            </a:pPr>
            <a:r>
              <a:rPr lang="en-US" sz="1000" dirty="0" smtClean="0"/>
              <a:t> OF </a:t>
            </a:r>
            <a:r>
              <a:rPr lang="en-US" sz="1000" dirty="0"/>
              <a:t>COURSE YOU CAN CREATE ANY ORGANIZATION YOU </a:t>
            </a:r>
            <a:r>
              <a:rPr lang="en-US" sz="1000" dirty="0" smtClean="0"/>
              <a:t>WANT</a:t>
            </a:r>
          </a:p>
          <a:p>
            <a:pPr lvl="1">
              <a:lnSpc>
                <a:spcPct val="90000"/>
              </a:lnSpc>
              <a:buFont typeface="Arial" pitchFamily="34" charset="0"/>
              <a:buNone/>
            </a:pPr>
            <a:endParaRPr lang="en-US" sz="1000" dirty="0"/>
          </a:p>
          <a:p>
            <a:pPr>
              <a:lnSpc>
                <a:spcPct val="90000"/>
              </a:lnSpc>
              <a:buFont typeface="Arial" pitchFamily="34" charset="0"/>
              <a:buChar char="•"/>
            </a:pPr>
            <a:r>
              <a:rPr lang="en-US" sz="1000" b="1" dirty="0"/>
              <a:t>THE PA COORDINATOR</a:t>
            </a:r>
            <a:r>
              <a:rPr lang="en-US" sz="1000" dirty="0"/>
              <a:t> WILL NEED INPUT FROM OTHER LOCAL </a:t>
            </a:r>
            <a:r>
              <a:rPr lang="en-US" sz="1000" dirty="0" smtClean="0"/>
              <a:t>DEPARTMENTS</a:t>
            </a:r>
          </a:p>
          <a:p>
            <a:pPr lvl="1">
              <a:lnSpc>
                <a:spcPct val="90000"/>
              </a:lnSpc>
              <a:buFont typeface="Arial" pitchFamily="34" charset="0"/>
              <a:buChar char="•"/>
            </a:pPr>
            <a:r>
              <a:rPr lang="en-US" sz="1000" dirty="0" smtClean="0"/>
              <a:t> e.g. ALL </a:t>
            </a:r>
            <a:r>
              <a:rPr lang="en-US" sz="1000" dirty="0"/>
              <a:t>DEPARTMENTS SHOULD REPORT THEIR OVERTIME AND DAMAGE TO DEPARTMENTAL </a:t>
            </a:r>
            <a:r>
              <a:rPr lang="en-US" sz="1000" dirty="0" smtClean="0"/>
              <a:t>EQUIPMENT</a:t>
            </a:r>
          </a:p>
          <a:p>
            <a:pPr lvl="1">
              <a:lnSpc>
                <a:spcPct val="90000"/>
              </a:lnSpc>
              <a:buFont typeface="Arial" pitchFamily="34" charset="0"/>
              <a:buChar char="•"/>
            </a:pPr>
            <a:r>
              <a:rPr lang="en-US" sz="1000" dirty="0" smtClean="0"/>
              <a:t> THIS </a:t>
            </a:r>
            <a:r>
              <a:rPr lang="en-US" sz="1000" dirty="0"/>
              <a:t>IS OT ALREADY </a:t>
            </a:r>
            <a:r>
              <a:rPr lang="en-US" sz="1000" dirty="0" smtClean="0"/>
              <a:t>WORKED &amp;  OT </a:t>
            </a:r>
            <a:r>
              <a:rPr lang="en-US" sz="1000" dirty="0"/>
              <a:t>STILL TO BE </a:t>
            </a:r>
            <a:r>
              <a:rPr lang="en-US" sz="1000" dirty="0" smtClean="0"/>
              <a:t>WORKED</a:t>
            </a:r>
          </a:p>
          <a:p>
            <a:pPr lvl="1">
              <a:lnSpc>
                <a:spcPct val="90000"/>
              </a:lnSpc>
              <a:buFont typeface="Arial" pitchFamily="34" charset="0"/>
              <a:buChar char="•"/>
            </a:pPr>
            <a:endParaRPr lang="en-US" sz="1000" dirty="0"/>
          </a:p>
          <a:p>
            <a:pPr>
              <a:lnSpc>
                <a:spcPct val="90000"/>
              </a:lnSpc>
              <a:buFont typeface="Arial" pitchFamily="34" charset="0"/>
              <a:buChar char="•"/>
            </a:pPr>
            <a:r>
              <a:rPr lang="en-US" sz="1000" dirty="0"/>
              <a:t>DURING THE PREASSESSMENT </a:t>
            </a:r>
            <a:r>
              <a:rPr lang="en-US" sz="1000" dirty="0" smtClean="0"/>
              <a:t>PHASE</a:t>
            </a:r>
          </a:p>
          <a:p>
            <a:pPr lvl="1">
              <a:lnSpc>
                <a:spcPct val="90000"/>
              </a:lnSpc>
              <a:buFont typeface="Arial" pitchFamily="34" charset="0"/>
              <a:buChar char="•"/>
            </a:pPr>
            <a:r>
              <a:rPr lang="en-US" sz="1000" dirty="0" smtClean="0"/>
              <a:t> </a:t>
            </a:r>
            <a:r>
              <a:rPr lang="en-US" sz="1000" dirty="0"/>
              <a:t>DON’T WORRY IF YOU CAN’T CAPTURE THINGS LIKE POLICE/FIRE OVERTIME– WE CAN REVISIT THAT </a:t>
            </a:r>
            <a:r>
              <a:rPr lang="en-US" sz="1000" dirty="0" smtClean="0"/>
              <a:t>DURING </a:t>
            </a:r>
            <a:r>
              <a:rPr lang="en-US" sz="1000" dirty="0"/>
              <a:t>THE FORMAL PDA WITH FEMA.  </a:t>
            </a:r>
            <a:endParaRPr lang="en-US" sz="1000" dirty="0" smtClean="0"/>
          </a:p>
          <a:p>
            <a:pPr lvl="2">
              <a:lnSpc>
                <a:spcPct val="90000"/>
              </a:lnSpc>
              <a:buFont typeface="Arial" pitchFamily="34" charset="0"/>
              <a:buChar char="•"/>
            </a:pPr>
            <a:r>
              <a:rPr lang="en-US" sz="1000" dirty="0" smtClean="0"/>
              <a:t> TRY </a:t>
            </a:r>
            <a:r>
              <a:rPr lang="en-US" sz="1000" dirty="0"/>
              <a:t>TO GET THE OT INFO FROM THE PD AND FD AND OTHERS, BUT DON’T HOLD UP YOUR REPORT IF YOU CAN’T GET </a:t>
            </a:r>
            <a:r>
              <a:rPr lang="en-US" sz="1000" dirty="0" smtClean="0"/>
              <a:t>IT</a:t>
            </a:r>
          </a:p>
          <a:p>
            <a:pPr lvl="2">
              <a:lnSpc>
                <a:spcPct val="90000"/>
              </a:lnSpc>
              <a:buFont typeface="Arial" pitchFamily="34" charset="0"/>
              <a:buChar char="•"/>
            </a:pPr>
            <a:r>
              <a:rPr lang="en-US" sz="1000" dirty="0" smtClean="0"/>
              <a:t> THESE </a:t>
            </a:r>
            <a:r>
              <a:rPr lang="en-US" sz="1000" dirty="0"/>
              <a:t>ARE USUALLY NOT BIG EXPENDITURES </a:t>
            </a:r>
            <a:r>
              <a:rPr lang="en-US" sz="1000" dirty="0" smtClean="0"/>
              <a:t>- </a:t>
            </a:r>
            <a:r>
              <a:rPr lang="en-US" sz="1000" dirty="0"/>
              <a:t>RELATIVE TO THE NUMBERS WE NEED TO COME </a:t>
            </a:r>
            <a:r>
              <a:rPr lang="en-US" sz="1000" dirty="0" smtClean="0"/>
              <a:t>UP WITH</a:t>
            </a:r>
          </a:p>
          <a:p>
            <a:pPr lvl="1">
              <a:lnSpc>
                <a:spcPct val="90000"/>
              </a:lnSpc>
              <a:buFont typeface="Arial" pitchFamily="34" charset="0"/>
              <a:buChar char="•"/>
            </a:pPr>
            <a:r>
              <a:rPr lang="en-US" sz="1000" dirty="0" smtClean="0"/>
              <a:t> POLICE </a:t>
            </a:r>
            <a:r>
              <a:rPr lang="en-US" sz="1000" dirty="0"/>
              <a:t>AND FIRE </a:t>
            </a:r>
            <a:r>
              <a:rPr lang="en-US" sz="1000" dirty="0" smtClean="0"/>
              <a:t>AND </a:t>
            </a:r>
            <a:r>
              <a:rPr lang="en-US" sz="1000" dirty="0"/>
              <a:t>OTHER DEPARTMENTS </a:t>
            </a:r>
            <a:r>
              <a:rPr lang="en-US" sz="1000" dirty="0" smtClean="0"/>
              <a:t>NEED </a:t>
            </a:r>
            <a:r>
              <a:rPr lang="en-US" sz="1000" dirty="0"/>
              <a:t>TO BE NOTIFIED TO BEGIN ASSEMBLING THEIR INFORMATION SO </a:t>
            </a:r>
            <a:r>
              <a:rPr lang="en-US" sz="1000" dirty="0" smtClean="0"/>
              <a:t>IT’S </a:t>
            </a:r>
            <a:r>
              <a:rPr lang="en-US" sz="1000" dirty="0"/>
              <a:t>READY WHEN FEMA ARRIVES.  </a:t>
            </a:r>
            <a:endParaRPr lang="en-US" sz="1000" dirty="0" smtClean="0"/>
          </a:p>
          <a:p>
            <a:pPr lvl="1">
              <a:lnSpc>
                <a:spcPct val="90000"/>
              </a:lnSpc>
              <a:buFont typeface="Arial" pitchFamily="34" charset="0"/>
              <a:buChar char="•"/>
            </a:pPr>
            <a:endParaRPr lang="en-US" sz="1000" dirty="0"/>
          </a:p>
          <a:p>
            <a:pPr>
              <a:lnSpc>
                <a:spcPct val="90000"/>
              </a:lnSpc>
              <a:buFont typeface="Arial" pitchFamily="34" charset="0"/>
              <a:buChar char="•"/>
            </a:pPr>
            <a:r>
              <a:rPr lang="en-US" sz="1000" dirty="0" smtClean="0"/>
              <a:t> WE </a:t>
            </a:r>
            <a:r>
              <a:rPr lang="en-US" sz="1000" dirty="0"/>
              <a:t>ARE MOST INTERESTED IN </a:t>
            </a:r>
            <a:r>
              <a:rPr lang="en-US" sz="1000" dirty="0" smtClean="0"/>
              <a:t>DAMAGE </a:t>
            </a:r>
            <a:r>
              <a:rPr lang="en-US" sz="1000" dirty="0"/>
              <a:t>TO</a:t>
            </a:r>
            <a:r>
              <a:rPr lang="en-US" sz="1000" b="1" dirty="0"/>
              <a:t> FACILITES</a:t>
            </a:r>
            <a:r>
              <a:rPr lang="en-US" sz="1000" dirty="0"/>
              <a:t> AND ALSO TRYING TO MAKE THE </a:t>
            </a:r>
            <a:r>
              <a:rPr lang="en-US" sz="1000" dirty="0" smtClean="0"/>
              <a:t>BEST GUESS </a:t>
            </a:r>
            <a:r>
              <a:rPr lang="en-US" sz="1000" dirty="0"/>
              <a:t>OF MAJOR EMERGENCY WORK </a:t>
            </a:r>
            <a:r>
              <a:rPr lang="en-US" sz="1000" dirty="0" smtClean="0"/>
              <a:t>TO </a:t>
            </a:r>
            <a:r>
              <a:rPr lang="en-US" sz="1000" dirty="0"/>
              <a:t>BE DONE </a:t>
            </a:r>
            <a:r>
              <a:rPr lang="en-US" sz="1000" dirty="0" smtClean="0"/>
              <a:t> (</a:t>
            </a:r>
            <a:r>
              <a:rPr lang="en-US" sz="1000" b="1" dirty="0" smtClean="0"/>
              <a:t>PARTICULARLY </a:t>
            </a:r>
            <a:r>
              <a:rPr lang="en-US" sz="1000" b="1" dirty="0"/>
              <a:t>DEBRIS </a:t>
            </a:r>
            <a:r>
              <a:rPr lang="en-US" sz="1000" b="1" dirty="0" smtClean="0"/>
              <a:t>REMOVAL</a:t>
            </a:r>
            <a:r>
              <a:rPr lang="en-US" sz="1000" dirty="0" smtClean="0"/>
              <a:t>)  </a:t>
            </a:r>
          </a:p>
          <a:p>
            <a:pPr>
              <a:lnSpc>
                <a:spcPct val="90000"/>
              </a:lnSpc>
              <a:buFont typeface="Arial" pitchFamily="34" charset="0"/>
              <a:buChar char="•"/>
            </a:pPr>
            <a:r>
              <a:rPr lang="en-US" sz="1000" dirty="0" smtClean="0"/>
              <a:t> THESE </a:t>
            </a:r>
            <a:r>
              <a:rPr lang="en-US" sz="1000" dirty="0"/>
              <a:t>ARE THE COSTS THAT WILL </a:t>
            </a:r>
            <a:r>
              <a:rPr lang="en-US" sz="1000" dirty="0" smtClean="0"/>
              <a:t>ULTIMATELY </a:t>
            </a:r>
            <a:r>
              <a:rPr lang="en-US" sz="1000" dirty="0"/>
              <a:t>DRIVE A DECLARATION. </a:t>
            </a:r>
          </a:p>
          <a:p>
            <a:pPr>
              <a:lnSpc>
                <a:spcPct val="90000"/>
              </a:lnSpc>
            </a:pPr>
            <a:endParaRPr lang="en-US" sz="1000" b="1" dirty="0" smtClean="0"/>
          </a:p>
          <a:p>
            <a:pPr>
              <a:lnSpc>
                <a:spcPct val="90000"/>
              </a:lnSpc>
              <a:buFont typeface="Arial" pitchFamily="34" charset="0"/>
              <a:buChar char="•"/>
            </a:pPr>
            <a:r>
              <a:rPr lang="en-US" sz="1000" b="1" dirty="0" smtClean="0"/>
              <a:t>I </a:t>
            </a:r>
            <a:r>
              <a:rPr lang="en-US" sz="1000" b="1" dirty="0"/>
              <a:t>WOULD </a:t>
            </a:r>
            <a:r>
              <a:rPr lang="en-US" sz="1000" b="1" dirty="0" smtClean="0"/>
              <a:t>SUGGEST</a:t>
            </a:r>
          </a:p>
          <a:p>
            <a:pPr lvl="1">
              <a:lnSpc>
                <a:spcPct val="90000"/>
              </a:lnSpc>
              <a:buFont typeface="Arial" pitchFamily="34" charset="0"/>
              <a:buChar char="•"/>
            </a:pPr>
            <a:r>
              <a:rPr lang="en-US" sz="1000" b="1" dirty="0" smtClean="0"/>
              <a:t> HAVE </a:t>
            </a:r>
            <a:r>
              <a:rPr lang="en-US" sz="1000" b="1" dirty="0"/>
              <a:t>SOMEONE ASSIGNED TO ESTIMATING DAMAGE TO FACILITIES </a:t>
            </a:r>
            <a:endParaRPr lang="en-US" sz="1000" b="1" dirty="0" smtClean="0"/>
          </a:p>
          <a:p>
            <a:pPr lvl="1">
              <a:lnSpc>
                <a:spcPct val="90000"/>
              </a:lnSpc>
              <a:buFont typeface="Arial" pitchFamily="34" charset="0"/>
              <a:buChar char="•"/>
            </a:pPr>
            <a:r>
              <a:rPr lang="en-US" sz="1000" b="1" dirty="0" smtClean="0"/>
              <a:t> SOMEONE </a:t>
            </a:r>
            <a:r>
              <a:rPr lang="en-US" sz="1000" b="1" dirty="0"/>
              <a:t>ELSE ASSIGNED SPECIFICALLY TO DEBRIS.</a:t>
            </a:r>
            <a:r>
              <a:rPr lang="en-US" sz="1000" dirty="0"/>
              <a:t>  </a:t>
            </a:r>
            <a:endParaRPr lang="en-US" sz="1000" dirty="0" smtClean="0"/>
          </a:p>
          <a:p>
            <a:pPr lvl="1">
              <a:lnSpc>
                <a:spcPct val="90000"/>
              </a:lnSpc>
              <a:buFont typeface="Arial" pitchFamily="34" charset="0"/>
              <a:buChar char="•"/>
            </a:pPr>
            <a:r>
              <a:rPr lang="en-US" sz="1000" dirty="0" smtClean="0"/>
              <a:t>MOST </a:t>
            </a:r>
            <a:r>
              <a:rPr lang="en-US" sz="1000" dirty="0"/>
              <a:t>OF THE FACILTIES DAMAGE IS GENERALLY TO ROADS AND </a:t>
            </a:r>
            <a:r>
              <a:rPr lang="en-US" sz="1000" dirty="0" smtClean="0"/>
              <a:t>BRIDGES</a:t>
            </a:r>
          </a:p>
          <a:p>
            <a:pPr lvl="1">
              <a:lnSpc>
                <a:spcPct val="90000"/>
              </a:lnSpc>
              <a:buFont typeface="Arial" pitchFamily="34" charset="0"/>
              <a:buChar char="•"/>
            </a:pPr>
            <a:r>
              <a:rPr lang="en-US" sz="1000" dirty="0" smtClean="0"/>
              <a:t>THE </a:t>
            </a:r>
            <a:r>
              <a:rPr lang="en-US" sz="1000" dirty="0"/>
              <a:t>OTHER BIG CATEGORY, HARD TO ESTIMATE, IS </a:t>
            </a:r>
            <a:r>
              <a:rPr lang="en-US" sz="1000" dirty="0" smtClean="0"/>
              <a:t>DEBRIS </a:t>
            </a:r>
            <a:r>
              <a:rPr lang="en-US" sz="1000" dirty="0"/>
              <a:t>REMOVAL. </a:t>
            </a:r>
          </a:p>
          <a:p>
            <a:pPr>
              <a:lnSpc>
                <a:spcPct val="90000"/>
              </a:lnSpc>
            </a:pPr>
            <a:endParaRPr lang="en-US" sz="10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DADD0C-03F5-4B09-AA3A-4D1A6A6721C2}" type="slidenum">
              <a:rPr lang="en-US"/>
              <a:pPr/>
              <a:t>7</a:t>
            </a:fld>
            <a:endParaRPr 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pPr>
              <a:buFont typeface="Arial" pitchFamily="34" charset="0"/>
              <a:buChar char="•"/>
            </a:pPr>
            <a:r>
              <a:rPr lang="en-US" dirty="0" smtClean="0"/>
              <a:t> THESE </a:t>
            </a:r>
            <a:r>
              <a:rPr lang="en-US" dirty="0"/>
              <a:t>ARE THE PER CAPITA “INDICATORS” FEMA HAS ESTABLISHED FOR A PRESIDENTIAL DISASTER DECLARATION FOR </a:t>
            </a:r>
            <a:r>
              <a:rPr lang="en-US" dirty="0" smtClean="0"/>
              <a:t>PA.  </a:t>
            </a:r>
          </a:p>
          <a:p>
            <a:pPr>
              <a:buFont typeface="Arial" pitchFamily="34" charset="0"/>
              <a:buChar char="•"/>
            </a:pPr>
            <a:r>
              <a:rPr lang="en-US" dirty="0" smtClean="0"/>
              <a:t> THESE </a:t>
            </a:r>
            <a:r>
              <a:rPr lang="en-US" dirty="0"/>
              <a:t>INDICATORS APPLY TO THE ENTIRE </a:t>
            </a:r>
            <a:r>
              <a:rPr lang="en-US" dirty="0" smtClean="0"/>
              <a:t>COUNTRY.  </a:t>
            </a:r>
            <a:endParaRPr lang="en-US" dirty="0"/>
          </a:p>
          <a:p>
            <a:endParaRPr lang="en-US" dirty="0"/>
          </a:p>
          <a:p>
            <a:pPr>
              <a:buFont typeface="Arial" pitchFamily="34" charset="0"/>
              <a:buChar char="•"/>
            </a:pPr>
            <a:r>
              <a:rPr lang="en-US" dirty="0" smtClean="0"/>
              <a:t>OUR </a:t>
            </a:r>
            <a:r>
              <a:rPr lang="en-US" dirty="0"/>
              <a:t>TOTAL PUBLIC SECTOR COSTS AND DAMAGES, MUST REACH AT LEAST </a:t>
            </a:r>
            <a:r>
              <a:rPr lang="en-US" dirty="0" smtClean="0">
                <a:solidFill>
                  <a:srgbClr val="FF0000"/>
                </a:solidFill>
              </a:rPr>
              <a:t>$1.37 </a:t>
            </a:r>
            <a:r>
              <a:rPr lang="en-US" dirty="0"/>
              <a:t>PER CAPITA </a:t>
            </a:r>
            <a:r>
              <a:rPr lang="en-US" dirty="0" smtClean="0"/>
              <a:t>STATEWIDE TO GET A DECLARATION </a:t>
            </a:r>
          </a:p>
          <a:p>
            <a:pPr>
              <a:buFont typeface="Arial" pitchFamily="34" charset="0"/>
              <a:buChar char="•"/>
            </a:pPr>
            <a:endParaRPr lang="en-US" dirty="0" smtClean="0"/>
          </a:p>
          <a:p>
            <a:pPr>
              <a:buFont typeface="Arial" pitchFamily="34" charset="0"/>
              <a:buChar char="•"/>
            </a:pPr>
            <a:r>
              <a:rPr lang="en-US" dirty="0" smtClean="0"/>
              <a:t>IF </a:t>
            </a:r>
            <a:r>
              <a:rPr lang="en-US" dirty="0"/>
              <a:t>WE EXCEED OR GET </a:t>
            </a:r>
            <a:r>
              <a:rPr lang="en-US" dirty="0" smtClean="0"/>
              <a:t>CLOSE </a:t>
            </a:r>
            <a:r>
              <a:rPr lang="en-US" dirty="0"/>
              <a:t>TO THAT FIGURE DURING THE PRE-ASSESSMENT PHASE </a:t>
            </a:r>
            <a:endParaRPr lang="en-US" dirty="0" smtClean="0"/>
          </a:p>
          <a:p>
            <a:pPr lvl="1">
              <a:buFont typeface="Arial" pitchFamily="34" charset="0"/>
              <a:buChar char="•"/>
            </a:pPr>
            <a:r>
              <a:rPr lang="en-US" dirty="0" smtClean="0"/>
              <a:t> WE </a:t>
            </a:r>
            <a:r>
              <a:rPr lang="en-US" dirty="0"/>
              <a:t>WILL REQUEST FEMA TO COME DO A FORMAL JOINT PDA WITH </a:t>
            </a:r>
            <a:r>
              <a:rPr lang="en-US" dirty="0" smtClean="0"/>
              <a:t>US</a:t>
            </a:r>
          </a:p>
          <a:p>
            <a:pPr lvl="1">
              <a:buFont typeface="Arial" pitchFamily="34" charset="0"/>
              <a:buChar char="•"/>
            </a:pPr>
            <a:r>
              <a:rPr lang="en-US" dirty="0" smtClean="0"/>
              <a:t> $1.37 </a:t>
            </a:r>
            <a:r>
              <a:rPr lang="en-US" dirty="0"/>
              <a:t>INCLUDES COSTS AND DAMAGES FOR BOTH STATE AND LOCAL GOVERNMENT. </a:t>
            </a:r>
          </a:p>
          <a:p>
            <a:endParaRPr lang="en-US" dirty="0"/>
          </a:p>
          <a:p>
            <a:r>
              <a:rPr lang="en-US" dirty="0"/>
              <a:t>IN ADDITION TO MEETING </a:t>
            </a:r>
            <a:r>
              <a:rPr lang="en-US" dirty="0" smtClean="0"/>
              <a:t>THE </a:t>
            </a:r>
            <a:r>
              <a:rPr lang="en-US" dirty="0"/>
              <a:t>STATEWIDE PER CAPITA INDICATOR OF </a:t>
            </a:r>
            <a:r>
              <a:rPr lang="en-US" dirty="0" smtClean="0"/>
              <a:t>$1.37, FOR AN INDIVIDUAL COUNTY TO BE DECLARED</a:t>
            </a:r>
            <a:r>
              <a:rPr lang="en-US" baseline="0" dirty="0" smtClean="0"/>
              <a:t> IT </a:t>
            </a:r>
            <a:r>
              <a:rPr lang="en-US" dirty="0" smtClean="0"/>
              <a:t>MUST </a:t>
            </a:r>
            <a:r>
              <a:rPr lang="en-US" dirty="0"/>
              <a:t>MEET THE COUNTY PER CAPITA INDICATOR OF </a:t>
            </a:r>
            <a:r>
              <a:rPr lang="en-US" dirty="0" smtClean="0"/>
              <a:t>$3.45</a:t>
            </a:r>
            <a:endParaRPr lang="en-US" dirty="0"/>
          </a:p>
          <a:p>
            <a:endParaRPr lang="en-US" dirty="0"/>
          </a:p>
          <a:p>
            <a:pPr>
              <a:buFont typeface="Arial" pitchFamily="34" charset="0"/>
              <a:buChar char="•"/>
            </a:pPr>
            <a:r>
              <a:rPr lang="en-US" dirty="0" smtClean="0"/>
              <a:t>THERE HAVE BEEN SITUATIONS </a:t>
            </a:r>
            <a:r>
              <a:rPr lang="en-US" dirty="0"/>
              <a:t>WHERE WE MET COUNTY INDICATORS BUT DIDN’T GET A DECLARATION BECAUSE WE FELL SHORT ON THE STATEWIDE </a:t>
            </a:r>
            <a:r>
              <a:rPr lang="en-US" dirty="0" smtClean="0"/>
              <a:t>INDICATOR</a:t>
            </a:r>
          </a:p>
          <a:p>
            <a:pPr lvl="1">
              <a:buFont typeface="Arial" pitchFamily="34" charset="0"/>
              <a:buChar char="•"/>
            </a:pPr>
            <a:r>
              <a:rPr lang="en-US" dirty="0" smtClean="0"/>
              <a:t> e.g. THE </a:t>
            </a:r>
            <a:r>
              <a:rPr lang="en-US" dirty="0"/>
              <a:t>ICE STORM IN </a:t>
            </a:r>
            <a:r>
              <a:rPr lang="en-US" dirty="0" smtClean="0"/>
              <a:t>LITCHFIELD </a:t>
            </a:r>
            <a:r>
              <a:rPr lang="en-US" dirty="0"/>
              <a:t>COUNTY OF </a:t>
            </a:r>
            <a:r>
              <a:rPr lang="en-US" dirty="0" smtClean="0"/>
              <a:t>2002</a:t>
            </a:r>
            <a:endParaRPr lang="en-US" dirty="0"/>
          </a:p>
          <a:p>
            <a:endParaRPr lang="en-US" dirty="0"/>
          </a:p>
          <a:p>
            <a:endParaRPr lang="en-US" dirty="0"/>
          </a:p>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A876B7-99E0-4FBD-A1A6-E4AC08FC6B1B}" type="slidenum">
              <a:rPr lang="en-US"/>
              <a:pPr/>
              <a:t>8</a:t>
            </a:fld>
            <a:endParaRPr lang="en-US"/>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p:txBody>
          <a:bodyPr/>
          <a:lstStyle/>
          <a:p>
            <a:pPr>
              <a:lnSpc>
                <a:spcPct val="90000"/>
              </a:lnSpc>
              <a:buFont typeface="Arial" pitchFamily="34" charset="0"/>
              <a:buChar char="•"/>
            </a:pPr>
            <a:r>
              <a:rPr lang="en-US" dirty="0"/>
              <a:t>THIS SLIDE COMPUTES THE STATEWIDE INDICATOR FOR CT WHICH IS </a:t>
            </a:r>
            <a:r>
              <a:rPr lang="en-US" b="1" dirty="0" smtClean="0"/>
              <a:t>$</a:t>
            </a:r>
            <a:r>
              <a:rPr lang="en-US" sz="1200" b="1" u="none" dirty="0" smtClean="0"/>
              <a:t>4,896,512.89</a:t>
            </a:r>
          </a:p>
          <a:p>
            <a:pPr>
              <a:lnSpc>
                <a:spcPct val="90000"/>
              </a:lnSpc>
              <a:buFont typeface="Arial" pitchFamily="34" charset="0"/>
              <a:buChar char="•"/>
            </a:pPr>
            <a:endParaRPr lang="en-US" sz="1200" b="1" u="none" dirty="0" smtClean="0"/>
          </a:p>
          <a:p>
            <a:pPr>
              <a:lnSpc>
                <a:spcPct val="90000"/>
              </a:lnSpc>
              <a:buFont typeface="Arial" pitchFamily="34" charset="0"/>
              <a:buChar char="•"/>
            </a:pPr>
            <a:r>
              <a:rPr lang="en-US" dirty="0" smtClean="0"/>
              <a:t>THIS </a:t>
            </a:r>
            <a:r>
              <a:rPr lang="en-US" dirty="0"/>
              <a:t>IS FOR </a:t>
            </a:r>
            <a:r>
              <a:rPr lang="en-US" b="1" dirty="0"/>
              <a:t>FEDERAL FISCAL YEAR </a:t>
            </a:r>
            <a:r>
              <a:rPr lang="en-US" b="1" dirty="0" smtClean="0"/>
              <a:t>2013</a:t>
            </a:r>
            <a:r>
              <a:rPr lang="en-US" dirty="0" smtClean="0"/>
              <a:t>.  </a:t>
            </a:r>
          </a:p>
          <a:p>
            <a:pPr lvl="1">
              <a:lnSpc>
                <a:spcPct val="90000"/>
              </a:lnSpc>
              <a:buFont typeface="Arial" pitchFamily="34" charset="0"/>
              <a:buChar char="•"/>
            </a:pPr>
            <a:r>
              <a:rPr lang="en-US" dirty="0" smtClean="0"/>
              <a:t>FOR </a:t>
            </a:r>
            <a:r>
              <a:rPr lang="en-US" dirty="0"/>
              <a:t>FEDERAL FISCAL YEAR </a:t>
            </a:r>
            <a:r>
              <a:rPr lang="en-US" dirty="0" smtClean="0"/>
              <a:t>2014 </a:t>
            </a:r>
            <a:r>
              <a:rPr lang="en-US" dirty="0"/>
              <a:t>WHICH STARTS OCTOBER 1</a:t>
            </a:r>
            <a:r>
              <a:rPr lang="en-US" baseline="30000" dirty="0"/>
              <a:t>ST</a:t>
            </a:r>
            <a:r>
              <a:rPr lang="en-US" dirty="0"/>
              <a:t> OF </a:t>
            </a:r>
            <a:r>
              <a:rPr lang="en-US" dirty="0" smtClean="0"/>
              <a:t>2013 </a:t>
            </a:r>
            <a:r>
              <a:rPr lang="en-US" dirty="0"/>
              <a:t>THERE MAY BE AN ADJUSTMENT TO THE $</a:t>
            </a:r>
            <a:r>
              <a:rPr lang="en-US" dirty="0" smtClean="0"/>
              <a:t>1.37 </a:t>
            </a:r>
            <a:r>
              <a:rPr lang="en-US" dirty="0"/>
              <a:t>FIGURE </a:t>
            </a:r>
            <a:endParaRPr lang="en-US" dirty="0" smtClean="0"/>
          </a:p>
          <a:p>
            <a:pPr lvl="1">
              <a:lnSpc>
                <a:spcPct val="90000"/>
              </a:lnSpc>
              <a:buFont typeface="Arial" pitchFamily="34" charset="0"/>
              <a:buChar char="•"/>
            </a:pPr>
            <a:r>
              <a:rPr lang="en-US" dirty="0" smtClean="0"/>
              <a:t>COULD </a:t>
            </a:r>
            <a:r>
              <a:rPr lang="en-US" dirty="0"/>
              <a:t>CHANGE OUR STATEWIDE INDICATOR SLIGHTLY. </a:t>
            </a:r>
          </a:p>
          <a:p>
            <a:pPr>
              <a:lnSpc>
                <a:spcPct val="90000"/>
              </a:lnSpc>
            </a:pPr>
            <a:endParaRPr lang="en-US" dirty="0"/>
          </a:p>
          <a:p>
            <a:pPr>
              <a:lnSpc>
                <a:spcPct val="90000"/>
              </a:lnSpc>
            </a:pPr>
            <a:r>
              <a:rPr lang="en-US" dirty="0"/>
              <a:t>THE POPULATION FIGURE USED IN THIS CALCULATION –</a:t>
            </a:r>
            <a:r>
              <a:rPr lang="en-US" b="1" dirty="0"/>
              <a:t> </a:t>
            </a:r>
            <a:r>
              <a:rPr lang="en-US" sz="1200" b="1" dirty="0" smtClean="0"/>
              <a:t>3,574,097</a:t>
            </a:r>
            <a:r>
              <a:rPr lang="en-US" dirty="0" smtClean="0"/>
              <a:t> </a:t>
            </a:r>
          </a:p>
          <a:p>
            <a:pPr lvl="1">
              <a:lnSpc>
                <a:spcPct val="90000"/>
              </a:lnSpc>
              <a:buFont typeface="Arial" pitchFamily="34" charset="0"/>
              <a:buChar char="•"/>
            </a:pPr>
            <a:r>
              <a:rPr lang="en-US" dirty="0" smtClean="0"/>
              <a:t>FROM </a:t>
            </a:r>
            <a:r>
              <a:rPr lang="en-US" dirty="0"/>
              <a:t>THE </a:t>
            </a:r>
            <a:r>
              <a:rPr lang="en-US" b="1" dirty="0" smtClean="0"/>
              <a:t>2010</a:t>
            </a:r>
            <a:r>
              <a:rPr lang="en-US" dirty="0" smtClean="0"/>
              <a:t> </a:t>
            </a:r>
            <a:r>
              <a:rPr lang="en-US" dirty="0"/>
              <a:t>CENSUS </a:t>
            </a:r>
            <a:endParaRPr lang="en-US" dirty="0" smtClean="0"/>
          </a:p>
          <a:p>
            <a:pPr lvl="1">
              <a:lnSpc>
                <a:spcPct val="90000"/>
              </a:lnSpc>
              <a:buFont typeface="Arial" pitchFamily="34" charset="0"/>
              <a:buChar char="•"/>
            </a:pPr>
            <a:r>
              <a:rPr lang="en-US" dirty="0" smtClean="0"/>
              <a:t>WILL </a:t>
            </a:r>
            <a:r>
              <a:rPr lang="en-US" dirty="0"/>
              <a:t>BE USED EVERY YEAR UNTIL THE </a:t>
            </a:r>
            <a:r>
              <a:rPr lang="en-US" dirty="0" smtClean="0"/>
              <a:t>2020 </a:t>
            </a:r>
            <a:r>
              <a:rPr lang="en-US" dirty="0"/>
              <a:t>CENSUS </a:t>
            </a:r>
            <a:r>
              <a:rPr lang="en-US" dirty="0" smtClean="0"/>
              <a:t>TAKEN</a:t>
            </a:r>
            <a:r>
              <a:rPr lang="en-US" dirty="0"/>
              <a:t>. </a:t>
            </a:r>
          </a:p>
          <a:p>
            <a:pPr>
              <a:lnSpc>
                <a:spcPct val="90000"/>
              </a:lnSpc>
            </a:pPr>
            <a:endParaRPr lang="en-US" dirty="0"/>
          </a:p>
          <a:p>
            <a:pPr>
              <a:lnSpc>
                <a:spcPct val="90000"/>
              </a:lnSpc>
              <a:buFont typeface="Arial" pitchFamily="34" charset="0"/>
              <a:buChar char="•"/>
            </a:pPr>
            <a:r>
              <a:rPr lang="en-US" dirty="0"/>
              <a:t>STATEWIDE OUR PUBLIC SECTOR DAMAGES </a:t>
            </a:r>
            <a:r>
              <a:rPr lang="en-US" b="1" dirty="0"/>
              <a:t>MUST MEET OR EXCEED </a:t>
            </a:r>
            <a:r>
              <a:rPr lang="en-US" b="1" dirty="0" smtClean="0"/>
              <a:t>$</a:t>
            </a:r>
            <a:r>
              <a:rPr lang="en-US" sz="1200" b="1" u="none" dirty="0" smtClean="0"/>
              <a:t>4,896,512.89</a:t>
            </a:r>
            <a:r>
              <a:rPr lang="en-US" dirty="0" smtClean="0"/>
              <a:t> </a:t>
            </a:r>
            <a:r>
              <a:rPr lang="en-US" dirty="0"/>
              <a:t>OR WE DO NOT GET DECLARED FOR PUBLIC ASSISTANCE. </a:t>
            </a:r>
            <a:r>
              <a:rPr lang="en-US" dirty="0" smtClean="0"/>
              <a:t> PERIOD</a:t>
            </a:r>
            <a:r>
              <a:rPr lang="en-US" dirty="0"/>
              <a:t>. </a:t>
            </a:r>
            <a:r>
              <a:rPr lang="en-US" dirty="0" smtClean="0"/>
              <a:t>WE WON’T GET A NICKEL FOR STATE OR LOCAL GOVERNMENT UNTIL WE HIT THIS INDICATOR OF </a:t>
            </a:r>
            <a:r>
              <a:rPr lang="en-US" b="1" dirty="0" smtClean="0"/>
              <a:t>$</a:t>
            </a:r>
            <a:r>
              <a:rPr lang="en-US" sz="1200" b="1" u="none" dirty="0" smtClean="0"/>
              <a:t>4,896,512.89</a:t>
            </a:r>
            <a:endParaRPr lang="en-US" dirty="0"/>
          </a:p>
          <a:p>
            <a:pPr>
              <a:lnSpc>
                <a:spcPct val="90000"/>
              </a:lnSpc>
              <a:buFont typeface="Arial" pitchFamily="34" charset="0"/>
              <a:buChar char="•"/>
            </a:pPr>
            <a:r>
              <a:rPr lang="en-US" dirty="0"/>
              <a:t>WE MAY STILL GET DECLARED FOR INDIVIDUAL ASSISTANCE (IA) </a:t>
            </a:r>
            <a:endParaRPr lang="en-US" dirty="0" smtClean="0"/>
          </a:p>
          <a:p>
            <a:pPr lvl="1">
              <a:lnSpc>
                <a:spcPct val="90000"/>
              </a:lnSpc>
              <a:buFont typeface="Arial" pitchFamily="34" charset="0"/>
              <a:buChar char="•"/>
            </a:pPr>
            <a:r>
              <a:rPr lang="en-US" dirty="0" smtClean="0"/>
              <a:t>PROVIDES </a:t>
            </a:r>
            <a:r>
              <a:rPr lang="en-US" dirty="0"/>
              <a:t>GRANTS AND LOANS TO </a:t>
            </a:r>
            <a:r>
              <a:rPr lang="en-US" dirty="0" smtClean="0"/>
              <a:t>HOMEOWNERS, RENTERS, </a:t>
            </a:r>
            <a:r>
              <a:rPr lang="en-US" dirty="0"/>
              <a:t>AND </a:t>
            </a:r>
            <a:r>
              <a:rPr lang="en-US" dirty="0" smtClean="0"/>
              <a:t>BUSINESSES</a:t>
            </a:r>
          </a:p>
          <a:p>
            <a:pPr>
              <a:lnSpc>
                <a:spcPct val="90000"/>
              </a:lnSpc>
            </a:pP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350827-4E90-465C-A730-58C66B546653}" type="slidenum">
              <a:rPr lang="en-US"/>
              <a:pPr/>
              <a:t>9</a:t>
            </a:fld>
            <a:endParaRPr lang="en-US"/>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pPr>
              <a:lnSpc>
                <a:spcPct val="90000"/>
              </a:lnSpc>
              <a:buFont typeface="Arial" pitchFamily="34" charset="0"/>
              <a:buChar char="•"/>
            </a:pPr>
            <a:r>
              <a:rPr lang="en-US" dirty="0"/>
              <a:t>THIS SLIDE COMPUTES THE COUNTY INDICATORS FOR FEDERAL FISCAL YEAR </a:t>
            </a:r>
            <a:r>
              <a:rPr lang="en-US" dirty="0" smtClean="0"/>
              <a:t>2013. </a:t>
            </a:r>
            <a:endParaRPr lang="en-US" dirty="0"/>
          </a:p>
          <a:p>
            <a:pPr>
              <a:lnSpc>
                <a:spcPct val="90000"/>
              </a:lnSpc>
            </a:pPr>
            <a:endParaRPr lang="en-US" dirty="0"/>
          </a:p>
          <a:p>
            <a:pPr lvl="0">
              <a:lnSpc>
                <a:spcPct val="90000"/>
              </a:lnSpc>
              <a:buFont typeface="Arial" pitchFamily="34" charset="0"/>
              <a:buChar char="•"/>
            </a:pPr>
            <a:r>
              <a:rPr lang="en-US" dirty="0" smtClean="0"/>
              <a:t>YOU CAN SEE THAT FOR </a:t>
            </a:r>
            <a:r>
              <a:rPr lang="en-US" b="1" dirty="0" smtClean="0"/>
              <a:t>FAIRFIELD COUNTY</a:t>
            </a:r>
            <a:r>
              <a:rPr lang="en-US" dirty="0" smtClean="0"/>
              <a:t> TO GET DECLARED FOR PUBLIC ASSISTANCE THEY WOULD HAVE TO HAVE </a:t>
            </a:r>
            <a:r>
              <a:rPr lang="en-US" sz="1200" b="1" dirty="0" smtClean="0"/>
              <a:t>$3,163,060.05 </a:t>
            </a:r>
            <a:r>
              <a:rPr lang="en-US" dirty="0" smtClean="0"/>
              <a:t>IN FEMA-ELIGIBLE PUBLIC SECTOR COSTS AND DAMAGES. THAT FIGURE INCLUDES BOTH STATE AND LOCAL DAMAGES IN FAIRFIELD COUNTY.</a:t>
            </a:r>
          </a:p>
          <a:p>
            <a:pPr lvl="1">
              <a:lnSpc>
                <a:spcPct val="90000"/>
              </a:lnSpc>
              <a:buFont typeface="Arial" pitchFamily="34" charset="0"/>
              <a:buChar char="•"/>
            </a:pPr>
            <a:r>
              <a:rPr lang="en-US" dirty="0" smtClean="0"/>
              <a:t>IN </a:t>
            </a:r>
            <a:r>
              <a:rPr lang="en-US" dirty="0"/>
              <a:t>ADDITION WE ALSO HAVE </a:t>
            </a:r>
            <a:r>
              <a:rPr lang="en-US" dirty="0" smtClean="0"/>
              <a:t>TO HAVE STATEWIDE AT LEAST </a:t>
            </a:r>
            <a:r>
              <a:rPr lang="en-US" b="1" dirty="0" smtClean="0"/>
              <a:t>$</a:t>
            </a:r>
            <a:r>
              <a:rPr lang="en-US" sz="1200" b="1" u="sng" dirty="0" smtClean="0"/>
              <a:t>4,896,512.89</a:t>
            </a:r>
          </a:p>
          <a:p>
            <a:pPr lvl="1">
              <a:lnSpc>
                <a:spcPct val="90000"/>
              </a:lnSpc>
              <a:buFont typeface="Arial" pitchFamily="34" charset="0"/>
              <a:buChar char="•"/>
            </a:pPr>
            <a:r>
              <a:rPr lang="en-US" dirty="0" smtClean="0"/>
              <a:t>UNLESS WE HIT BOTH THOSE INDICATORS, FAIRFIELD COUNTY WOULD NOT BE ELIGIBLE FOR ANYTHING.</a:t>
            </a:r>
          </a:p>
          <a:p>
            <a:pPr>
              <a:lnSpc>
                <a:spcPct val="90000"/>
              </a:lnSpc>
            </a:pPr>
            <a:endParaRPr lang="en-US" dirty="0" smtClean="0"/>
          </a:p>
          <a:p>
            <a:pPr>
              <a:lnSpc>
                <a:spcPct val="90000"/>
              </a:lnSpc>
              <a:buFont typeface="Arial" pitchFamily="34" charset="0"/>
              <a:buChar char="•"/>
            </a:pPr>
            <a:r>
              <a:rPr lang="en-US" b="1" dirty="0" smtClean="0"/>
              <a:t>WINDHAM </a:t>
            </a:r>
            <a:r>
              <a:rPr lang="en-US" b="1" dirty="0"/>
              <a:t>COUNTY</a:t>
            </a:r>
            <a:r>
              <a:rPr lang="en-US" dirty="0"/>
              <a:t>, OUR SMALLEST COUNTY IN TERMS OF POPULATION, WOULD ONLY HAVE TO HAVE </a:t>
            </a:r>
            <a:r>
              <a:rPr lang="en-US" sz="1200" b="1" dirty="0" smtClean="0"/>
              <a:t>$408,576.60 </a:t>
            </a:r>
            <a:r>
              <a:rPr lang="en-US" dirty="0" smtClean="0"/>
              <a:t>IN </a:t>
            </a:r>
            <a:r>
              <a:rPr lang="en-US" dirty="0"/>
              <a:t>FEMA-ELIGIBLE COSTS AND DAMAGES TO GET DECLARED FOR PUBLIC ASSISTANCE.   </a:t>
            </a:r>
            <a:endParaRPr lang="en-US" dirty="0" smtClean="0"/>
          </a:p>
          <a:p>
            <a:pPr lvl="1">
              <a:lnSpc>
                <a:spcPct val="90000"/>
              </a:lnSpc>
              <a:buFont typeface="Arial" pitchFamily="34" charset="0"/>
              <a:buChar char="•"/>
            </a:pPr>
            <a:r>
              <a:rPr lang="en-US" dirty="0" smtClean="0"/>
              <a:t>AGAIN</a:t>
            </a:r>
            <a:r>
              <a:rPr lang="en-US" dirty="0"/>
              <a:t>, WE WOULD ALSO HAVE TO MEET THE STATEWIDE INDICATOR OF </a:t>
            </a:r>
            <a:r>
              <a:rPr lang="en-US" sz="1200" b="1" u="sng" dirty="0" smtClean="0"/>
              <a:t>4,896,512.89 </a:t>
            </a:r>
            <a:r>
              <a:rPr lang="en-US" dirty="0" smtClean="0"/>
              <a:t>FOR </a:t>
            </a:r>
            <a:r>
              <a:rPr lang="en-US" dirty="0"/>
              <a:t>WINDHAM COUNTY OR ANY COUNTY TO GET DECLARED FOR PA.</a:t>
            </a:r>
          </a:p>
          <a:p>
            <a:pPr>
              <a:lnSpc>
                <a:spcPct val="90000"/>
              </a:lnSpc>
            </a:pPr>
            <a:endParaRPr lang="en-US" dirty="0" smtClean="0"/>
          </a:p>
          <a:p>
            <a:pPr>
              <a:lnSpc>
                <a:spcPct val="90000"/>
              </a:lnSpc>
            </a:pPr>
            <a:endParaRPr lang="en-US" dirty="0" smtClean="0"/>
          </a:p>
          <a:p>
            <a:pPr>
              <a:lnSpc>
                <a:spcPct val="90000"/>
              </a:lnSpc>
            </a:pPr>
            <a:endParaRPr lang="en-US" dirty="0" smtClean="0"/>
          </a:p>
          <a:p>
            <a:pPr>
              <a:lnSpc>
                <a:spcPct val="90000"/>
              </a:lnSpc>
            </a:pPr>
            <a:r>
              <a:rPr lang="en-US" sz="600" i="1" dirty="0" smtClean="0"/>
              <a:t>Updated population</a:t>
            </a:r>
            <a:r>
              <a:rPr lang="en-US" sz="600" i="1" baseline="0" dirty="0" smtClean="0"/>
              <a:t> from Blizzard of ‘13 PDA – 3/7/13</a:t>
            </a:r>
            <a:endParaRPr lang="en-US" sz="600" i="1" dirty="0"/>
          </a:p>
          <a:p>
            <a:pPr>
              <a:lnSpc>
                <a:spcPct val="90000"/>
              </a:lnSpc>
            </a:pPr>
            <a:r>
              <a:rPr lang="en-US" dirty="0"/>
              <a: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3641C40-8228-47CA-996A-F62387547AF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4D9716-51D0-4CDA-B3AD-70F1847BA41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8A38E9-D343-4117-8F6A-9DAA4087A9A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lstStyle/>
          <a:p>
            <a:r>
              <a:rPr lang="en-US" dirty="0" smtClean="0"/>
              <a:t>Click to edit Master title style</a:t>
            </a:r>
            <a:endParaRPr lang="en-US" dirty="0"/>
          </a:p>
        </p:txBody>
      </p:sp>
      <p:sp>
        <p:nvSpPr>
          <p:cNvPr id="3" name="SmartArt Placeholder 2"/>
          <p:cNvSpPr>
            <a:spLocks noGrp="1"/>
          </p:cNvSpPr>
          <p:nvPr>
            <p:ph type="dgm" idx="1"/>
          </p:nvPr>
        </p:nvSpPr>
        <p:spPr>
          <a:xfrm>
            <a:off x="457200" y="1722437"/>
            <a:ext cx="8229600" cy="4754563"/>
          </a:xfrm>
        </p:spPr>
        <p:txBody>
          <a:bodyPr/>
          <a:lstStyle/>
          <a:p>
            <a:endParaRPr lang="en-US"/>
          </a:p>
        </p:txBody>
      </p:sp>
      <p:sp>
        <p:nvSpPr>
          <p:cNvPr id="6" name="Slide Number Placeholder 5"/>
          <p:cNvSpPr>
            <a:spLocks noGrp="1"/>
          </p:cNvSpPr>
          <p:nvPr>
            <p:ph type="sldNum" sz="quarter" idx="12"/>
          </p:nvPr>
        </p:nvSpPr>
        <p:spPr>
          <a:xfrm>
            <a:off x="7010400" y="6477000"/>
            <a:ext cx="2133600" cy="381000"/>
          </a:xfrm>
        </p:spPr>
        <p:txBody>
          <a:bodyPr/>
          <a:lstStyle>
            <a:lvl1pPr>
              <a:defRPr/>
            </a:lvl1pPr>
          </a:lstStyle>
          <a:p>
            <a:fld id="{222B1E36-9BA7-4F99-89E7-0F9C2CF08EDF}"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B975FC0B-0761-48DF-9353-55E58C2549D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02D6B6-AE65-46FA-AA75-9DD52ADA2AE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727FF2-235C-4D91-BD49-3C7D5BC9BF1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02CE60-E17B-4667-8E8F-CB230B0B0C3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BDD7E1-F94E-4B7F-B6B9-847E781DAE1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423DBC-253A-4D14-9CF6-610656547A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7242E7-A382-4B15-B0A9-34D604FBE9C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B3B295-8B44-4107-9507-33194330F18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8357A8E-05D4-44D6-A352-2A1B321BDEC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9E51209-D6E3-464B-B11C-71868AAABD41}"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 id="2147483746" r:id="rId13"/>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t>PRELIMINARY DAMAGE ASSESSMENT (PDA)</a:t>
            </a:r>
          </a:p>
        </p:txBody>
      </p:sp>
      <p:sp>
        <p:nvSpPr>
          <p:cNvPr id="2051" name="Rectangle 3"/>
          <p:cNvSpPr>
            <a:spLocks noGrp="1" noChangeArrowheads="1"/>
          </p:cNvSpPr>
          <p:nvPr>
            <p:ph type="subTitle" idx="1"/>
          </p:nvPr>
        </p:nvSpPr>
        <p:spPr/>
        <p:txBody>
          <a:bodyPr/>
          <a:lstStyle/>
          <a:p>
            <a:r>
              <a:rPr lang="en-US"/>
              <a:t>Documenting Public Sector Disaster Impacts To Obtain Federal Disaster Assistance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457200" y="304800"/>
            <a:ext cx="8229600" cy="1905000"/>
          </a:xfrm>
        </p:spPr>
        <p:txBody>
          <a:bodyPr/>
          <a:lstStyle/>
          <a:p>
            <a:pPr algn="l"/>
            <a:r>
              <a:rPr lang="en-US" sz="3200" dirty="0"/>
              <a:t>REACHING THE INDICATORS </a:t>
            </a:r>
            <a:r>
              <a:rPr lang="en-US" sz="3200" b="1" u="sng" dirty="0">
                <a:solidFill>
                  <a:srgbClr val="FF0000"/>
                </a:solidFill>
              </a:rPr>
              <a:t>DOES NOT GUARANTEE</a:t>
            </a:r>
            <a:r>
              <a:rPr lang="en-US" sz="3200" dirty="0"/>
              <a:t> A DECLARATION</a:t>
            </a:r>
          </a:p>
        </p:txBody>
      </p:sp>
      <p:sp>
        <p:nvSpPr>
          <p:cNvPr id="59395" name="Rectangle 3"/>
          <p:cNvSpPr>
            <a:spLocks noGrp="1" noChangeArrowheads="1"/>
          </p:cNvSpPr>
          <p:nvPr>
            <p:ph idx="1"/>
          </p:nvPr>
        </p:nvSpPr>
        <p:spPr>
          <a:xfrm>
            <a:off x="457200" y="2590800"/>
            <a:ext cx="8229600" cy="3535363"/>
          </a:xfrm>
        </p:spPr>
        <p:txBody>
          <a:bodyPr/>
          <a:lstStyle/>
          <a:p>
            <a:pPr>
              <a:buFontTx/>
              <a:buNone/>
            </a:pPr>
            <a:r>
              <a:rPr lang="en-US" dirty="0" smtClean="0"/>
              <a:t>NOT ALL SITES WILL BE VISITED -</a:t>
            </a:r>
            <a:r>
              <a:rPr lang="en-US" b="1" dirty="0" smtClean="0"/>
              <a:t>FEMA</a:t>
            </a:r>
            <a:r>
              <a:rPr lang="en-US" dirty="0" smtClean="0"/>
              <a:t> EXPECTS TO BE ABLE TO DOCUMENT DAMAGES THAT </a:t>
            </a:r>
            <a:r>
              <a:rPr lang="en-US" u="sng" dirty="0" smtClean="0"/>
              <a:t>EXCEED THE STATEWIDE AND COUNTY INDICATORS</a:t>
            </a:r>
            <a:r>
              <a:rPr lang="en-US" dirty="0" smtClean="0"/>
              <a:t> WITHOUT HAVING TO SURVEY EVERY STREET IN EVERY TOWN IN THE STATE</a:t>
            </a:r>
            <a:endParaRPr lang="en-US" dirty="0"/>
          </a:p>
          <a:p>
            <a:pPr>
              <a:buFontTx/>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579438"/>
            <a:ext cx="8229600" cy="792162"/>
          </a:xfrm>
        </p:spPr>
        <p:txBody>
          <a:bodyPr>
            <a:normAutofit fontScale="90000"/>
          </a:bodyPr>
          <a:lstStyle/>
          <a:p>
            <a:r>
              <a:rPr lang="en-US" dirty="0"/>
              <a:t>DOCUMENTING IMPACTS </a:t>
            </a:r>
          </a:p>
        </p:txBody>
      </p:sp>
      <p:sp>
        <p:nvSpPr>
          <p:cNvPr id="30723" name="Rectangle 3"/>
          <p:cNvSpPr>
            <a:spLocks noGrp="1" noChangeArrowheads="1"/>
          </p:cNvSpPr>
          <p:nvPr>
            <p:ph idx="1"/>
          </p:nvPr>
        </p:nvSpPr>
        <p:spPr>
          <a:xfrm>
            <a:off x="304800" y="1447800"/>
            <a:ext cx="8839200" cy="5257800"/>
          </a:xfrm>
        </p:spPr>
        <p:txBody>
          <a:bodyPr/>
          <a:lstStyle/>
          <a:p>
            <a:pPr>
              <a:lnSpc>
                <a:spcPct val="90000"/>
              </a:lnSpc>
              <a:spcBef>
                <a:spcPct val="15000"/>
              </a:spcBef>
            </a:pPr>
            <a:r>
              <a:rPr lang="en-US" sz="2800" dirty="0"/>
              <a:t>PRE-EVENT</a:t>
            </a:r>
          </a:p>
          <a:p>
            <a:pPr marL="762000" lvl="1" indent="-304800">
              <a:lnSpc>
                <a:spcPct val="90000"/>
              </a:lnSpc>
              <a:spcBef>
                <a:spcPct val="15000"/>
              </a:spcBef>
            </a:pPr>
            <a:r>
              <a:rPr lang="en-US" sz="2400" dirty="0"/>
              <a:t>TAKE FILE PHOTOS (DIGITAL PREFERRED) OF MUNICIPAL INFRASTRUCTURE, ESPECIALLY VULNERABLE FACILITIES</a:t>
            </a:r>
          </a:p>
          <a:p>
            <a:pPr marL="762000" lvl="1" indent="-304800">
              <a:lnSpc>
                <a:spcPct val="90000"/>
              </a:lnSpc>
              <a:spcBef>
                <a:spcPct val="15000"/>
              </a:spcBef>
            </a:pPr>
            <a:endParaRPr lang="en-US" sz="2400" dirty="0"/>
          </a:p>
          <a:p>
            <a:pPr>
              <a:lnSpc>
                <a:spcPct val="90000"/>
              </a:lnSpc>
              <a:spcBef>
                <a:spcPct val="15000"/>
              </a:spcBef>
            </a:pPr>
            <a:r>
              <a:rPr lang="en-US" sz="2800" dirty="0"/>
              <a:t>DURING EVENT – </a:t>
            </a:r>
          </a:p>
          <a:p>
            <a:pPr marL="762000" lvl="1" indent="-304800">
              <a:lnSpc>
                <a:spcPct val="90000"/>
              </a:lnSpc>
              <a:spcBef>
                <a:spcPct val="15000"/>
              </a:spcBef>
            </a:pPr>
            <a:r>
              <a:rPr lang="en-US" sz="2400" dirty="0"/>
              <a:t>START AN OPERATIONS LOG AND BEGIN DOCUMENTING ACTIVITIES AS SOON AS RESPONSE OPERATIONS </a:t>
            </a:r>
            <a:r>
              <a:rPr lang="en-US" sz="2400" dirty="0" smtClean="0"/>
              <a:t>BEGIN</a:t>
            </a:r>
            <a:endParaRPr lang="en-US" sz="2400" dirty="0"/>
          </a:p>
          <a:p>
            <a:pPr lvl="3">
              <a:lnSpc>
                <a:spcPct val="90000"/>
              </a:lnSpc>
              <a:spcBef>
                <a:spcPct val="15000"/>
              </a:spcBef>
            </a:pPr>
            <a:r>
              <a:rPr lang="en-US" sz="1800" dirty="0"/>
              <a:t>MAY USE AN </a:t>
            </a:r>
            <a:r>
              <a:rPr lang="en-US" sz="1800" dirty="0" smtClean="0"/>
              <a:t>AGENCY/DEPT. </a:t>
            </a:r>
            <a:r>
              <a:rPr lang="en-US" sz="1800" dirty="0"/>
              <a:t>OPERATIONS LOG OR THE LOCAL EOC OPERATIONS LOG  </a:t>
            </a:r>
          </a:p>
          <a:p>
            <a:pPr lvl="3">
              <a:lnSpc>
                <a:spcPct val="90000"/>
              </a:lnSpc>
              <a:spcBef>
                <a:spcPct val="15000"/>
              </a:spcBef>
            </a:pPr>
            <a:r>
              <a:rPr lang="en-US" sz="1800" dirty="0"/>
              <a:t>GET PICTURES OF </a:t>
            </a:r>
            <a:r>
              <a:rPr lang="en-US" sz="1800" dirty="0" smtClean="0"/>
              <a:t>DAMAGES, HIGH </a:t>
            </a:r>
            <a:r>
              <a:rPr lang="en-US" sz="1800" dirty="0"/>
              <a:t>WATER </a:t>
            </a:r>
            <a:r>
              <a:rPr lang="en-US" sz="1800" dirty="0" smtClean="0"/>
              <a:t>LEVELS, </a:t>
            </a:r>
            <a:r>
              <a:rPr lang="en-US" sz="1800" dirty="0"/>
              <a:t>AND DEBRIS IN THE STREET IF POSSIBLE </a:t>
            </a:r>
          </a:p>
          <a:p>
            <a:pPr>
              <a:lnSpc>
                <a:spcPct val="90000"/>
              </a:lnSpc>
              <a:spcBef>
                <a:spcPct val="15000"/>
              </a:spcBef>
              <a:buFontTx/>
              <a:buNone/>
            </a:pPr>
            <a:endParaRPr lang="en-US" sz="2800" dirty="0"/>
          </a:p>
          <a:p>
            <a:pPr marL="762000" lvl="1" indent="-304800">
              <a:lnSpc>
                <a:spcPct val="90000"/>
              </a:lnSpc>
              <a:spcBef>
                <a:spcPct val="15000"/>
              </a:spcBef>
              <a:buFontTx/>
              <a:buNone/>
            </a:pPr>
            <a:endParaRPr lang="en-US" sz="2400" dirty="0"/>
          </a:p>
          <a:p>
            <a:pPr>
              <a:lnSpc>
                <a:spcPct val="90000"/>
              </a:lnSpc>
              <a:spcBef>
                <a:spcPct val="15000"/>
              </a:spcBef>
            </a:pPr>
            <a:endParaRPr lang="en-US" sz="2800" dirty="0"/>
          </a:p>
          <a:p>
            <a:pPr>
              <a:lnSpc>
                <a:spcPct val="90000"/>
              </a:lnSpc>
              <a:spcBef>
                <a:spcPct val="15000"/>
              </a:spcBef>
              <a:buFontTx/>
              <a:buNone/>
            </a:pPr>
            <a:endParaRPr lang="en-US" sz="2800" dirty="0"/>
          </a:p>
          <a:p>
            <a:pPr>
              <a:lnSpc>
                <a:spcPct val="90000"/>
              </a:lnSpc>
              <a:spcBef>
                <a:spcPct val="15000"/>
              </a:spcBef>
              <a:buFontTx/>
              <a:buNone/>
            </a:pPr>
            <a:endParaRPr 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304800" y="457200"/>
            <a:ext cx="8839200" cy="1143000"/>
          </a:xfrm>
        </p:spPr>
        <p:txBody>
          <a:bodyPr/>
          <a:lstStyle/>
          <a:p>
            <a:r>
              <a:rPr lang="en-US" sz="4000" dirty="0"/>
              <a:t>DOCUMENTING IMPACTS (Cont)</a:t>
            </a:r>
          </a:p>
        </p:txBody>
      </p:sp>
      <p:sp>
        <p:nvSpPr>
          <p:cNvPr id="61443" name="Rectangle 3"/>
          <p:cNvSpPr>
            <a:spLocks noGrp="1" noChangeArrowheads="1"/>
          </p:cNvSpPr>
          <p:nvPr>
            <p:ph idx="1"/>
          </p:nvPr>
        </p:nvSpPr>
        <p:spPr>
          <a:xfrm>
            <a:off x="304800" y="1798637"/>
            <a:ext cx="8839200" cy="4906963"/>
          </a:xfrm>
        </p:spPr>
        <p:txBody>
          <a:bodyPr/>
          <a:lstStyle/>
          <a:p>
            <a:pPr>
              <a:lnSpc>
                <a:spcPct val="90000"/>
              </a:lnSpc>
              <a:spcBef>
                <a:spcPct val="15000"/>
              </a:spcBef>
            </a:pPr>
            <a:r>
              <a:rPr lang="en-US" sz="2800" dirty="0"/>
              <a:t>POST EVENT – SURVEY FOR DAMAGES</a:t>
            </a:r>
          </a:p>
          <a:p>
            <a:pPr lvl="1">
              <a:lnSpc>
                <a:spcPct val="90000"/>
              </a:lnSpc>
              <a:spcBef>
                <a:spcPct val="15000"/>
              </a:spcBef>
            </a:pPr>
            <a:r>
              <a:rPr lang="en-US" sz="2400" dirty="0"/>
              <a:t>USING A LINED NOTEPAD,  TAKE FIELD NOTES AND MEASUREMENTS  DESCRIBING ALL SIGNIFICANT DAMAGE SITES (AT LEAST $1,000 TO REPAIR) </a:t>
            </a:r>
          </a:p>
          <a:p>
            <a:pPr lvl="2" indent="-285750">
              <a:lnSpc>
                <a:spcPct val="90000"/>
              </a:lnSpc>
              <a:spcBef>
                <a:spcPct val="15000"/>
              </a:spcBef>
            </a:pPr>
            <a:r>
              <a:rPr lang="en-US" sz="2000" dirty="0"/>
              <a:t>VOLUME = LENGTH x WIDTH x DEPTH</a:t>
            </a:r>
          </a:p>
          <a:p>
            <a:pPr lvl="2" indent="-285750">
              <a:lnSpc>
                <a:spcPct val="90000"/>
              </a:lnSpc>
              <a:spcBef>
                <a:spcPct val="15000"/>
              </a:spcBef>
            </a:pPr>
            <a:r>
              <a:rPr lang="en-US" sz="2000" dirty="0"/>
              <a:t>AREA = LENGTH x WIDTH</a:t>
            </a:r>
          </a:p>
          <a:p>
            <a:pPr lvl="2" indent="-285750">
              <a:lnSpc>
                <a:spcPct val="90000"/>
              </a:lnSpc>
              <a:spcBef>
                <a:spcPct val="15000"/>
              </a:spcBef>
            </a:pPr>
            <a:r>
              <a:rPr lang="en-US" sz="2000" dirty="0"/>
              <a:t>NUMBER OF ITEMS (E.G. 15 GUARDRAILS)  </a:t>
            </a:r>
          </a:p>
          <a:p>
            <a:pPr lvl="1">
              <a:lnSpc>
                <a:spcPct val="90000"/>
              </a:lnSpc>
              <a:spcBef>
                <a:spcPct val="15000"/>
              </a:spcBef>
            </a:pPr>
            <a:r>
              <a:rPr lang="en-US" sz="2400" dirty="0"/>
              <a:t>USE A NEW PAGE OF THE NOTEPAD FOR EACH SITE</a:t>
            </a:r>
          </a:p>
          <a:p>
            <a:pPr>
              <a:lnSpc>
                <a:spcPct val="90000"/>
              </a:lnSpc>
              <a:spcBef>
                <a:spcPct val="15000"/>
              </a:spcBef>
            </a:pPr>
            <a:r>
              <a:rPr lang="en-US" sz="2800" dirty="0"/>
              <a:t>TAKE PHOTOGRAPHS </a:t>
            </a:r>
          </a:p>
          <a:p>
            <a:pPr>
              <a:lnSpc>
                <a:spcPct val="90000"/>
              </a:lnSpc>
              <a:spcBef>
                <a:spcPct val="15000"/>
              </a:spcBef>
            </a:pPr>
            <a:r>
              <a:rPr lang="en-US" sz="2800" dirty="0"/>
              <a:t>TAKE GPS READING IF POSSIBLE </a:t>
            </a:r>
            <a:r>
              <a:rPr lang="en-US" sz="2000" dirty="0"/>
              <a:t>(DECIMAL OF A DEGREE PREFERRED BY FEMA</a:t>
            </a:r>
            <a:r>
              <a:rPr lang="en-US" sz="2000" dirty="0" smtClean="0"/>
              <a:t>)</a:t>
            </a:r>
            <a:endParaRPr 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dirty="0"/>
              <a:t>PHOTOGRAPHS</a:t>
            </a:r>
          </a:p>
        </p:txBody>
      </p:sp>
      <p:sp>
        <p:nvSpPr>
          <p:cNvPr id="39939" name="Rectangle 3"/>
          <p:cNvSpPr>
            <a:spLocks noGrp="1" noChangeArrowheads="1"/>
          </p:cNvSpPr>
          <p:nvPr>
            <p:ph idx="1"/>
          </p:nvPr>
        </p:nvSpPr>
        <p:spPr/>
        <p:txBody>
          <a:bodyPr/>
          <a:lstStyle/>
          <a:p>
            <a:pPr>
              <a:lnSpc>
                <a:spcPct val="90000"/>
              </a:lnSpc>
            </a:pPr>
            <a:r>
              <a:rPr lang="en-US" sz="2400" dirty="0"/>
              <a:t>NOT REQUIRED, BUT PROVIDE GREAT INFORMATION (A PICTURE IS WORTH 1,000 WORDS!) </a:t>
            </a:r>
          </a:p>
          <a:p>
            <a:pPr>
              <a:lnSpc>
                <a:spcPct val="90000"/>
              </a:lnSpc>
            </a:pPr>
            <a:r>
              <a:rPr lang="en-US" sz="2400" dirty="0"/>
              <a:t>DIGITAL PREFERRED </a:t>
            </a:r>
          </a:p>
          <a:p>
            <a:pPr>
              <a:lnSpc>
                <a:spcPct val="90000"/>
              </a:lnSpc>
            </a:pPr>
            <a:r>
              <a:rPr lang="en-US" sz="2400" dirty="0"/>
              <a:t>RECOMMEND DOUBLE PRINTS IF USING FILM</a:t>
            </a:r>
          </a:p>
          <a:p>
            <a:pPr>
              <a:lnSpc>
                <a:spcPct val="90000"/>
              </a:lnSpc>
            </a:pPr>
            <a:r>
              <a:rPr lang="en-US" sz="2400" dirty="0"/>
              <a:t>POLAROIDS IF POWER IS OUT AND FILM CAN’T BE DEVELOPED</a:t>
            </a:r>
          </a:p>
          <a:p>
            <a:pPr>
              <a:lnSpc>
                <a:spcPct val="90000"/>
              </a:lnSpc>
            </a:pPr>
            <a:r>
              <a:rPr lang="en-US" sz="2400" dirty="0"/>
              <a:t>POSITION A PERSON OR OBJECT OF SOME SORT (VEHICLE) AMIDST OR NEAR THE  DAMAGE TO GIVE SENSE OF </a:t>
            </a:r>
            <a:r>
              <a:rPr lang="en-US" sz="2400" dirty="0" smtClean="0"/>
              <a:t>SCALE</a:t>
            </a:r>
            <a:endParaRPr lang="en-US" sz="2400" dirty="0"/>
          </a:p>
        </p:txBody>
      </p:sp>
      <p:pic>
        <p:nvPicPr>
          <p:cNvPr id="102401" name="Picture 1" descr="C:\Documents and Settings\scatar\Desktop\sc\Desktop\hold\EFAK Class\Air Shots\Picked  Aug 30\IMG_1296.jpg"/>
          <p:cNvPicPr>
            <a:picLocks noChangeAspect="1" noChangeArrowheads="1"/>
          </p:cNvPicPr>
          <p:nvPr/>
        </p:nvPicPr>
        <p:blipFill>
          <a:blip r:embed="rId3" cstate="screen"/>
          <a:srcRect/>
          <a:stretch>
            <a:fillRect/>
          </a:stretch>
        </p:blipFill>
        <p:spPr bwMode="auto">
          <a:xfrm>
            <a:off x="6553201" y="0"/>
            <a:ext cx="2590800" cy="1727200"/>
          </a:xfrm>
          <a:prstGeom prst="rect">
            <a:avLst/>
          </a:prstGeom>
          <a:noFill/>
        </p:spPr>
      </p:pic>
      <p:pic>
        <p:nvPicPr>
          <p:cNvPr id="102402" name="Picture 2" descr="C:\Documents and Settings\scatar\Desktop\sc\Desktop\hold\EFAK Class\Air Shots\Picked  Aug 30\Hurricane_Irene_8-31-2011 (23).jpg"/>
          <p:cNvPicPr>
            <a:picLocks noChangeAspect="1" noChangeArrowheads="1"/>
          </p:cNvPicPr>
          <p:nvPr/>
        </p:nvPicPr>
        <p:blipFill>
          <a:blip r:embed="rId4" cstate="screen"/>
          <a:srcRect/>
          <a:stretch>
            <a:fillRect/>
          </a:stretch>
        </p:blipFill>
        <p:spPr bwMode="auto">
          <a:xfrm>
            <a:off x="4175342" y="5121943"/>
            <a:ext cx="4968658" cy="1736057"/>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a:t>FEMA DAMAGE CATEGORIES</a:t>
            </a:r>
          </a:p>
        </p:txBody>
      </p:sp>
      <p:sp>
        <p:nvSpPr>
          <p:cNvPr id="73731" name="Rectangle 3"/>
          <p:cNvSpPr>
            <a:spLocks noGrp="1" noChangeArrowheads="1"/>
          </p:cNvSpPr>
          <p:nvPr>
            <p:ph idx="1"/>
          </p:nvPr>
        </p:nvSpPr>
        <p:spPr/>
        <p:txBody>
          <a:bodyPr/>
          <a:lstStyle/>
          <a:p>
            <a:r>
              <a:rPr lang="en-US" sz="2800" dirty="0"/>
              <a:t>CATEGORY </a:t>
            </a:r>
            <a:r>
              <a:rPr lang="en-US" sz="2800" b="1" dirty="0"/>
              <a:t>A</a:t>
            </a:r>
            <a:r>
              <a:rPr lang="en-US" sz="2800" dirty="0"/>
              <a:t> 	</a:t>
            </a:r>
            <a:r>
              <a:rPr lang="en-US" sz="2800" dirty="0" smtClean="0"/>
              <a:t>	DEBRIS </a:t>
            </a:r>
            <a:r>
              <a:rPr lang="en-US" sz="2800" dirty="0"/>
              <a:t>REMOVAL</a:t>
            </a:r>
          </a:p>
          <a:p>
            <a:r>
              <a:rPr lang="en-US" sz="2800" dirty="0"/>
              <a:t>CATEGORY </a:t>
            </a:r>
            <a:r>
              <a:rPr lang="en-US" sz="2800" b="1" dirty="0"/>
              <a:t>B</a:t>
            </a:r>
            <a:r>
              <a:rPr lang="en-US" sz="2800" dirty="0"/>
              <a:t>		PROTECTIVE MEASURES</a:t>
            </a:r>
          </a:p>
          <a:p>
            <a:r>
              <a:rPr lang="en-US" sz="2800" dirty="0"/>
              <a:t>CATEGORY </a:t>
            </a:r>
            <a:r>
              <a:rPr lang="en-US" sz="2800" b="1" dirty="0"/>
              <a:t>C</a:t>
            </a:r>
            <a:r>
              <a:rPr lang="en-US" sz="2800" dirty="0"/>
              <a:t>		ROADS AND BRIDGES</a:t>
            </a:r>
          </a:p>
          <a:p>
            <a:r>
              <a:rPr lang="en-US" sz="2800" dirty="0"/>
              <a:t>CATEGORY </a:t>
            </a:r>
            <a:r>
              <a:rPr lang="en-US" sz="2800" b="1" dirty="0"/>
              <a:t>D</a:t>
            </a:r>
            <a:r>
              <a:rPr lang="en-US" sz="2800" dirty="0"/>
              <a:t>		WATER CONTROL </a:t>
            </a:r>
            <a:r>
              <a:rPr lang="en-US" sz="2800" dirty="0" smtClean="0"/>
              <a:t>FACIL.</a:t>
            </a:r>
            <a:endParaRPr lang="en-US" sz="2800" dirty="0"/>
          </a:p>
          <a:p>
            <a:r>
              <a:rPr lang="en-US" sz="2800" dirty="0"/>
              <a:t>CATEGORY </a:t>
            </a:r>
            <a:r>
              <a:rPr lang="en-US" sz="2800" b="1" dirty="0"/>
              <a:t>E</a:t>
            </a:r>
            <a:r>
              <a:rPr lang="en-US" sz="2800" dirty="0"/>
              <a:t>		</a:t>
            </a:r>
            <a:r>
              <a:rPr lang="en-US" sz="2800" dirty="0" smtClean="0"/>
              <a:t>BUILDINGS, EQUIPMENT</a:t>
            </a:r>
            <a:endParaRPr lang="en-US" sz="2800" dirty="0"/>
          </a:p>
          <a:p>
            <a:r>
              <a:rPr lang="en-US" sz="2800" dirty="0"/>
              <a:t>CATEGORY </a:t>
            </a:r>
            <a:r>
              <a:rPr lang="en-US" sz="2800" b="1" dirty="0"/>
              <a:t>F</a:t>
            </a:r>
            <a:r>
              <a:rPr lang="en-US" sz="2800" dirty="0"/>
              <a:t>		PUBLIC UTILITIES</a:t>
            </a:r>
          </a:p>
          <a:p>
            <a:r>
              <a:rPr lang="en-US" sz="2800" dirty="0"/>
              <a:t>CATEGORY </a:t>
            </a:r>
            <a:r>
              <a:rPr lang="en-US" sz="2800" b="1" dirty="0"/>
              <a:t>G </a:t>
            </a:r>
            <a:r>
              <a:rPr lang="en-US" sz="2800" dirty="0"/>
              <a:t>	</a:t>
            </a:r>
            <a:r>
              <a:rPr lang="en-US" sz="2800" dirty="0" smtClean="0"/>
              <a:t>	PARKS</a:t>
            </a:r>
            <a:r>
              <a:rPr lang="en-US" sz="2800" dirty="0"/>
              <a:t>, </a:t>
            </a:r>
            <a:r>
              <a:rPr lang="en-US" sz="2800" dirty="0" smtClean="0"/>
              <a:t>REC. </a:t>
            </a:r>
            <a:r>
              <a:rPr lang="en-US" sz="2800" dirty="0"/>
              <a:t>AND OTHER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sz="4000" dirty="0"/>
              <a:t>DEBRIS ESTIMATING GUIDELINES</a:t>
            </a:r>
          </a:p>
        </p:txBody>
      </p:sp>
      <p:sp>
        <p:nvSpPr>
          <p:cNvPr id="77827" name="Rectangle 3"/>
          <p:cNvSpPr>
            <a:spLocks noGrp="1" noChangeArrowheads="1"/>
          </p:cNvSpPr>
          <p:nvPr>
            <p:ph idx="1"/>
          </p:nvPr>
        </p:nvSpPr>
        <p:spPr>
          <a:xfrm>
            <a:off x="381000" y="2057400"/>
            <a:ext cx="8763000" cy="4800600"/>
          </a:xfrm>
        </p:spPr>
        <p:txBody>
          <a:bodyPr/>
          <a:lstStyle/>
          <a:p>
            <a:pPr>
              <a:lnSpc>
                <a:spcPct val="90000"/>
              </a:lnSpc>
            </a:pPr>
            <a:r>
              <a:rPr lang="en-US" sz="2400" dirty="0"/>
              <a:t>NO EASY, ACCURATE WAY TO ESTIMATE DEBRIS – PARTICULARLY IF </a:t>
            </a:r>
            <a:r>
              <a:rPr lang="en-US" sz="2400" dirty="0" smtClean="0"/>
              <a:t>WIDESPREAD </a:t>
            </a:r>
            <a:r>
              <a:rPr lang="en-US" sz="2400" dirty="0"/>
              <a:t>– CAN USE ANY REASONABLE METHODOLOGY </a:t>
            </a:r>
            <a:r>
              <a:rPr lang="en-US" sz="2400" dirty="0" smtClean="0"/>
              <a:t> TO </a:t>
            </a:r>
            <a:r>
              <a:rPr lang="en-US" sz="2400" dirty="0"/>
              <a:t>ESTIMATE</a:t>
            </a:r>
          </a:p>
          <a:p>
            <a:pPr>
              <a:lnSpc>
                <a:spcPct val="90000"/>
              </a:lnSpc>
            </a:pPr>
            <a:r>
              <a:rPr lang="en-US" sz="2400" dirty="0"/>
              <a:t>BE PREPARED TO EXPLAIN METHODOLOGY USED TO DEVELOP DEBRIS ESTIMATES TO FEMA </a:t>
            </a:r>
          </a:p>
          <a:p>
            <a:pPr>
              <a:lnSpc>
                <a:spcPct val="90000"/>
              </a:lnSpc>
            </a:pPr>
            <a:r>
              <a:rPr lang="en-US" sz="2400" dirty="0"/>
              <a:t>SEE </a:t>
            </a:r>
            <a:r>
              <a:rPr lang="en-US" sz="2400" dirty="0" smtClean="0"/>
              <a:t>CHAPTER </a:t>
            </a:r>
            <a:r>
              <a:rPr lang="en-US" sz="2400" dirty="0"/>
              <a:t>6 OF FEMA DEBRIS MANAGEMENT GUIDE (FEMA-325, JULY 2007) FOR GUIDELINES </a:t>
            </a:r>
          </a:p>
          <a:p>
            <a:pPr>
              <a:lnSpc>
                <a:spcPct val="90000"/>
              </a:lnSpc>
            </a:pPr>
            <a:r>
              <a:rPr lang="en-US" sz="2400" dirty="0"/>
              <a:t>FOR </a:t>
            </a:r>
            <a:r>
              <a:rPr lang="en-US" sz="2400" dirty="0" smtClean="0"/>
              <a:t>WIDESPREAD </a:t>
            </a:r>
            <a:r>
              <a:rPr lang="en-US" sz="2400" dirty="0"/>
              <a:t>DEBRIS, CONSIDER MAKING A TOWNWIDE PROJECTION BASED ON </a:t>
            </a:r>
            <a:r>
              <a:rPr lang="en-US" sz="2400" dirty="0" smtClean="0"/>
              <a:t>ESTIMATES OF REPRESENTATIVE STREETS IN </a:t>
            </a:r>
            <a:r>
              <a:rPr lang="en-US" sz="2400" dirty="0"/>
              <a:t>A FEW </a:t>
            </a:r>
            <a:r>
              <a:rPr lang="en-US" sz="2400" dirty="0" smtClean="0"/>
              <a:t>AREAS  </a:t>
            </a:r>
            <a:endParaRPr lang="en-US" sz="2400" dirty="0"/>
          </a:p>
          <a:p>
            <a:pPr>
              <a:lnSpc>
                <a:spcPct val="90000"/>
              </a:lnSpc>
            </a:pPr>
            <a:endParaRPr 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sz="4000"/>
              <a:t>DEBRIS ESTIMATING GUIDELINES</a:t>
            </a:r>
          </a:p>
        </p:txBody>
      </p:sp>
      <p:sp>
        <p:nvSpPr>
          <p:cNvPr id="69635" name="Rectangle 3"/>
          <p:cNvSpPr>
            <a:spLocks noGrp="1" noChangeArrowheads="1"/>
          </p:cNvSpPr>
          <p:nvPr>
            <p:ph idx="1"/>
          </p:nvPr>
        </p:nvSpPr>
        <p:spPr>
          <a:xfrm>
            <a:off x="457200" y="1935480"/>
            <a:ext cx="8458200" cy="4617720"/>
          </a:xfrm>
        </p:spPr>
        <p:txBody>
          <a:bodyPr>
            <a:normAutofit/>
          </a:bodyPr>
          <a:lstStyle/>
          <a:p>
            <a:pPr>
              <a:lnSpc>
                <a:spcPct val="80000"/>
              </a:lnSpc>
            </a:pPr>
            <a:endParaRPr lang="en-US" sz="2800" dirty="0"/>
          </a:p>
          <a:p>
            <a:pPr>
              <a:lnSpc>
                <a:spcPct val="80000"/>
              </a:lnSpc>
            </a:pPr>
            <a:r>
              <a:rPr lang="en-US" sz="2800" dirty="0"/>
              <a:t>FIRST, DETERMINE WHETHER TOWN WILL DO </a:t>
            </a:r>
            <a:r>
              <a:rPr lang="en-US" sz="2800" b="1" i="1" u="sng" dirty="0"/>
              <a:t>CURBSIDE PICKUP</a:t>
            </a:r>
            <a:r>
              <a:rPr lang="en-US" sz="2800" dirty="0"/>
              <a:t> OF DEBRIS FROM </a:t>
            </a:r>
            <a:r>
              <a:rPr lang="en-US" sz="2800" b="1" i="1" u="sng" dirty="0"/>
              <a:t>PRIVATE PROPERTY</a:t>
            </a:r>
          </a:p>
          <a:p>
            <a:pPr>
              <a:lnSpc>
                <a:spcPct val="80000"/>
              </a:lnSpc>
            </a:pPr>
            <a:r>
              <a:rPr lang="en-US" sz="2800" dirty="0"/>
              <a:t>DEVELOP A “GUESSTIMATE” IN CUBIC YARDS FOR </a:t>
            </a:r>
          </a:p>
          <a:p>
            <a:pPr lvl="1">
              <a:lnSpc>
                <a:spcPct val="80000"/>
              </a:lnSpc>
            </a:pPr>
            <a:r>
              <a:rPr lang="en-US" sz="2400" dirty="0"/>
              <a:t>VEGETATIVE DEBRIS THE MUNICIPALITY WILL REMOVE</a:t>
            </a:r>
          </a:p>
          <a:p>
            <a:pPr lvl="1">
              <a:lnSpc>
                <a:spcPct val="80000"/>
              </a:lnSpc>
            </a:pPr>
            <a:r>
              <a:rPr lang="en-US" sz="2400" dirty="0"/>
              <a:t>C&amp;D THE MUNICIPALITY WILL REMOVE</a:t>
            </a:r>
          </a:p>
          <a:p>
            <a:pPr>
              <a:lnSpc>
                <a:spcPct val="80000"/>
              </a:lnSpc>
            </a:pPr>
            <a:r>
              <a:rPr lang="en-US" sz="2800" dirty="0"/>
              <a:t>APPLY A “COST-PER-CUBIC YARD” FACTOR FOR VEGETATIVE DEBRIS AND C&amp;D TO PROJECT TOTAL DEBRIS REMOVAL COSTS.</a:t>
            </a:r>
          </a:p>
          <a:p>
            <a:pPr>
              <a:lnSpc>
                <a:spcPct val="80000"/>
              </a:lnSpc>
            </a:pPr>
            <a:endParaRPr lang="en-US" sz="3600" dirty="0"/>
          </a:p>
          <a:p>
            <a:pPr>
              <a:lnSpc>
                <a:spcPct val="80000"/>
              </a:lnSpc>
            </a:pPr>
            <a:endParaRPr lang="en-US" sz="3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a:t>AFTER THE FIELD SURVEY</a:t>
            </a:r>
          </a:p>
        </p:txBody>
      </p:sp>
      <p:sp>
        <p:nvSpPr>
          <p:cNvPr id="82947" name="Rectangle 3"/>
          <p:cNvSpPr>
            <a:spLocks noGrp="1" noChangeArrowheads="1"/>
          </p:cNvSpPr>
          <p:nvPr>
            <p:ph idx="1"/>
          </p:nvPr>
        </p:nvSpPr>
        <p:spPr>
          <a:xfrm>
            <a:off x="304800" y="2179637"/>
            <a:ext cx="8839200" cy="4678363"/>
          </a:xfrm>
        </p:spPr>
        <p:txBody>
          <a:bodyPr/>
          <a:lstStyle/>
          <a:p>
            <a:pPr>
              <a:lnSpc>
                <a:spcPct val="90000"/>
              </a:lnSpc>
            </a:pPr>
            <a:r>
              <a:rPr lang="en-US" sz="2400" dirty="0"/>
              <a:t>USING FIELD </a:t>
            </a:r>
            <a:r>
              <a:rPr lang="en-US" sz="2400" dirty="0" smtClean="0"/>
              <a:t>NOTES, </a:t>
            </a:r>
            <a:r>
              <a:rPr lang="en-US" sz="2400" dirty="0"/>
              <a:t>DEVELOP ROUGH COST ESTIMATES FOR EACH DAMAGE SITE – </a:t>
            </a:r>
          </a:p>
          <a:p>
            <a:pPr>
              <a:lnSpc>
                <a:spcPct val="90000"/>
              </a:lnSpc>
            </a:pPr>
            <a:r>
              <a:rPr lang="en-US" sz="2400" dirty="0"/>
              <a:t>ESTIMATES SHOULD REFLECT THE COST OF RESTORING THE DAMAGED FACILITY TO </a:t>
            </a:r>
            <a:r>
              <a:rPr lang="en-US" sz="2400" b="1" dirty="0"/>
              <a:t>PRE-DISASTER CONDITION</a:t>
            </a:r>
          </a:p>
          <a:p>
            <a:pPr>
              <a:lnSpc>
                <a:spcPct val="90000"/>
              </a:lnSpc>
            </a:pPr>
            <a:r>
              <a:rPr lang="en-US" sz="2400" b="1" dirty="0"/>
              <a:t>DO NOT</a:t>
            </a:r>
            <a:r>
              <a:rPr lang="en-US" sz="2400" dirty="0"/>
              <a:t> INCLUDE THE COST OF </a:t>
            </a:r>
            <a:r>
              <a:rPr lang="en-US" sz="2400" b="1" dirty="0"/>
              <a:t>BETTERMENTS</a:t>
            </a:r>
            <a:r>
              <a:rPr lang="en-US" sz="2400" dirty="0"/>
              <a:t> IN YOUR ESTIMATE</a:t>
            </a:r>
          </a:p>
          <a:p>
            <a:pPr>
              <a:lnSpc>
                <a:spcPct val="90000"/>
              </a:lnSpc>
            </a:pPr>
            <a:r>
              <a:rPr lang="en-US" sz="2400" b="1" dirty="0"/>
              <a:t>DO NOT</a:t>
            </a:r>
            <a:r>
              <a:rPr lang="en-US" sz="2400" dirty="0"/>
              <a:t> INCLUDE THE COST OF </a:t>
            </a:r>
            <a:r>
              <a:rPr lang="en-US" sz="2400" b="1" dirty="0"/>
              <a:t>MITIGATION MEASURES</a:t>
            </a:r>
            <a:r>
              <a:rPr lang="en-US" sz="2400" dirty="0"/>
              <a:t> </a:t>
            </a:r>
            <a:r>
              <a:rPr lang="en-US" sz="2400" b="1" dirty="0"/>
              <a:t>UNLESS REQUIRED</a:t>
            </a:r>
            <a:r>
              <a:rPr lang="en-US" sz="2400" dirty="0"/>
              <a:t> BY FEDERAL. </a:t>
            </a:r>
            <a:r>
              <a:rPr lang="en-US" sz="2400" dirty="0" smtClean="0"/>
              <a:t>STATE, </a:t>
            </a:r>
            <a:r>
              <a:rPr lang="en-US" sz="2400" dirty="0"/>
              <a:t>OR LOCAL LAWS OR </a:t>
            </a:r>
            <a:r>
              <a:rPr lang="en-US" sz="2400" dirty="0" smtClean="0"/>
              <a:t>REGULATIONS</a:t>
            </a:r>
            <a:endParaRPr 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sz="2800" dirty="0" smtClean="0"/>
              <a:t>FILL OUT DESPP/DEMHS DAMAGE </a:t>
            </a:r>
            <a:br>
              <a:rPr lang="en-US" sz="2800" dirty="0" smtClean="0"/>
            </a:br>
            <a:r>
              <a:rPr lang="en-US" sz="2800" dirty="0" smtClean="0"/>
              <a:t>PRE-ASSESSMENT SITE FORMS</a:t>
            </a:r>
            <a:endParaRPr lang="en-US" sz="2800" dirty="0"/>
          </a:p>
        </p:txBody>
      </p:sp>
      <p:sp>
        <p:nvSpPr>
          <p:cNvPr id="34819" name="Rectangle 3"/>
          <p:cNvSpPr>
            <a:spLocks noGrp="1" noChangeArrowheads="1"/>
          </p:cNvSpPr>
          <p:nvPr>
            <p:ph idx="1"/>
          </p:nvPr>
        </p:nvSpPr>
        <p:spPr>
          <a:xfrm>
            <a:off x="457200" y="2103437"/>
            <a:ext cx="8686800" cy="4754563"/>
          </a:xfrm>
        </p:spPr>
        <p:txBody>
          <a:bodyPr/>
          <a:lstStyle/>
          <a:p>
            <a:pPr>
              <a:lnSpc>
                <a:spcPct val="90000"/>
              </a:lnSpc>
            </a:pPr>
            <a:r>
              <a:rPr lang="en-US" sz="2400" dirty="0"/>
              <a:t>DATE</a:t>
            </a:r>
          </a:p>
          <a:p>
            <a:pPr>
              <a:lnSpc>
                <a:spcPct val="90000"/>
              </a:lnSpc>
            </a:pPr>
            <a:r>
              <a:rPr lang="en-US" sz="2400" dirty="0"/>
              <a:t>PART I – APPLICANT INFORMATION</a:t>
            </a:r>
          </a:p>
          <a:p>
            <a:pPr lvl="1">
              <a:lnSpc>
                <a:spcPct val="90000"/>
              </a:lnSpc>
            </a:pPr>
            <a:r>
              <a:rPr lang="en-US" sz="2400" dirty="0"/>
              <a:t>COUNTY </a:t>
            </a:r>
          </a:p>
          <a:p>
            <a:pPr lvl="2">
              <a:lnSpc>
                <a:spcPct val="90000"/>
              </a:lnSpc>
            </a:pPr>
            <a:r>
              <a:rPr lang="en-US" sz="2000" dirty="0"/>
              <a:t>COUNTY DESIGNATIONS IMPORTANT TO FEMA</a:t>
            </a:r>
          </a:p>
          <a:p>
            <a:pPr lvl="1">
              <a:lnSpc>
                <a:spcPct val="90000"/>
              </a:lnSpc>
            </a:pPr>
            <a:r>
              <a:rPr lang="en-US" sz="2400" dirty="0"/>
              <a:t>PUBLIC ENTITY</a:t>
            </a:r>
          </a:p>
          <a:p>
            <a:pPr lvl="2">
              <a:lnSpc>
                <a:spcPct val="90000"/>
              </a:lnSpc>
            </a:pPr>
            <a:r>
              <a:rPr lang="en-US" sz="2000" dirty="0"/>
              <a:t>NAME OF MUNICIPALITY – NOT DEPARTMENT</a:t>
            </a:r>
          </a:p>
          <a:p>
            <a:pPr lvl="1">
              <a:lnSpc>
                <a:spcPct val="90000"/>
              </a:lnSpc>
            </a:pPr>
            <a:r>
              <a:rPr lang="en-US" sz="2400" dirty="0"/>
              <a:t>NAME OF CONTACT </a:t>
            </a:r>
          </a:p>
          <a:p>
            <a:pPr lvl="2">
              <a:lnSpc>
                <a:spcPct val="90000"/>
              </a:lnSpc>
            </a:pPr>
            <a:r>
              <a:rPr lang="en-US" sz="2000" dirty="0"/>
              <a:t>PERSON ABLE TO PROVIDE ADDITIONAL INFORMATION</a:t>
            </a:r>
          </a:p>
          <a:p>
            <a:pPr lvl="1">
              <a:lnSpc>
                <a:spcPct val="90000"/>
              </a:lnSpc>
            </a:pPr>
            <a:r>
              <a:rPr lang="en-US" sz="2400" dirty="0"/>
              <a:t>PHONE NUMBER</a:t>
            </a:r>
          </a:p>
          <a:p>
            <a:pPr lvl="2">
              <a:lnSpc>
                <a:spcPct val="90000"/>
              </a:lnSpc>
            </a:pPr>
            <a:r>
              <a:rPr lang="en-US" sz="2000" dirty="0"/>
              <a:t>CELL PHONE IF POSSIBLE </a:t>
            </a:r>
            <a:endParaRPr 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sz="2800" dirty="0" smtClean="0"/>
              <a:t>FILL OUT DESPP/DEMHS DAMAGE </a:t>
            </a:r>
            <a:br>
              <a:rPr lang="en-US" sz="2800" dirty="0" smtClean="0"/>
            </a:br>
            <a:r>
              <a:rPr lang="en-US" sz="2800" dirty="0" smtClean="0"/>
              <a:t>PRE-ASSESSMENT SITE FORMS </a:t>
            </a:r>
            <a:r>
              <a:rPr lang="en-US" sz="2400" dirty="0" smtClean="0"/>
              <a:t>(CONT.)</a:t>
            </a:r>
            <a:endParaRPr lang="en-US" sz="2400" dirty="0"/>
          </a:p>
        </p:txBody>
      </p:sp>
      <p:sp>
        <p:nvSpPr>
          <p:cNvPr id="35843" name="Rectangle 3"/>
          <p:cNvSpPr>
            <a:spLocks noGrp="1" noChangeArrowheads="1"/>
          </p:cNvSpPr>
          <p:nvPr>
            <p:ph idx="1"/>
          </p:nvPr>
        </p:nvSpPr>
        <p:spPr>
          <a:xfrm>
            <a:off x="381000" y="2103437"/>
            <a:ext cx="8763000" cy="4754563"/>
          </a:xfrm>
        </p:spPr>
        <p:txBody>
          <a:bodyPr/>
          <a:lstStyle/>
          <a:p>
            <a:r>
              <a:rPr lang="en-US" sz="2800" dirty="0"/>
              <a:t>PART II – SITE INFORMATION</a:t>
            </a:r>
          </a:p>
          <a:p>
            <a:pPr lvl="1"/>
            <a:r>
              <a:rPr lang="en-US" sz="2400" dirty="0"/>
              <a:t>SITE NUMBER</a:t>
            </a:r>
          </a:p>
          <a:p>
            <a:pPr lvl="1"/>
            <a:r>
              <a:rPr lang="en-US" sz="2400" dirty="0"/>
              <a:t>CATEGORY</a:t>
            </a:r>
          </a:p>
          <a:p>
            <a:pPr lvl="1"/>
            <a:r>
              <a:rPr lang="en-US" sz="2400" dirty="0"/>
              <a:t>LOCATION</a:t>
            </a:r>
          </a:p>
          <a:p>
            <a:pPr lvl="1"/>
            <a:r>
              <a:rPr lang="en-US" sz="2400" dirty="0"/>
              <a:t>LAT/LONG </a:t>
            </a:r>
            <a:r>
              <a:rPr lang="en-US" sz="2000" dirty="0"/>
              <a:t>(DECIMAL OF A DEGREE PREFERRED)</a:t>
            </a:r>
            <a:endParaRPr lang="en-US" sz="2400" dirty="0"/>
          </a:p>
          <a:p>
            <a:pPr lvl="1"/>
            <a:r>
              <a:rPr lang="en-US" sz="2400" dirty="0"/>
              <a:t>DESCRIPTION OF DAMAGE</a:t>
            </a:r>
          </a:p>
          <a:p>
            <a:pPr lvl="1"/>
            <a:r>
              <a:rPr lang="en-US" sz="2400" dirty="0"/>
              <a:t>IMPACT</a:t>
            </a:r>
          </a:p>
          <a:p>
            <a:pPr lvl="1"/>
            <a:r>
              <a:rPr lang="en-US" sz="2400" dirty="0"/>
              <a:t>% COMPLETE</a:t>
            </a:r>
          </a:p>
          <a:p>
            <a:pPr lvl="1"/>
            <a:r>
              <a:rPr lang="en-US" sz="2400" dirty="0"/>
              <a:t>COST ESTIMATE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3554" name="AutoShape 2"/>
          <p:cNvSpPr>
            <a:spLocks noChangeArrowheads="1"/>
          </p:cNvSpPr>
          <p:nvPr/>
        </p:nvSpPr>
        <p:spPr bwMode="auto">
          <a:xfrm>
            <a:off x="3556000" y="1663700"/>
            <a:ext cx="3035300" cy="3263900"/>
          </a:xfrm>
          <a:prstGeom prst="star24">
            <a:avLst>
              <a:gd name="adj" fmla="val 37500"/>
            </a:avLst>
          </a:prstGeom>
          <a:gradFill rotWithShape="0">
            <a:gsLst>
              <a:gs pos="0">
                <a:srgbClr val="FFF200"/>
              </a:gs>
              <a:gs pos="45000">
                <a:srgbClr val="FF7A00"/>
              </a:gs>
              <a:gs pos="70000">
                <a:srgbClr val="FF0300"/>
              </a:gs>
              <a:gs pos="100000">
                <a:srgbClr val="4D0808"/>
              </a:gs>
            </a:gsLst>
            <a:path path="shape">
              <a:fillToRect l="50000" t="50000" r="50000" b="50000"/>
            </a:path>
          </a:gradFill>
          <a:ln w="9525">
            <a:miter lim="800000"/>
            <a:headEnd/>
            <a:tailEnd/>
          </a:ln>
          <a:effectLst/>
          <a:scene3d>
            <a:camera prst="legacyPerspectiveTop"/>
            <a:lightRig rig="legacyFlat3" dir="b"/>
          </a:scene3d>
          <a:sp3d extrusionH="887400" prstMaterial="legacyMatte">
            <a:bevelT w="13500" h="13500" prst="angle"/>
            <a:bevelB w="13500" h="13500" prst="angle"/>
            <a:extrusionClr>
              <a:srgbClr val="000000"/>
            </a:extrusionClr>
          </a:sp3d>
        </p:spPr>
        <p:txBody>
          <a:bodyPr wrap="none" anchor="ctr">
            <a:flatTx/>
          </a:bodyPr>
          <a:lstStyle/>
          <a:p>
            <a:endParaRPr lang="en-US"/>
          </a:p>
        </p:txBody>
      </p:sp>
      <p:sp>
        <p:nvSpPr>
          <p:cNvPr id="23555" name="Freeform 3"/>
          <p:cNvSpPr>
            <a:spLocks/>
          </p:cNvSpPr>
          <p:nvPr/>
        </p:nvSpPr>
        <p:spPr bwMode="auto">
          <a:xfrm>
            <a:off x="2209800" y="1328738"/>
            <a:ext cx="2268538" cy="1709737"/>
          </a:xfrm>
          <a:custGeom>
            <a:avLst/>
            <a:gdLst/>
            <a:ahLst/>
            <a:cxnLst>
              <a:cxn ang="0">
                <a:pos x="0" y="35"/>
              </a:cxn>
              <a:cxn ang="0">
                <a:pos x="177" y="0"/>
              </a:cxn>
              <a:cxn ang="0">
                <a:pos x="203" y="1"/>
              </a:cxn>
              <a:cxn ang="0">
                <a:pos x="230" y="2"/>
              </a:cxn>
              <a:cxn ang="0">
                <a:pos x="256" y="3"/>
              </a:cxn>
              <a:cxn ang="0">
                <a:pos x="284" y="6"/>
              </a:cxn>
              <a:cxn ang="0">
                <a:pos x="312" y="10"/>
              </a:cxn>
              <a:cxn ang="0">
                <a:pos x="339" y="13"/>
              </a:cxn>
              <a:cxn ang="0">
                <a:pos x="366" y="15"/>
              </a:cxn>
              <a:cxn ang="0">
                <a:pos x="400" y="21"/>
              </a:cxn>
              <a:cxn ang="0">
                <a:pos x="434" y="27"/>
              </a:cxn>
              <a:cxn ang="0">
                <a:pos x="461" y="32"/>
              </a:cxn>
              <a:cxn ang="0">
                <a:pos x="490" y="40"/>
              </a:cxn>
              <a:cxn ang="0">
                <a:pos x="521" y="46"/>
              </a:cxn>
              <a:cxn ang="0">
                <a:pos x="555" y="53"/>
              </a:cxn>
              <a:cxn ang="0">
                <a:pos x="586" y="62"/>
              </a:cxn>
              <a:cxn ang="0">
                <a:pos x="619" y="71"/>
              </a:cxn>
              <a:cxn ang="0">
                <a:pos x="647" y="81"/>
              </a:cxn>
              <a:cxn ang="0">
                <a:pos x="685" y="92"/>
              </a:cxn>
              <a:cxn ang="0">
                <a:pos x="716" y="103"/>
              </a:cxn>
              <a:cxn ang="0">
                <a:pos x="745" y="115"/>
              </a:cxn>
              <a:cxn ang="0">
                <a:pos x="778" y="128"/>
              </a:cxn>
              <a:cxn ang="0">
                <a:pos x="801" y="138"/>
              </a:cxn>
              <a:cxn ang="0">
                <a:pos x="831" y="151"/>
              </a:cxn>
              <a:cxn ang="0">
                <a:pos x="860" y="164"/>
              </a:cxn>
              <a:cxn ang="0">
                <a:pos x="893" y="182"/>
              </a:cxn>
              <a:cxn ang="0">
                <a:pos x="921" y="195"/>
              </a:cxn>
              <a:cxn ang="0">
                <a:pos x="952" y="211"/>
              </a:cxn>
              <a:cxn ang="0">
                <a:pos x="987" y="232"/>
              </a:cxn>
              <a:cxn ang="0">
                <a:pos x="1019" y="249"/>
              </a:cxn>
              <a:cxn ang="0">
                <a:pos x="1054" y="269"/>
              </a:cxn>
              <a:cxn ang="0">
                <a:pos x="1087" y="290"/>
              </a:cxn>
              <a:cxn ang="0">
                <a:pos x="1119" y="314"/>
              </a:cxn>
              <a:cxn ang="0">
                <a:pos x="1154" y="338"/>
              </a:cxn>
              <a:cxn ang="0">
                <a:pos x="1180" y="360"/>
              </a:cxn>
              <a:cxn ang="0">
                <a:pos x="1207" y="379"/>
              </a:cxn>
              <a:cxn ang="0">
                <a:pos x="1235" y="405"/>
              </a:cxn>
              <a:cxn ang="0">
                <a:pos x="1254" y="423"/>
              </a:cxn>
              <a:cxn ang="0">
                <a:pos x="1429" y="226"/>
              </a:cxn>
              <a:cxn ang="0">
                <a:pos x="1372" y="916"/>
              </a:cxn>
              <a:cxn ang="0">
                <a:pos x="658" y="1077"/>
              </a:cxn>
              <a:cxn ang="0">
                <a:pos x="810" y="899"/>
              </a:cxn>
              <a:cxn ang="0">
                <a:pos x="776" y="871"/>
              </a:cxn>
              <a:cxn ang="0">
                <a:pos x="740" y="844"/>
              </a:cxn>
              <a:cxn ang="0">
                <a:pos x="699" y="818"/>
              </a:cxn>
              <a:cxn ang="0">
                <a:pos x="654" y="790"/>
              </a:cxn>
              <a:cxn ang="0">
                <a:pos x="615" y="769"/>
              </a:cxn>
              <a:cxn ang="0">
                <a:pos x="573" y="750"/>
              </a:cxn>
              <a:cxn ang="0">
                <a:pos x="533" y="730"/>
              </a:cxn>
              <a:cxn ang="0">
                <a:pos x="495" y="716"/>
              </a:cxn>
              <a:cxn ang="0">
                <a:pos x="454" y="704"/>
              </a:cxn>
              <a:cxn ang="0">
                <a:pos x="411" y="690"/>
              </a:cxn>
              <a:cxn ang="0">
                <a:pos x="370" y="680"/>
              </a:cxn>
              <a:cxn ang="0">
                <a:pos x="329" y="671"/>
              </a:cxn>
              <a:cxn ang="0">
                <a:pos x="293" y="662"/>
              </a:cxn>
              <a:cxn ang="0">
                <a:pos x="247" y="657"/>
              </a:cxn>
              <a:cxn ang="0">
                <a:pos x="203" y="652"/>
              </a:cxn>
              <a:cxn ang="0">
                <a:pos x="174" y="653"/>
              </a:cxn>
              <a:cxn ang="0">
                <a:pos x="142" y="650"/>
              </a:cxn>
              <a:cxn ang="0">
                <a:pos x="0" y="35"/>
              </a:cxn>
            </a:cxnLst>
            <a:rect l="0" t="0" r="r" b="b"/>
            <a:pathLst>
              <a:path w="1429" h="1077">
                <a:moveTo>
                  <a:pt x="0" y="35"/>
                </a:moveTo>
                <a:lnTo>
                  <a:pt x="177" y="0"/>
                </a:lnTo>
                <a:lnTo>
                  <a:pt x="203" y="1"/>
                </a:lnTo>
                <a:lnTo>
                  <a:pt x="230" y="2"/>
                </a:lnTo>
                <a:lnTo>
                  <a:pt x="256" y="3"/>
                </a:lnTo>
                <a:lnTo>
                  <a:pt x="284" y="6"/>
                </a:lnTo>
                <a:lnTo>
                  <a:pt x="312" y="10"/>
                </a:lnTo>
                <a:lnTo>
                  <a:pt x="339" y="13"/>
                </a:lnTo>
                <a:lnTo>
                  <a:pt x="366" y="15"/>
                </a:lnTo>
                <a:lnTo>
                  <a:pt x="400" y="21"/>
                </a:lnTo>
                <a:lnTo>
                  <a:pt x="434" y="27"/>
                </a:lnTo>
                <a:lnTo>
                  <a:pt x="461" y="32"/>
                </a:lnTo>
                <a:lnTo>
                  <a:pt x="490" y="40"/>
                </a:lnTo>
                <a:lnTo>
                  <a:pt x="521" y="46"/>
                </a:lnTo>
                <a:lnTo>
                  <a:pt x="555" y="53"/>
                </a:lnTo>
                <a:lnTo>
                  <a:pt x="586" y="62"/>
                </a:lnTo>
                <a:lnTo>
                  <a:pt x="619" y="71"/>
                </a:lnTo>
                <a:lnTo>
                  <a:pt x="647" y="81"/>
                </a:lnTo>
                <a:lnTo>
                  <a:pt x="685" y="92"/>
                </a:lnTo>
                <a:lnTo>
                  <a:pt x="716" y="103"/>
                </a:lnTo>
                <a:lnTo>
                  <a:pt x="745" y="115"/>
                </a:lnTo>
                <a:lnTo>
                  <a:pt x="778" y="128"/>
                </a:lnTo>
                <a:lnTo>
                  <a:pt x="801" y="138"/>
                </a:lnTo>
                <a:lnTo>
                  <a:pt x="831" y="151"/>
                </a:lnTo>
                <a:lnTo>
                  <a:pt x="860" y="164"/>
                </a:lnTo>
                <a:lnTo>
                  <a:pt x="893" y="182"/>
                </a:lnTo>
                <a:lnTo>
                  <a:pt x="921" y="195"/>
                </a:lnTo>
                <a:lnTo>
                  <a:pt x="952" y="211"/>
                </a:lnTo>
                <a:lnTo>
                  <a:pt x="987" y="232"/>
                </a:lnTo>
                <a:lnTo>
                  <a:pt x="1019" y="249"/>
                </a:lnTo>
                <a:lnTo>
                  <a:pt x="1054" y="269"/>
                </a:lnTo>
                <a:lnTo>
                  <a:pt x="1087" y="290"/>
                </a:lnTo>
                <a:lnTo>
                  <a:pt x="1119" y="314"/>
                </a:lnTo>
                <a:lnTo>
                  <a:pt x="1154" y="338"/>
                </a:lnTo>
                <a:lnTo>
                  <a:pt x="1180" y="360"/>
                </a:lnTo>
                <a:lnTo>
                  <a:pt x="1207" y="379"/>
                </a:lnTo>
                <a:lnTo>
                  <a:pt x="1235" y="405"/>
                </a:lnTo>
                <a:lnTo>
                  <a:pt x="1254" y="423"/>
                </a:lnTo>
                <a:lnTo>
                  <a:pt x="1429" y="226"/>
                </a:lnTo>
                <a:lnTo>
                  <a:pt x="1372" y="916"/>
                </a:lnTo>
                <a:lnTo>
                  <a:pt x="658" y="1077"/>
                </a:lnTo>
                <a:lnTo>
                  <a:pt x="810" y="899"/>
                </a:lnTo>
                <a:lnTo>
                  <a:pt x="776" y="871"/>
                </a:lnTo>
                <a:lnTo>
                  <a:pt x="740" y="844"/>
                </a:lnTo>
                <a:lnTo>
                  <a:pt x="699" y="818"/>
                </a:lnTo>
                <a:lnTo>
                  <a:pt x="654" y="790"/>
                </a:lnTo>
                <a:lnTo>
                  <a:pt x="615" y="769"/>
                </a:lnTo>
                <a:lnTo>
                  <a:pt x="573" y="750"/>
                </a:lnTo>
                <a:lnTo>
                  <a:pt x="533" y="730"/>
                </a:lnTo>
                <a:lnTo>
                  <a:pt x="495" y="716"/>
                </a:lnTo>
                <a:lnTo>
                  <a:pt x="454" y="704"/>
                </a:lnTo>
                <a:lnTo>
                  <a:pt x="411" y="690"/>
                </a:lnTo>
                <a:lnTo>
                  <a:pt x="370" y="680"/>
                </a:lnTo>
                <a:lnTo>
                  <a:pt x="329" y="671"/>
                </a:lnTo>
                <a:lnTo>
                  <a:pt x="293" y="662"/>
                </a:lnTo>
                <a:lnTo>
                  <a:pt x="247" y="657"/>
                </a:lnTo>
                <a:lnTo>
                  <a:pt x="203" y="652"/>
                </a:lnTo>
                <a:lnTo>
                  <a:pt x="174" y="653"/>
                </a:lnTo>
                <a:lnTo>
                  <a:pt x="142" y="650"/>
                </a:lnTo>
                <a:lnTo>
                  <a:pt x="0" y="35"/>
                </a:lnTo>
                <a:close/>
              </a:path>
            </a:pathLst>
          </a:custGeom>
          <a:solidFill>
            <a:srgbClr val="9933FF"/>
          </a:solidFill>
          <a:ln w="22225">
            <a:solidFill>
              <a:srgbClr val="000000"/>
            </a:solidFill>
            <a:prstDash val="solid"/>
            <a:round/>
            <a:headEnd/>
            <a:tailEnd/>
          </a:ln>
        </p:spPr>
        <p:txBody>
          <a:bodyPr/>
          <a:lstStyle/>
          <a:p>
            <a:endParaRPr lang="en-US"/>
          </a:p>
        </p:txBody>
      </p:sp>
      <p:sp>
        <p:nvSpPr>
          <p:cNvPr id="23556" name="Text Box 4"/>
          <p:cNvSpPr txBox="1">
            <a:spLocks noChangeArrowheads="1"/>
          </p:cNvSpPr>
          <p:nvPr/>
        </p:nvSpPr>
        <p:spPr bwMode="auto">
          <a:xfrm>
            <a:off x="203200" y="0"/>
            <a:ext cx="8940800" cy="762000"/>
          </a:xfrm>
          <a:prstGeom prst="rect">
            <a:avLst/>
          </a:prstGeom>
          <a:noFill/>
          <a:ln w="9525">
            <a:noFill/>
            <a:miter lim="800000"/>
            <a:headEnd/>
            <a:tailEnd/>
          </a:ln>
          <a:effectLst/>
        </p:spPr>
        <p:txBody>
          <a:bodyPr>
            <a:spAutoFit/>
          </a:bodyPr>
          <a:lstStyle/>
          <a:p>
            <a:pPr eaLnBrk="0" hangingPunct="0"/>
            <a:r>
              <a:rPr lang="en-US" sz="4400" b="1" dirty="0">
                <a:latin typeface="Arial Narrow" pitchFamily="34" charset="0"/>
              </a:rPr>
              <a:t>The Public Assistance Process</a:t>
            </a:r>
          </a:p>
        </p:txBody>
      </p:sp>
      <p:sp>
        <p:nvSpPr>
          <p:cNvPr id="23557" name="Freeform 5"/>
          <p:cNvSpPr>
            <a:spLocks/>
          </p:cNvSpPr>
          <p:nvPr/>
        </p:nvSpPr>
        <p:spPr bwMode="auto">
          <a:xfrm>
            <a:off x="520700" y="1030288"/>
            <a:ext cx="2284413" cy="2108200"/>
          </a:xfrm>
          <a:custGeom>
            <a:avLst/>
            <a:gdLst/>
            <a:ahLst/>
            <a:cxnLst>
              <a:cxn ang="0">
                <a:pos x="1318" y="1185"/>
              </a:cxn>
              <a:cxn ang="0">
                <a:pos x="1191" y="885"/>
              </a:cxn>
              <a:cxn ang="0">
                <a:pos x="1163" y="896"/>
              </a:cxn>
              <a:cxn ang="0">
                <a:pos x="1138" y="911"/>
              </a:cxn>
              <a:cxn ang="0">
                <a:pos x="1111" y="925"/>
              </a:cxn>
              <a:cxn ang="0">
                <a:pos x="1084" y="942"/>
              </a:cxn>
              <a:cxn ang="0">
                <a:pos x="1050" y="965"/>
              </a:cxn>
              <a:cxn ang="0">
                <a:pos x="1023" y="984"/>
              </a:cxn>
              <a:cxn ang="0">
                <a:pos x="993" y="1007"/>
              </a:cxn>
              <a:cxn ang="0">
                <a:pos x="963" y="1033"/>
              </a:cxn>
              <a:cxn ang="0">
                <a:pos x="931" y="1059"/>
              </a:cxn>
              <a:cxn ang="0">
                <a:pos x="878" y="1112"/>
              </a:cxn>
              <a:cxn ang="0">
                <a:pos x="852" y="1140"/>
              </a:cxn>
              <a:cxn ang="0">
                <a:pos x="828" y="1168"/>
              </a:cxn>
              <a:cxn ang="0">
                <a:pos x="806" y="1197"/>
              </a:cxn>
              <a:cxn ang="0">
                <a:pos x="784" y="1228"/>
              </a:cxn>
              <a:cxn ang="0">
                <a:pos x="765" y="1257"/>
              </a:cxn>
              <a:cxn ang="0">
                <a:pos x="741" y="1292"/>
              </a:cxn>
              <a:cxn ang="0">
                <a:pos x="724" y="1328"/>
              </a:cxn>
              <a:cxn ang="0">
                <a:pos x="0" y="1311"/>
              </a:cxn>
              <a:cxn ang="0">
                <a:pos x="86" y="1146"/>
              </a:cxn>
              <a:cxn ang="0">
                <a:pos x="99" y="1114"/>
              </a:cxn>
              <a:cxn ang="0">
                <a:pos x="113" y="1087"/>
              </a:cxn>
              <a:cxn ang="0">
                <a:pos x="129" y="1056"/>
              </a:cxn>
              <a:cxn ang="0">
                <a:pos x="142" y="1030"/>
              </a:cxn>
              <a:cxn ang="0">
                <a:pos x="157" y="1001"/>
              </a:cxn>
              <a:cxn ang="0">
                <a:pos x="173" y="975"/>
              </a:cxn>
              <a:cxn ang="0">
                <a:pos x="188" y="950"/>
              </a:cxn>
              <a:cxn ang="0">
                <a:pos x="204" y="925"/>
              </a:cxn>
              <a:cxn ang="0">
                <a:pos x="222" y="894"/>
              </a:cxn>
              <a:cxn ang="0">
                <a:pos x="244" y="865"/>
              </a:cxn>
              <a:cxn ang="0">
                <a:pos x="262" y="836"/>
              </a:cxn>
              <a:cxn ang="0">
                <a:pos x="281" y="808"/>
              </a:cxn>
              <a:cxn ang="0">
                <a:pos x="305" y="778"/>
              </a:cxn>
              <a:cxn ang="0">
                <a:pos x="329" y="750"/>
              </a:cxn>
              <a:cxn ang="0">
                <a:pos x="356" y="718"/>
              </a:cxn>
              <a:cxn ang="0">
                <a:pos x="382" y="687"/>
              </a:cxn>
              <a:cxn ang="0">
                <a:pos x="409" y="660"/>
              </a:cxn>
              <a:cxn ang="0">
                <a:pos x="439" y="630"/>
              </a:cxn>
              <a:cxn ang="0">
                <a:pos x="476" y="593"/>
              </a:cxn>
              <a:cxn ang="0">
                <a:pos x="511" y="561"/>
              </a:cxn>
              <a:cxn ang="0">
                <a:pos x="533" y="540"/>
              </a:cxn>
              <a:cxn ang="0">
                <a:pos x="564" y="515"/>
              </a:cxn>
              <a:cxn ang="0">
                <a:pos x="591" y="492"/>
              </a:cxn>
              <a:cxn ang="0">
                <a:pos x="626" y="466"/>
              </a:cxn>
              <a:cxn ang="0">
                <a:pos x="658" y="443"/>
              </a:cxn>
              <a:cxn ang="0">
                <a:pos x="687" y="424"/>
              </a:cxn>
              <a:cxn ang="0">
                <a:pos x="724" y="399"/>
              </a:cxn>
              <a:cxn ang="0">
                <a:pos x="755" y="380"/>
              </a:cxn>
              <a:cxn ang="0">
                <a:pos x="790" y="358"/>
              </a:cxn>
              <a:cxn ang="0">
                <a:pos x="822" y="340"/>
              </a:cxn>
              <a:cxn ang="0">
                <a:pos x="858" y="321"/>
              </a:cxn>
              <a:cxn ang="0">
                <a:pos x="893" y="303"/>
              </a:cxn>
              <a:cxn ang="0">
                <a:pos x="939" y="283"/>
              </a:cxn>
              <a:cxn ang="0">
                <a:pos x="823" y="0"/>
              </a:cxn>
              <a:cxn ang="0">
                <a:pos x="1439" y="430"/>
              </a:cxn>
              <a:cxn ang="0">
                <a:pos x="1318" y="1185"/>
              </a:cxn>
            </a:cxnLst>
            <a:rect l="0" t="0" r="r" b="b"/>
            <a:pathLst>
              <a:path w="1439" h="1328">
                <a:moveTo>
                  <a:pt x="1318" y="1185"/>
                </a:moveTo>
                <a:lnTo>
                  <a:pt x="1191" y="885"/>
                </a:lnTo>
                <a:lnTo>
                  <a:pt x="1163" y="896"/>
                </a:lnTo>
                <a:lnTo>
                  <a:pt x="1138" y="911"/>
                </a:lnTo>
                <a:lnTo>
                  <a:pt x="1111" y="925"/>
                </a:lnTo>
                <a:lnTo>
                  <a:pt x="1084" y="942"/>
                </a:lnTo>
                <a:lnTo>
                  <a:pt x="1050" y="965"/>
                </a:lnTo>
                <a:lnTo>
                  <a:pt x="1023" y="984"/>
                </a:lnTo>
                <a:lnTo>
                  <a:pt x="993" y="1007"/>
                </a:lnTo>
                <a:lnTo>
                  <a:pt x="963" y="1033"/>
                </a:lnTo>
                <a:lnTo>
                  <a:pt x="931" y="1059"/>
                </a:lnTo>
                <a:lnTo>
                  <a:pt x="878" y="1112"/>
                </a:lnTo>
                <a:lnTo>
                  <a:pt x="852" y="1140"/>
                </a:lnTo>
                <a:lnTo>
                  <a:pt x="828" y="1168"/>
                </a:lnTo>
                <a:lnTo>
                  <a:pt x="806" y="1197"/>
                </a:lnTo>
                <a:lnTo>
                  <a:pt x="784" y="1228"/>
                </a:lnTo>
                <a:lnTo>
                  <a:pt x="765" y="1257"/>
                </a:lnTo>
                <a:lnTo>
                  <a:pt x="741" y="1292"/>
                </a:lnTo>
                <a:lnTo>
                  <a:pt x="724" y="1328"/>
                </a:lnTo>
                <a:lnTo>
                  <a:pt x="0" y="1311"/>
                </a:lnTo>
                <a:lnTo>
                  <a:pt x="86" y="1146"/>
                </a:lnTo>
                <a:lnTo>
                  <a:pt x="99" y="1114"/>
                </a:lnTo>
                <a:lnTo>
                  <a:pt x="113" y="1087"/>
                </a:lnTo>
                <a:lnTo>
                  <a:pt x="129" y="1056"/>
                </a:lnTo>
                <a:lnTo>
                  <a:pt x="142" y="1030"/>
                </a:lnTo>
                <a:lnTo>
                  <a:pt x="157" y="1001"/>
                </a:lnTo>
                <a:lnTo>
                  <a:pt x="173" y="975"/>
                </a:lnTo>
                <a:lnTo>
                  <a:pt x="188" y="950"/>
                </a:lnTo>
                <a:lnTo>
                  <a:pt x="204" y="925"/>
                </a:lnTo>
                <a:lnTo>
                  <a:pt x="222" y="894"/>
                </a:lnTo>
                <a:lnTo>
                  <a:pt x="244" y="865"/>
                </a:lnTo>
                <a:lnTo>
                  <a:pt x="262" y="836"/>
                </a:lnTo>
                <a:lnTo>
                  <a:pt x="281" y="808"/>
                </a:lnTo>
                <a:lnTo>
                  <a:pt x="305" y="778"/>
                </a:lnTo>
                <a:lnTo>
                  <a:pt x="329" y="750"/>
                </a:lnTo>
                <a:lnTo>
                  <a:pt x="356" y="718"/>
                </a:lnTo>
                <a:lnTo>
                  <a:pt x="382" y="687"/>
                </a:lnTo>
                <a:lnTo>
                  <a:pt x="409" y="660"/>
                </a:lnTo>
                <a:lnTo>
                  <a:pt x="439" y="630"/>
                </a:lnTo>
                <a:lnTo>
                  <a:pt x="476" y="593"/>
                </a:lnTo>
                <a:lnTo>
                  <a:pt x="511" y="561"/>
                </a:lnTo>
                <a:lnTo>
                  <a:pt x="533" y="540"/>
                </a:lnTo>
                <a:lnTo>
                  <a:pt x="564" y="515"/>
                </a:lnTo>
                <a:lnTo>
                  <a:pt x="591" y="492"/>
                </a:lnTo>
                <a:lnTo>
                  <a:pt x="626" y="466"/>
                </a:lnTo>
                <a:lnTo>
                  <a:pt x="658" y="443"/>
                </a:lnTo>
                <a:lnTo>
                  <a:pt x="687" y="424"/>
                </a:lnTo>
                <a:lnTo>
                  <a:pt x="724" y="399"/>
                </a:lnTo>
                <a:lnTo>
                  <a:pt x="755" y="380"/>
                </a:lnTo>
                <a:lnTo>
                  <a:pt x="790" y="358"/>
                </a:lnTo>
                <a:lnTo>
                  <a:pt x="822" y="340"/>
                </a:lnTo>
                <a:lnTo>
                  <a:pt x="858" y="321"/>
                </a:lnTo>
                <a:lnTo>
                  <a:pt x="893" y="303"/>
                </a:lnTo>
                <a:lnTo>
                  <a:pt x="939" y="283"/>
                </a:lnTo>
                <a:lnTo>
                  <a:pt x="823" y="0"/>
                </a:lnTo>
                <a:lnTo>
                  <a:pt x="1439" y="430"/>
                </a:lnTo>
                <a:lnTo>
                  <a:pt x="1318" y="1185"/>
                </a:lnTo>
                <a:close/>
              </a:path>
            </a:pathLst>
          </a:custGeom>
          <a:solidFill>
            <a:srgbClr val="0066FF"/>
          </a:solidFill>
          <a:ln w="22225">
            <a:solidFill>
              <a:srgbClr val="000000"/>
            </a:solidFill>
            <a:prstDash val="solid"/>
            <a:round/>
            <a:headEnd/>
            <a:tailEnd/>
          </a:ln>
        </p:spPr>
        <p:txBody>
          <a:bodyPr/>
          <a:lstStyle/>
          <a:p>
            <a:endParaRPr lang="en-US"/>
          </a:p>
        </p:txBody>
      </p:sp>
      <p:sp>
        <p:nvSpPr>
          <p:cNvPr id="23558" name="Freeform 6"/>
          <p:cNvSpPr>
            <a:spLocks/>
          </p:cNvSpPr>
          <p:nvPr/>
        </p:nvSpPr>
        <p:spPr bwMode="auto">
          <a:xfrm>
            <a:off x="153988" y="2752725"/>
            <a:ext cx="2111375" cy="2490788"/>
          </a:xfrm>
          <a:custGeom>
            <a:avLst/>
            <a:gdLst/>
            <a:ahLst/>
            <a:cxnLst>
              <a:cxn ang="0">
                <a:pos x="1298" y="506"/>
              </a:cxn>
              <a:cxn ang="0">
                <a:pos x="969" y="454"/>
              </a:cxn>
              <a:cxn ang="0">
                <a:pos x="963" y="484"/>
              </a:cxn>
              <a:cxn ang="0">
                <a:pos x="962" y="513"/>
              </a:cxn>
              <a:cxn ang="0">
                <a:pos x="959" y="544"/>
              </a:cxn>
              <a:cxn ang="0">
                <a:pos x="959" y="575"/>
              </a:cxn>
              <a:cxn ang="0">
                <a:pos x="960" y="616"/>
              </a:cxn>
              <a:cxn ang="0">
                <a:pos x="962" y="651"/>
              </a:cxn>
              <a:cxn ang="0">
                <a:pos x="964" y="688"/>
              </a:cxn>
              <a:cxn ang="0">
                <a:pos x="970" y="728"/>
              </a:cxn>
              <a:cxn ang="0">
                <a:pos x="976" y="769"/>
              </a:cxn>
              <a:cxn ang="0">
                <a:pos x="992" y="843"/>
              </a:cxn>
              <a:cxn ang="0">
                <a:pos x="1003" y="879"/>
              </a:cxn>
              <a:cxn ang="0">
                <a:pos x="1013" y="915"/>
              </a:cxn>
              <a:cxn ang="0">
                <a:pos x="1026" y="949"/>
              </a:cxn>
              <a:cxn ang="0">
                <a:pos x="1042" y="983"/>
              </a:cxn>
              <a:cxn ang="0">
                <a:pos x="1056" y="1016"/>
              </a:cxn>
              <a:cxn ang="0">
                <a:pos x="1073" y="1055"/>
              </a:cxn>
              <a:cxn ang="0">
                <a:pos x="1159" y="1194"/>
              </a:cxn>
              <a:cxn ang="0">
                <a:pos x="606" y="1569"/>
              </a:cxn>
              <a:cxn ang="0">
                <a:pos x="586" y="1537"/>
              </a:cxn>
              <a:cxn ang="0">
                <a:pos x="565" y="1509"/>
              </a:cxn>
              <a:cxn ang="0">
                <a:pos x="549" y="1482"/>
              </a:cxn>
              <a:cxn ang="0">
                <a:pos x="532" y="1452"/>
              </a:cxn>
              <a:cxn ang="0">
                <a:pos x="517" y="1427"/>
              </a:cxn>
              <a:cxn ang="0">
                <a:pos x="499" y="1399"/>
              </a:cxn>
              <a:cxn ang="0">
                <a:pos x="486" y="1371"/>
              </a:cxn>
              <a:cxn ang="0">
                <a:pos x="473" y="1345"/>
              </a:cxn>
              <a:cxn ang="0">
                <a:pos x="460" y="1319"/>
              </a:cxn>
              <a:cxn ang="0">
                <a:pos x="443" y="1286"/>
              </a:cxn>
              <a:cxn ang="0">
                <a:pos x="429" y="1252"/>
              </a:cxn>
              <a:cxn ang="0">
                <a:pos x="415" y="1221"/>
              </a:cxn>
              <a:cxn ang="0">
                <a:pos x="401" y="1191"/>
              </a:cxn>
              <a:cxn ang="0">
                <a:pos x="388" y="1154"/>
              </a:cxn>
              <a:cxn ang="0">
                <a:pos x="377" y="1118"/>
              </a:cxn>
              <a:cxn ang="0">
                <a:pos x="364" y="1078"/>
              </a:cxn>
              <a:cxn ang="0">
                <a:pos x="352" y="1040"/>
              </a:cxn>
              <a:cxn ang="0">
                <a:pos x="343" y="1002"/>
              </a:cxn>
              <a:cxn ang="0">
                <a:pos x="334" y="961"/>
              </a:cxn>
              <a:cxn ang="0">
                <a:pos x="322" y="909"/>
              </a:cxn>
              <a:cxn ang="0">
                <a:pos x="314" y="863"/>
              </a:cxn>
              <a:cxn ang="0">
                <a:pos x="308" y="832"/>
              </a:cxn>
              <a:cxn ang="0">
                <a:pos x="303" y="793"/>
              </a:cxn>
              <a:cxn ang="0">
                <a:pos x="298" y="756"/>
              </a:cxn>
              <a:cxn ang="0">
                <a:pos x="294" y="713"/>
              </a:cxn>
              <a:cxn ang="0">
                <a:pos x="293" y="674"/>
              </a:cxn>
              <a:cxn ang="0">
                <a:pos x="292" y="639"/>
              </a:cxn>
              <a:cxn ang="0">
                <a:pos x="291" y="594"/>
              </a:cxn>
              <a:cxn ang="0">
                <a:pos x="292" y="557"/>
              </a:cxn>
              <a:cxn ang="0">
                <a:pos x="291" y="515"/>
              </a:cxn>
              <a:cxn ang="0">
                <a:pos x="293" y="479"/>
              </a:cxn>
              <a:cxn ang="0">
                <a:pos x="298" y="439"/>
              </a:cxn>
              <a:cxn ang="0">
                <a:pos x="301" y="399"/>
              </a:cxn>
              <a:cxn ang="0">
                <a:pos x="309" y="348"/>
              </a:cxn>
              <a:cxn ang="0">
                <a:pos x="0" y="297"/>
              </a:cxn>
              <a:cxn ang="0">
                <a:pos x="712" y="0"/>
              </a:cxn>
              <a:cxn ang="0">
                <a:pos x="1298" y="506"/>
              </a:cxn>
            </a:cxnLst>
            <a:rect l="0" t="0" r="r" b="b"/>
            <a:pathLst>
              <a:path w="1298" h="1569">
                <a:moveTo>
                  <a:pt x="1298" y="506"/>
                </a:moveTo>
                <a:lnTo>
                  <a:pt x="969" y="454"/>
                </a:lnTo>
                <a:lnTo>
                  <a:pt x="963" y="484"/>
                </a:lnTo>
                <a:lnTo>
                  <a:pt x="962" y="513"/>
                </a:lnTo>
                <a:lnTo>
                  <a:pt x="959" y="544"/>
                </a:lnTo>
                <a:lnTo>
                  <a:pt x="959" y="575"/>
                </a:lnTo>
                <a:lnTo>
                  <a:pt x="960" y="616"/>
                </a:lnTo>
                <a:lnTo>
                  <a:pt x="962" y="651"/>
                </a:lnTo>
                <a:lnTo>
                  <a:pt x="964" y="688"/>
                </a:lnTo>
                <a:lnTo>
                  <a:pt x="970" y="728"/>
                </a:lnTo>
                <a:lnTo>
                  <a:pt x="976" y="769"/>
                </a:lnTo>
                <a:lnTo>
                  <a:pt x="992" y="843"/>
                </a:lnTo>
                <a:lnTo>
                  <a:pt x="1003" y="879"/>
                </a:lnTo>
                <a:lnTo>
                  <a:pt x="1013" y="915"/>
                </a:lnTo>
                <a:lnTo>
                  <a:pt x="1026" y="949"/>
                </a:lnTo>
                <a:lnTo>
                  <a:pt x="1042" y="983"/>
                </a:lnTo>
                <a:lnTo>
                  <a:pt x="1056" y="1016"/>
                </a:lnTo>
                <a:lnTo>
                  <a:pt x="1073" y="1055"/>
                </a:lnTo>
                <a:lnTo>
                  <a:pt x="1159" y="1194"/>
                </a:lnTo>
                <a:lnTo>
                  <a:pt x="606" y="1569"/>
                </a:lnTo>
                <a:lnTo>
                  <a:pt x="586" y="1537"/>
                </a:lnTo>
                <a:lnTo>
                  <a:pt x="565" y="1509"/>
                </a:lnTo>
                <a:lnTo>
                  <a:pt x="549" y="1482"/>
                </a:lnTo>
                <a:lnTo>
                  <a:pt x="532" y="1452"/>
                </a:lnTo>
                <a:lnTo>
                  <a:pt x="517" y="1427"/>
                </a:lnTo>
                <a:lnTo>
                  <a:pt x="499" y="1399"/>
                </a:lnTo>
                <a:lnTo>
                  <a:pt x="486" y="1371"/>
                </a:lnTo>
                <a:lnTo>
                  <a:pt x="473" y="1345"/>
                </a:lnTo>
                <a:lnTo>
                  <a:pt x="460" y="1319"/>
                </a:lnTo>
                <a:lnTo>
                  <a:pt x="443" y="1286"/>
                </a:lnTo>
                <a:lnTo>
                  <a:pt x="429" y="1252"/>
                </a:lnTo>
                <a:lnTo>
                  <a:pt x="415" y="1221"/>
                </a:lnTo>
                <a:lnTo>
                  <a:pt x="401" y="1191"/>
                </a:lnTo>
                <a:lnTo>
                  <a:pt x="388" y="1154"/>
                </a:lnTo>
                <a:lnTo>
                  <a:pt x="377" y="1118"/>
                </a:lnTo>
                <a:lnTo>
                  <a:pt x="364" y="1078"/>
                </a:lnTo>
                <a:lnTo>
                  <a:pt x="352" y="1040"/>
                </a:lnTo>
                <a:lnTo>
                  <a:pt x="343" y="1002"/>
                </a:lnTo>
                <a:lnTo>
                  <a:pt x="334" y="961"/>
                </a:lnTo>
                <a:lnTo>
                  <a:pt x="322" y="909"/>
                </a:lnTo>
                <a:lnTo>
                  <a:pt x="314" y="863"/>
                </a:lnTo>
                <a:lnTo>
                  <a:pt x="308" y="832"/>
                </a:lnTo>
                <a:lnTo>
                  <a:pt x="303" y="793"/>
                </a:lnTo>
                <a:lnTo>
                  <a:pt x="298" y="756"/>
                </a:lnTo>
                <a:lnTo>
                  <a:pt x="294" y="713"/>
                </a:lnTo>
                <a:lnTo>
                  <a:pt x="293" y="674"/>
                </a:lnTo>
                <a:lnTo>
                  <a:pt x="292" y="639"/>
                </a:lnTo>
                <a:lnTo>
                  <a:pt x="291" y="594"/>
                </a:lnTo>
                <a:lnTo>
                  <a:pt x="292" y="557"/>
                </a:lnTo>
                <a:lnTo>
                  <a:pt x="291" y="515"/>
                </a:lnTo>
                <a:lnTo>
                  <a:pt x="293" y="479"/>
                </a:lnTo>
                <a:lnTo>
                  <a:pt x="298" y="439"/>
                </a:lnTo>
                <a:lnTo>
                  <a:pt x="301" y="399"/>
                </a:lnTo>
                <a:lnTo>
                  <a:pt x="309" y="348"/>
                </a:lnTo>
                <a:lnTo>
                  <a:pt x="0" y="297"/>
                </a:lnTo>
                <a:lnTo>
                  <a:pt x="712" y="0"/>
                </a:lnTo>
                <a:lnTo>
                  <a:pt x="1298" y="506"/>
                </a:lnTo>
                <a:close/>
              </a:path>
            </a:pathLst>
          </a:custGeom>
          <a:solidFill>
            <a:srgbClr val="0099CC"/>
          </a:solidFill>
          <a:ln w="22225">
            <a:solidFill>
              <a:srgbClr val="000000"/>
            </a:solidFill>
            <a:prstDash val="solid"/>
            <a:round/>
            <a:headEnd/>
            <a:tailEnd/>
          </a:ln>
        </p:spPr>
        <p:txBody>
          <a:bodyPr/>
          <a:lstStyle/>
          <a:p>
            <a:endParaRPr lang="en-US"/>
          </a:p>
        </p:txBody>
      </p:sp>
      <p:sp>
        <p:nvSpPr>
          <p:cNvPr id="23559" name="Freeform 7"/>
          <p:cNvSpPr>
            <a:spLocks/>
          </p:cNvSpPr>
          <p:nvPr/>
        </p:nvSpPr>
        <p:spPr bwMode="auto">
          <a:xfrm>
            <a:off x="979488" y="4392613"/>
            <a:ext cx="2436812" cy="1974850"/>
          </a:xfrm>
          <a:custGeom>
            <a:avLst/>
            <a:gdLst/>
            <a:ahLst/>
            <a:cxnLst>
              <a:cxn ang="0">
                <a:pos x="1229" y="1188"/>
              </a:cxn>
              <a:cxn ang="0">
                <a:pos x="1198" y="1183"/>
              </a:cxn>
              <a:cxn ang="0">
                <a:pos x="1173" y="1178"/>
              </a:cxn>
              <a:cxn ang="0">
                <a:pos x="1146" y="1173"/>
              </a:cxn>
              <a:cxn ang="0">
                <a:pos x="1121" y="1169"/>
              </a:cxn>
              <a:cxn ang="0">
                <a:pos x="1094" y="1162"/>
              </a:cxn>
              <a:cxn ang="0">
                <a:pos x="1067" y="1155"/>
              </a:cxn>
              <a:cxn ang="0">
                <a:pos x="1040" y="1148"/>
              </a:cxn>
              <a:cxn ang="0">
                <a:pos x="1013" y="1141"/>
              </a:cxn>
              <a:cxn ang="0">
                <a:pos x="983" y="1130"/>
              </a:cxn>
              <a:cxn ang="0">
                <a:pos x="949" y="1121"/>
              </a:cxn>
              <a:cxn ang="0">
                <a:pos x="923" y="1110"/>
              </a:cxn>
              <a:cxn ang="0">
                <a:pos x="895" y="1098"/>
              </a:cxn>
              <a:cxn ang="0">
                <a:pos x="865" y="1087"/>
              </a:cxn>
              <a:cxn ang="0">
                <a:pos x="832" y="1075"/>
              </a:cxn>
              <a:cxn ang="0">
                <a:pos x="803" y="1062"/>
              </a:cxn>
              <a:cxn ang="0">
                <a:pos x="772" y="1048"/>
              </a:cxn>
              <a:cxn ang="0">
                <a:pos x="746" y="1036"/>
              </a:cxn>
              <a:cxn ang="0">
                <a:pos x="711" y="1017"/>
              </a:cxn>
              <a:cxn ang="0">
                <a:pos x="680" y="1002"/>
              </a:cxn>
              <a:cxn ang="0">
                <a:pos x="654" y="987"/>
              </a:cxn>
              <a:cxn ang="0">
                <a:pos x="623" y="969"/>
              </a:cxn>
              <a:cxn ang="0">
                <a:pos x="601" y="955"/>
              </a:cxn>
              <a:cxn ang="0">
                <a:pos x="574" y="938"/>
              </a:cxn>
              <a:cxn ang="0">
                <a:pos x="547" y="921"/>
              </a:cxn>
              <a:cxn ang="0">
                <a:pos x="518" y="899"/>
              </a:cxn>
              <a:cxn ang="0">
                <a:pos x="491" y="882"/>
              </a:cxn>
              <a:cxn ang="0">
                <a:pos x="462" y="861"/>
              </a:cxn>
              <a:cxn ang="0">
                <a:pos x="430" y="836"/>
              </a:cxn>
              <a:cxn ang="0">
                <a:pos x="402" y="814"/>
              </a:cxn>
              <a:cxn ang="0">
                <a:pos x="370" y="789"/>
              </a:cxn>
              <a:cxn ang="0">
                <a:pos x="341" y="763"/>
              </a:cxn>
              <a:cxn ang="0">
                <a:pos x="312" y="735"/>
              </a:cxn>
              <a:cxn ang="0">
                <a:pos x="282" y="707"/>
              </a:cxn>
              <a:cxn ang="0">
                <a:pos x="259" y="680"/>
              </a:cxn>
              <a:cxn ang="0">
                <a:pos x="235" y="657"/>
              </a:cxn>
              <a:cxn ang="0">
                <a:pos x="212" y="630"/>
              </a:cxn>
              <a:cxn ang="0">
                <a:pos x="0" y="819"/>
              </a:cxn>
              <a:cxn ang="0">
                <a:pos x="242" y="144"/>
              </a:cxn>
              <a:cxn ang="0">
                <a:pos x="947" y="0"/>
              </a:cxn>
              <a:cxn ang="0">
                <a:pos x="707" y="204"/>
              </a:cxn>
              <a:cxn ang="0">
                <a:pos x="734" y="235"/>
              </a:cxn>
              <a:cxn ang="0">
                <a:pos x="765" y="265"/>
              </a:cxn>
              <a:cxn ang="0">
                <a:pos x="802" y="297"/>
              </a:cxn>
              <a:cxn ang="0">
                <a:pos x="844" y="333"/>
              </a:cxn>
              <a:cxn ang="0">
                <a:pos x="878" y="358"/>
              </a:cxn>
              <a:cxn ang="0">
                <a:pos x="916" y="383"/>
              </a:cxn>
              <a:cxn ang="0">
                <a:pos x="953" y="409"/>
              </a:cxn>
              <a:cxn ang="0">
                <a:pos x="989" y="428"/>
              </a:cxn>
              <a:cxn ang="0">
                <a:pos x="1028" y="446"/>
              </a:cxn>
              <a:cxn ang="0">
                <a:pos x="1068" y="466"/>
              </a:cxn>
              <a:cxn ang="0">
                <a:pos x="1107" y="482"/>
              </a:cxn>
              <a:cxn ang="0">
                <a:pos x="1144" y="498"/>
              </a:cxn>
              <a:cxn ang="0">
                <a:pos x="1181" y="511"/>
              </a:cxn>
              <a:cxn ang="0">
                <a:pos x="1224" y="523"/>
              </a:cxn>
              <a:cxn ang="0">
                <a:pos x="1268" y="534"/>
              </a:cxn>
              <a:cxn ang="0">
                <a:pos x="1297" y="538"/>
              </a:cxn>
              <a:cxn ang="0">
                <a:pos x="1519" y="561"/>
              </a:cxn>
              <a:cxn ang="0">
                <a:pos x="1229" y="1188"/>
              </a:cxn>
            </a:cxnLst>
            <a:rect l="0" t="0" r="r" b="b"/>
            <a:pathLst>
              <a:path w="1519" h="1188">
                <a:moveTo>
                  <a:pt x="1229" y="1188"/>
                </a:moveTo>
                <a:lnTo>
                  <a:pt x="1198" y="1183"/>
                </a:lnTo>
                <a:lnTo>
                  <a:pt x="1173" y="1178"/>
                </a:lnTo>
                <a:lnTo>
                  <a:pt x="1146" y="1173"/>
                </a:lnTo>
                <a:lnTo>
                  <a:pt x="1121" y="1169"/>
                </a:lnTo>
                <a:lnTo>
                  <a:pt x="1094" y="1162"/>
                </a:lnTo>
                <a:lnTo>
                  <a:pt x="1067" y="1155"/>
                </a:lnTo>
                <a:lnTo>
                  <a:pt x="1040" y="1148"/>
                </a:lnTo>
                <a:lnTo>
                  <a:pt x="1013" y="1141"/>
                </a:lnTo>
                <a:lnTo>
                  <a:pt x="983" y="1130"/>
                </a:lnTo>
                <a:lnTo>
                  <a:pt x="949" y="1121"/>
                </a:lnTo>
                <a:lnTo>
                  <a:pt x="923" y="1110"/>
                </a:lnTo>
                <a:lnTo>
                  <a:pt x="895" y="1098"/>
                </a:lnTo>
                <a:lnTo>
                  <a:pt x="865" y="1087"/>
                </a:lnTo>
                <a:lnTo>
                  <a:pt x="832" y="1075"/>
                </a:lnTo>
                <a:lnTo>
                  <a:pt x="803" y="1062"/>
                </a:lnTo>
                <a:lnTo>
                  <a:pt x="772" y="1048"/>
                </a:lnTo>
                <a:lnTo>
                  <a:pt x="746" y="1036"/>
                </a:lnTo>
                <a:lnTo>
                  <a:pt x="711" y="1017"/>
                </a:lnTo>
                <a:lnTo>
                  <a:pt x="680" y="1002"/>
                </a:lnTo>
                <a:lnTo>
                  <a:pt x="654" y="987"/>
                </a:lnTo>
                <a:lnTo>
                  <a:pt x="623" y="969"/>
                </a:lnTo>
                <a:lnTo>
                  <a:pt x="601" y="955"/>
                </a:lnTo>
                <a:lnTo>
                  <a:pt x="574" y="938"/>
                </a:lnTo>
                <a:lnTo>
                  <a:pt x="547" y="921"/>
                </a:lnTo>
                <a:lnTo>
                  <a:pt x="518" y="899"/>
                </a:lnTo>
                <a:lnTo>
                  <a:pt x="491" y="882"/>
                </a:lnTo>
                <a:lnTo>
                  <a:pt x="462" y="861"/>
                </a:lnTo>
                <a:lnTo>
                  <a:pt x="430" y="836"/>
                </a:lnTo>
                <a:lnTo>
                  <a:pt x="402" y="814"/>
                </a:lnTo>
                <a:lnTo>
                  <a:pt x="370" y="789"/>
                </a:lnTo>
                <a:lnTo>
                  <a:pt x="341" y="763"/>
                </a:lnTo>
                <a:lnTo>
                  <a:pt x="312" y="735"/>
                </a:lnTo>
                <a:lnTo>
                  <a:pt x="282" y="707"/>
                </a:lnTo>
                <a:lnTo>
                  <a:pt x="259" y="680"/>
                </a:lnTo>
                <a:lnTo>
                  <a:pt x="235" y="657"/>
                </a:lnTo>
                <a:lnTo>
                  <a:pt x="212" y="630"/>
                </a:lnTo>
                <a:lnTo>
                  <a:pt x="0" y="819"/>
                </a:lnTo>
                <a:lnTo>
                  <a:pt x="242" y="144"/>
                </a:lnTo>
                <a:lnTo>
                  <a:pt x="947" y="0"/>
                </a:lnTo>
                <a:lnTo>
                  <a:pt x="707" y="204"/>
                </a:lnTo>
                <a:lnTo>
                  <a:pt x="734" y="235"/>
                </a:lnTo>
                <a:lnTo>
                  <a:pt x="765" y="265"/>
                </a:lnTo>
                <a:lnTo>
                  <a:pt x="802" y="297"/>
                </a:lnTo>
                <a:lnTo>
                  <a:pt x="844" y="333"/>
                </a:lnTo>
                <a:lnTo>
                  <a:pt x="878" y="358"/>
                </a:lnTo>
                <a:lnTo>
                  <a:pt x="916" y="383"/>
                </a:lnTo>
                <a:lnTo>
                  <a:pt x="953" y="409"/>
                </a:lnTo>
                <a:lnTo>
                  <a:pt x="989" y="428"/>
                </a:lnTo>
                <a:lnTo>
                  <a:pt x="1028" y="446"/>
                </a:lnTo>
                <a:lnTo>
                  <a:pt x="1068" y="466"/>
                </a:lnTo>
                <a:lnTo>
                  <a:pt x="1107" y="482"/>
                </a:lnTo>
                <a:lnTo>
                  <a:pt x="1144" y="498"/>
                </a:lnTo>
                <a:lnTo>
                  <a:pt x="1181" y="511"/>
                </a:lnTo>
                <a:lnTo>
                  <a:pt x="1224" y="523"/>
                </a:lnTo>
                <a:lnTo>
                  <a:pt x="1268" y="534"/>
                </a:lnTo>
                <a:lnTo>
                  <a:pt x="1297" y="538"/>
                </a:lnTo>
                <a:lnTo>
                  <a:pt x="1519" y="561"/>
                </a:lnTo>
                <a:lnTo>
                  <a:pt x="1229" y="1188"/>
                </a:lnTo>
                <a:close/>
              </a:path>
            </a:pathLst>
          </a:custGeom>
          <a:solidFill>
            <a:schemeClr val="accent2"/>
          </a:solidFill>
          <a:ln w="22225">
            <a:solidFill>
              <a:srgbClr val="000000"/>
            </a:solidFill>
            <a:prstDash val="solid"/>
            <a:round/>
            <a:headEnd/>
            <a:tailEnd/>
          </a:ln>
        </p:spPr>
        <p:txBody>
          <a:bodyPr/>
          <a:lstStyle/>
          <a:p>
            <a:endParaRPr lang="en-US"/>
          </a:p>
        </p:txBody>
      </p:sp>
      <p:sp>
        <p:nvSpPr>
          <p:cNvPr id="23560" name="Freeform 8"/>
          <p:cNvSpPr>
            <a:spLocks/>
          </p:cNvSpPr>
          <p:nvPr/>
        </p:nvSpPr>
        <p:spPr bwMode="auto">
          <a:xfrm>
            <a:off x="2836863" y="4827588"/>
            <a:ext cx="2351087" cy="1862137"/>
          </a:xfrm>
          <a:custGeom>
            <a:avLst/>
            <a:gdLst/>
            <a:ahLst/>
            <a:cxnLst>
              <a:cxn ang="0">
                <a:pos x="541" y="0"/>
              </a:cxn>
              <a:cxn ang="0">
                <a:pos x="431" y="292"/>
              </a:cxn>
              <a:cxn ang="0">
                <a:pos x="467" y="307"/>
              </a:cxn>
              <a:cxn ang="0">
                <a:pos x="502" y="320"/>
              </a:cxn>
              <a:cxn ang="0">
                <a:pos x="535" y="328"/>
              </a:cxn>
              <a:cxn ang="0">
                <a:pos x="565" y="337"/>
              </a:cxn>
              <a:cxn ang="0">
                <a:pos x="598" y="346"/>
              </a:cxn>
              <a:cxn ang="0">
                <a:pos x="636" y="353"/>
              </a:cxn>
              <a:cxn ang="0">
                <a:pos x="671" y="358"/>
              </a:cxn>
              <a:cxn ang="0">
                <a:pos x="705" y="363"/>
              </a:cxn>
              <a:cxn ang="0">
                <a:pos x="745" y="369"/>
              </a:cxn>
              <a:cxn ang="0">
                <a:pos x="787" y="371"/>
              </a:cxn>
              <a:cxn ang="0">
                <a:pos x="862" y="371"/>
              </a:cxn>
              <a:cxn ang="0">
                <a:pos x="902" y="369"/>
              </a:cxn>
              <a:cxn ang="0">
                <a:pos x="936" y="368"/>
              </a:cxn>
              <a:cxn ang="0">
                <a:pos x="973" y="362"/>
              </a:cxn>
              <a:cxn ang="0">
                <a:pos x="1011" y="355"/>
              </a:cxn>
              <a:cxn ang="0">
                <a:pos x="1044" y="348"/>
              </a:cxn>
              <a:cxn ang="0">
                <a:pos x="1086" y="340"/>
              </a:cxn>
              <a:cxn ang="0">
                <a:pos x="1333" y="271"/>
              </a:cxn>
              <a:cxn ang="0">
                <a:pos x="1481" y="895"/>
              </a:cxn>
              <a:cxn ang="0">
                <a:pos x="1446" y="909"/>
              </a:cxn>
              <a:cxn ang="0">
                <a:pos x="1413" y="921"/>
              </a:cxn>
              <a:cxn ang="0">
                <a:pos x="1383" y="931"/>
              </a:cxn>
              <a:cxn ang="0">
                <a:pos x="1352" y="942"/>
              </a:cxn>
              <a:cxn ang="0">
                <a:pos x="1323" y="950"/>
              </a:cxn>
              <a:cxn ang="0">
                <a:pos x="1291" y="961"/>
              </a:cxn>
              <a:cxn ang="0">
                <a:pos x="1263" y="968"/>
              </a:cxn>
              <a:cxn ang="0">
                <a:pos x="1233" y="975"/>
              </a:cxn>
              <a:cxn ang="0">
                <a:pos x="1203" y="982"/>
              </a:cxn>
              <a:cxn ang="0">
                <a:pos x="1170" y="990"/>
              </a:cxn>
              <a:cxn ang="0">
                <a:pos x="1132" y="995"/>
              </a:cxn>
              <a:cxn ang="0">
                <a:pos x="1101" y="1001"/>
              </a:cxn>
              <a:cxn ang="0">
                <a:pos x="1066" y="1008"/>
              </a:cxn>
              <a:cxn ang="0">
                <a:pos x="1030" y="1014"/>
              </a:cxn>
              <a:cxn ang="0">
                <a:pos x="992" y="1015"/>
              </a:cxn>
              <a:cxn ang="0">
                <a:pos x="950" y="1019"/>
              </a:cxn>
              <a:cxn ang="0">
                <a:pos x="910" y="1022"/>
              </a:cxn>
              <a:cxn ang="0">
                <a:pos x="872" y="1022"/>
              </a:cxn>
              <a:cxn ang="0">
                <a:pos x="830" y="1022"/>
              </a:cxn>
              <a:cxn ang="0">
                <a:pos x="778" y="1022"/>
              </a:cxn>
              <a:cxn ang="0">
                <a:pos x="731" y="1019"/>
              </a:cxn>
              <a:cxn ang="0">
                <a:pos x="698" y="1018"/>
              </a:cxn>
              <a:cxn ang="0">
                <a:pos x="662" y="1014"/>
              </a:cxn>
              <a:cxn ang="0">
                <a:pos x="623" y="1013"/>
              </a:cxn>
              <a:cxn ang="0">
                <a:pos x="580" y="1006"/>
              </a:cxn>
              <a:cxn ang="0">
                <a:pos x="544" y="999"/>
              </a:cxn>
              <a:cxn ang="0">
                <a:pos x="507" y="992"/>
              </a:cxn>
              <a:cxn ang="0">
                <a:pos x="464" y="983"/>
              </a:cxn>
              <a:cxn ang="0">
                <a:pos x="431" y="974"/>
              </a:cxn>
              <a:cxn ang="0">
                <a:pos x="389" y="966"/>
              </a:cxn>
              <a:cxn ang="0">
                <a:pos x="354" y="954"/>
              </a:cxn>
              <a:cxn ang="0">
                <a:pos x="317" y="942"/>
              </a:cxn>
              <a:cxn ang="0">
                <a:pos x="279" y="930"/>
              </a:cxn>
              <a:cxn ang="0">
                <a:pos x="232" y="914"/>
              </a:cxn>
              <a:cxn ang="0">
                <a:pos x="185" y="897"/>
              </a:cxn>
              <a:cxn ang="0">
                <a:pos x="71" y="1173"/>
              </a:cxn>
              <a:cxn ang="0">
                <a:pos x="0" y="480"/>
              </a:cxn>
              <a:cxn ang="0">
                <a:pos x="541" y="0"/>
              </a:cxn>
            </a:cxnLst>
            <a:rect l="0" t="0" r="r" b="b"/>
            <a:pathLst>
              <a:path w="1481" h="1173">
                <a:moveTo>
                  <a:pt x="541" y="0"/>
                </a:moveTo>
                <a:lnTo>
                  <a:pt x="431" y="292"/>
                </a:lnTo>
                <a:lnTo>
                  <a:pt x="467" y="307"/>
                </a:lnTo>
                <a:lnTo>
                  <a:pt x="502" y="320"/>
                </a:lnTo>
                <a:lnTo>
                  <a:pt x="535" y="328"/>
                </a:lnTo>
                <a:lnTo>
                  <a:pt x="565" y="337"/>
                </a:lnTo>
                <a:lnTo>
                  <a:pt x="598" y="346"/>
                </a:lnTo>
                <a:lnTo>
                  <a:pt x="636" y="353"/>
                </a:lnTo>
                <a:lnTo>
                  <a:pt x="671" y="358"/>
                </a:lnTo>
                <a:lnTo>
                  <a:pt x="705" y="363"/>
                </a:lnTo>
                <a:lnTo>
                  <a:pt x="745" y="369"/>
                </a:lnTo>
                <a:lnTo>
                  <a:pt x="787" y="371"/>
                </a:lnTo>
                <a:lnTo>
                  <a:pt x="862" y="371"/>
                </a:lnTo>
                <a:lnTo>
                  <a:pt x="902" y="369"/>
                </a:lnTo>
                <a:lnTo>
                  <a:pt x="936" y="368"/>
                </a:lnTo>
                <a:lnTo>
                  <a:pt x="973" y="362"/>
                </a:lnTo>
                <a:lnTo>
                  <a:pt x="1011" y="355"/>
                </a:lnTo>
                <a:lnTo>
                  <a:pt x="1044" y="348"/>
                </a:lnTo>
                <a:lnTo>
                  <a:pt x="1086" y="340"/>
                </a:lnTo>
                <a:lnTo>
                  <a:pt x="1333" y="271"/>
                </a:lnTo>
                <a:lnTo>
                  <a:pt x="1481" y="895"/>
                </a:lnTo>
                <a:lnTo>
                  <a:pt x="1446" y="909"/>
                </a:lnTo>
                <a:lnTo>
                  <a:pt x="1413" y="921"/>
                </a:lnTo>
                <a:lnTo>
                  <a:pt x="1383" y="931"/>
                </a:lnTo>
                <a:lnTo>
                  <a:pt x="1352" y="942"/>
                </a:lnTo>
                <a:lnTo>
                  <a:pt x="1323" y="950"/>
                </a:lnTo>
                <a:lnTo>
                  <a:pt x="1291" y="961"/>
                </a:lnTo>
                <a:lnTo>
                  <a:pt x="1263" y="968"/>
                </a:lnTo>
                <a:lnTo>
                  <a:pt x="1233" y="975"/>
                </a:lnTo>
                <a:lnTo>
                  <a:pt x="1203" y="982"/>
                </a:lnTo>
                <a:lnTo>
                  <a:pt x="1170" y="990"/>
                </a:lnTo>
                <a:lnTo>
                  <a:pt x="1132" y="995"/>
                </a:lnTo>
                <a:lnTo>
                  <a:pt x="1101" y="1001"/>
                </a:lnTo>
                <a:lnTo>
                  <a:pt x="1066" y="1008"/>
                </a:lnTo>
                <a:lnTo>
                  <a:pt x="1030" y="1014"/>
                </a:lnTo>
                <a:lnTo>
                  <a:pt x="992" y="1015"/>
                </a:lnTo>
                <a:lnTo>
                  <a:pt x="950" y="1019"/>
                </a:lnTo>
                <a:lnTo>
                  <a:pt x="910" y="1022"/>
                </a:lnTo>
                <a:lnTo>
                  <a:pt x="872" y="1022"/>
                </a:lnTo>
                <a:lnTo>
                  <a:pt x="830" y="1022"/>
                </a:lnTo>
                <a:lnTo>
                  <a:pt x="778" y="1022"/>
                </a:lnTo>
                <a:lnTo>
                  <a:pt x="731" y="1019"/>
                </a:lnTo>
                <a:lnTo>
                  <a:pt x="698" y="1018"/>
                </a:lnTo>
                <a:lnTo>
                  <a:pt x="662" y="1014"/>
                </a:lnTo>
                <a:lnTo>
                  <a:pt x="623" y="1013"/>
                </a:lnTo>
                <a:lnTo>
                  <a:pt x="580" y="1006"/>
                </a:lnTo>
                <a:lnTo>
                  <a:pt x="544" y="999"/>
                </a:lnTo>
                <a:lnTo>
                  <a:pt x="507" y="992"/>
                </a:lnTo>
                <a:lnTo>
                  <a:pt x="464" y="983"/>
                </a:lnTo>
                <a:lnTo>
                  <a:pt x="431" y="974"/>
                </a:lnTo>
                <a:lnTo>
                  <a:pt x="389" y="966"/>
                </a:lnTo>
                <a:lnTo>
                  <a:pt x="354" y="954"/>
                </a:lnTo>
                <a:lnTo>
                  <a:pt x="317" y="942"/>
                </a:lnTo>
                <a:lnTo>
                  <a:pt x="279" y="930"/>
                </a:lnTo>
                <a:lnTo>
                  <a:pt x="232" y="914"/>
                </a:lnTo>
                <a:lnTo>
                  <a:pt x="185" y="897"/>
                </a:lnTo>
                <a:lnTo>
                  <a:pt x="71" y="1173"/>
                </a:lnTo>
                <a:lnTo>
                  <a:pt x="0" y="480"/>
                </a:lnTo>
                <a:lnTo>
                  <a:pt x="541" y="0"/>
                </a:lnTo>
                <a:close/>
              </a:path>
            </a:pathLst>
          </a:custGeom>
          <a:solidFill>
            <a:srgbClr val="339933"/>
          </a:solidFill>
          <a:ln w="22225">
            <a:solidFill>
              <a:srgbClr val="000000"/>
            </a:solidFill>
            <a:prstDash val="solid"/>
            <a:round/>
            <a:headEnd/>
            <a:tailEnd/>
          </a:ln>
        </p:spPr>
        <p:txBody>
          <a:bodyPr/>
          <a:lstStyle/>
          <a:p>
            <a:endParaRPr lang="en-US"/>
          </a:p>
        </p:txBody>
      </p:sp>
      <p:sp>
        <p:nvSpPr>
          <p:cNvPr id="23561" name="Freeform 9"/>
          <p:cNvSpPr>
            <a:spLocks/>
          </p:cNvSpPr>
          <p:nvPr/>
        </p:nvSpPr>
        <p:spPr bwMode="auto">
          <a:xfrm>
            <a:off x="4646613" y="4597400"/>
            <a:ext cx="2605087" cy="2260600"/>
          </a:xfrm>
          <a:custGeom>
            <a:avLst/>
            <a:gdLst/>
            <a:ahLst/>
            <a:cxnLst>
              <a:cxn ang="0">
                <a:pos x="1641" y="568"/>
              </a:cxn>
              <a:cxn ang="0">
                <a:pos x="1450" y="678"/>
              </a:cxn>
              <a:cxn ang="0">
                <a:pos x="1431" y="697"/>
              </a:cxn>
              <a:cxn ang="0">
                <a:pos x="1409" y="715"/>
              </a:cxn>
              <a:cxn ang="0">
                <a:pos x="1389" y="734"/>
              </a:cxn>
              <a:cxn ang="0">
                <a:pos x="1366" y="751"/>
              </a:cxn>
              <a:cxn ang="0">
                <a:pos x="1342" y="769"/>
              </a:cxn>
              <a:cxn ang="0">
                <a:pos x="1321" y="786"/>
              </a:cxn>
              <a:cxn ang="0">
                <a:pos x="1295" y="803"/>
              </a:cxn>
              <a:cxn ang="0">
                <a:pos x="1265" y="820"/>
              </a:cxn>
              <a:cxn ang="0">
                <a:pos x="1236" y="840"/>
              </a:cxn>
              <a:cxn ang="0">
                <a:pos x="1212" y="856"/>
              </a:cxn>
              <a:cxn ang="0">
                <a:pos x="1185" y="869"/>
              </a:cxn>
              <a:cxn ang="0">
                <a:pos x="1152" y="888"/>
              </a:cxn>
              <a:cxn ang="0">
                <a:pos x="1122" y="906"/>
              </a:cxn>
              <a:cxn ang="0">
                <a:pos x="1092" y="922"/>
              </a:cxn>
              <a:cxn ang="0">
                <a:pos x="1060" y="937"/>
              </a:cxn>
              <a:cxn ang="0">
                <a:pos x="1033" y="950"/>
              </a:cxn>
              <a:cxn ang="0">
                <a:pos x="994" y="966"/>
              </a:cxn>
              <a:cxn ang="0">
                <a:pos x="962" y="982"/>
              </a:cxn>
              <a:cxn ang="0">
                <a:pos x="932" y="993"/>
              </a:cxn>
              <a:cxn ang="0">
                <a:pos x="896" y="1005"/>
              </a:cxn>
              <a:cxn ang="0">
                <a:pos x="871" y="1013"/>
              </a:cxn>
              <a:cxn ang="0">
                <a:pos x="839" y="1023"/>
              </a:cxn>
              <a:cxn ang="0">
                <a:pos x="806" y="1033"/>
              </a:cxn>
              <a:cxn ang="0">
                <a:pos x="771" y="1044"/>
              </a:cxn>
              <a:cxn ang="0">
                <a:pos x="739" y="1052"/>
              </a:cxn>
              <a:cxn ang="0">
                <a:pos x="703" y="1060"/>
              </a:cxn>
              <a:cxn ang="0">
                <a:pos x="660" y="1069"/>
              </a:cxn>
              <a:cxn ang="0">
                <a:pos x="622" y="1077"/>
              </a:cxn>
              <a:cxn ang="0">
                <a:pos x="583" y="1084"/>
              </a:cxn>
              <a:cxn ang="0">
                <a:pos x="540" y="1093"/>
              </a:cxn>
              <a:cxn ang="0">
                <a:pos x="499" y="1096"/>
              </a:cxn>
              <a:cxn ang="0">
                <a:pos x="584" y="1424"/>
              </a:cxn>
              <a:cxn ang="0">
                <a:pos x="0" y="786"/>
              </a:cxn>
              <a:cxn ang="0">
                <a:pos x="180" y="135"/>
              </a:cxn>
              <a:cxn ang="0">
                <a:pos x="262" y="379"/>
              </a:cxn>
              <a:cxn ang="0">
                <a:pos x="300" y="378"/>
              </a:cxn>
              <a:cxn ang="0">
                <a:pos x="339" y="376"/>
              </a:cxn>
              <a:cxn ang="0">
                <a:pos x="391" y="373"/>
              </a:cxn>
              <a:cxn ang="0">
                <a:pos x="442" y="369"/>
              </a:cxn>
              <a:cxn ang="0">
                <a:pos x="496" y="358"/>
              </a:cxn>
              <a:cxn ang="0">
                <a:pos x="541" y="348"/>
              </a:cxn>
              <a:cxn ang="0">
                <a:pos x="587" y="334"/>
              </a:cxn>
              <a:cxn ang="0">
                <a:pos x="634" y="321"/>
              </a:cxn>
              <a:cxn ang="0">
                <a:pos x="672" y="306"/>
              </a:cxn>
              <a:cxn ang="0">
                <a:pos x="713" y="287"/>
              </a:cxn>
              <a:cxn ang="0">
                <a:pos x="757" y="266"/>
              </a:cxn>
              <a:cxn ang="0">
                <a:pos x="795" y="247"/>
              </a:cxn>
              <a:cxn ang="0">
                <a:pos x="834" y="225"/>
              </a:cxn>
              <a:cxn ang="0">
                <a:pos x="867" y="206"/>
              </a:cxn>
              <a:cxn ang="0">
                <a:pos x="906" y="177"/>
              </a:cxn>
              <a:cxn ang="0">
                <a:pos x="943" y="150"/>
              </a:cxn>
              <a:cxn ang="0">
                <a:pos x="964" y="128"/>
              </a:cxn>
              <a:cxn ang="0">
                <a:pos x="1072" y="0"/>
              </a:cxn>
              <a:cxn ang="0">
                <a:pos x="1641" y="568"/>
              </a:cxn>
            </a:cxnLst>
            <a:rect l="0" t="0" r="r" b="b"/>
            <a:pathLst>
              <a:path w="1641" h="1424">
                <a:moveTo>
                  <a:pt x="1641" y="568"/>
                </a:moveTo>
                <a:lnTo>
                  <a:pt x="1450" y="678"/>
                </a:lnTo>
                <a:lnTo>
                  <a:pt x="1431" y="697"/>
                </a:lnTo>
                <a:lnTo>
                  <a:pt x="1409" y="715"/>
                </a:lnTo>
                <a:lnTo>
                  <a:pt x="1389" y="734"/>
                </a:lnTo>
                <a:lnTo>
                  <a:pt x="1366" y="751"/>
                </a:lnTo>
                <a:lnTo>
                  <a:pt x="1342" y="769"/>
                </a:lnTo>
                <a:lnTo>
                  <a:pt x="1321" y="786"/>
                </a:lnTo>
                <a:lnTo>
                  <a:pt x="1295" y="803"/>
                </a:lnTo>
                <a:lnTo>
                  <a:pt x="1265" y="820"/>
                </a:lnTo>
                <a:lnTo>
                  <a:pt x="1236" y="840"/>
                </a:lnTo>
                <a:lnTo>
                  <a:pt x="1212" y="856"/>
                </a:lnTo>
                <a:lnTo>
                  <a:pt x="1185" y="869"/>
                </a:lnTo>
                <a:lnTo>
                  <a:pt x="1152" y="888"/>
                </a:lnTo>
                <a:lnTo>
                  <a:pt x="1122" y="906"/>
                </a:lnTo>
                <a:lnTo>
                  <a:pt x="1092" y="922"/>
                </a:lnTo>
                <a:lnTo>
                  <a:pt x="1060" y="937"/>
                </a:lnTo>
                <a:lnTo>
                  <a:pt x="1033" y="950"/>
                </a:lnTo>
                <a:lnTo>
                  <a:pt x="994" y="966"/>
                </a:lnTo>
                <a:lnTo>
                  <a:pt x="962" y="982"/>
                </a:lnTo>
                <a:lnTo>
                  <a:pt x="932" y="993"/>
                </a:lnTo>
                <a:lnTo>
                  <a:pt x="896" y="1005"/>
                </a:lnTo>
                <a:lnTo>
                  <a:pt x="871" y="1013"/>
                </a:lnTo>
                <a:lnTo>
                  <a:pt x="839" y="1023"/>
                </a:lnTo>
                <a:lnTo>
                  <a:pt x="806" y="1033"/>
                </a:lnTo>
                <a:lnTo>
                  <a:pt x="771" y="1044"/>
                </a:lnTo>
                <a:lnTo>
                  <a:pt x="739" y="1052"/>
                </a:lnTo>
                <a:lnTo>
                  <a:pt x="703" y="1060"/>
                </a:lnTo>
                <a:lnTo>
                  <a:pt x="660" y="1069"/>
                </a:lnTo>
                <a:lnTo>
                  <a:pt x="622" y="1077"/>
                </a:lnTo>
                <a:lnTo>
                  <a:pt x="583" y="1084"/>
                </a:lnTo>
                <a:lnTo>
                  <a:pt x="540" y="1093"/>
                </a:lnTo>
                <a:lnTo>
                  <a:pt x="499" y="1096"/>
                </a:lnTo>
                <a:lnTo>
                  <a:pt x="584" y="1424"/>
                </a:lnTo>
                <a:lnTo>
                  <a:pt x="0" y="786"/>
                </a:lnTo>
                <a:lnTo>
                  <a:pt x="180" y="135"/>
                </a:lnTo>
                <a:lnTo>
                  <a:pt x="262" y="379"/>
                </a:lnTo>
                <a:lnTo>
                  <a:pt x="300" y="378"/>
                </a:lnTo>
                <a:lnTo>
                  <a:pt x="339" y="376"/>
                </a:lnTo>
                <a:lnTo>
                  <a:pt x="391" y="373"/>
                </a:lnTo>
                <a:lnTo>
                  <a:pt x="442" y="369"/>
                </a:lnTo>
                <a:lnTo>
                  <a:pt x="496" y="358"/>
                </a:lnTo>
                <a:lnTo>
                  <a:pt x="541" y="348"/>
                </a:lnTo>
                <a:lnTo>
                  <a:pt x="587" y="334"/>
                </a:lnTo>
                <a:lnTo>
                  <a:pt x="634" y="321"/>
                </a:lnTo>
                <a:lnTo>
                  <a:pt x="672" y="306"/>
                </a:lnTo>
                <a:lnTo>
                  <a:pt x="713" y="287"/>
                </a:lnTo>
                <a:lnTo>
                  <a:pt x="757" y="266"/>
                </a:lnTo>
                <a:lnTo>
                  <a:pt x="795" y="247"/>
                </a:lnTo>
                <a:lnTo>
                  <a:pt x="834" y="225"/>
                </a:lnTo>
                <a:lnTo>
                  <a:pt x="867" y="206"/>
                </a:lnTo>
                <a:lnTo>
                  <a:pt x="906" y="177"/>
                </a:lnTo>
                <a:lnTo>
                  <a:pt x="943" y="150"/>
                </a:lnTo>
                <a:lnTo>
                  <a:pt x="964" y="128"/>
                </a:lnTo>
                <a:lnTo>
                  <a:pt x="1072" y="0"/>
                </a:lnTo>
                <a:lnTo>
                  <a:pt x="1641" y="568"/>
                </a:lnTo>
                <a:close/>
              </a:path>
            </a:pathLst>
          </a:custGeom>
          <a:solidFill>
            <a:srgbClr val="FFCC00"/>
          </a:solidFill>
          <a:ln w="22225">
            <a:solidFill>
              <a:srgbClr val="000000"/>
            </a:solidFill>
            <a:prstDash val="solid"/>
            <a:round/>
            <a:headEnd/>
            <a:tailEnd/>
          </a:ln>
        </p:spPr>
        <p:txBody>
          <a:bodyPr/>
          <a:lstStyle/>
          <a:p>
            <a:endParaRPr lang="en-US"/>
          </a:p>
        </p:txBody>
      </p:sp>
      <p:sp>
        <p:nvSpPr>
          <p:cNvPr id="23562" name="Freeform 10"/>
          <p:cNvSpPr>
            <a:spLocks/>
          </p:cNvSpPr>
          <p:nvPr/>
        </p:nvSpPr>
        <p:spPr bwMode="auto">
          <a:xfrm>
            <a:off x="6229350" y="3390900"/>
            <a:ext cx="1914525" cy="2282825"/>
          </a:xfrm>
          <a:custGeom>
            <a:avLst/>
            <a:gdLst/>
            <a:ahLst/>
            <a:cxnLst>
              <a:cxn ang="0">
                <a:pos x="0" y="554"/>
              </a:cxn>
              <a:cxn ang="0">
                <a:pos x="235" y="780"/>
              </a:cxn>
              <a:cxn ang="0">
                <a:pos x="257" y="759"/>
              </a:cxn>
              <a:cxn ang="0">
                <a:pos x="273" y="737"/>
              </a:cxn>
              <a:cxn ang="0">
                <a:pos x="292" y="713"/>
              </a:cxn>
              <a:cxn ang="0">
                <a:pos x="313" y="685"/>
              </a:cxn>
              <a:cxn ang="0">
                <a:pos x="334" y="653"/>
              </a:cxn>
              <a:cxn ang="0">
                <a:pos x="351" y="622"/>
              </a:cxn>
              <a:cxn ang="0">
                <a:pos x="369" y="593"/>
              </a:cxn>
              <a:cxn ang="0">
                <a:pos x="388" y="557"/>
              </a:cxn>
              <a:cxn ang="0">
                <a:pos x="408" y="520"/>
              </a:cxn>
              <a:cxn ang="0">
                <a:pos x="433" y="460"/>
              </a:cxn>
              <a:cxn ang="0">
                <a:pos x="449" y="418"/>
              </a:cxn>
              <a:cxn ang="0">
                <a:pos x="462" y="377"/>
              </a:cxn>
              <a:cxn ang="0">
                <a:pos x="473" y="341"/>
              </a:cxn>
              <a:cxn ang="0">
                <a:pos x="481" y="300"/>
              </a:cxn>
              <a:cxn ang="0">
                <a:pos x="488" y="272"/>
              </a:cxn>
              <a:cxn ang="0">
                <a:pos x="503" y="217"/>
              </a:cxn>
              <a:cxn ang="0">
                <a:pos x="568" y="0"/>
              </a:cxn>
              <a:cxn ang="0">
                <a:pos x="1150" y="69"/>
              </a:cxn>
              <a:cxn ang="0">
                <a:pos x="1150" y="107"/>
              </a:cxn>
              <a:cxn ang="0">
                <a:pos x="1149" y="142"/>
              </a:cxn>
              <a:cxn ang="0">
                <a:pos x="1147" y="174"/>
              </a:cxn>
              <a:cxn ang="0">
                <a:pos x="1146" y="207"/>
              </a:cxn>
              <a:cxn ang="0">
                <a:pos x="1142" y="236"/>
              </a:cxn>
              <a:cxn ang="0">
                <a:pos x="1141" y="270"/>
              </a:cxn>
              <a:cxn ang="0">
                <a:pos x="1137" y="298"/>
              </a:cxn>
              <a:cxn ang="0">
                <a:pos x="1132" y="328"/>
              </a:cxn>
              <a:cxn ang="0">
                <a:pos x="1128" y="358"/>
              </a:cxn>
              <a:cxn ang="0">
                <a:pos x="1123" y="391"/>
              </a:cxn>
              <a:cxn ang="0">
                <a:pos x="1113" y="430"/>
              </a:cxn>
              <a:cxn ang="0">
                <a:pos x="1108" y="461"/>
              </a:cxn>
              <a:cxn ang="0">
                <a:pos x="1102" y="496"/>
              </a:cxn>
              <a:cxn ang="0">
                <a:pos x="1094" y="532"/>
              </a:cxn>
              <a:cxn ang="0">
                <a:pos x="1082" y="568"/>
              </a:cxn>
              <a:cxn ang="0">
                <a:pos x="1069" y="608"/>
              </a:cxn>
              <a:cxn ang="0">
                <a:pos x="1056" y="646"/>
              </a:cxn>
              <a:cxn ang="0">
                <a:pos x="1042" y="681"/>
              </a:cxn>
              <a:cxn ang="0">
                <a:pos x="1027" y="720"/>
              </a:cxn>
              <a:cxn ang="0">
                <a:pos x="1007" y="768"/>
              </a:cxn>
              <a:cxn ang="0">
                <a:pos x="989" y="812"/>
              </a:cxn>
              <a:cxn ang="0">
                <a:pos x="975" y="842"/>
              </a:cxn>
              <a:cxn ang="0">
                <a:pos x="959" y="874"/>
              </a:cxn>
              <a:cxn ang="0">
                <a:pos x="942" y="908"/>
              </a:cxn>
              <a:cxn ang="0">
                <a:pos x="919" y="947"/>
              </a:cxn>
              <a:cxn ang="0">
                <a:pos x="899" y="977"/>
              </a:cxn>
              <a:cxn ang="0">
                <a:pos x="880" y="1009"/>
              </a:cxn>
              <a:cxn ang="0">
                <a:pos x="855" y="1046"/>
              </a:cxn>
              <a:cxn ang="0">
                <a:pos x="834" y="1073"/>
              </a:cxn>
              <a:cxn ang="0">
                <a:pos x="811" y="1109"/>
              </a:cxn>
              <a:cxn ang="0">
                <a:pos x="787" y="1138"/>
              </a:cxn>
              <a:cxn ang="0">
                <a:pos x="764" y="1169"/>
              </a:cxn>
              <a:cxn ang="0">
                <a:pos x="737" y="1199"/>
              </a:cxn>
              <a:cxn ang="0">
                <a:pos x="704" y="1236"/>
              </a:cxn>
              <a:cxn ang="0">
                <a:pos x="908" y="1438"/>
              </a:cxn>
              <a:cxn ang="0">
                <a:pos x="171" y="1256"/>
              </a:cxn>
              <a:cxn ang="0">
                <a:pos x="0" y="554"/>
              </a:cxn>
            </a:cxnLst>
            <a:rect l="0" t="0" r="r" b="b"/>
            <a:pathLst>
              <a:path w="1150" h="1438">
                <a:moveTo>
                  <a:pt x="0" y="554"/>
                </a:moveTo>
                <a:lnTo>
                  <a:pt x="235" y="780"/>
                </a:lnTo>
                <a:lnTo>
                  <a:pt x="257" y="759"/>
                </a:lnTo>
                <a:lnTo>
                  <a:pt x="273" y="737"/>
                </a:lnTo>
                <a:lnTo>
                  <a:pt x="292" y="713"/>
                </a:lnTo>
                <a:lnTo>
                  <a:pt x="313" y="685"/>
                </a:lnTo>
                <a:lnTo>
                  <a:pt x="334" y="653"/>
                </a:lnTo>
                <a:lnTo>
                  <a:pt x="351" y="622"/>
                </a:lnTo>
                <a:lnTo>
                  <a:pt x="369" y="593"/>
                </a:lnTo>
                <a:lnTo>
                  <a:pt x="388" y="557"/>
                </a:lnTo>
                <a:lnTo>
                  <a:pt x="408" y="520"/>
                </a:lnTo>
                <a:lnTo>
                  <a:pt x="433" y="460"/>
                </a:lnTo>
                <a:lnTo>
                  <a:pt x="449" y="418"/>
                </a:lnTo>
                <a:lnTo>
                  <a:pt x="462" y="377"/>
                </a:lnTo>
                <a:lnTo>
                  <a:pt x="473" y="341"/>
                </a:lnTo>
                <a:lnTo>
                  <a:pt x="481" y="300"/>
                </a:lnTo>
                <a:lnTo>
                  <a:pt x="488" y="272"/>
                </a:lnTo>
                <a:lnTo>
                  <a:pt x="503" y="217"/>
                </a:lnTo>
                <a:lnTo>
                  <a:pt x="568" y="0"/>
                </a:lnTo>
                <a:lnTo>
                  <a:pt x="1150" y="69"/>
                </a:lnTo>
                <a:lnTo>
                  <a:pt x="1150" y="107"/>
                </a:lnTo>
                <a:lnTo>
                  <a:pt x="1149" y="142"/>
                </a:lnTo>
                <a:lnTo>
                  <a:pt x="1147" y="174"/>
                </a:lnTo>
                <a:lnTo>
                  <a:pt x="1146" y="207"/>
                </a:lnTo>
                <a:lnTo>
                  <a:pt x="1142" y="236"/>
                </a:lnTo>
                <a:lnTo>
                  <a:pt x="1141" y="270"/>
                </a:lnTo>
                <a:lnTo>
                  <a:pt x="1137" y="298"/>
                </a:lnTo>
                <a:lnTo>
                  <a:pt x="1132" y="328"/>
                </a:lnTo>
                <a:lnTo>
                  <a:pt x="1128" y="358"/>
                </a:lnTo>
                <a:lnTo>
                  <a:pt x="1123" y="391"/>
                </a:lnTo>
                <a:lnTo>
                  <a:pt x="1113" y="430"/>
                </a:lnTo>
                <a:lnTo>
                  <a:pt x="1108" y="461"/>
                </a:lnTo>
                <a:lnTo>
                  <a:pt x="1102" y="496"/>
                </a:lnTo>
                <a:lnTo>
                  <a:pt x="1094" y="532"/>
                </a:lnTo>
                <a:lnTo>
                  <a:pt x="1082" y="568"/>
                </a:lnTo>
                <a:lnTo>
                  <a:pt x="1069" y="608"/>
                </a:lnTo>
                <a:lnTo>
                  <a:pt x="1056" y="646"/>
                </a:lnTo>
                <a:lnTo>
                  <a:pt x="1042" y="681"/>
                </a:lnTo>
                <a:lnTo>
                  <a:pt x="1027" y="720"/>
                </a:lnTo>
                <a:lnTo>
                  <a:pt x="1007" y="768"/>
                </a:lnTo>
                <a:lnTo>
                  <a:pt x="989" y="812"/>
                </a:lnTo>
                <a:lnTo>
                  <a:pt x="975" y="842"/>
                </a:lnTo>
                <a:lnTo>
                  <a:pt x="959" y="874"/>
                </a:lnTo>
                <a:lnTo>
                  <a:pt x="942" y="908"/>
                </a:lnTo>
                <a:lnTo>
                  <a:pt x="919" y="947"/>
                </a:lnTo>
                <a:lnTo>
                  <a:pt x="899" y="977"/>
                </a:lnTo>
                <a:lnTo>
                  <a:pt x="880" y="1009"/>
                </a:lnTo>
                <a:lnTo>
                  <a:pt x="855" y="1046"/>
                </a:lnTo>
                <a:lnTo>
                  <a:pt x="834" y="1073"/>
                </a:lnTo>
                <a:lnTo>
                  <a:pt x="811" y="1109"/>
                </a:lnTo>
                <a:lnTo>
                  <a:pt x="787" y="1138"/>
                </a:lnTo>
                <a:lnTo>
                  <a:pt x="764" y="1169"/>
                </a:lnTo>
                <a:lnTo>
                  <a:pt x="737" y="1199"/>
                </a:lnTo>
                <a:lnTo>
                  <a:pt x="704" y="1236"/>
                </a:lnTo>
                <a:lnTo>
                  <a:pt x="908" y="1438"/>
                </a:lnTo>
                <a:lnTo>
                  <a:pt x="171" y="1256"/>
                </a:lnTo>
                <a:lnTo>
                  <a:pt x="0" y="554"/>
                </a:lnTo>
                <a:close/>
              </a:path>
            </a:pathLst>
          </a:custGeom>
          <a:solidFill>
            <a:schemeClr val="tx2"/>
          </a:solidFill>
          <a:ln w="22225">
            <a:solidFill>
              <a:srgbClr val="000000"/>
            </a:solidFill>
            <a:prstDash val="solid"/>
            <a:round/>
            <a:headEnd/>
            <a:tailEnd/>
          </a:ln>
        </p:spPr>
        <p:txBody>
          <a:bodyPr/>
          <a:lstStyle/>
          <a:p>
            <a:endParaRPr lang="en-US"/>
          </a:p>
        </p:txBody>
      </p:sp>
      <p:sp>
        <p:nvSpPr>
          <p:cNvPr id="23563" name="Freeform 11"/>
          <p:cNvSpPr>
            <a:spLocks/>
          </p:cNvSpPr>
          <p:nvPr/>
        </p:nvSpPr>
        <p:spPr bwMode="auto">
          <a:xfrm rot="2543035">
            <a:off x="6773863" y="1878013"/>
            <a:ext cx="2370137" cy="2074862"/>
          </a:xfrm>
          <a:custGeom>
            <a:avLst/>
            <a:gdLst/>
            <a:ahLst/>
            <a:cxnLst>
              <a:cxn ang="0">
                <a:pos x="279" y="0"/>
              </a:cxn>
              <a:cxn ang="0">
                <a:pos x="307" y="14"/>
              </a:cxn>
              <a:cxn ang="0">
                <a:pos x="330" y="26"/>
              </a:cxn>
              <a:cxn ang="0">
                <a:pos x="354" y="38"/>
              </a:cxn>
              <a:cxn ang="0">
                <a:pos x="377" y="50"/>
              </a:cxn>
              <a:cxn ang="0">
                <a:pos x="401" y="64"/>
              </a:cxn>
              <a:cxn ang="0">
                <a:pos x="423" y="80"/>
              </a:cxn>
              <a:cxn ang="0">
                <a:pos x="446" y="94"/>
              </a:cxn>
              <a:cxn ang="0">
                <a:pos x="469" y="107"/>
              </a:cxn>
              <a:cxn ang="0">
                <a:pos x="496" y="127"/>
              </a:cxn>
              <a:cxn ang="0">
                <a:pos x="526" y="147"/>
              </a:cxn>
              <a:cxn ang="0">
                <a:pos x="549" y="163"/>
              </a:cxn>
              <a:cxn ang="0">
                <a:pos x="571" y="182"/>
              </a:cxn>
              <a:cxn ang="0">
                <a:pos x="599" y="201"/>
              </a:cxn>
              <a:cxn ang="0">
                <a:pos x="627" y="222"/>
              </a:cxn>
              <a:cxn ang="0">
                <a:pos x="651" y="243"/>
              </a:cxn>
              <a:cxn ang="0">
                <a:pos x="675" y="265"/>
              </a:cxn>
              <a:cxn ang="0">
                <a:pos x="698" y="286"/>
              </a:cxn>
              <a:cxn ang="0">
                <a:pos x="726" y="312"/>
              </a:cxn>
              <a:cxn ang="0">
                <a:pos x="750" y="335"/>
              </a:cxn>
              <a:cxn ang="0">
                <a:pos x="771" y="358"/>
              </a:cxn>
              <a:cxn ang="0">
                <a:pos x="795" y="384"/>
              </a:cxn>
              <a:cxn ang="0">
                <a:pos x="814" y="403"/>
              </a:cxn>
              <a:cxn ang="0">
                <a:pos x="835" y="427"/>
              </a:cxn>
              <a:cxn ang="0">
                <a:pos x="856" y="451"/>
              </a:cxn>
              <a:cxn ang="0">
                <a:pos x="878" y="481"/>
              </a:cxn>
              <a:cxn ang="0">
                <a:pos x="898" y="505"/>
              </a:cxn>
              <a:cxn ang="0">
                <a:pos x="918" y="533"/>
              </a:cxn>
              <a:cxn ang="0">
                <a:pos x="943" y="566"/>
              </a:cxn>
              <a:cxn ang="0">
                <a:pos x="964" y="595"/>
              </a:cxn>
              <a:cxn ang="0">
                <a:pos x="986" y="628"/>
              </a:cxn>
              <a:cxn ang="0">
                <a:pos x="1007" y="661"/>
              </a:cxn>
              <a:cxn ang="0">
                <a:pos x="1026" y="696"/>
              </a:cxn>
              <a:cxn ang="0">
                <a:pos x="1047" y="733"/>
              </a:cxn>
              <a:cxn ang="0">
                <a:pos x="1063" y="764"/>
              </a:cxn>
              <a:cxn ang="0">
                <a:pos x="1078" y="793"/>
              </a:cxn>
              <a:cxn ang="0">
                <a:pos x="1092" y="828"/>
              </a:cxn>
              <a:cxn ang="0">
                <a:pos x="1101" y="852"/>
              </a:cxn>
              <a:cxn ang="0">
                <a:pos x="1373" y="745"/>
              </a:cxn>
              <a:cxn ang="0">
                <a:pos x="950" y="1307"/>
              </a:cxn>
              <a:cxn ang="0">
                <a:pos x="199" y="1215"/>
              </a:cxn>
              <a:cxn ang="0">
                <a:pos x="496" y="1096"/>
              </a:cxn>
              <a:cxn ang="0">
                <a:pos x="477" y="1056"/>
              </a:cxn>
              <a:cxn ang="0">
                <a:pos x="458" y="1017"/>
              </a:cxn>
              <a:cxn ang="0">
                <a:pos x="432" y="976"/>
              </a:cxn>
              <a:cxn ang="0">
                <a:pos x="403" y="932"/>
              </a:cxn>
              <a:cxn ang="0">
                <a:pos x="377" y="896"/>
              </a:cxn>
              <a:cxn ang="0">
                <a:pos x="349" y="861"/>
              </a:cxn>
              <a:cxn ang="0">
                <a:pos x="319" y="826"/>
              </a:cxn>
              <a:cxn ang="0">
                <a:pos x="290" y="797"/>
              </a:cxn>
              <a:cxn ang="0">
                <a:pos x="260" y="769"/>
              </a:cxn>
              <a:cxn ang="0">
                <a:pos x="226" y="738"/>
              </a:cxn>
              <a:cxn ang="0">
                <a:pos x="193" y="712"/>
              </a:cxn>
              <a:cxn ang="0">
                <a:pos x="161" y="686"/>
              </a:cxn>
              <a:cxn ang="0">
                <a:pos x="130" y="663"/>
              </a:cxn>
              <a:cxn ang="0">
                <a:pos x="92" y="639"/>
              </a:cxn>
              <a:cxn ang="0">
                <a:pos x="54" y="616"/>
              </a:cxn>
              <a:cxn ang="0">
                <a:pos x="28" y="604"/>
              </a:cxn>
              <a:cxn ang="0">
                <a:pos x="0" y="588"/>
              </a:cxn>
              <a:cxn ang="0">
                <a:pos x="279" y="0"/>
              </a:cxn>
            </a:cxnLst>
            <a:rect l="0" t="0" r="r" b="b"/>
            <a:pathLst>
              <a:path w="1373" h="1307">
                <a:moveTo>
                  <a:pt x="279" y="0"/>
                </a:moveTo>
                <a:lnTo>
                  <a:pt x="307" y="14"/>
                </a:lnTo>
                <a:lnTo>
                  <a:pt x="330" y="26"/>
                </a:lnTo>
                <a:lnTo>
                  <a:pt x="354" y="38"/>
                </a:lnTo>
                <a:lnTo>
                  <a:pt x="377" y="50"/>
                </a:lnTo>
                <a:lnTo>
                  <a:pt x="401" y="64"/>
                </a:lnTo>
                <a:lnTo>
                  <a:pt x="423" y="80"/>
                </a:lnTo>
                <a:lnTo>
                  <a:pt x="446" y="94"/>
                </a:lnTo>
                <a:lnTo>
                  <a:pt x="469" y="107"/>
                </a:lnTo>
                <a:lnTo>
                  <a:pt x="496" y="127"/>
                </a:lnTo>
                <a:lnTo>
                  <a:pt x="526" y="147"/>
                </a:lnTo>
                <a:lnTo>
                  <a:pt x="549" y="163"/>
                </a:lnTo>
                <a:lnTo>
                  <a:pt x="571" y="182"/>
                </a:lnTo>
                <a:lnTo>
                  <a:pt x="599" y="201"/>
                </a:lnTo>
                <a:lnTo>
                  <a:pt x="627" y="222"/>
                </a:lnTo>
                <a:lnTo>
                  <a:pt x="651" y="243"/>
                </a:lnTo>
                <a:lnTo>
                  <a:pt x="675" y="265"/>
                </a:lnTo>
                <a:lnTo>
                  <a:pt x="698" y="286"/>
                </a:lnTo>
                <a:lnTo>
                  <a:pt x="726" y="312"/>
                </a:lnTo>
                <a:lnTo>
                  <a:pt x="750" y="335"/>
                </a:lnTo>
                <a:lnTo>
                  <a:pt x="771" y="358"/>
                </a:lnTo>
                <a:lnTo>
                  <a:pt x="795" y="384"/>
                </a:lnTo>
                <a:lnTo>
                  <a:pt x="814" y="403"/>
                </a:lnTo>
                <a:lnTo>
                  <a:pt x="835" y="427"/>
                </a:lnTo>
                <a:lnTo>
                  <a:pt x="856" y="451"/>
                </a:lnTo>
                <a:lnTo>
                  <a:pt x="878" y="481"/>
                </a:lnTo>
                <a:lnTo>
                  <a:pt x="898" y="505"/>
                </a:lnTo>
                <a:lnTo>
                  <a:pt x="918" y="533"/>
                </a:lnTo>
                <a:lnTo>
                  <a:pt x="943" y="566"/>
                </a:lnTo>
                <a:lnTo>
                  <a:pt x="964" y="595"/>
                </a:lnTo>
                <a:lnTo>
                  <a:pt x="986" y="628"/>
                </a:lnTo>
                <a:lnTo>
                  <a:pt x="1007" y="661"/>
                </a:lnTo>
                <a:lnTo>
                  <a:pt x="1026" y="696"/>
                </a:lnTo>
                <a:lnTo>
                  <a:pt x="1047" y="733"/>
                </a:lnTo>
                <a:lnTo>
                  <a:pt x="1063" y="764"/>
                </a:lnTo>
                <a:lnTo>
                  <a:pt x="1078" y="793"/>
                </a:lnTo>
                <a:lnTo>
                  <a:pt x="1092" y="828"/>
                </a:lnTo>
                <a:lnTo>
                  <a:pt x="1101" y="852"/>
                </a:lnTo>
                <a:lnTo>
                  <a:pt x="1373" y="745"/>
                </a:lnTo>
                <a:lnTo>
                  <a:pt x="950" y="1307"/>
                </a:lnTo>
                <a:lnTo>
                  <a:pt x="199" y="1215"/>
                </a:lnTo>
                <a:lnTo>
                  <a:pt x="496" y="1096"/>
                </a:lnTo>
                <a:lnTo>
                  <a:pt x="477" y="1056"/>
                </a:lnTo>
                <a:lnTo>
                  <a:pt x="458" y="1017"/>
                </a:lnTo>
                <a:lnTo>
                  <a:pt x="432" y="976"/>
                </a:lnTo>
                <a:lnTo>
                  <a:pt x="403" y="932"/>
                </a:lnTo>
                <a:lnTo>
                  <a:pt x="377" y="896"/>
                </a:lnTo>
                <a:lnTo>
                  <a:pt x="349" y="861"/>
                </a:lnTo>
                <a:lnTo>
                  <a:pt x="319" y="826"/>
                </a:lnTo>
                <a:lnTo>
                  <a:pt x="290" y="797"/>
                </a:lnTo>
                <a:lnTo>
                  <a:pt x="260" y="769"/>
                </a:lnTo>
                <a:lnTo>
                  <a:pt x="226" y="738"/>
                </a:lnTo>
                <a:lnTo>
                  <a:pt x="193" y="712"/>
                </a:lnTo>
                <a:lnTo>
                  <a:pt x="161" y="686"/>
                </a:lnTo>
                <a:lnTo>
                  <a:pt x="130" y="663"/>
                </a:lnTo>
                <a:lnTo>
                  <a:pt x="92" y="639"/>
                </a:lnTo>
                <a:lnTo>
                  <a:pt x="54" y="616"/>
                </a:lnTo>
                <a:lnTo>
                  <a:pt x="28" y="604"/>
                </a:lnTo>
                <a:lnTo>
                  <a:pt x="0" y="588"/>
                </a:lnTo>
                <a:lnTo>
                  <a:pt x="279" y="0"/>
                </a:lnTo>
                <a:close/>
              </a:path>
            </a:pathLst>
          </a:custGeom>
          <a:solidFill>
            <a:srgbClr val="FF6600"/>
          </a:solidFill>
          <a:ln w="22225">
            <a:solidFill>
              <a:srgbClr val="000000"/>
            </a:solidFill>
            <a:prstDash val="solid"/>
            <a:round/>
            <a:headEnd/>
            <a:tailEnd/>
          </a:ln>
        </p:spPr>
        <p:txBody>
          <a:bodyPr/>
          <a:lstStyle/>
          <a:p>
            <a:endParaRPr lang="en-US"/>
          </a:p>
        </p:txBody>
      </p:sp>
      <p:sp>
        <p:nvSpPr>
          <p:cNvPr id="23564" name="Freeform 12"/>
          <p:cNvSpPr>
            <a:spLocks/>
          </p:cNvSpPr>
          <p:nvPr/>
        </p:nvSpPr>
        <p:spPr bwMode="auto">
          <a:xfrm rot="3805178">
            <a:off x="6387306" y="243682"/>
            <a:ext cx="2005013" cy="1974850"/>
          </a:xfrm>
          <a:custGeom>
            <a:avLst/>
            <a:gdLst/>
            <a:ahLst/>
            <a:cxnLst>
              <a:cxn ang="0">
                <a:pos x="708" y="1072"/>
              </a:cxn>
              <a:cxn ang="0">
                <a:pos x="795" y="863"/>
              </a:cxn>
              <a:cxn ang="0">
                <a:pos x="767" y="855"/>
              </a:cxn>
              <a:cxn ang="0">
                <a:pos x="736" y="848"/>
              </a:cxn>
              <a:cxn ang="0">
                <a:pos x="696" y="839"/>
              </a:cxn>
              <a:cxn ang="0">
                <a:pos x="663" y="834"/>
              </a:cxn>
              <a:cxn ang="0">
                <a:pos x="627" y="829"/>
              </a:cxn>
              <a:cxn ang="0">
                <a:pos x="587" y="825"/>
              </a:cxn>
              <a:cxn ang="0">
                <a:pos x="545" y="822"/>
              </a:cxn>
              <a:cxn ang="0">
                <a:pos x="470" y="822"/>
              </a:cxn>
              <a:cxn ang="0">
                <a:pos x="432" y="824"/>
              </a:cxn>
              <a:cxn ang="0">
                <a:pos x="396" y="827"/>
              </a:cxn>
              <a:cxn ang="0">
                <a:pos x="359" y="830"/>
              </a:cxn>
              <a:cxn ang="0">
                <a:pos x="323" y="837"/>
              </a:cxn>
              <a:cxn ang="0">
                <a:pos x="288" y="844"/>
              </a:cxn>
              <a:cxn ang="0">
                <a:pos x="246" y="853"/>
              </a:cxn>
              <a:cxn ang="0">
                <a:pos x="210" y="865"/>
              </a:cxn>
              <a:cxn ang="0">
                <a:pos x="305" y="424"/>
              </a:cxn>
              <a:cxn ang="0">
                <a:pos x="0" y="249"/>
              </a:cxn>
              <a:cxn ang="0">
                <a:pos x="15" y="243"/>
              </a:cxn>
              <a:cxn ang="0">
                <a:pos x="47" y="233"/>
              </a:cxn>
              <a:cxn ang="0">
                <a:pos x="71" y="226"/>
              </a:cxn>
              <a:cxn ang="0">
                <a:pos x="99" y="217"/>
              </a:cxn>
              <a:cxn ang="0">
                <a:pos x="132" y="210"/>
              </a:cxn>
              <a:cxn ang="0">
                <a:pos x="159" y="204"/>
              </a:cxn>
              <a:cxn ang="0">
                <a:pos x="196" y="195"/>
              </a:cxn>
              <a:cxn ang="0">
                <a:pos x="227" y="190"/>
              </a:cxn>
              <a:cxn ang="0">
                <a:pos x="264" y="184"/>
              </a:cxn>
              <a:cxn ang="0">
                <a:pos x="302" y="179"/>
              </a:cxn>
              <a:cxn ang="0">
                <a:pos x="338" y="176"/>
              </a:cxn>
              <a:cxn ang="0">
                <a:pos x="380" y="174"/>
              </a:cxn>
              <a:cxn ang="0">
                <a:pos x="420" y="171"/>
              </a:cxn>
              <a:cxn ang="0">
                <a:pos x="460" y="171"/>
              </a:cxn>
              <a:cxn ang="0">
                <a:pos x="502" y="171"/>
              </a:cxn>
              <a:cxn ang="0">
                <a:pos x="554" y="171"/>
              </a:cxn>
              <a:cxn ang="0">
                <a:pos x="601" y="172"/>
              </a:cxn>
              <a:cxn ang="0">
                <a:pos x="632" y="174"/>
              </a:cxn>
              <a:cxn ang="0">
                <a:pos x="670" y="177"/>
              </a:cxn>
              <a:cxn ang="0">
                <a:pos x="706" y="181"/>
              </a:cxn>
              <a:cxn ang="0">
                <a:pos x="750" y="186"/>
              </a:cxn>
              <a:cxn ang="0">
                <a:pos x="786" y="193"/>
              </a:cxn>
              <a:cxn ang="0">
                <a:pos x="821" y="200"/>
              </a:cxn>
              <a:cxn ang="0">
                <a:pos x="866" y="209"/>
              </a:cxn>
              <a:cxn ang="0">
                <a:pos x="901" y="217"/>
              </a:cxn>
              <a:cxn ang="0">
                <a:pos x="943" y="228"/>
              </a:cxn>
              <a:cxn ang="0">
                <a:pos x="977" y="237"/>
              </a:cxn>
              <a:cxn ang="0">
                <a:pos x="1016" y="249"/>
              </a:cxn>
              <a:cxn ang="0">
                <a:pos x="1054" y="261"/>
              </a:cxn>
              <a:cxn ang="0">
                <a:pos x="1167" y="0"/>
              </a:cxn>
              <a:cxn ang="0">
                <a:pos x="1328" y="726"/>
              </a:cxn>
              <a:cxn ang="0">
                <a:pos x="708" y="1072"/>
              </a:cxn>
            </a:cxnLst>
            <a:rect l="0" t="0" r="r" b="b"/>
            <a:pathLst>
              <a:path w="1328" h="1072">
                <a:moveTo>
                  <a:pt x="708" y="1072"/>
                </a:moveTo>
                <a:lnTo>
                  <a:pt x="795" y="863"/>
                </a:lnTo>
                <a:lnTo>
                  <a:pt x="767" y="855"/>
                </a:lnTo>
                <a:lnTo>
                  <a:pt x="736" y="848"/>
                </a:lnTo>
                <a:lnTo>
                  <a:pt x="696" y="839"/>
                </a:lnTo>
                <a:lnTo>
                  <a:pt x="663" y="834"/>
                </a:lnTo>
                <a:lnTo>
                  <a:pt x="627" y="829"/>
                </a:lnTo>
                <a:lnTo>
                  <a:pt x="587" y="825"/>
                </a:lnTo>
                <a:lnTo>
                  <a:pt x="545" y="822"/>
                </a:lnTo>
                <a:lnTo>
                  <a:pt x="470" y="822"/>
                </a:lnTo>
                <a:lnTo>
                  <a:pt x="432" y="824"/>
                </a:lnTo>
                <a:lnTo>
                  <a:pt x="396" y="827"/>
                </a:lnTo>
                <a:lnTo>
                  <a:pt x="359" y="830"/>
                </a:lnTo>
                <a:lnTo>
                  <a:pt x="323" y="837"/>
                </a:lnTo>
                <a:lnTo>
                  <a:pt x="288" y="844"/>
                </a:lnTo>
                <a:lnTo>
                  <a:pt x="246" y="853"/>
                </a:lnTo>
                <a:lnTo>
                  <a:pt x="210" y="865"/>
                </a:lnTo>
                <a:lnTo>
                  <a:pt x="305" y="424"/>
                </a:lnTo>
                <a:lnTo>
                  <a:pt x="0" y="249"/>
                </a:lnTo>
                <a:lnTo>
                  <a:pt x="15" y="243"/>
                </a:lnTo>
                <a:lnTo>
                  <a:pt x="47" y="233"/>
                </a:lnTo>
                <a:lnTo>
                  <a:pt x="71" y="226"/>
                </a:lnTo>
                <a:lnTo>
                  <a:pt x="99" y="217"/>
                </a:lnTo>
                <a:lnTo>
                  <a:pt x="132" y="210"/>
                </a:lnTo>
                <a:lnTo>
                  <a:pt x="159" y="204"/>
                </a:lnTo>
                <a:lnTo>
                  <a:pt x="196" y="195"/>
                </a:lnTo>
                <a:lnTo>
                  <a:pt x="227" y="190"/>
                </a:lnTo>
                <a:lnTo>
                  <a:pt x="264" y="184"/>
                </a:lnTo>
                <a:lnTo>
                  <a:pt x="302" y="179"/>
                </a:lnTo>
                <a:lnTo>
                  <a:pt x="338" y="176"/>
                </a:lnTo>
                <a:lnTo>
                  <a:pt x="380" y="174"/>
                </a:lnTo>
                <a:lnTo>
                  <a:pt x="420" y="171"/>
                </a:lnTo>
                <a:lnTo>
                  <a:pt x="460" y="171"/>
                </a:lnTo>
                <a:lnTo>
                  <a:pt x="502" y="171"/>
                </a:lnTo>
                <a:lnTo>
                  <a:pt x="554" y="171"/>
                </a:lnTo>
                <a:lnTo>
                  <a:pt x="601" y="172"/>
                </a:lnTo>
                <a:lnTo>
                  <a:pt x="632" y="174"/>
                </a:lnTo>
                <a:lnTo>
                  <a:pt x="670" y="177"/>
                </a:lnTo>
                <a:lnTo>
                  <a:pt x="706" y="181"/>
                </a:lnTo>
                <a:lnTo>
                  <a:pt x="750" y="186"/>
                </a:lnTo>
                <a:lnTo>
                  <a:pt x="786" y="193"/>
                </a:lnTo>
                <a:lnTo>
                  <a:pt x="821" y="200"/>
                </a:lnTo>
                <a:lnTo>
                  <a:pt x="866" y="209"/>
                </a:lnTo>
                <a:lnTo>
                  <a:pt x="901" y="217"/>
                </a:lnTo>
                <a:lnTo>
                  <a:pt x="943" y="228"/>
                </a:lnTo>
                <a:lnTo>
                  <a:pt x="977" y="237"/>
                </a:lnTo>
                <a:lnTo>
                  <a:pt x="1016" y="249"/>
                </a:lnTo>
                <a:lnTo>
                  <a:pt x="1054" y="261"/>
                </a:lnTo>
                <a:lnTo>
                  <a:pt x="1167" y="0"/>
                </a:lnTo>
                <a:lnTo>
                  <a:pt x="1328" y="726"/>
                </a:lnTo>
                <a:lnTo>
                  <a:pt x="708" y="1072"/>
                </a:lnTo>
                <a:close/>
              </a:path>
            </a:pathLst>
          </a:custGeom>
          <a:solidFill>
            <a:srgbClr val="FF0000"/>
          </a:solidFill>
          <a:ln w="22225">
            <a:solidFill>
              <a:srgbClr val="000000"/>
            </a:solidFill>
            <a:prstDash val="solid"/>
            <a:round/>
            <a:headEnd/>
            <a:tailEnd/>
          </a:ln>
        </p:spPr>
        <p:txBody>
          <a:bodyPr/>
          <a:lstStyle/>
          <a:p>
            <a:endParaRPr lang="en-US"/>
          </a:p>
        </p:txBody>
      </p:sp>
      <p:sp>
        <p:nvSpPr>
          <p:cNvPr id="23565" name="WordArt 13"/>
          <p:cNvSpPr>
            <a:spLocks noChangeArrowheads="1" noChangeShapeType="1" noTextEdit="1"/>
          </p:cNvSpPr>
          <p:nvPr/>
        </p:nvSpPr>
        <p:spPr bwMode="auto">
          <a:xfrm>
            <a:off x="4175125" y="2806700"/>
            <a:ext cx="1795463" cy="977900"/>
          </a:xfrm>
          <a:prstGeom prst="rect">
            <a:avLst/>
          </a:prstGeom>
        </p:spPr>
        <p:txBody>
          <a:bodyPr wrap="none" fromWordArt="1">
            <a:prstTxWarp prst="textPlain">
              <a:avLst>
                <a:gd name="adj" fmla="val 50000"/>
              </a:avLst>
            </a:prstTxWarp>
            <a:scene3d>
              <a:camera prst="legacyPerspectiveTop"/>
              <a:lightRig rig="legacyFlat3" dir="b"/>
            </a:scene3d>
            <a:sp3d extrusionH="303200" prstMaterial="legacyMatte">
              <a:extrusionClr>
                <a:srgbClr val="000000"/>
              </a:extrusionClr>
            </a:sp3d>
          </a:bodyPr>
          <a:lstStyle/>
          <a:p>
            <a:pPr algn="ctr"/>
            <a:r>
              <a:rPr lang="en-US" sz="3600" kern="10">
                <a:ln w="19050">
                  <a:round/>
                  <a:headEnd/>
                  <a:tailEnd/>
                </a:ln>
                <a:solidFill>
                  <a:srgbClr val="FFFF00"/>
                </a:solidFill>
                <a:latin typeface="Arial Black"/>
              </a:rPr>
              <a:t>Applicant</a:t>
            </a:r>
          </a:p>
        </p:txBody>
      </p:sp>
      <p:sp>
        <p:nvSpPr>
          <p:cNvPr id="23566" name="WordArt 14"/>
          <p:cNvSpPr>
            <a:spLocks noChangeArrowheads="1" noChangeShapeType="1" noTextEdit="1"/>
          </p:cNvSpPr>
          <p:nvPr/>
        </p:nvSpPr>
        <p:spPr bwMode="auto">
          <a:xfrm rot="-2025168">
            <a:off x="1293813" y="2001838"/>
            <a:ext cx="1152525" cy="379412"/>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000000"/>
                </a:solidFill>
                <a:latin typeface="Arial Black"/>
              </a:rPr>
              <a:t>Funding</a:t>
            </a:r>
          </a:p>
        </p:txBody>
      </p:sp>
      <p:sp>
        <p:nvSpPr>
          <p:cNvPr id="23567" name="WordArt 15"/>
          <p:cNvSpPr>
            <a:spLocks noChangeArrowheads="1" noChangeShapeType="1" noTextEdit="1"/>
          </p:cNvSpPr>
          <p:nvPr/>
        </p:nvSpPr>
        <p:spPr bwMode="auto">
          <a:xfrm rot="1326568">
            <a:off x="2932113" y="1955800"/>
            <a:ext cx="1057275" cy="2921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000000"/>
                </a:solidFill>
                <a:latin typeface="Arial Black"/>
              </a:rPr>
              <a:t>State</a:t>
            </a:r>
          </a:p>
        </p:txBody>
      </p:sp>
      <p:sp>
        <p:nvSpPr>
          <p:cNvPr id="23568" name="WordArt 16"/>
          <p:cNvSpPr>
            <a:spLocks noChangeArrowheads="1" noChangeShapeType="1" noTextEdit="1"/>
          </p:cNvSpPr>
          <p:nvPr/>
        </p:nvSpPr>
        <p:spPr bwMode="auto">
          <a:xfrm>
            <a:off x="6813550" y="882650"/>
            <a:ext cx="1155700" cy="3175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000000"/>
                </a:solidFill>
                <a:latin typeface="Arial Black"/>
              </a:rPr>
              <a:t>Disaster</a:t>
            </a:r>
          </a:p>
        </p:txBody>
      </p:sp>
      <p:sp>
        <p:nvSpPr>
          <p:cNvPr id="23569" name="WordArt 17"/>
          <p:cNvSpPr>
            <a:spLocks noChangeArrowheads="1" noChangeShapeType="1" noTextEdit="1"/>
          </p:cNvSpPr>
          <p:nvPr/>
        </p:nvSpPr>
        <p:spPr bwMode="auto">
          <a:xfrm>
            <a:off x="7110413" y="1327150"/>
            <a:ext cx="765175" cy="3175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000000"/>
                </a:solidFill>
                <a:latin typeface="Arial Black"/>
              </a:rPr>
              <a:t>Event</a:t>
            </a:r>
          </a:p>
        </p:txBody>
      </p:sp>
      <p:sp>
        <p:nvSpPr>
          <p:cNvPr id="23570" name="WordArt 18"/>
          <p:cNvSpPr>
            <a:spLocks noChangeArrowheads="1" noChangeShapeType="1" noTextEdit="1"/>
          </p:cNvSpPr>
          <p:nvPr/>
        </p:nvSpPr>
        <p:spPr bwMode="auto">
          <a:xfrm rot="-3812821">
            <a:off x="6866731" y="2634457"/>
            <a:ext cx="1633537" cy="3175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000000"/>
                </a:solidFill>
                <a:latin typeface="Arial Black"/>
              </a:rPr>
              <a:t>Declaration</a:t>
            </a:r>
          </a:p>
        </p:txBody>
      </p:sp>
      <p:sp>
        <p:nvSpPr>
          <p:cNvPr id="23571" name="WordArt 19"/>
          <p:cNvSpPr>
            <a:spLocks noChangeArrowheads="1" noChangeShapeType="1" noTextEdit="1"/>
          </p:cNvSpPr>
          <p:nvPr/>
        </p:nvSpPr>
        <p:spPr bwMode="auto">
          <a:xfrm rot="-3537794">
            <a:off x="7669212" y="3117851"/>
            <a:ext cx="612775" cy="3429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000000"/>
                </a:solidFill>
                <a:latin typeface="Arial Black"/>
              </a:rPr>
              <a:t>PDA</a:t>
            </a:r>
          </a:p>
        </p:txBody>
      </p:sp>
      <p:sp>
        <p:nvSpPr>
          <p:cNvPr id="23572" name="WordArt 20"/>
          <p:cNvSpPr>
            <a:spLocks noChangeArrowheads="1" noChangeShapeType="1" noTextEdit="1"/>
          </p:cNvSpPr>
          <p:nvPr/>
        </p:nvSpPr>
        <p:spPr bwMode="auto">
          <a:xfrm rot="-3288210">
            <a:off x="6342062" y="4303713"/>
            <a:ext cx="1446213" cy="407988"/>
          </a:xfrm>
          <a:prstGeom prst="rect">
            <a:avLst/>
          </a:prstGeom>
        </p:spPr>
        <p:txBody>
          <a:bodyPr wrap="none" fromWordArt="1">
            <a:prstTxWarp prst="textPlain">
              <a:avLst>
                <a:gd name="adj" fmla="val 50000"/>
              </a:avLst>
            </a:prstTxWarp>
          </a:bodyPr>
          <a:lstStyle/>
          <a:p>
            <a:pPr algn="ctr"/>
            <a:r>
              <a:rPr lang="en-US" sz="3600" b="1" kern="10">
                <a:ln w="9525">
                  <a:solidFill>
                    <a:srgbClr val="000000"/>
                  </a:solidFill>
                  <a:round/>
                  <a:headEnd/>
                  <a:tailEnd/>
                </a:ln>
                <a:solidFill>
                  <a:srgbClr val="C0C0C0"/>
                </a:solidFill>
                <a:latin typeface="Arial Black"/>
              </a:rPr>
              <a:t>Applicant's</a:t>
            </a:r>
          </a:p>
        </p:txBody>
      </p:sp>
      <p:sp>
        <p:nvSpPr>
          <p:cNvPr id="23573" name="WordArt 21"/>
          <p:cNvSpPr>
            <a:spLocks noChangeArrowheads="1" noChangeShapeType="1" noTextEdit="1"/>
          </p:cNvSpPr>
          <p:nvPr/>
        </p:nvSpPr>
        <p:spPr bwMode="auto">
          <a:xfrm rot="-3273122">
            <a:off x="6804025" y="4560888"/>
            <a:ext cx="1193800" cy="3683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C0C0C0"/>
                </a:solidFill>
                <a:latin typeface="Arial Black"/>
              </a:rPr>
              <a:t>Briefing</a:t>
            </a:r>
          </a:p>
        </p:txBody>
      </p:sp>
      <p:sp>
        <p:nvSpPr>
          <p:cNvPr id="23574" name="WordArt 22"/>
          <p:cNvSpPr>
            <a:spLocks noChangeArrowheads="1" noChangeShapeType="1" noTextEdit="1"/>
          </p:cNvSpPr>
          <p:nvPr/>
        </p:nvSpPr>
        <p:spPr bwMode="auto">
          <a:xfrm rot="-1365158">
            <a:off x="4837113" y="5200650"/>
            <a:ext cx="1590675" cy="2540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000000"/>
                </a:solidFill>
                <a:latin typeface="Arial Black"/>
              </a:rPr>
              <a:t>Submission</a:t>
            </a:r>
          </a:p>
        </p:txBody>
      </p:sp>
      <p:sp>
        <p:nvSpPr>
          <p:cNvPr id="23575" name="WordArt 23"/>
          <p:cNvSpPr>
            <a:spLocks noChangeArrowheads="1" noChangeShapeType="1" noTextEdit="1"/>
          </p:cNvSpPr>
          <p:nvPr/>
        </p:nvSpPr>
        <p:spPr bwMode="auto">
          <a:xfrm rot="-1473665">
            <a:off x="5730875" y="5403850"/>
            <a:ext cx="263525" cy="254000"/>
          </a:xfrm>
          <a:prstGeom prst="rect">
            <a:avLst/>
          </a:prstGeom>
        </p:spPr>
        <p:txBody>
          <a:bodyPr wrap="none" fromWordArt="1">
            <a:prstTxWarp prst="textPlain">
              <a:avLst>
                <a:gd name="adj" fmla="val 50000"/>
              </a:avLst>
            </a:prstTxWarp>
          </a:bodyPr>
          <a:lstStyle/>
          <a:p>
            <a:pPr algn="ctr"/>
            <a:r>
              <a:rPr lang="en-US" sz="3600" i="1" kern="10">
                <a:ln w="9525">
                  <a:solidFill>
                    <a:srgbClr val="000000"/>
                  </a:solidFill>
                  <a:round/>
                  <a:headEnd/>
                  <a:tailEnd/>
                </a:ln>
                <a:solidFill>
                  <a:srgbClr val="000000"/>
                </a:solidFill>
                <a:latin typeface="Arial Black"/>
              </a:rPr>
              <a:t>of</a:t>
            </a:r>
          </a:p>
        </p:txBody>
      </p:sp>
      <p:sp>
        <p:nvSpPr>
          <p:cNvPr id="23576" name="WordArt 24"/>
          <p:cNvSpPr>
            <a:spLocks noChangeArrowheads="1" noChangeShapeType="1" noTextEdit="1"/>
          </p:cNvSpPr>
          <p:nvPr/>
        </p:nvSpPr>
        <p:spPr bwMode="auto">
          <a:xfrm rot="-1390910">
            <a:off x="5341938" y="5670550"/>
            <a:ext cx="1201737" cy="3683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000000"/>
                </a:solidFill>
                <a:latin typeface="Arial Black"/>
              </a:rPr>
              <a:t>Request</a:t>
            </a:r>
          </a:p>
        </p:txBody>
      </p:sp>
      <p:sp>
        <p:nvSpPr>
          <p:cNvPr id="23577" name="WordArt 25"/>
          <p:cNvSpPr>
            <a:spLocks noChangeArrowheads="1" noChangeShapeType="1" noTextEdit="1"/>
          </p:cNvSpPr>
          <p:nvPr/>
        </p:nvSpPr>
        <p:spPr bwMode="auto">
          <a:xfrm>
            <a:off x="3506788" y="5556250"/>
            <a:ext cx="973137" cy="266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000000"/>
                </a:solidFill>
                <a:latin typeface="Arial Black"/>
              </a:rPr>
              <a:t>Kickoff</a:t>
            </a:r>
          </a:p>
        </p:txBody>
      </p:sp>
      <p:sp>
        <p:nvSpPr>
          <p:cNvPr id="23578" name="WordArt 26"/>
          <p:cNvSpPr>
            <a:spLocks noChangeArrowheads="1" noChangeShapeType="1" noTextEdit="1"/>
          </p:cNvSpPr>
          <p:nvPr/>
        </p:nvSpPr>
        <p:spPr bwMode="auto">
          <a:xfrm>
            <a:off x="3413125" y="5899150"/>
            <a:ext cx="1173163" cy="3302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000000"/>
                </a:solidFill>
                <a:latin typeface="Arial Black"/>
              </a:rPr>
              <a:t>Meeting</a:t>
            </a:r>
          </a:p>
        </p:txBody>
      </p:sp>
      <p:sp>
        <p:nvSpPr>
          <p:cNvPr id="23579" name="WordArt 27"/>
          <p:cNvSpPr>
            <a:spLocks noChangeArrowheads="1" noChangeShapeType="1" noTextEdit="1"/>
          </p:cNvSpPr>
          <p:nvPr/>
        </p:nvSpPr>
        <p:spPr bwMode="auto">
          <a:xfrm rot="1809631">
            <a:off x="1606550" y="5021263"/>
            <a:ext cx="1255713" cy="277812"/>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000000"/>
                </a:solidFill>
                <a:latin typeface="Arial Black"/>
              </a:rPr>
              <a:t>Complete</a:t>
            </a:r>
          </a:p>
        </p:txBody>
      </p:sp>
      <p:sp>
        <p:nvSpPr>
          <p:cNvPr id="23580" name="WordArt 28"/>
          <p:cNvSpPr>
            <a:spLocks noChangeArrowheads="1" noChangeShapeType="1" noTextEdit="1"/>
          </p:cNvSpPr>
          <p:nvPr/>
        </p:nvSpPr>
        <p:spPr bwMode="auto">
          <a:xfrm rot="1579378">
            <a:off x="1625600" y="5330825"/>
            <a:ext cx="1028700" cy="2508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000000"/>
                </a:solidFill>
                <a:latin typeface="Arial Black"/>
              </a:rPr>
              <a:t>Project</a:t>
            </a:r>
          </a:p>
        </p:txBody>
      </p:sp>
      <p:sp>
        <p:nvSpPr>
          <p:cNvPr id="23581" name="WordArt 29"/>
          <p:cNvSpPr>
            <a:spLocks noChangeArrowheads="1" noChangeShapeType="1" noTextEdit="1"/>
          </p:cNvSpPr>
          <p:nvPr/>
        </p:nvSpPr>
        <p:spPr bwMode="auto">
          <a:xfrm rot="1657157">
            <a:off x="1385888" y="5583238"/>
            <a:ext cx="1327150" cy="230187"/>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000000"/>
                </a:solidFill>
                <a:latin typeface="Arial Black"/>
              </a:rPr>
              <a:t>Worksheets</a:t>
            </a:r>
          </a:p>
        </p:txBody>
      </p:sp>
      <p:sp>
        <p:nvSpPr>
          <p:cNvPr id="23582" name="WordArt 30"/>
          <p:cNvSpPr>
            <a:spLocks noChangeArrowheads="1" noChangeShapeType="1" noTextEdit="1"/>
          </p:cNvSpPr>
          <p:nvPr/>
        </p:nvSpPr>
        <p:spPr bwMode="auto">
          <a:xfrm>
            <a:off x="623888" y="3213100"/>
            <a:ext cx="1236662" cy="26828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000000"/>
                </a:solidFill>
                <a:latin typeface="Arial Black"/>
              </a:rPr>
              <a:t>Validation</a:t>
            </a:r>
          </a:p>
        </p:txBody>
      </p:sp>
      <p:sp>
        <p:nvSpPr>
          <p:cNvPr id="23583" name="WordArt 31"/>
          <p:cNvSpPr>
            <a:spLocks noChangeArrowheads="1" noChangeShapeType="1" noTextEdit="1"/>
          </p:cNvSpPr>
          <p:nvPr/>
        </p:nvSpPr>
        <p:spPr bwMode="auto">
          <a:xfrm rot="126057">
            <a:off x="1108075" y="3536950"/>
            <a:ext cx="263525" cy="254000"/>
          </a:xfrm>
          <a:prstGeom prst="rect">
            <a:avLst/>
          </a:prstGeom>
        </p:spPr>
        <p:txBody>
          <a:bodyPr wrap="none" fromWordArt="1">
            <a:prstTxWarp prst="textPlain">
              <a:avLst>
                <a:gd name="adj" fmla="val 50000"/>
              </a:avLst>
            </a:prstTxWarp>
          </a:bodyPr>
          <a:lstStyle/>
          <a:p>
            <a:pPr algn="ctr"/>
            <a:r>
              <a:rPr lang="en-US" sz="3600" i="1" kern="10">
                <a:ln w="9525">
                  <a:solidFill>
                    <a:srgbClr val="000000"/>
                  </a:solidFill>
                  <a:round/>
                  <a:headEnd/>
                  <a:tailEnd/>
                </a:ln>
                <a:solidFill>
                  <a:srgbClr val="000000"/>
                </a:solidFill>
                <a:latin typeface="Arial Black"/>
              </a:rPr>
              <a:t>of</a:t>
            </a:r>
          </a:p>
        </p:txBody>
      </p:sp>
      <p:sp>
        <p:nvSpPr>
          <p:cNvPr id="23584" name="WordArt 32"/>
          <p:cNvSpPr>
            <a:spLocks noChangeArrowheads="1" noChangeShapeType="1" noTextEdit="1"/>
          </p:cNvSpPr>
          <p:nvPr/>
        </p:nvSpPr>
        <p:spPr bwMode="auto">
          <a:xfrm>
            <a:off x="839788" y="3816350"/>
            <a:ext cx="695325" cy="2540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000000"/>
                </a:solidFill>
                <a:latin typeface="Arial Black"/>
              </a:rPr>
              <a:t>Small</a:t>
            </a:r>
          </a:p>
        </p:txBody>
      </p:sp>
      <p:sp>
        <p:nvSpPr>
          <p:cNvPr id="23585" name="WordArt 33"/>
          <p:cNvSpPr>
            <a:spLocks noChangeArrowheads="1" noChangeShapeType="1" noTextEdit="1"/>
          </p:cNvSpPr>
          <p:nvPr/>
        </p:nvSpPr>
        <p:spPr bwMode="auto">
          <a:xfrm>
            <a:off x="784225" y="4133850"/>
            <a:ext cx="995363" cy="3556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000000"/>
                </a:solidFill>
                <a:latin typeface="Arial Black"/>
              </a:rPr>
              <a:t>Projects</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idx="4294967295"/>
          </p:nvPr>
        </p:nvSpPr>
        <p:spPr>
          <a:xfrm>
            <a:off x="0" y="304800"/>
            <a:ext cx="9144000" cy="1143000"/>
          </a:xfrm>
        </p:spPr>
        <p:txBody>
          <a:bodyPr/>
          <a:lstStyle/>
          <a:p>
            <a:r>
              <a:rPr lang="en-US" sz="2800" dirty="0" smtClean="0"/>
              <a:t>DESPP/DEMHS DAMAGE PRE-ASSESSMENT </a:t>
            </a:r>
            <a:r>
              <a:rPr lang="en-US" sz="2800" dirty="0"/>
              <a:t>SUMMARY </a:t>
            </a:r>
            <a:r>
              <a:rPr lang="en-US" sz="2800" dirty="0" smtClean="0"/>
              <a:t>FORM</a:t>
            </a:r>
            <a:endParaRPr lang="en-US" sz="2800" dirty="0"/>
          </a:p>
        </p:txBody>
      </p:sp>
      <p:sp>
        <p:nvSpPr>
          <p:cNvPr id="48131" name="Rectangle 3"/>
          <p:cNvSpPr>
            <a:spLocks noGrp="1" noChangeArrowheads="1"/>
          </p:cNvSpPr>
          <p:nvPr>
            <p:ph type="body" sz="half" idx="4294967295"/>
          </p:nvPr>
        </p:nvSpPr>
        <p:spPr>
          <a:xfrm>
            <a:off x="0" y="1752600"/>
            <a:ext cx="4876800" cy="4876800"/>
          </a:xfrm>
        </p:spPr>
        <p:txBody>
          <a:bodyPr/>
          <a:lstStyle/>
          <a:p>
            <a:r>
              <a:rPr lang="en-US" sz="2400" dirty="0" smtClean="0"/>
              <a:t>SUMMARY FORM IS A ROLL-UP </a:t>
            </a:r>
            <a:r>
              <a:rPr lang="en-US" sz="2400" dirty="0"/>
              <a:t>OF THE SITE ESTIMATE </a:t>
            </a:r>
            <a:r>
              <a:rPr lang="en-US" sz="2400" dirty="0" smtClean="0"/>
              <a:t>FORMS, AND WILL AUTOMATICALLY ENTER: </a:t>
            </a:r>
            <a:endParaRPr lang="en-US" sz="2400" dirty="0"/>
          </a:p>
          <a:p>
            <a:r>
              <a:rPr lang="en-US" sz="2400" dirty="0" smtClean="0"/>
              <a:t>NUMBER </a:t>
            </a:r>
            <a:r>
              <a:rPr lang="en-US" sz="2400" dirty="0"/>
              <a:t>OF SITES FOR EACH </a:t>
            </a:r>
            <a:r>
              <a:rPr lang="en-US" sz="2400" dirty="0" smtClean="0"/>
              <a:t>CATEGORY,</a:t>
            </a:r>
            <a:endParaRPr lang="en-US" sz="2400" dirty="0"/>
          </a:p>
          <a:p>
            <a:r>
              <a:rPr lang="en-US" sz="2400" dirty="0"/>
              <a:t>TOTAL DAMAGE ESTIMATES BY CATEGORY AND GRAND TOTAL </a:t>
            </a:r>
          </a:p>
          <a:p>
            <a:r>
              <a:rPr lang="en-US" sz="2400" b="1" dirty="0" smtClean="0"/>
              <a:t>PLEASE COMPLETE </a:t>
            </a:r>
            <a:r>
              <a:rPr lang="en-US" sz="2400" b="1" dirty="0"/>
              <a:t>IMPACT SECTIONS IF POSSIBLE </a:t>
            </a:r>
          </a:p>
          <a:p>
            <a:endParaRPr lang="en-US" sz="1800" dirty="0"/>
          </a:p>
          <a:p>
            <a:endParaRPr lang="en-US" sz="1800" dirty="0"/>
          </a:p>
        </p:txBody>
      </p:sp>
      <p:graphicFrame>
        <p:nvGraphicFramePr>
          <p:cNvPr id="48136" name="Rectangle 8"/>
          <p:cNvGraphicFramePr>
            <a:graphicFrameLocks/>
          </p:cNvGraphicFramePr>
          <p:nvPr/>
        </p:nvGraphicFramePr>
        <p:xfrm>
          <a:off x="4343400" y="1371600"/>
          <a:ext cx="3276600" cy="4089400"/>
        </p:xfrm>
        <a:graphic>
          <a:graphicData uri="http://schemas.openxmlformats.org/presentationml/2006/ole">
            <p:oleObj spid="_x0000_s48136" name="Acrobat Document" r:id="rId3" imgW="0" imgH="0" progId="AcroExch.Document.11">
              <p:embed/>
            </p:oleObj>
          </a:graphicData>
        </a:graphic>
      </p:graphicFrame>
      <p:pic>
        <p:nvPicPr>
          <p:cNvPr id="48140" name="Picture 12"/>
          <p:cNvPicPr>
            <a:picLocks noChangeAspect="1" noChangeArrowheads="1"/>
          </p:cNvPicPr>
          <p:nvPr/>
        </p:nvPicPr>
        <p:blipFill>
          <a:blip r:embed="rId4" cstate="print"/>
          <a:srcRect/>
          <a:stretch>
            <a:fillRect/>
          </a:stretch>
        </p:blipFill>
        <p:spPr bwMode="auto">
          <a:xfrm>
            <a:off x="4953000" y="1905000"/>
            <a:ext cx="4160163" cy="4343400"/>
          </a:xfrm>
          <a:prstGeom prst="rect">
            <a:avLst/>
          </a:prstGeom>
          <a:noFill/>
          <a:ln w="9525">
            <a:solidFill>
              <a:schemeClr val="tx1"/>
            </a:solid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z="4000"/>
              <a:t>SENDING REPORTS TO THE STATE</a:t>
            </a:r>
          </a:p>
        </p:txBody>
      </p:sp>
      <p:sp>
        <p:nvSpPr>
          <p:cNvPr id="43011" name="Rectangle 3"/>
          <p:cNvSpPr>
            <a:spLocks noGrp="1" noChangeArrowheads="1"/>
          </p:cNvSpPr>
          <p:nvPr>
            <p:ph idx="1"/>
          </p:nvPr>
        </p:nvSpPr>
        <p:spPr>
          <a:xfrm>
            <a:off x="457200" y="2087880"/>
            <a:ext cx="8229600" cy="4389120"/>
          </a:xfrm>
        </p:spPr>
        <p:txBody>
          <a:bodyPr/>
          <a:lstStyle/>
          <a:p>
            <a:r>
              <a:rPr lang="en-US" sz="2800" dirty="0" smtClean="0"/>
              <a:t>FAX OR EMAIL FORMS TO DEMHS REGIONAL COORDINATOR</a:t>
            </a:r>
          </a:p>
          <a:p>
            <a:r>
              <a:rPr lang="en-US" sz="2800" dirty="0" smtClean="0"/>
              <a:t>FIELD </a:t>
            </a:r>
            <a:r>
              <a:rPr lang="en-US" sz="2800" dirty="0"/>
              <a:t>NOTES, IF ANY, NEED NOT BE SENT</a:t>
            </a:r>
          </a:p>
          <a:p>
            <a:r>
              <a:rPr lang="en-US" sz="2800" dirty="0" smtClean="0"/>
              <a:t>EMAIL </a:t>
            </a:r>
            <a:r>
              <a:rPr lang="en-US" sz="2800" dirty="0"/>
              <a:t>DIGITAL OR SCANNED PHOTOS, NUMBERED AND TITLED TO CORRESPOND TO SITE NUMBERS AND TITLES ON FORMS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fontScale="90000"/>
          </a:bodyPr>
          <a:lstStyle/>
          <a:p>
            <a:r>
              <a:rPr lang="en-US" sz="4000" dirty="0"/>
              <a:t>DEMHS REGIONAL OFFICE FAXES </a:t>
            </a:r>
            <a:r>
              <a:rPr lang="en-US" sz="4000" dirty="0" smtClean="0"/>
              <a:t>&amp; </a:t>
            </a:r>
            <a:r>
              <a:rPr lang="en-US" sz="4000" dirty="0"/>
              <a:t>EMAILS</a:t>
            </a:r>
          </a:p>
        </p:txBody>
      </p:sp>
      <p:graphicFrame>
        <p:nvGraphicFramePr>
          <p:cNvPr id="44066" name="Group 34"/>
          <p:cNvGraphicFramePr>
            <a:graphicFrameLocks noGrp="1"/>
          </p:cNvGraphicFramePr>
          <p:nvPr>
            <p:ph type="tbl" idx="1"/>
          </p:nvPr>
        </p:nvGraphicFramePr>
        <p:xfrm>
          <a:off x="457200" y="1600200"/>
          <a:ext cx="8458200" cy="4525965"/>
        </p:xfrm>
        <a:graphic>
          <a:graphicData uri="http://schemas.openxmlformats.org/drawingml/2006/table">
            <a:tbl>
              <a:tblPr/>
              <a:tblGrid>
                <a:gridCol w="2271183"/>
                <a:gridCol w="2584450"/>
                <a:gridCol w="3602567"/>
              </a:tblGrid>
              <a:tr h="7540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rPr>
                        <a:t>REGION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rPr>
                        <a:t>FAX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rPr>
                        <a:t>EMAIL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REGION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203-334-1560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a:txBody>
                    <a:bodyPr/>
                    <a:lstStyle/>
                    <a:p>
                      <a:r>
                        <a:rPr lang="en-US" dirty="0" smtClean="0"/>
                        <a:t>ROBERT.KENNY@</a:t>
                      </a:r>
                    </a:p>
                    <a:p>
                      <a:r>
                        <a:rPr lang="en-US" dirty="0" smtClean="0"/>
                        <a:t>CT.GOV</a:t>
                      </a:r>
                      <a:endParaRPr lang="en-US"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r>
              <a:tr h="755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REGION 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B69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860-685-8366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B691"/>
                    </a:solidFill>
                  </a:tcPr>
                </a:tc>
                <a:tc>
                  <a:txBody>
                    <a:bodyPr/>
                    <a:lstStyle/>
                    <a:p>
                      <a:r>
                        <a:rPr lang="en-US" dirty="0" smtClean="0"/>
                        <a:t>JOHN.FIELD@CT.GOV</a:t>
                      </a:r>
                      <a:endParaRPr lang="en-US"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B691"/>
                    </a:solid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REGION 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860-257-4621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THOMAS.GAVAGHAN@CT.GOV</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REGION 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860-537-7564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ANTHONY.SCALORA@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CT.GOV</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REGION 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203-591-3529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THOMAS.VANNINI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CT.GOV</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r>
            </a:tbl>
          </a:graphicData>
        </a:graphic>
      </p:graphicFrame>
      <p:sp>
        <p:nvSpPr>
          <p:cNvPr id="44035" name="Rectangle 3"/>
          <p:cNvSpPr>
            <a:spLocks noGrp="1" noChangeArrowheads="1"/>
          </p:cNvSpPr>
          <p:nvPr>
            <p:ph type="body" idx="4294967295"/>
          </p:nvPr>
        </p:nvSpPr>
        <p:spPr>
          <a:xfrm>
            <a:off x="457200" y="2133600"/>
            <a:ext cx="8229600" cy="4525963"/>
          </a:xfrm>
        </p:spPr>
        <p:txBody>
          <a:bodyPr/>
          <a:lstStyle/>
          <a:p>
            <a:pPr>
              <a:buFontTx/>
              <a:buNone/>
            </a:pPr>
            <a:r>
              <a:rPr lang="en-US"/>
              <a:t>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808038"/>
            <a:ext cx="8229600" cy="944562"/>
          </a:xfrm>
        </p:spPr>
        <p:txBody>
          <a:bodyPr>
            <a:normAutofit fontScale="90000"/>
          </a:bodyPr>
          <a:lstStyle/>
          <a:p>
            <a:r>
              <a:rPr lang="en-US" sz="4000" dirty="0"/>
              <a:t>AFTER THE SURVEY – BACK AT THE OFFICE</a:t>
            </a:r>
          </a:p>
        </p:txBody>
      </p:sp>
      <p:sp>
        <p:nvSpPr>
          <p:cNvPr id="40963" name="Rectangle 3"/>
          <p:cNvSpPr>
            <a:spLocks noGrp="1" noChangeArrowheads="1"/>
          </p:cNvSpPr>
          <p:nvPr>
            <p:ph idx="1"/>
          </p:nvPr>
        </p:nvSpPr>
        <p:spPr>
          <a:xfrm>
            <a:off x="457200" y="2057400"/>
            <a:ext cx="8229600" cy="4800600"/>
          </a:xfrm>
        </p:spPr>
        <p:txBody>
          <a:bodyPr/>
          <a:lstStyle/>
          <a:p>
            <a:pPr>
              <a:lnSpc>
                <a:spcPct val="90000"/>
              </a:lnSpc>
            </a:pPr>
            <a:r>
              <a:rPr lang="en-US" sz="2400" dirty="0"/>
              <a:t>TYPE A SIMPLE, NUMBERED LIST OF ALL DAMAGE SITES – THIS WILL BE YOUR FILE INDEX </a:t>
            </a:r>
          </a:p>
          <a:p>
            <a:pPr>
              <a:lnSpc>
                <a:spcPct val="90000"/>
              </a:lnSpc>
            </a:pPr>
            <a:r>
              <a:rPr lang="en-US" sz="2400" dirty="0"/>
              <a:t>USE MANILA FOLDERS, NUMBER AND TITLE FOLDERS AS THEY ARE NUMBERED ON YOUR SURVEY LIST </a:t>
            </a:r>
          </a:p>
          <a:p>
            <a:pPr>
              <a:lnSpc>
                <a:spcPct val="90000"/>
              </a:lnSpc>
            </a:pPr>
            <a:r>
              <a:rPr lang="en-US" sz="2400" dirty="0"/>
              <a:t>INCLUDE IN EACH FOLDER</a:t>
            </a:r>
          </a:p>
          <a:p>
            <a:pPr lvl="1">
              <a:lnSpc>
                <a:spcPct val="90000"/>
              </a:lnSpc>
            </a:pPr>
            <a:r>
              <a:rPr lang="en-US" sz="2000" dirty="0"/>
              <a:t>COPY OF PDA SITE ESTIMATE FORM</a:t>
            </a:r>
          </a:p>
          <a:p>
            <a:pPr lvl="1">
              <a:lnSpc>
                <a:spcPct val="90000"/>
              </a:lnSpc>
            </a:pPr>
            <a:r>
              <a:rPr lang="en-US" sz="2000" dirty="0"/>
              <a:t>FIELD NOTES IF ANY</a:t>
            </a:r>
          </a:p>
          <a:p>
            <a:pPr lvl="1">
              <a:lnSpc>
                <a:spcPct val="90000"/>
              </a:lnSpc>
            </a:pPr>
            <a:r>
              <a:rPr lang="en-US" sz="2000" dirty="0"/>
              <a:t>PHOTO IF AVAILABLE</a:t>
            </a:r>
          </a:p>
          <a:p>
            <a:pPr lvl="1">
              <a:lnSpc>
                <a:spcPct val="90000"/>
              </a:lnSpc>
            </a:pPr>
            <a:r>
              <a:rPr lang="en-US" sz="2000" dirty="0"/>
              <a:t>CONTRACTOR INVOICES</a:t>
            </a:r>
          </a:p>
          <a:p>
            <a:pPr lvl="1">
              <a:lnSpc>
                <a:spcPct val="90000"/>
              </a:lnSpc>
            </a:pPr>
            <a:r>
              <a:rPr lang="en-US" sz="2000" dirty="0"/>
              <a:t>FORCE ACCOUNT LABOR AND EQUIPMENT </a:t>
            </a:r>
          </a:p>
          <a:p>
            <a:pPr lvl="1">
              <a:lnSpc>
                <a:spcPct val="90000"/>
              </a:lnSpc>
            </a:pPr>
            <a:r>
              <a:rPr lang="en-US" sz="2000" dirty="0"/>
              <a:t>ANY OTHER INFORMATION PERTINENT TO THAT SITE (E.G. INSURANCE POLICY, BRIDGE INSPECTION REPORTS)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sz="4000" dirty="0"/>
              <a:t>ADVANTAGES TO CREATING SITE FILES</a:t>
            </a:r>
          </a:p>
        </p:txBody>
      </p:sp>
      <p:sp>
        <p:nvSpPr>
          <p:cNvPr id="57347" name="Rectangle 3"/>
          <p:cNvSpPr>
            <a:spLocks noGrp="1" noChangeArrowheads="1"/>
          </p:cNvSpPr>
          <p:nvPr>
            <p:ph idx="1"/>
          </p:nvPr>
        </p:nvSpPr>
        <p:spPr>
          <a:xfrm>
            <a:off x="304800" y="2103437"/>
            <a:ext cx="8686800" cy="4525963"/>
          </a:xfrm>
        </p:spPr>
        <p:txBody>
          <a:bodyPr/>
          <a:lstStyle/>
          <a:p>
            <a:pPr marL="0" indent="0">
              <a:buFontTx/>
              <a:buNone/>
            </a:pPr>
            <a:r>
              <a:rPr lang="en-US" sz="2800" dirty="0"/>
              <a:t>MAINTAINING GOOD SITE FILES WILL FACILITATE:</a:t>
            </a:r>
          </a:p>
          <a:p>
            <a:pPr marL="0" indent="0">
              <a:buFontTx/>
              <a:buNone/>
            </a:pPr>
            <a:endParaRPr lang="en-US" sz="1800" dirty="0"/>
          </a:p>
          <a:p>
            <a:pPr marL="628650" lvl="1" indent="-171450">
              <a:buFontTx/>
              <a:buChar char="•"/>
            </a:pPr>
            <a:r>
              <a:rPr lang="en-US" sz="2400" dirty="0"/>
              <a:t>THE DEVELOPMENT OF PROJECT WORKSHEETS (PWs) POST- DECLARATION</a:t>
            </a:r>
          </a:p>
          <a:p>
            <a:pPr marL="628650" lvl="1" indent="-171450">
              <a:buFontTx/>
              <a:buChar char="•"/>
            </a:pPr>
            <a:r>
              <a:rPr lang="en-US" sz="2400" dirty="0"/>
              <a:t>SUPPORT OF </a:t>
            </a:r>
            <a:r>
              <a:rPr lang="en-US" sz="2400" dirty="0" smtClean="0"/>
              <a:t>APPEALS</a:t>
            </a:r>
            <a:endParaRPr lang="en-US" sz="2400" dirty="0"/>
          </a:p>
          <a:p>
            <a:pPr marL="628650" lvl="1" indent="-171450">
              <a:buFontTx/>
              <a:buChar char="•"/>
            </a:pPr>
            <a:r>
              <a:rPr lang="en-US" sz="2400" dirty="0"/>
              <a:t>INSURANCE CLAIMS</a:t>
            </a:r>
          </a:p>
          <a:p>
            <a:pPr marL="628650" lvl="1" indent="-171450">
              <a:buFontTx/>
              <a:buChar char="•"/>
            </a:pPr>
            <a:r>
              <a:rPr lang="en-US" sz="2400" dirty="0"/>
              <a:t>APPLICATIONS TO THE LOCAL EMERGENCY RELIEF ACCOUNT (7-520 C.G.S.) IF FUNDED BY LEGISLATURE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normAutofit fontScale="90000"/>
          </a:bodyPr>
          <a:lstStyle/>
          <a:p>
            <a:r>
              <a:rPr lang="en-US" sz="4000"/>
              <a:t>DO WHATEVER WORK NEEDS TO BE DONE</a:t>
            </a:r>
          </a:p>
        </p:txBody>
      </p:sp>
      <p:sp>
        <p:nvSpPr>
          <p:cNvPr id="53251" name="Rectangle 3"/>
          <p:cNvSpPr>
            <a:spLocks noGrp="1" noChangeArrowheads="1"/>
          </p:cNvSpPr>
          <p:nvPr>
            <p:ph idx="1"/>
          </p:nvPr>
        </p:nvSpPr>
        <p:spPr>
          <a:xfrm>
            <a:off x="457200" y="2240280"/>
            <a:ext cx="8458200" cy="4389120"/>
          </a:xfrm>
        </p:spPr>
        <p:txBody>
          <a:bodyPr/>
          <a:lstStyle/>
          <a:p>
            <a:pPr>
              <a:lnSpc>
                <a:spcPct val="90000"/>
              </a:lnSpc>
            </a:pPr>
            <a:r>
              <a:rPr lang="en-US" dirty="0"/>
              <a:t>NO NEED TO WAIT FOR FEMA INSPECTION BEFORE DOING WORK</a:t>
            </a:r>
          </a:p>
          <a:p>
            <a:pPr>
              <a:lnSpc>
                <a:spcPct val="90000"/>
              </a:lnSpc>
            </a:pPr>
            <a:r>
              <a:rPr lang="en-US" dirty="0"/>
              <a:t>DOCUMENT, DOCUMENT, DOCUMENT USING YOUR FILE SYSTEM</a:t>
            </a:r>
          </a:p>
          <a:p>
            <a:pPr>
              <a:lnSpc>
                <a:spcPct val="90000"/>
              </a:lnSpc>
            </a:pPr>
            <a:r>
              <a:rPr lang="en-US" dirty="0"/>
              <a:t>REMEMBER THE IMPORTANCE OF PICTURES </a:t>
            </a:r>
          </a:p>
          <a:p>
            <a:pPr lvl="1">
              <a:lnSpc>
                <a:spcPct val="90000"/>
              </a:lnSpc>
            </a:pPr>
            <a:r>
              <a:rPr lang="en-US" dirty="0"/>
              <a:t>DEBRIS PILES</a:t>
            </a:r>
          </a:p>
          <a:p>
            <a:pPr lvl="1">
              <a:lnSpc>
                <a:spcPct val="90000"/>
              </a:lnSpc>
            </a:pPr>
            <a:r>
              <a:rPr lang="en-US" dirty="0"/>
              <a:t>STRUCTURES PRIOR TO EMERGENCY </a:t>
            </a:r>
            <a:r>
              <a:rPr lang="en-US" dirty="0" smtClean="0"/>
              <a:t>DEMOLITION OR REPAIR</a:t>
            </a:r>
            <a:endParaRPr lang="en-US" dirty="0"/>
          </a:p>
          <a:p>
            <a:pPr>
              <a:lnSpc>
                <a:spcPct val="90000"/>
              </a:lnSpc>
            </a:pPr>
            <a:endParaRPr lang="en-US" dirty="0"/>
          </a:p>
          <a:p>
            <a:pPr>
              <a:lnSpc>
                <a:spcPct val="90000"/>
              </a:lnSpc>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57200" y="914400"/>
            <a:ext cx="8229600" cy="1143000"/>
          </a:xfrm>
        </p:spPr>
        <p:txBody>
          <a:bodyPr>
            <a:normAutofit fontScale="90000"/>
          </a:bodyPr>
          <a:lstStyle/>
          <a:p>
            <a:r>
              <a:rPr lang="en-US" sz="4000" dirty="0"/>
              <a:t>THE FEMA-STATE PRELIMINARY DAMAGE </a:t>
            </a:r>
            <a:r>
              <a:rPr lang="en-US" sz="4000" dirty="0" smtClean="0"/>
              <a:t>ASSESSMENT TEAM VISITS</a:t>
            </a:r>
            <a:endParaRPr lang="en-US" sz="4000" dirty="0"/>
          </a:p>
        </p:txBody>
      </p:sp>
      <p:sp>
        <p:nvSpPr>
          <p:cNvPr id="54275" name="Rectangle 3"/>
          <p:cNvSpPr>
            <a:spLocks noGrp="1" noChangeArrowheads="1"/>
          </p:cNvSpPr>
          <p:nvPr>
            <p:ph idx="1"/>
          </p:nvPr>
        </p:nvSpPr>
        <p:spPr>
          <a:xfrm>
            <a:off x="457200" y="2316480"/>
            <a:ext cx="8534400" cy="4389120"/>
          </a:xfrm>
        </p:spPr>
        <p:txBody>
          <a:bodyPr/>
          <a:lstStyle/>
          <a:p>
            <a:pPr>
              <a:lnSpc>
                <a:spcPct val="80000"/>
              </a:lnSpc>
            </a:pPr>
            <a:r>
              <a:rPr lang="en-US" sz="2800" dirty="0"/>
              <a:t>“PRE-ASSESSMENT” PHASE IS OVER</a:t>
            </a:r>
          </a:p>
          <a:p>
            <a:pPr>
              <a:lnSpc>
                <a:spcPct val="80000"/>
              </a:lnSpc>
            </a:pPr>
            <a:r>
              <a:rPr lang="en-US" sz="2800" dirty="0"/>
              <a:t>IF WE EXCEED OR APPROACH “INDICATORS” STATE REQUESTS FORMAL PDA WITH FEMA</a:t>
            </a:r>
          </a:p>
          <a:p>
            <a:pPr>
              <a:lnSpc>
                <a:spcPct val="80000"/>
              </a:lnSpc>
            </a:pPr>
            <a:r>
              <a:rPr lang="en-US" sz="2800" dirty="0"/>
              <a:t>STATE WILL SELECT MUNICIPALITIES AND SET PRIORITIES FOR JOINT FEMA-STATE PDA</a:t>
            </a:r>
          </a:p>
          <a:p>
            <a:pPr>
              <a:lnSpc>
                <a:spcPct val="80000"/>
              </a:lnSpc>
            </a:pPr>
            <a:r>
              <a:rPr lang="en-US" sz="2800" dirty="0"/>
              <a:t>MUNICIPALITIES WILL BE NOTIFIED OF PDA BY DEMHS REGIONAL OFFICE </a:t>
            </a:r>
          </a:p>
          <a:p>
            <a:pPr>
              <a:lnSpc>
                <a:spcPct val="80000"/>
              </a:lnSpc>
            </a:pPr>
            <a:r>
              <a:rPr lang="en-US" sz="2800" dirty="0"/>
              <a:t>PROVIDE DEMHS REGIONAL OFFICE WITH POINT(S) OF CONTACT FOR PDA </a:t>
            </a:r>
          </a:p>
          <a:p>
            <a:pPr>
              <a:lnSpc>
                <a:spcPct val="80000"/>
              </a:lnSpc>
              <a:buFontTx/>
              <a:buNone/>
            </a:pPr>
            <a:endParaRPr lang="en-US"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57200" y="990600"/>
            <a:ext cx="8229600" cy="1143000"/>
          </a:xfrm>
        </p:spPr>
        <p:txBody>
          <a:bodyPr>
            <a:normAutofit fontScale="90000"/>
          </a:bodyPr>
          <a:lstStyle/>
          <a:p>
            <a:r>
              <a:rPr lang="en-US" sz="4000" dirty="0"/>
              <a:t>THE FEMA-STATE PRELIMINARY DAMAGE ASSESSMENT </a:t>
            </a:r>
            <a:r>
              <a:rPr lang="en-US" sz="4000" dirty="0" smtClean="0"/>
              <a:t>TEAM VISITS (Cont</a:t>
            </a:r>
            <a:r>
              <a:rPr lang="en-US" sz="4000" dirty="0"/>
              <a:t>)</a:t>
            </a:r>
          </a:p>
        </p:txBody>
      </p:sp>
      <p:sp>
        <p:nvSpPr>
          <p:cNvPr id="55299" name="Rectangle 3"/>
          <p:cNvSpPr>
            <a:spLocks noGrp="1" noChangeArrowheads="1"/>
          </p:cNvSpPr>
          <p:nvPr>
            <p:ph idx="1"/>
          </p:nvPr>
        </p:nvSpPr>
        <p:spPr>
          <a:xfrm>
            <a:off x="381000" y="2316480"/>
            <a:ext cx="8534400" cy="4389120"/>
          </a:xfrm>
        </p:spPr>
        <p:txBody>
          <a:bodyPr>
            <a:normAutofit/>
          </a:bodyPr>
          <a:lstStyle/>
          <a:p>
            <a:pPr>
              <a:lnSpc>
                <a:spcPct val="90000"/>
              </a:lnSpc>
            </a:pPr>
            <a:r>
              <a:rPr lang="en-US" sz="2800" dirty="0"/>
              <a:t>BRIEFING OF FEMA-STATE TEAMS AT STATE EOC</a:t>
            </a:r>
          </a:p>
          <a:p>
            <a:pPr>
              <a:lnSpc>
                <a:spcPct val="90000"/>
              </a:lnSpc>
            </a:pPr>
            <a:r>
              <a:rPr lang="en-US" sz="2800" dirty="0"/>
              <a:t>FEMA-STATE COORDINATION TEAM REMAINS AT STATE EOC WITH FEMA PIO</a:t>
            </a:r>
          </a:p>
          <a:p>
            <a:pPr>
              <a:lnSpc>
                <a:spcPct val="90000"/>
              </a:lnSpc>
            </a:pPr>
            <a:r>
              <a:rPr lang="en-US" sz="2800" dirty="0"/>
              <a:t>FEMA-STATE FIELD TEAMS DEPLOY FROM STATE EOC - FORMAL PDA BEGINS</a:t>
            </a:r>
          </a:p>
          <a:p>
            <a:pPr>
              <a:lnSpc>
                <a:spcPct val="90000"/>
              </a:lnSpc>
            </a:pPr>
            <a:r>
              <a:rPr lang="en-US" sz="2800" dirty="0"/>
              <a:t>FEMA-STATE TEAMS WILL NOTIFY LOCAL POINT OF CONTACT OF APPROXIMATE ARRIVAL </a:t>
            </a:r>
            <a:r>
              <a:rPr lang="en-US" sz="2800" dirty="0" smtClean="0"/>
              <a:t>TIME</a:t>
            </a:r>
          </a:p>
          <a:p>
            <a:pPr algn="ctr">
              <a:lnSpc>
                <a:spcPct val="90000"/>
              </a:lnSpc>
              <a:buNone/>
            </a:pPr>
            <a:r>
              <a:rPr lang="en-US" sz="2800" b="1" dirty="0" smtClean="0"/>
              <a:t>THE END</a:t>
            </a:r>
            <a:endParaRPr lang="en-US" sz="2800" b="1" dirty="0"/>
          </a:p>
          <a:p>
            <a:pPr>
              <a:lnSpc>
                <a:spcPct val="90000"/>
              </a:lnSpc>
              <a:buFontTx/>
              <a:buNone/>
            </a:pPr>
            <a:r>
              <a:rPr lang="en-US" sz="28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579438"/>
            <a:ext cx="8229600" cy="944562"/>
          </a:xfrm>
        </p:spPr>
        <p:txBody>
          <a:bodyPr/>
          <a:lstStyle/>
          <a:p>
            <a:r>
              <a:rPr lang="en-US" dirty="0" smtClean="0"/>
              <a:t>WHY DO WE DO A PDA?</a:t>
            </a:r>
            <a:endParaRPr lang="en-US" dirty="0"/>
          </a:p>
        </p:txBody>
      </p:sp>
      <p:sp>
        <p:nvSpPr>
          <p:cNvPr id="3075" name="Rectangle 3"/>
          <p:cNvSpPr>
            <a:spLocks noGrp="1" noChangeArrowheads="1"/>
          </p:cNvSpPr>
          <p:nvPr>
            <p:ph idx="1"/>
          </p:nvPr>
        </p:nvSpPr>
        <p:spPr>
          <a:xfrm>
            <a:off x="457200" y="1600200"/>
            <a:ext cx="8229600" cy="5029200"/>
          </a:xfrm>
        </p:spPr>
        <p:txBody>
          <a:bodyPr/>
          <a:lstStyle/>
          <a:p>
            <a:pPr>
              <a:lnSpc>
                <a:spcPct val="80000"/>
              </a:lnSpc>
              <a:spcBef>
                <a:spcPct val="45000"/>
              </a:spcBef>
            </a:pPr>
            <a:r>
              <a:rPr lang="en-US" sz="2400" dirty="0"/>
              <a:t>44 CFR </a:t>
            </a:r>
            <a:r>
              <a:rPr lang="en-US" sz="2400" dirty="0">
                <a:cs typeface="Arial" charset="0"/>
              </a:rPr>
              <a:t>§</a:t>
            </a:r>
            <a:r>
              <a:rPr lang="en-US" sz="2400" dirty="0" smtClean="0"/>
              <a:t>206.33 – FEMA PDA REGULATION</a:t>
            </a:r>
            <a:endParaRPr lang="en-US" sz="2400" dirty="0"/>
          </a:p>
          <a:p>
            <a:pPr>
              <a:lnSpc>
                <a:spcPct val="80000"/>
              </a:lnSpc>
              <a:spcBef>
                <a:spcPct val="45000"/>
              </a:spcBef>
            </a:pPr>
            <a:r>
              <a:rPr lang="en-US" sz="2400" dirty="0"/>
              <a:t>PURPOSE OF PDA: </a:t>
            </a:r>
          </a:p>
          <a:p>
            <a:pPr lvl="1">
              <a:lnSpc>
                <a:spcPct val="80000"/>
              </a:lnSpc>
              <a:spcBef>
                <a:spcPct val="45000"/>
              </a:spcBef>
            </a:pPr>
            <a:r>
              <a:rPr lang="en-US" sz="2000" dirty="0"/>
              <a:t>DETERMINE DISASTER IMPACT AND MAGNITUDE </a:t>
            </a:r>
          </a:p>
          <a:p>
            <a:pPr lvl="1">
              <a:lnSpc>
                <a:spcPct val="80000"/>
              </a:lnSpc>
              <a:spcBef>
                <a:spcPct val="45000"/>
              </a:spcBef>
            </a:pPr>
            <a:r>
              <a:rPr lang="en-US" sz="2000" dirty="0"/>
              <a:t>DETERMINE UNMET NEEDS RESULTING FROM DISASTER</a:t>
            </a:r>
          </a:p>
          <a:p>
            <a:pPr lvl="1">
              <a:lnSpc>
                <a:spcPct val="80000"/>
              </a:lnSpc>
              <a:spcBef>
                <a:spcPct val="45000"/>
              </a:spcBef>
            </a:pPr>
            <a:r>
              <a:rPr lang="en-US" sz="2000" dirty="0"/>
              <a:t>GATHER INFORMATION FOR THE GOVERNOR’S REQUEST</a:t>
            </a:r>
          </a:p>
          <a:p>
            <a:pPr lvl="1">
              <a:lnSpc>
                <a:spcPct val="80000"/>
              </a:lnSpc>
              <a:spcBef>
                <a:spcPct val="45000"/>
              </a:spcBef>
            </a:pPr>
            <a:r>
              <a:rPr lang="en-US" sz="2000" dirty="0"/>
              <a:t>ASSIST FEMA IN EVALUATING GOVERNOR’S REQUEST </a:t>
            </a:r>
          </a:p>
          <a:p>
            <a:pPr>
              <a:lnSpc>
                <a:spcPct val="80000"/>
              </a:lnSpc>
              <a:spcBef>
                <a:spcPct val="45000"/>
              </a:spcBef>
            </a:pPr>
            <a:r>
              <a:rPr lang="en-US" sz="2400" dirty="0"/>
              <a:t>PDA FIGURES ARE NOT USED AS THE BASIS FOR </a:t>
            </a:r>
            <a:r>
              <a:rPr lang="en-US" sz="2400" dirty="0" smtClean="0"/>
              <a:t>ACTUAL FEDERAL REIMBURSEMENTS  </a:t>
            </a:r>
            <a:r>
              <a:rPr lang="en-US" sz="2400" dirty="0"/>
              <a:t>- THEY ARE ONLY USED TO DETERMINE IF WE GET A DECLARATION OR NOT.</a:t>
            </a:r>
          </a:p>
          <a:p>
            <a:pPr lvl="1">
              <a:lnSpc>
                <a:spcPct val="80000"/>
              </a:lnSpc>
              <a:spcBef>
                <a:spcPct val="45000"/>
              </a:spcBef>
            </a:pPr>
            <a:r>
              <a:rPr lang="en-US" sz="2000" dirty="0"/>
              <a:t>IF PDA FIGURES ARE LOW, YOUR REIMBURSEMENT WILL NOT BE LIMITED BECAUSE OF A LOW ESTIMATE</a:t>
            </a:r>
          </a:p>
          <a:p>
            <a:pPr lvl="1">
              <a:lnSpc>
                <a:spcPct val="80000"/>
              </a:lnSpc>
              <a:spcBef>
                <a:spcPct val="45000"/>
              </a:spcBef>
            </a:pPr>
            <a:r>
              <a:rPr lang="en-US" sz="2000" dirty="0"/>
              <a:t>PDA FIGURES “GO AWAY” IF WE GET A DECLARATION</a:t>
            </a:r>
          </a:p>
          <a:p>
            <a:pPr lvl="1">
              <a:lnSpc>
                <a:spcPct val="80000"/>
              </a:lnSpc>
              <a:spcBef>
                <a:spcPct val="45000"/>
              </a:spcBef>
            </a:pPr>
            <a:endParaRPr lang="en-US"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t>TWO PHASES OF THE PDA</a:t>
            </a:r>
          </a:p>
        </p:txBody>
      </p:sp>
      <p:sp>
        <p:nvSpPr>
          <p:cNvPr id="27651" name="Rectangle 3"/>
          <p:cNvSpPr>
            <a:spLocks noGrp="1" noChangeArrowheads="1"/>
          </p:cNvSpPr>
          <p:nvPr>
            <p:ph idx="1"/>
          </p:nvPr>
        </p:nvSpPr>
        <p:spPr/>
        <p:txBody>
          <a:bodyPr/>
          <a:lstStyle/>
          <a:p>
            <a:pPr marL="514350" indent="-514350">
              <a:buFont typeface="+mj-lt"/>
              <a:buAutoNum type="arabicPeriod"/>
            </a:pPr>
            <a:r>
              <a:rPr lang="en-US" sz="2800" u="sng" dirty="0"/>
              <a:t>PRE-ASSESSMENT</a:t>
            </a:r>
            <a:r>
              <a:rPr lang="en-US" sz="2800" dirty="0"/>
              <a:t>  BY LOCAL </a:t>
            </a:r>
            <a:r>
              <a:rPr lang="en-US" sz="2800" dirty="0" smtClean="0"/>
              <a:t>OFFICIALS</a:t>
            </a:r>
          </a:p>
          <a:p>
            <a:pPr marL="514350" indent="-514350">
              <a:buFont typeface="+mj-lt"/>
              <a:buAutoNum type="arabicPeriod"/>
            </a:pPr>
            <a:endParaRPr lang="en-US" sz="2800" u="sng" dirty="0"/>
          </a:p>
          <a:p>
            <a:pPr marL="514350" indent="-514350">
              <a:buFont typeface="+mj-lt"/>
              <a:buAutoNum type="arabicPeriod"/>
            </a:pPr>
            <a:r>
              <a:rPr lang="en-US" sz="2400" u="sng" dirty="0" smtClean="0"/>
              <a:t>JOINT </a:t>
            </a:r>
            <a:r>
              <a:rPr lang="en-US" sz="2400" u="sng" dirty="0"/>
              <a:t>PRELIMINARY DAMAGE </a:t>
            </a:r>
            <a:r>
              <a:rPr lang="en-US" sz="2400" u="sng" dirty="0" smtClean="0"/>
              <a:t>ASSESSMENT</a:t>
            </a:r>
            <a:r>
              <a:rPr lang="en-US" sz="2400" dirty="0" smtClean="0"/>
              <a:t> </a:t>
            </a:r>
            <a:r>
              <a:rPr lang="en-US" sz="2400" dirty="0"/>
              <a:t>WITH FEDERAL GOVERNMENT (FEMA &amp; OTHER FEDERAL </a:t>
            </a:r>
            <a:r>
              <a:rPr lang="en-US" sz="2400" dirty="0" smtClean="0"/>
              <a:t>AGENCIES) </a:t>
            </a:r>
            <a:r>
              <a:rPr lang="en-US" sz="2400" dirty="0"/>
              <a:t>AND STATE </a:t>
            </a:r>
            <a:r>
              <a:rPr lang="en-US" sz="2400" dirty="0" smtClean="0"/>
              <a:t>AGENCY REPS - </a:t>
            </a:r>
            <a:r>
              <a:rPr lang="en-US" sz="2400" b="1" dirty="0" smtClean="0"/>
              <a:t>GUIDED </a:t>
            </a:r>
            <a:r>
              <a:rPr lang="en-US" sz="2400" b="1" dirty="0"/>
              <a:t>BY LOCAL </a:t>
            </a:r>
            <a:r>
              <a:rPr lang="en-US" sz="2400" b="1" dirty="0" smtClean="0"/>
              <a:t>OFFICIALS</a:t>
            </a:r>
            <a:endParaRPr lang="en-US" sz="2400" b="1" dirty="0"/>
          </a:p>
          <a:p>
            <a:pPr>
              <a:spcBef>
                <a:spcPct val="45000"/>
              </a:spcBef>
              <a:buFontTx/>
              <a:buNone/>
            </a:pPr>
            <a:endParaRPr lang="en-US" sz="2800" dirty="0"/>
          </a:p>
          <a:p>
            <a:pPr>
              <a:buFontTx/>
              <a:buNone/>
            </a:pP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0" y="533400"/>
            <a:ext cx="9144000" cy="1143000"/>
          </a:xfrm>
        </p:spPr>
        <p:txBody>
          <a:bodyPr>
            <a:normAutofit/>
          </a:bodyPr>
          <a:lstStyle/>
          <a:p>
            <a:r>
              <a:rPr lang="en-US" sz="3600" dirty="0"/>
              <a:t>LOCAL PRE-ASSESSMENT/PDA ORGANIZATION</a:t>
            </a:r>
          </a:p>
        </p:txBody>
      </p:sp>
      <p:graphicFrame>
        <p:nvGraphicFramePr>
          <p:cNvPr id="4" name="Diagram 3"/>
          <p:cNvGraphicFramePr/>
          <p:nvPr/>
        </p:nvGraphicFramePr>
        <p:xfrm>
          <a:off x="0" y="1614488"/>
          <a:ext cx="9144000" cy="50911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0" y="609600"/>
            <a:ext cx="9144000" cy="1143000"/>
          </a:xfrm>
        </p:spPr>
        <p:txBody>
          <a:bodyPr>
            <a:normAutofit fontScale="90000"/>
          </a:bodyPr>
          <a:lstStyle/>
          <a:p>
            <a:pPr algn="ctr"/>
            <a:r>
              <a:rPr lang="en-US" sz="4000" dirty="0"/>
              <a:t>PUBLIC ASSISTANCE </a:t>
            </a:r>
            <a:br>
              <a:rPr lang="en-US" sz="4000" dirty="0"/>
            </a:br>
            <a:r>
              <a:rPr lang="en-US" sz="4000" dirty="0"/>
              <a:t>PRE-ASSESSMENT/PDA GROUP</a:t>
            </a:r>
          </a:p>
        </p:txBody>
      </p:sp>
      <p:graphicFrame>
        <p:nvGraphicFramePr>
          <p:cNvPr id="4" name="Diagram 3"/>
          <p:cNvGraphicFramePr/>
          <p:nvPr/>
        </p:nvGraphicFramePr>
        <p:xfrm>
          <a:off x="0" y="1828800"/>
          <a:ext cx="91440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381000" y="427038"/>
            <a:ext cx="8305800" cy="1630362"/>
          </a:xfrm>
        </p:spPr>
        <p:txBody>
          <a:bodyPr/>
          <a:lstStyle/>
          <a:p>
            <a:r>
              <a:rPr lang="en-US" sz="3200" dirty="0"/>
              <a:t>HOW MUCH DAMAGE MUST WE IDENTIFY IN THE PRE-ASSESSMENT?</a:t>
            </a:r>
          </a:p>
        </p:txBody>
      </p:sp>
      <p:sp>
        <p:nvSpPr>
          <p:cNvPr id="60419" name="Rectangle 3"/>
          <p:cNvSpPr>
            <a:spLocks noGrp="1" noChangeArrowheads="1"/>
          </p:cNvSpPr>
          <p:nvPr>
            <p:ph idx="1"/>
          </p:nvPr>
        </p:nvSpPr>
        <p:spPr>
          <a:xfrm>
            <a:off x="457200" y="2286000"/>
            <a:ext cx="8305800" cy="4114800"/>
          </a:xfrm>
        </p:spPr>
        <p:txBody>
          <a:bodyPr/>
          <a:lstStyle/>
          <a:p>
            <a:pPr>
              <a:buFontTx/>
              <a:buNone/>
            </a:pPr>
            <a:r>
              <a:rPr lang="en-US" dirty="0"/>
              <a:t>Public sector (i.e. State and local) costs and damages should exceed or approach:</a:t>
            </a:r>
          </a:p>
          <a:p>
            <a:pPr>
              <a:buFontTx/>
              <a:buNone/>
            </a:pPr>
            <a:endParaRPr lang="en-US" dirty="0"/>
          </a:p>
          <a:p>
            <a:pPr lvl="1"/>
            <a:r>
              <a:rPr lang="en-US" dirty="0"/>
              <a:t>$</a:t>
            </a:r>
            <a:r>
              <a:rPr lang="en-US" dirty="0" smtClean="0"/>
              <a:t>1.37 </a:t>
            </a:r>
            <a:r>
              <a:rPr lang="en-US" dirty="0"/>
              <a:t>per capita statewide AND</a:t>
            </a:r>
          </a:p>
          <a:p>
            <a:pPr lvl="1"/>
            <a:r>
              <a:rPr lang="en-US" dirty="0"/>
              <a:t>$</a:t>
            </a:r>
            <a:r>
              <a:rPr lang="en-US" dirty="0" smtClean="0"/>
              <a:t>3.45 </a:t>
            </a:r>
            <a:r>
              <a:rPr lang="en-US" dirty="0"/>
              <a:t>per capita in </a:t>
            </a:r>
            <a:r>
              <a:rPr lang="en-US" dirty="0" smtClean="0"/>
              <a:t>each individual county if it is to qualify for a declaration</a:t>
            </a:r>
            <a:endParaRPr lang="en-US" dirty="0"/>
          </a:p>
          <a:p>
            <a:pPr lvl="2">
              <a:buFontTx/>
              <a:buNone/>
            </a:pPr>
            <a:endParaRPr lang="en-US" dirty="0"/>
          </a:p>
          <a:p>
            <a:pPr lvl="2" algn="ctr">
              <a:buFontTx/>
              <a:buNone/>
            </a:pPr>
            <a:endParaRPr lang="en-US" dirty="0"/>
          </a:p>
          <a:p>
            <a:pPr lvl="2">
              <a:buFontTx/>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74638"/>
            <a:ext cx="8229600" cy="1935162"/>
          </a:xfrm>
        </p:spPr>
        <p:txBody>
          <a:bodyPr/>
          <a:lstStyle/>
          <a:p>
            <a:r>
              <a:rPr lang="en-US" sz="3600" dirty="0"/>
              <a:t>FEMA   STATEWIDE DECLARATION “</a:t>
            </a:r>
            <a:r>
              <a:rPr lang="en-US" sz="3600" dirty="0" smtClean="0"/>
              <a:t>INDICATOR” FOR FFY ‘13</a:t>
            </a:r>
            <a:endParaRPr lang="en-US" sz="3600" dirty="0"/>
          </a:p>
        </p:txBody>
      </p:sp>
      <p:sp>
        <p:nvSpPr>
          <p:cNvPr id="14341" name="Rectangle 5"/>
          <p:cNvSpPr>
            <a:spLocks noGrp="1" noChangeArrowheads="1"/>
          </p:cNvSpPr>
          <p:nvPr>
            <p:ph idx="1"/>
          </p:nvPr>
        </p:nvSpPr>
        <p:spPr>
          <a:xfrm>
            <a:off x="457200" y="1752600"/>
            <a:ext cx="8229600" cy="4068763"/>
          </a:xfrm>
        </p:spPr>
        <p:txBody>
          <a:bodyPr/>
          <a:lstStyle/>
          <a:p>
            <a:endParaRPr lang="en-US" dirty="0"/>
          </a:p>
          <a:p>
            <a:r>
              <a:rPr lang="en-US" dirty="0"/>
              <a:t>STATEWIDE “INDICATOR” IS  $</a:t>
            </a:r>
            <a:r>
              <a:rPr lang="en-US" dirty="0" smtClean="0"/>
              <a:t>1.37  </a:t>
            </a:r>
            <a:r>
              <a:rPr lang="en-US" dirty="0"/>
              <a:t>PER CAPITA (Population of State) OR:</a:t>
            </a:r>
          </a:p>
          <a:p>
            <a:endParaRPr lang="en-US" dirty="0"/>
          </a:p>
          <a:p>
            <a:pPr lvl="1" algn="ctr">
              <a:buFontTx/>
              <a:buNone/>
            </a:pPr>
            <a:r>
              <a:rPr lang="en-US" sz="4000" b="1" dirty="0"/>
              <a:t>$</a:t>
            </a:r>
            <a:r>
              <a:rPr lang="en-US" sz="4000" b="1" dirty="0" smtClean="0"/>
              <a:t>1.37 </a:t>
            </a:r>
            <a:r>
              <a:rPr lang="en-US" sz="4000" b="1" dirty="0"/>
              <a:t>x </a:t>
            </a:r>
            <a:r>
              <a:rPr lang="en-US" sz="4000" b="1" dirty="0" smtClean="0"/>
              <a:t>3,574,097 </a:t>
            </a:r>
            <a:r>
              <a:rPr lang="en-US" sz="4000" b="1" dirty="0"/>
              <a:t>= </a:t>
            </a:r>
          </a:p>
          <a:p>
            <a:pPr lvl="1" algn="ctr">
              <a:buFontTx/>
              <a:buNone/>
            </a:pPr>
            <a:r>
              <a:rPr lang="en-US" sz="6000" b="1" u="sng" dirty="0" smtClean="0"/>
              <a:t>$4,896,512.89</a:t>
            </a:r>
            <a:endParaRPr lang="en-US" sz="6000" b="1" u="sng"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a:bodyPr>
          <a:lstStyle/>
          <a:p>
            <a:r>
              <a:rPr lang="en-US" sz="4000" dirty="0"/>
              <a:t>FEMA COUNTY </a:t>
            </a:r>
            <a:r>
              <a:rPr lang="en-US" sz="4000" dirty="0" smtClean="0"/>
              <a:t>INDICATORS FOR FFY ‘13</a:t>
            </a:r>
            <a:endParaRPr lang="en-US" sz="4000" dirty="0"/>
          </a:p>
        </p:txBody>
      </p:sp>
      <p:sp>
        <p:nvSpPr>
          <p:cNvPr id="21507" name="Rectangle 3"/>
          <p:cNvSpPr>
            <a:spLocks noGrp="1" noChangeArrowheads="1"/>
          </p:cNvSpPr>
          <p:nvPr>
            <p:ph idx="1"/>
          </p:nvPr>
        </p:nvSpPr>
        <p:spPr>
          <a:xfrm>
            <a:off x="457200" y="2209800"/>
            <a:ext cx="8229600" cy="4525963"/>
          </a:xfrm>
        </p:spPr>
        <p:txBody>
          <a:bodyPr>
            <a:normAutofit/>
          </a:bodyPr>
          <a:lstStyle/>
          <a:p>
            <a:pPr algn="ctr">
              <a:buFontTx/>
              <a:buNone/>
            </a:pPr>
            <a:r>
              <a:rPr lang="en-US" u="sng" dirty="0"/>
              <a:t>$</a:t>
            </a:r>
            <a:r>
              <a:rPr lang="en-US" u="sng" dirty="0" smtClean="0"/>
              <a:t>3.45 </a:t>
            </a:r>
            <a:r>
              <a:rPr lang="en-US" u="sng" dirty="0"/>
              <a:t>PER CAPITA (County Population)</a:t>
            </a:r>
          </a:p>
          <a:p>
            <a:pPr lvl="1">
              <a:buNone/>
            </a:pPr>
            <a:r>
              <a:rPr lang="en-US" sz="2400" b="1" dirty="0"/>
              <a:t>FAIRFIELD</a:t>
            </a:r>
            <a:r>
              <a:rPr lang="en-US" sz="2400" dirty="0"/>
              <a:t>	</a:t>
            </a:r>
            <a:r>
              <a:rPr lang="en-US" sz="2400" dirty="0" smtClean="0"/>
              <a:t>$3.45 </a:t>
            </a:r>
            <a:r>
              <a:rPr lang="en-US" sz="2400" dirty="0"/>
              <a:t>x </a:t>
            </a:r>
            <a:r>
              <a:rPr lang="en-US" sz="2400" dirty="0" smtClean="0"/>
              <a:t>916,829  </a:t>
            </a:r>
            <a:r>
              <a:rPr lang="en-US" sz="2400" dirty="0"/>
              <a:t>=  </a:t>
            </a:r>
            <a:r>
              <a:rPr lang="en-US" sz="2400" dirty="0" smtClean="0"/>
              <a:t> </a:t>
            </a:r>
            <a:r>
              <a:rPr lang="en-US" sz="2400" b="1" dirty="0" smtClean="0"/>
              <a:t>$3,163,060.05</a:t>
            </a:r>
            <a:endParaRPr lang="en-US" sz="2400" b="1" dirty="0"/>
          </a:p>
          <a:p>
            <a:pPr lvl="1">
              <a:buNone/>
            </a:pPr>
            <a:r>
              <a:rPr lang="en-US" sz="2400" b="1" dirty="0"/>
              <a:t>HARTFORD</a:t>
            </a:r>
            <a:r>
              <a:rPr lang="en-US" sz="2400" dirty="0"/>
              <a:t>       </a:t>
            </a:r>
            <a:r>
              <a:rPr lang="en-US" sz="2400" dirty="0" smtClean="0"/>
              <a:t>$3.45 </a:t>
            </a:r>
            <a:r>
              <a:rPr lang="en-US" sz="2400" dirty="0"/>
              <a:t>x 857,183  = </a:t>
            </a:r>
            <a:r>
              <a:rPr lang="en-US" sz="2400" dirty="0" smtClean="0"/>
              <a:t>  </a:t>
            </a:r>
            <a:r>
              <a:rPr lang="en-US" sz="2400" b="1" dirty="0" smtClean="0"/>
              <a:t>$2,957,281.35</a:t>
            </a:r>
            <a:endParaRPr lang="en-US" sz="2400" b="1" dirty="0"/>
          </a:p>
          <a:p>
            <a:pPr lvl="1">
              <a:buNone/>
            </a:pPr>
            <a:r>
              <a:rPr lang="en-US" sz="2400" b="1" dirty="0"/>
              <a:t>LITCHFIELD</a:t>
            </a:r>
            <a:r>
              <a:rPr lang="en-US" sz="2400" dirty="0"/>
              <a:t>      </a:t>
            </a:r>
            <a:r>
              <a:rPr lang="en-US" sz="2400" dirty="0" smtClean="0"/>
              <a:t>$3.45 </a:t>
            </a:r>
            <a:r>
              <a:rPr lang="en-US" sz="2400" dirty="0"/>
              <a:t>x </a:t>
            </a:r>
            <a:r>
              <a:rPr lang="en-US" sz="2400" dirty="0" smtClean="0"/>
              <a:t>189,927  </a:t>
            </a:r>
            <a:r>
              <a:rPr lang="en-US" sz="2400" dirty="0"/>
              <a:t>= </a:t>
            </a:r>
            <a:r>
              <a:rPr lang="en-US" sz="2400" b="1" dirty="0" smtClean="0"/>
              <a:t>  $655,248.15</a:t>
            </a:r>
            <a:endParaRPr lang="en-US" sz="2400" b="1" dirty="0"/>
          </a:p>
          <a:p>
            <a:pPr lvl="1">
              <a:buNone/>
            </a:pPr>
            <a:r>
              <a:rPr lang="en-US" sz="2400" b="1" dirty="0"/>
              <a:t>MIDDLESEX</a:t>
            </a:r>
            <a:r>
              <a:rPr lang="en-US" sz="2400" dirty="0"/>
              <a:t> </a:t>
            </a:r>
            <a:r>
              <a:rPr lang="en-US" sz="2400" dirty="0" smtClean="0"/>
              <a:t>     $3.45 x 165,676  </a:t>
            </a:r>
            <a:r>
              <a:rPr lang="en-US" sz="2400" dirty="0"/>
              <a:t>= </a:t>
            </a:r>
            <a:r>
              <a:rPr lang="en-US" sz="2400" b="1" dirty="0" smtClean="0"/>
              <a:t>  $571,582.20</a:t>
            </a:r>
            <a:endParaRPr lang="en-US" sz="2400" b="1" dirty="0"/>
          </a:p>
          <a:p>
            <a:pPr lvl="1">
              <a:buNone/>
            </a:pPr>
            <a:r>
              <a:rPr lang="en-US" sz="2400" b="1" dirty="0" smtClean="0"/>
              <a:t>NEW HAVEN</a:t>
            </a:r>
            <a:r>
              <a:rPr lang="en-US" sz="2400" dirty="0" smtClean="0"/>
              <a:t>     $3.45 x  862,477  =  </a:t>
            </a:r>
            <a:r>
              <a:rPr lang="en-US" sz="2400" b="1" dirty="0" smtClean="0"/>
              <a:t>$2,562,664.88</a:t>
            </a:r>
            <a:r>
              <a:rPr lang="en-US" sz="2400" dirty="0" smtClean="0"/>
              <a:t>    </a:t>
            </a:r>
          </a:p>
          <a:p>
            <a:pPr lvl="1">
              <a:buNone/>
            </a:pPr>
            <a:r>
              <a:rPr lang="en-US" sz="2400" b="1" dirty="0" smtClean="0"/>
              <a:t>NEW </a:t>
            </a:r>
            <a:r>
              <a:rPr lang="en-US" sz="2400" b="1" dirty="0"/>
              <a:t>LONDON</a:t>
            </a:r>
            <a:r>
              <a:rPr lang="en-US" sz="2400" dirty="0"/>
              <a:t>  </a:t>
            </a:r>
            <a:r>
              <a:rPr lang="en-US" sz="2400" dirty="0" smtClean="0"/>
              <a:t>$3.45 </a:t>
            </a:r>
            <a:r>
              <a:rPr lang="en-US" sz="2400" dirty="0"/>
              <a:t>x  </a:t>
            </a:r>
            <a:r>
              <a:rPr lang="en-US" sz="2400" dirty="0" smtClean="0"/>
              <a:t>274,055  =</a:t>
            </a:r>
            <a:r>
              <a:rPr lang="en-US" sz="2400" b="1" dirty="0" smtClean="0"/>
              <a:t>  $945,489.75</a:t>
            </a:r>
            <a:endParaRPr lang="en-US" sz="2400" b="1" dirty="0"/>
          </a:p>
          <a:p>
            <a:pPr lvl="1">
              <a:buNone/>
            </a:pPr>
            <a:r>
              <a:rPr lang="en-US" sz="2400" b="1" dirty="0"/>
              <a:t>TOLLAND</a:t>
            </a:r>
            <a:r>
              <a:rPr lang="en-US" sz="2400" dirty="0"/>
              <a:t>          </a:t>
            </a:r>
            <a:r>
              <a:rPr lang="en-US" sz="2400" dirty="0" smtClean="0"/>
              <a:t>$3.45 </a:t>
            </a:r>
            <a:r>
              <a:rPr lang="en-US" sz="2400" dirty="0"/>
              <a:t>x  </a:t>
            </a:r>
            <a:r>
              <a:rPr lang="en-US" sz="2400" dirty="0" smtClean="0"/>
              <a:t>152,691  =  </a:t>
            </a:r>
            <a:r>
              <a:rPr lang="en-US" sz="2400" b="1" dirty="0" smtClean="0"/>
              <a:t>$526,783.95</a:t>
            </a:r>
            <a:r>
              <a:rPr lang="en-US" sz="2400" dirty="0" smtClean="0"/>
              <a:t> </a:t>
            </a:r>
            <a:endParaRPr lang="en-US" sz="2400" dirty="0"/>
          </a:p>
          <a:p>
            <a:pPr lvl="1">
              <a:buNone/>
            </a:pPr>
            <a:r>
              <a:rPr lang="en-US" sz="2400" b="1" dirty="0"/>
              <a:t>WINDHAM  </a:t>
            </a:r>
            <a:r>
              <a:rPr lang="en-US" sz="2400" dirty="0"/>
              <a:t>       </a:t>
            </a:r>
            <a:r>
              <a:rPr lang="en-US" sz="2400" dirty="0" smtClean="0"/>
              <a:t>$3.45 </a:t>
            </a:r>
            <a:r>
              <a:rPr lang="en-US" sz="2400" dirty="0"/>
              <a:t>x  </a:t>
            </a:r>
            <a:r>
              <a:rPr lang="en-US" sz="2400" dirty="0" smtClean="0"/>
              <a:t>118,428  =</a:t>
            </a:r>
            <a:r>
              <a:rPr lang="en-US" sz="2400" b="1" dirty="0" smtClean="0"/>
              <a:t>  $408,576.60</a:t>
            </a:r>
            <a:endParaRPr lang="en-US" sz="2400" b="1" dirty="0"/>
          </a:p>
          <a:p>
            <a:pPr lvl="1"/>
            <a:endParaRPr lang="en-US" sz="2400" dirty="0"/>
          </a:p>
          <a:p>
            <a:pPr>
              <a:buFontTx/>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5829</TotalTime>
  <Words>4699</Words>
  <Application>Microsoft Office PowerPoint</Application>
  <PresentationFormat>On-screen Show (4:3)</PresentationFormat>
  <Paragraphs>451</Paragraphs>
  <Slides>27</Slides>
  <Notes>19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Flow</vt:lpstr>
      <vt:lpstr>Acrobat Document</vt:lpstr>
      <vt:lpstr>PRELIMINARY DAMAGE ASSESSMENT (PDA)</vt:lpstr>
      <vt:lpstr>Slide 2</vt:lpstr>
      <vt:lpstr>WHY DO WE DO A PDA?</vt:lpstr>
      <vt:lpstr>TWO PHASES OF THE PDA</vt:lpstr>
      <vt:lpstr>LOCAL PRE-ASSESSMENT/PDA ORGANIZATION</vt:lpstr>
      <vt:lpstr>PUBLIC ASSISTANCE  PRE-ASSESSMENT/PDA GROUP</vt:lpstr>
      <vt:lpstr>HOW MUCH DAMAGE MUST WE IDENTIFY IN THE PRE-ASSESSMENT?</vt:lpstr>
      <vt:lpstr>FEMA   STATEWIDE DECLARATION “INDICATOR” FOR FFY ‘13</vt:lpstr>
      <vt:lpstr>FEMA COUNTY INDICATORS FOR FFY ‘13</vt:lpstr>
      <vt:lpstr>REACHING THE INDICATORS DOES NOT GUARANTEE A DECLARATION</vt:lpstr>
      <vt:lpstr>DOCUMENTING IMPACTS </vt:lpstr>
      <vt:lpstr>DOCUMENTING IMPACTS (Cont)</vt:lpstr>
      <vt:lpstr>PHOTOGRAPHS</vt:lpstr>
      <vt:lpstr>FEMA DAMAGE CATEGORIES</vt:lpstr>
      <vt:lpstr>DEBRIS ESTIMATING GUIDELINES</vt:lpstr>
      <vt:lpstr>DEBRIS ESTIMATING GUIDELINES</vt:lpstr>
      <vt:lpstr>AFTER THE FIELD SURVEY</vt:lpstr>
      <vt:lpstr>FILL OUT DESPP/DEMHS DAMAGE  PRE-ASSESSMENT SITE FORMS</vt:lpstr>
      <vt:lpstr>FILL OUT DESPP/DEMHS DAMAGE  PRE-ASSESSMENT SITE FORMS (CONT.)</vt:lpstr>
      <vt:lpstr>DESPP/DEMHS DAMAGE PRE-ASSESSMENT SUMMARY FORM</vt:lpstr>
      <vt:lpstr>SENDING REPORTS TO THE STATE</vt:lpstr>
      <vt:lpstr>DEMHS REGIONAL OFFICE FAXES &amp; EMAILS</vt:lpstr>
      <vt:lpstr>AFTER THE SURVEY – BACK AT THE OFFICE</vt:lpstr>
      <vt:lpstr>ADVANTAGES TO CREATING SITE FILES</vt:lpstr>
      <vt:lpstr>DO WHATEVER WORK NEEDS TO BE DONE</vt:lpstr>
      <vt:lpstr>THE FEMA-STATE PRELIMINARY DAMAGE ASSESSMENT TEAM VISITS</vt:lpstr>
      <vt:lpstr>THE FEMA-STATE PRELIMINARY DAMAGE ASSESSMENT TEAM VISITS (Cont)</vt:lpstr>
    </vt:vector>
  </TitlesOfParts>
  <Company>DEMHS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PRELIMINARY DAMAGE ASSESSMENT</dc:title>
  <dc:creator>GibbP</dc:creator>
  <cp:lastModifiedBy> </cp:lastModifiedBy>
  <cp:revision>265</cp:revision>
  <dcterms:created xsi:type="dcterms:W3CDTF">2008-06-24T15:42:18Z</dcterms:created>
  <dcterms:modified xsi:type="dcterms:W3CDTF">2013-05-06T19:15:22Z</dcterms:modified>
</cp:coreProperties>
</file>