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7"/>
  </p:notesMasterIdLst>
  <p:handoutMasterIdLst>
    <p:handoutMasterId r:id="rId48"/>
  </p:handoutMasterIdLst>
  <p:sldIdLst>
    <p:sldId id="542" r:id="rId2"/>
    <p:sldId id="541" r:id="rId3"/>
    <p:sldId id="449" r:id="rId4"/>
    <p:sldId id="553" r:id="rId5"/>
    <p:sldId id="557" r:id="rId6"/>
    <p:sldId id="558" r:id="rId7"/>
    <p:sldId id="559" r:id="rId8"/>
    <p:sldId id="443" r:id="rId9"/>
    <p:sldId id="554" r:id="rId10"/>
    <p:sldId id="555" r:id="rId11"/>
    <p:sldId id="434" r:id="rId12"/>
    <p:sldId id="454" r:id="rId13"/>
    <p:sldId id="456" r:id="rId14"/>
    <p:sldId id="455" r:id="rId15"/>
    <p:sldId id="457" r:id="rId16"/>
    <p:sldId id="458" r:id="rId17"/>
    <p:sldId id="412" r:id="rId18"/>
    <p:sldId id="465" r:id="rId19"/>
    <p:sldId id="531" r:id="rId20"/>
    <p:sldId id="467" r:id="rId21"/>
    <p:sldId id="472" r:id="rId22"/>
    <p:sldId id="473" r:id="rId23"/>
    <p:sldId id="474" r:id="rId24"/>
    <p:sldId id="489" r:id="rId25"/>
    <p:sldId id="490" r:id="rId26"/>
    <p:sldId id="532" r:id="rId27"/>
    <p:sldId id="533" r:id="rId28"/>
    <p:sldId id="534" r:id="rId29"/>
    <p:sldId id="498" r:id="rId30"/>
    <p:sldId id="499" r:id="rId31"/>
    <p:sldId id="503" r:id="rId32"/>
    <p:sldId id="538" r:id="rId33"/>
    <p:sldId id="505" r:id="rId34"/>
    <p:sldId id="529" r:id="rId35"/>
    <p:sldId id="511" r:id="rId36"/>
    <p:sldId id="522" r:id="rId37"/>
    <p:sldId id="523" r:id="rId38"/>
    <p:sldId id="513" r:id="rId39"/>
    <p:sldId id="551" r:id="rId40"/>
    <p:sldId id="549" r:id="rId41"/>
    <p:sldId id="446" r:id="rId42"/>
    <p:sldId id="375" r:id="rId43"/>
    <p:sldId id="444" r:id="rId44"/>
    <p:sldId id="560" r:id="rId45"/>
    <p:sldId id="556" r:id="rId46"/>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b="1" kern="1200">
        <a:solidFill>
          <a:srgbClr val="000000"/>
        </a:solidFill>
        <a:latin typeface="Arial" charset="0"/>
        <a:ea typeface="+mn-ea"/>
        <a:cs typeface="+mn-cs"/>
      </a:defRPr>
    </a:lvl1pPr>
    <a:lvl2pPr marL="457200" algn="l" rtl="0" fontAlgn="base">
      <a:spcBef>
        <a:spcPct val="0"/>
      </a:spcBef>
      <a:spcAft>
        <a:spcPct val="0"/>
      </a:spcAft>
      <a:defRPr sz="2400" b="1" kern="1200">
        <a:solidFill>
          <a:srgbClr val="000000"/>
        </a:solidFill>
        <a:latin typeface="Arial" charset="0"/>
        <a:ea typeface="+mn-ea"/>
        <a:cs typeface="+mn-cs"/>
      </a:defRPr>
    </a:lvl2pPr>
    <a:lvl3pPr marL="914400" algn="l" rtl="0" fontAlgn="base">
      <a:spcBef>
        <a:spcPct val="0"/>
      </a:spcBef>
      <a:spcAft>
        <a:spcPct val="0"/>
      </a:spcAft>
      <a:defRPr sz="2400" b="1" kern="1200">
        <a:solidFill>
          <a:srgbClr val="000000"/>
        </a:solidFill>
        <a:latin typeface="Arial" charset="0"/>
        <a:ea typeface="+mn-ea"/>
        <a:cs typeface="+mn-cs"/>
      </a:defRPr>
    </a:lvl3pPr>
    <a:lvl4pPr marL="1371600" algn="l" rtl="0" fontAlgn="base">
      <a:spcBef>
        <a:spcPct val="0"/>
      </a:spcBef>
      <a:spcAft>
        <a:spcPct val="0"/>
      </a:spcAft>
      <a:defRPr sz="2400" b="1" kern="1200">
        <a:solidFill>
          <a:srgbClr val="000000"/>
        </a:solidFill>
        <a:latin typeface="Arial" charset="0"/>
        <a:ea typeface="+mn-ea"/>
        <a:cs typeface="+mn-cs"/>
      </a:defRPr>
    </a:lvl4pPr>
    <a:lvl5pPr marL="1828800" algn="l" rtl="0" fontAlgn="base">
      <a:spcBef>
        <a:spcPct val="0"/>
      </a:spcBef>
      <a:spcAft>
        <a:spcPct val="0"/>
      </a:spcAft>
      <a:defRPr sz="2400" b="1" kern="1200">
        <a:solidFill>
          <a:srgbClr val="000000"/>
        </a:solidFill>
        <a:latin typeface="Arial" charset="0"/>
        <a:ea typeface="+mn-ea"/>
        <a:cs typeface="+mn-cs"/>
      </a:defRPr>
    </a:lvl5pPr>
    <a:lvl6pPr marL="2286000" algn="l" defTabSz="914400" rtl="0" eaLnBrk="1" latinLnBrk="0" hangingPunct="1">
      <a:defRPr sz="2400" b="1" kern="1200">
        <a:solidFill>
          <a:srgbClr val="000000"/>
        </a:solidFill>
        <a:latin typeface="Arial" charset="0"/>
        <a:ea typeface="+mn-ea"/>
        <a:cs typeface="+mn-cs"/>
      </a:defRPr>
    </a:lvl6pPr>
    <a:lvl7pPr marL="2743200" algn="l" defTabSz="914400" rtl="0" eaLnBrk="1" latinLnBrk="0" hangingPunct="1">
      <a:defRPr sz="2400" b="1" kern="1200">
        <a:solidFill>
          <a:srgbClr val="000000"/>
        </a:solidFill>
        <a:latin typeface="Arial" charset="0"/>
        <a:ea typeface="+mn-ea"/>
        <a:cs typeface="+mn-cs"/>
      </a:defRPr>
    </a:lvl7pPr>
    <a:lvl8pPr marL="3200400" algn="l" defTabSz="914400" rtl="0" eaLnBrk="1" latinLnBrk="0" hangingPunct="1">
      <a:defRPr sz="2400" b="1" kern="1200">
        <a:solidFill>
          <a:srgbClr val="000000"/>
        </a:solidFill>
        <a:latin typeface="Arial" charset="0"/>
        <a:ea typeface="+mn-ea"/>
        <a:cs typeface="+mn-cs"/>
      </a:defRPr>
    </a:lvl8pPr>
    <a:lvl9pPr marL="3657600" algn="l" defTabSz="914400" rtl="0" eaLnBrk="1" latinLnBrk="0" hangingPunct="1">
      <a:defRPr sz="24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903">
          <p15:clr>
            <a:srgbClr val="A4A3A4"/>
          </p15:clr>
        </p15:guide>
        <p15:guide id="2" pos="2387">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66"/>
    <a:srgbClr val="000000"/>
    <a:srgbClr val="3333CC"/>
    <a:srgbClr val="0066FF"/>
    <a:srgbClr val="9933FF"/>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0564" autoAdjust="0"/>
  </p:normalViewPr>
  <p:slideViewPr>
    <p:cSldViewPr snapToGrid="0">
      <p:cViewPr varScale="1">
        <p:scale>
          <a:sx n="67" d="100"/>
          <a:sy n="67" d="100"/>
        </p:scale>
        <p:origin x="264" y="60"/>
      </p:cViewPr>
      <p:guideLst>
        <p:guide orient="horz" pos="2903"/>
        <p:guide pos="2387"/>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088460" y="8563203"/>
            <a:ext cx="473142" cy="376590"/>
          </a:xfrm>
          <a:prstGeom prst="rect">
            <a:avLst/>
          </a:prstGeom>
          <a:noFill/>
          <a:ln w="12700">
            <a:noFill/>
            <a:miter lim="800000"/>
            <a:headEnd/>
            <a:tailEnd/>
          </a:ln>
          <a:effectLst/>
        </p:spPr>
        <p:txBody>
          <a:bodyPr wrap="none" lIns="92945" tIns="46473" rIns="92945" bIns="46473">
            <a:spAutoFit/>
          </a:bodyPr>
          <a:lstStyle/>
          <a:p>
            <a:pPr defTabSz="927921" eaLnBrk="0" hangingPunct="0">
              <a:defRPr/>
            </a:pPr>
            <a:fld id="{BA4D1027-CBF6-4BAC-9C6E-716275D056BA}" type="slidenum">
              <a:rPr lang="en-US" sz="1800">
                <a:solidFill>
                  <a:schemeClr val="tx1"/>
                </a:solidFill>
              </a:rPr>
              <a:pPr defTabSz="927921" eaLnBrk="0" hangingPunct="0">
                <a:defRPr/>
              </a:pPr>
              <a:t>‹#›</a:t>
            </a:fld>
            <a:endParaRPr lang="en-US" sz="1800" dirty="0">
              <a:solidFill>
                <a:schemeClr val="tx1"/>
              </a:solidFill>
            </a:endParaRPr>
          </a:p>
        </p:txBody>
      </p:sp>
    </p:spTree>
    <p:extLst>
      <p:ext uri="{BB962C8B-B14F-4D97-AF65-F5344CB8AC3E}">
        <p14:creationId xmlns:p14="http://schemas.microsoft.com/office/powerpoint/2010/main" val="211828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23755" y="4649737"/>
            <a:ext cx="5762890" cy="4413023"/>
          </a:xfrm>
          <a:prstGeom prst="rect">
            <a:avLst/>
          </a:prstGeom>
          <a:noFill/>
          <a:ln w="12700">
            <a:noFill/>
            <a:miter lim="800000"/>
            <a:headEnd/>
            <a:tailEnd/>
          </a:ln>
          <a:effectLst/>
        </p:spPr>
        <p:txBody>
          <a:bodyPr vert="horz" wrap="square" lIns="91977" tIns="45182" rIns="91977" bIns="45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9" name="Rectangle 3"/>
          <p:cNvSpPr>
            <a:spLocks noGrp="1" noRot="1" noChangeAspect="1" noChangeArrowheads="1" noTextEdit="1"/>
          </p:cNvSpPr>
          <p:nvPr>
            <p:ph type="sldImg" idx="2"/>
          </p:nvPr>
        </p:nvSpPr>
        <p:spPr bwMode="auto">
          <a:xfrm>
            <a:off x="1190625" y="704850"/>
            <a:ext cx="4629150" cy="3471863"/>
          </a:xfrm>
          <a:prstGeom prst="rect">
            <a:avLst/>
          </a:prstGeom>
          <a:noFill/>
          <a:ln w="12700">
            <a:solidFill>
              <a:schemeClr val="tx1"/>
            </a:solidFill>
            <a:miter lim="800000"/>
            <a:headEnd/>
            <a:tailEnd/>
          </a:ln>
        </p:spPr>
      </p:sp>
      <p:sp>
        <p:nvSpPr>
          <p:cNvPr id="2054" name="Text Box 6"/>
          <p:cNvSpPr txBox="1">
            <a:spLocks noChangeArrowheads="1"/>
          </p:cNvSpPr>
          <p:nvPr/>
        </p:nvSpPr>
        <p:spPr bwMode="auto">
          <a:xfrm>
            <a:off x="607021" y="4426858"/>
            <a:ext cx="902163" cy="318181"/>
          </a:xfrm>
          <a:prstGeom prst="rect">
            <a:avLst/>
          </a:prstGeom>
          <a:noFill/>
          <a:ln w="12700">
            <a:noFill/>
            <a:miter lim="800000"/>
            <a:headEnd/>
            <a:tailEnd/>
          </a:ln>
          <a:effectLst/>
        </p:spPr>
        <p:txBody>
          <a:bodyPr wrap="none" lIns="92945" tIns="46473" rIns="92945" bIns="46473">
            <a:spAutoFit/>
          </a:bodyPr>
          <a:lstStyle/>
          <a:p>
            <a:pPr defTabSz="927921" eaLnBrk="0" hangingPunct="0">
              <a:defRPr/>
            </a:pPr>
            <a:r>
              <a:rPr lang="en-US" sz="1400" dirty="0">
                <a:solidFill>
                  <a:schemeClr val="tx1"/>
                </a:solidFill>
              </a:rPr>
              <a:t>Slide </a:t>
            </a:r>
            <a:fld id="{CA75A6FE-4885-496A-BBB4-A187C003EC4D}" type="slidenum">
              <a:rPr lang="en-US" sz="1400">
                <a:solidFill>
                  <a:schemeClr val="tx1"/>
                </a:solidFill>
              </a:rPr>
              <a:pPr defTabSz="927921" eaLnBrk="0" hangingPunct="0">
                <a:defRPr/>
              </a:pPr>
              <a:t>‹#›</a:t>
            </a:fld>
            <a:endParaRPr lang="en-US" sz="1400" dirty="0">
              <a:solidFill>
                <a:schemeClr val="tx1"/>
              </a:solidFill>
            </a:endParaRPr>
          </a:p>
        </p:txBody>
      </p:sp>
      <p:sp>
        <p:nvSpPr>
          <p:cNvPr id="2059" name="Text Box 11"/>
          <p:cNvSpPr txBox="1">
            <a:spLocks noChangeArrowheads="1"/>
          </p:cNvSpPr>
          <p:nvPr/>
        </p:nvSpPr>
        <p:spPr bwMode="auto">
          <a:xfrm>
            <a:off x="5768655" y="308958"/>
            <a:ext cx="187770" cy="263131"/>
          </a:xfrm>
          <a:prstGeom prst="rect">
            <a:avLst/>
          </a:prstGeom>
          <a:noFill/>
          <a:ln w="12700">
            <a:noFill/>
            <a:miter lim="800000"/>
            <a:headEnd/>
            <a:tailEnd/>
          </a:ln>
          <a:effectLst/>
        </p:spPr>
        <p:txBody>
          <a:bodyPr wrap="none" lIns="92945" tIns="46473" rIns="92945" bIns="46473">
            <a:spAutoFit/>
          </a:bodyPr>
          <a:lstStyle/>
          <a:p>
            <a:pPr algn="ctr" defTabSz="927921" eaLnBrk="0" hangingPunct="0">
              <a:lnSpc>
                <a:spcPct val="110000"/>
              </a:lnSpc>
              <a:defRPr/>
            </a:pPr>
            <a:endParaRPr lang="en-US" sz="1000" dirty="0">
              <a:solidFill>
                <a:schemeClr val="tx1"/>
              </a:solidFill>
            </a:endParaRPr>
          </a:p>
        </p:txBody>
      </p:sp>
    </p:spTree>
    <p:extLst>
      <p:ext uri="{BB962C8B-B14F-4D97-AF65-F5344CB8AC3E}">
        <p14:creationId xmlns:p14="http://schemas.microsoft.com/office/powerpoint/2010/main" val="1327998179"/>
      </p:ext>
    </p:extLst>
  </p:cSld>
  <p:clrMap bg1="lt1" tx1="dk1" bg2="lt2" tx2="dk2" accent1="accent1" accent2="accent2" accent3="accent3" accent4="accent4" accent5="accent5" accent6="accent6" hlink="hlink" folHlink="folHlink"/>
  <p:notesStyle>
    <a:lvl1pPr indent="111125" algn="l" rtl="0" eaLnBrk="0" fontAlgn="base" hangingPunct="0">
      <a:spcBef>
        <a:spcPct val="30000"/>
      </a:spcBef>
      <a:spcAft>
        <a:spcPct val="0"/>
      </a:spcAft>
      <a:defRPr sz="1400" kern="1200">
        <a:solidFill>
          <a:schemeClr val="tx1"/>
        </a:solidFill>
        <a:latin typeface="Tahoma" pitchFamily="34" charset="0"/>
        <a:ea typeface="+mn-ea"/>
        <a:cs typeface="+mn-cs"/>
      </a:defRPr>
    </a:lvl1pPr>
    <a:lvl2pPr marL="458788" indent="-223838" algn="l" rtl="0" eaLnBrk="0" fontAlgn="base" hangingPunct="0">
      <a:spcBef>
        <a:spcPct val="30000"/>
      </a:spcBef>
      <a:spcAft>
        <a:spcPct val="0"/>
      </a:spcAft>
      <a:buSzPct val="85000"/>
      <a:buFont typeface="Wingdings" pitchFamily="2" charset="2"/>
      <a:buChar char="m"/>
      <a:defRPr sz="1400" kern="1200">
        <a:solidFill>
          <a:schemeClr val="tx1"/>
        </a:solidFill>
        <a:latin typeface="Tahoma" pitchFamily="34" charset="0"/>
        <a:ea typeface="+mn-ea"/>
        <a:cs typeface="+mn-cs"/>
      </a:defRPr>
    </a:lvl2pPr>
    <a:lvl3pPr marL="808038" indent="-234950" algn="l" rtl="0" eaLnBrk="0" fontAlgn="base" hangingPunct="0">
      <a:spcBef>
        <a:spcPct val="30000"/>
      </a:spcBef>
      <a:spcAft>
        <a:spcPct val="0"/>
      </a:spcAft>
      <a:buSzPct val="85000"/>
      <a:buFont typeface="Wingdings" pitchFamily="2" charset="2"/>
      <a:buChar char="m"/>
      <a:defRPr sz="1400" kern="1200">
        <a:solidFill>
          <a:schemeClr val="tx1"/>
        </a:solidFill>
        <a:latin typeface="Tahoma" pitchFamily="34" charset="0"/>
        <a:ea typeface="+mn-ea"/>
        <a:cs typeface="+mn-cs"/>
      </a:defRPr>
    </a:lvl3pPr>
    <a:lvl4pPr marL="1146175" indent="-223838" algn="l" rtl="0" eaLnBrk="0" fontAlgn="base" hangingPunct="0">
      <a:spcBef>
        <a:spcPct val="30000"/>
      </a:spcBef>
      <a:spcAft>
        <a:spcPct val="0"/>
      </a:spcAft>
      <a:buSzPct val="85000"/>
      <a:buFont typeface="Wingdings" pitchFamily="2" charset="2"/>
      <a:buChar char="m"/>
      <a:defRPr sz="1400" kern="1200">
        <a:solidFill>
          <a:schemeClr val="tx1"/>
        </a:solidFill>
        <a:latin typeface="Tahoma" pitchFamily="34" charset="0"/>
        <a:ea typeface="+mn-ea"/>
        <a:cs typeface="+mn-cs"/>
      </a:defRPr>
    </a:lvl4pPr>
    <a:lvl5pPr marL="1482725" indent="-222250" algn="l" rtl="0" eaLnBrk="0" fontAlgn="base" hangingPunct="0">
      <a:spcBef>
        <a:spcPct val="30000"/>
      </a:spcBef>
      <a:spcAft>
        <a:spcPct val="0"/>
      </a:spcAft>
      <a:buSzPct val="85000"/>
      <a:buFont typeface="Wingdings" pitchFamily="2" charset="2"/>
      <a:buChar char="m"/>
      <a:defRPr sz="14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p:spPr>
        <p:txBody>
          <a:bodyPr/>
          <a:lstStyle/>
          <a:p>
            <a:r>
              <a:rPr lang="en-US" smtClean="0"/>
              <a:t>This briefing is designed to present an overview of the Public Assistance Program.  The Public Assistance Program is authorized by the Robert T. Stafford Disaster Relief and Emergency Assistance Act, Public Law 93-288 as amended.  It provides supplemental financial assistance to State, local governments, and certain private non-profit organizations for response and recovery activities required as a result of a Presidentially declared disaster or emergency.</a:t>
            </a:r>
          </a:p>
        </p:txBody>
      </p:sp>
      <p:sp>
        <p:nvSpPr>
          <p:cNvPr id="18435" name="Text Box 4"/>
          <p:cNvSpPr txBox="1">
            <a:spLocks noChangeArrowheads="1"/>
          </p:cNvSpPr>
          <p:nvPr/>
        </p:nvSpPr>
        <p:spPr bwMode="auto">
          <a:xfrm>
            <a:off x="387946"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329394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p:spPr>
        <p:txBody>
          <a:bodyPr/>
          <a:lstStyle/>
          <a:p>
            <a:r>
              <a:rPr lang="en-US" sz="1200"/>
              <a:t>FEMA uses the phrase “Special Considerations” to cover regulatory and policy compliance issues related to:</a:t>
            </a:r>
          </a:p>
          <a:p>
            <a:pPr lvl="1"/>
            <a:r>
              <a:rPr lang="en-US" sz="1200"/>
              <a:t> Hazard Mitigation</a:t>
            </a:r>
          </a:p>
          <a:p>
            <a:pPr lvl="1"/>
            <a:r>
              <a:rPr lang="en-US" sz="1200"/>
              <a:t> Floodplains or Coastal High Hazard Areas, which are also known as Special Flood Hazard Areas.</a:t>
            </a:r>
          </a:p>
          <a:p>
            <a:pPr lvl="1"/>
            <a:r>
              <a:rPr lang="en-US" sz="1200"/>
              <a:t> Environmental Requirements.  These include, but are not limited to, the National Environmental Policy Act, the Endangered Species Act and the Coastal Barrier Resources Act.</a:t>
            </a:r>
          </a:p>
          <a:p>
            <a:pPr lvl="1"/>
            <a:r>
              <a:rPr lang="en-US" sz="1200"/>
              <a:t> Historic Preservation and Cultural Resources</a:t>
            </a:r>
          </a:p>
          <a:p>
            <a:pPr lvl="1"/>
            <a:r>
              <a:rPr lang="en-US" sz="1200"/>
              <a:t> Insurance </a:t>
            </a:r>
          </a:p>
          <a:p>
            <a:r>
              <a:rPr lang="en-US" sz="1200"/>
              <a:t>The applicant is responsible for ensuring that all special consideration issues are addressed prior to project approval.  FEMA and the state have assembled a resource pool that can assist the applicant in all of the various special consideration areas.  Failure to identify and resolve special consideration issues early in the recovery process has resulted in protracted delays in providing assistance to applicants.  FEMA’s goal is to provide disaster assistance in a timely manner.  Throughout the recovery process FEMA staff will ask questions to identify and resolve special considerations issues.</a:t>
            </a:r>
          </a:p>
          <a:p>
            <a:r>
              <a:rPr lang="en-US" sz="1200"/>
              <a:t>The next section of this briefing will address the various special considerations in more detail.</a:t>
            </a:r>
          </a:p>
        </p:txBody>
      </p:sp>
    </p:spTree>
    <p:extLst>
      <p:ext uri="{BB962C8B-B14F-4D97-AF65-F5344CB8AC3E}">
        <p14:creationId xmlns:p14="http://schemas.microsoft.com/office/powerpoint/2010/main" val="154890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p:spPr>
        <p:txBody>
          <a:bodyPr/>
          <a:lstStyle/>
          <a:p>
            <a:r>
              <a:rPr lang="en-US" dirty="0" smtClean="0"/>
              <a:t>FEMA must ensure that its funding actions are in compliance with the National Environmental Policy Act, as well as other environmental laws such as the Endangered Species Act, Coastal Barrier Resource Act (COBRA), and Wild and Scenic Rivers Act.   </a:t>
            </a:r>
          </a:p>
          <a:p>
            <a:endParaRPr lang="en-US" dirty="0" smtClean="0"/>
          </a:p>
          <a:p>
            <a:r>
              <a:rPr lang="en-US" dirty="0" smtClean="0"/>
              <a:t>If you wish to repair or reconstruct a damaged facility in a manner that differs from the condition or location it was in prior to the disaster, then your Public Assistance Coordinator will work with you to obtain additional project information in order to ensure compliance with applicable environmental laws.  </a:t>
            </a:r>
          </a:p>
          <a:p>
            <a:endParaRPr lang="en-US" dirty="0" smtClean="0"/>
          </a:p>
          <a:p>
            <a:r>
              <a:rPr lang="en-US" dirty="0" smtClean="0"/>
              <a:t>The applicant is responsible for identifying those projects that are intended to differ from their pre-disaster condition and for identifying any known environmental concerns.  Failure to comply with environmental laws and regulations will jeopardize Federal funding on any project.</a:t>
            </a:r>
          </a:p>
          <a:p>
            <a:endParaRPr lang="en-US" dirty="0" smtClean="0"/>
          </a:p>
          <a:p>
            <a:endParaRPr lang="en-US" dirty="0" smtClean="0"/>
          </a:p>
        </p:txBody>
      </p:sp>
      <p:sp>
        <p:nvSpPr>
          <p:cNvPr id="51203"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278176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p:spPr>
        <p:txBody>
          <a:bodyPr/>
          <a:lstStyle/>
          <a:p>
            <a:r>
              <a:rPr lang="en-US" dirty="0" smtClean="0"/>
              <a:t>Property eligible for listing on the National Register of Historic Places requires special consideration, these properties are generally 50 years old or older.  </a:t>
            </a:r>
          </a:p>
          <a:p>
            <a:r>
              <a:rPr lang="en-US" dirty="0" smtClean="0"/>
              <a:t>The applicant will assist the Public Assistance Coordinator in identifying these historic resources.  Keep in mind that they can include buildings, bridges, roads, Native American cultural heritage sites, and archeological sites.  </a:t>
            </a:r>
          </a:p>
          <a:p>
            <a:r>
              <a:rPr lang="en-US" dirty="0" smtClean="0"/>
              <a:t>The State Historic Preservation Officers are key to assisting FEMA in fulfilling its historic responsibilities defined in the National Historic Preservation Act. </a:t>
            </a:r>
          </a:p>
        </p:txBody>
      </p:sp>
      <p:sp>
        <p:nvSpPr>
          <p:cNvPr id="53251"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109341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p:spPr>
        <p:txBody>
          <a:bodyPr/>
          <a:lstStyle/>
          <a:p>
            <a:r>
              <a:rPr lang="en-US" smtClean="0"/>
              <a:t>The applicant must identify all projects within or affecting the floodplain/ wetland to the Public Assistance Coordinator for consideration of floodplain management and the protection of wetland resources.  </a:t>
            </a:r>
          </a:p>
          <a:p>
            <a:r>
              <a:rPr lang="en-US" smtClean="0"/>
              <a:t>Information on floodplain locations can be most readily obtained from your local building, planning or public works departments.</a:t>
            </a:r>
          </a:p>
        </p:txBody>
      </p:sp>
      <p:sp>
        <p:nvSpPr>
          <p:cNvPr id="55299"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408995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p:spPr>
        <p:txBody>
          <a:bodyPr/>
          <a:lstStyle/>
          <a:p>
            <a:r>
              <a:rPr lang="en-US" smtClean="0"/>
              <a:t>The subgrantee or applicant may appeal any determination previously made related to federal assistance. The appeal shall be made in writing and submitted to the grantee or State within 60 days after receipt of notice of the action which is being appealed.  There are two levels of appeal, one to the Regional Director and one to FEMA Headquarters.</a:t>
            </a:r>
          </a:p>
          <a:p>
            <a:r>
              <a:rPr lang="en-US" smtClean="0"/>
              <a:t>&lt;&lt;State input&gt;&gt;</a:t>
            </a:r>
          </a:p>
        </p:txBody>
      </p:sp>
    </p:spTree>
    <p:extLst>
      <p:ext uri="{BB962C8B-B14F-4D97-AF65-F5344CB8AC3E}">
        <p14:creationId xmlns:p14="http://schemas.microsoft.com/office/powerpoint/2010/main" val="34074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p:spPr>
        <p:txBody>
          <a:bodyPr/>
          <a:lstStyle/>
          <a:p>
            <a:r>
              <a:rPr lang="en-US" dirty="0" smtClean="0"/>
              <a:t>It is important to keep accurate records for all projects for which federal or state funds are provided.  Project records must be maintained for three years.  </a:t>
            </a:r>
          </a:p>
          <a:p>
            <a:r>
              <a:rPr lang="en-US" dirty="0" smtClean="0"/>
              <a:t>Your Public Assistance Coordinator will discuss these requirements with you.  They primarily involve labor, equipment, materials and contract cost records.  </a:t>
            </a:r>
          </a:p>
          <a:p>
            <a:r>
              <a:rPr lang="en-US" dirty="0" smtClean="0"/>
              <a:t>Your state may also have separate record keeping requirements that you will also be required to meet.  Also, the State must certify that all approved work was accomplished.  This may include review of all revenant documentation.</a:t>
            </a:r>
          </a:p>
        </p:txBody>
      </p:sp>
    </p:spTree>
    <p:extLst>
      <p:ext uri="{BB962C8B-B14F-4D97-AF65-F5344CB8AC3E}">
        <p14:creationId xmlns:p14="http://schemas.microsoft.com/office/powerpoint/2010/main" val="269309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xfrm>
            <a:off x="623755" y="4649737"/>
            <a:ext cx="5919590" cy="4413023"/>
          </a:xfrm>
          <a:noFill/>
          <a:ln w="9525"/>
        </p:spPr>
        <p:txBody>
          <a:bodyPr/>
          <a:lstStyle/>
          <a:p>
            <a:r>
              <a:rPr lang="en-US" dirty="0" smtClean="0"/>
              <a:t>The Public Assistance Grant Program assists in the restoration of community infrastructure.  </a:t>
            </a:r>
          </a:p>
          <a:p>
            <a:r>
              <a:rPr lang="en-US" dirty="0" smtClean="0"/>
              <a:t>Assistance is generally limited to restoration to pre-disaster design and function.  </a:t>
            </a:r>
          </a:p>
          <a:p>
            <a:endParaRPr lang="en-US" dirty="0" smtClean="0"/>
          </a:p>
          <a:p>
            <a:r>
              <a:rPr lang="en-US" dirty="0" smtClean="0"/>
              <a:t>It is a supplemental cost reimbursement program with specific eligibility requirements.</a:t>
            </a:r>
          </a:p>
          <a:p>
            <a:r>
              <a:rPr lang="en-US" dirty="0" smtClean="0"/>
              <a:t>The FEMA share of eligible costs will be awarded to the State for their disbursement to the applicant.</a:t>
            </a:r>
          </a:p>
          <a:p>
            <a:endParaRPr lang="en-US" dirty="0" smtClean="0"/>
          </a:p>
          <a:p>
            <a:r>
              <a:rPr lang="en-US" dirty="0" smtClean="0"/>
              <a:t>&lt;&lt;State input for non-federal share&gt;&gt;</a:t>
            </a:r>
          </a:p>
          <a:p>
            <a:pPr lvl="1"/>
            <a:endParaRPr lang="en-US" dirty="0" smtClean="0"/>
          </a:p>
          <a:p>
            <a:endParaRPr lang="en-US" dirty="0" smtClean="0"/>
          </a:p>
        </p:txBody>
      </p:sp>
      <p:sp>
        <p:nvSpPr>
          <p:cNvPr id="64515"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237707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xfrm>
            <a:off x="623755" y="4649737"/>
            <a:ext cx="5919590" cy="4413023"/>
          </a:xfrm>
          <a:noFill/>
          <a:ln w="9525"/>
        </p:spPr>
        <p:txBody>
          <a:bodyPr/>
          <a:lstStyle/>
          <a:p>
            <a:r>
              <a:rPr lang="en-US" smtClean="0"/>
              <a:t>The Public Assistance Grant Program assists in the restoration of community infrastructure.  </a:t>
            </a:r>
          </a:p>
          <a:p>
            <a:r>
              <a:rPr lang="en-US" smtClean="0"/>
              <a:t>Assistance is generally limited to restoration to pre-disaster design and function.  </a:t>
            </a:r>
          </a:p>
          <a:p>
            <a:r>
              <a:rPr lang="en-US" smtClean="0"/>
              <a:t>It is a supplemental cost reimbursement program with specific eligibility requirements.</a:t>
            </a:r>
          </a:p>
          <a:p>
            <a:r>
              <a:rPr lang="en-US" smtClean="0"/>
              <a:t>The FEMA share of eligible costs will be awarded to the State for their disbursement to the applicant.</a:t>
            </a:r>
          </a:p>
          <a:p>
            <a:endParaRPr lang="en-US" smtClean="0"/>
          </a:p>
          <a:p>
            <a:r>
              <a:rPr lang="en-US" smtClean="0"/>
              <a:t>&lt;&lt;State input for non-federal share&gt;&gt;</a:t>
            </a:r>
          </a:p>
          <a:p>
            <a:pPr lvl="1"/>
            <a:endParaRPr lang="en-US" smtClean="0"/>
          </a:p>
          <a:p>
            <a:endParaRPr lang="en-US" smtClean="0"/>
          </a:p>
        </p:txBody>
      </p:sp>
      <p:sp>
        <p:nvSpPr>
          <p:cNvPr id="66563"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30259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p:spPr>
        <p:txBody>
          <a:bodyPr/>
          <a:lstStyle/>
          <a:p>
            <a:r>
              <a:rPr lang="en-US" smtClean="0"/>
              <a:t>All applicants under the Public Assistance Program must submit the required documentation in a timely manner.  It is in the applicant’s best interest to submit complete and accurate documentation as soon as possible.</a:t>
            </a:r>
          </a:p>
          <a:p>
            <a:r>
              <a:rPr lang="en-US" smtClean="0"/>
              <a:t>The Request for Public Assistance is required for an applicant to be considered for the Public Assistance Program.  The request may be completed at the Applicant’s Briefing and must be submitted within 30 days of designation.</a:t>
            </a:r>
          </a:p>
          <a:p>
            <a:r>
              <a:rPr lang="en-US" smtClean="0"/>
              <a:t>All Project worksheets must be submitted within 60 days of the Kickoff Meeting.  Applicant are encouraged to complete Project worksheets as soon as possible.  However, all Project Worksheets submitted to the Public Assistance Coordinator (PAC) greater than 30 days after the Kickoff Meeting will be validated, while only 20% of projects submitted within 30 days will be validated.</a:t>
            </a:r>
            <a:endParaRPr lang="en-US" sz="1300"/>
          </a:p>
        </p:txBody>
      </p:sp>
      <p:sp>
        <p:nvSpPr>
          <p:cNvPr id="68611"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1891852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050"/>
          <p:cNvSpPr>
            <a:spLocks noGrp="1" noRot="1" noChangeAspect="1" noChangeArrowheads="1" noTextEdit="1"/>
          </p:cNvSpPr>
          <p:nvPr>
            <p:ph type="sldImg"/>
          </p:nvPr>
        </p:nvSpPr>
        <p:spPr>
          <a:xfrm>
            <a:off x="1181100" y="696913"/>
            <a:ext cx="4630738" cy="3473450"/>
          </a:xfrm>
          <a:ln/>
        </p:spPr>
      </p:sp>
      <p:sp>
        <p:nvSpPr>
          <p:cNvPr id="70658" name="Rectangle 2051"/>
          <p:cNvSpPr>
            <a:spLocks noGrp="1" noChangeArrowheads="1"/>
          </p:cNvSpPr>
          <p:nvPr>
            <p:ph type="body" idx="1"/>
          </p:nvPr>
        </p:nvSpPr>
        <p:spPr>
          <a:noFill/>
          <a:ln w="9525"/>
        </p:spPr>
        <p:txBody>
          <a:bodyPr/>
          <a:lstStyle/>
          <a:p>
            <a:r>
              <a:rPr lang="en-US" smtClean="0"/>
              <a:t>All disaster recovery projects must be completed within specific time limits.  The completion time limits for all projects begin upon the date of disaster declaration.  Emergency work must be completed within 6 months and permanent work within 18 months.  Time extensions for justified reasons may be granted on a case by case basis.  </a:t>
            </a:r>
          </a:p>
          <a:p>
            <a:r>
              <a:rPr lang="en-US" smtClean="0"/>
              <a:t>The State is responsible for monitoring the progress of projects.</a:t>
            </a:r>
          </a:p>
        </p:txBody>
      </p:sp>
    </p:spTree>
    <p:extLst>
      <p:ext uri="{BB962C8B-B14F-4D97-AF65-F5344CB8AC3E}">
        <p14:creationId xmlns:p14="http://schemas.microsoft.com/office/powerpoint/2010/main" val="153874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r>
              <a:rPr lang="en-US" dirty="0" smtClean="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Internet, to officially apply for funding.  Each Applicant will be assigned to a Program Delivery Manager PDMG and the PDMG will hold a Recovery Scoping Meeting with the applicant to begin the process of documenting disaster recovery projects.  The PDMG will assist the applicant in completing Project Worksheets for all projects.  Project Worksheets will be approved after validation.  The funding will be made available to the State.  The State then disburses the funding to the applicant according to State regulations.</a:t>
            </a:r>
          </a:p>
          <a:p>
            <a:r>
              <a:rPr lang="en-US" dirty="0" smtClean="0"/>
              <a:t>FEMA’s goal is to provide the funding as efficiently and expeditiously as possible to allow a quick recovery of communities affected by disaster or emergency events.</a:t>
            </a:r>
          </a:p>
        </p:txBody>
      </p:sp>
    </p:spTree>
    <p:extLst>
      <p:ext uri="{BB962C8B-B14F-4D97-AF65-F5344CB8AC3E}">
        <p14:creationId xmlns:p14="http://schemas.microsoft.com/office/powerpoint/2010/main" val="361270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w="9525"/>
        </p:spPr>
        <p:txBody>
          <a:bodyPr/>
          <a:lstStyle/>
          <a:p>
            <a:r>
              <a:rPr lang="en-US" dirty="0" smtClean="0"/>
              <a:t>To obtain eligible funding in the minimum amount of time be sure to do the following:  Submit a Request for Public Assistance as soon as possible after the disaster.  Review projects for eligibility and Special Considerations.  Provide accurate project data in the scope of work on the Project Worksheets.  Work closely with your Public Assistance Coordinator (PAC) to insure all damages are identified and fully documented on Project Worksheets.  Have all project documentation available, organized and up to date for final inspection, review and audit.</a:t>
            </a:r>
          </a:p>
          <a:p>
            <a:pPr lvl="1"/>
            <a:endParaRPr lang="en-US" dirty="0" smtClean="0"/>
          </a:p>
          <a:p>
            <a:endParaRPr lang="en-US" dirty="0" smtClean="0"/>
          </a:p>
        </p:txBody>
      </p:sp>
    </p:spTree>
    <p:extLst>
      <p:ext uri="{BB962C8B-B14F-4D97-AF65-F5344CB8AC3E}">
        <p14:creationId xmlns:p14="http://schemas.microsoft.com/office/powerpoint/2010/main" val="111984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050"/>
          <p:cNvSpPr>
            <a:spLocks noGrp="1" noRot="1" noChangeAspect="1" noChangeArrowheads="1" noTextEdit="1"/>
          </p:cNvSpPr>
          <p:nvPr>
            <p:ph type="sldImg"/>
          </p:nvPr>
        </p:nvSpPr>
        <p:spPr>
          <a:ln/>
        </p:spPr>
      </p:sp>
      <p:sp>
        <p:nvSpPr>
          <p:cNvPr id="74754" name="Rectangle 205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39291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FEMA has established </a:t>
            </a:r>
            <a:r>
              <a:rPr lang="en-US" sz="1300" b="1" dirty="0"/>
              <a:t>Time Limits </a:t>
            </a:r>
            <a:r>
              <a:rPr lang="en-US" sz="1300" dirty="0"/>
              <a:t>for requesting assistance and for completing work using Public Assistance Program grants.</a:t>
            </a:r>
          </a:p>
          <a:p>
            <a:r>
              <a:rPr lang="en-US" sz="1300" b="1" dirty="0"/>
              <a:t>Requesting Assistance</a:t>
            </a:r>
          </a:p>
          <a:p>
            <a:r>
              <a:rPr lang="en-US" sz="1300" dirty="0"/>
              <a:t> An applicant must submit a </a:t>
            </a:r>
            <a:r>
              <a:rPr lang="en-US" sz="1300" i="1" dirty="0"/>
              <a:t>Request for Public Assistance </a:t>
            </a:r>
            <a:r>
              <a:rPr lang="en-US" sz="1300" dirty="0"/>
              <a:t>within 30 days of the date that the area was designated a disaster area</a:t>
            </a:r>
          </a:p>
          <a:p>
            <a:r>
              <a:rPr lang="en-US" sz="1300" dirty="0"/>
              <a:t> Information on damaged facilities must be submitted to FEMA within 60 days of the first substantive meeting, usually the </a:t>
            </a:r>
            <a:r>
              <a:rPr lang="en-US" sz="1300" dirty="0" smtClean="0"/>
              <a:t>Kickoff/Recovery</a:t>
            </a:r>
            <a:r>
              <a:rPr lang="en-US" sz="1300" baseline="0" dirty="0" smtClean="0"/>
              <a:t> Scoping Meeting</a:t>
            </a:r>
            <a:r>
              <a:rPr lang="en-US" sz="1300" dirty="0" smtClean="0"/>
              <a:t> </a:t>
            </a:r>
            <a:r>
              <a:rPr lang="en-US" sz="1300" dirty="0"/>
              <a:t>Meeting</a:t>
            </a:r>
          </a:p>
          <a:p>
            <a:r>
              <a:rPr lang="en-US" sz="1300" dirty="0"/>
              <a:t> An applicant may appeal any FEMA decision to the State within 60 days of being notified of that decision.</a:t>
            </a:r>
          </a:p>
          <a:p>
            <a:r>
              <a:rPr lang="en-US" sz="1300" b="1" dirty="0"/>
              <a:t>Completing Work</a:t>
            </a:r>
          </a:p>
          <a:p>
            <a:r>
              <a:rPr lang="en-US" sz="1300" dirty="0"/>
              <a:t>The time frames for completing eligible work are also measured from the date of declaration of the disaster and vary depending on the type of work.</a:t>
            </a:r>
          </a:p>
          <a:p>
            <a:r>
              <a:rPr lang="en-US" sz="1300" dirty="0"/>
              <a:t> </a:t>
            </a:r>
          </a:p>
          <a:p>
            <a:r>
              <a:rPr lang="en-US" sz="1300" dirty="0"/>
              <a:t> </a:t>
            </a:r>
          </a:p>
          <a:p>
            <a:r>
              <a:rPr lang="en-US" sz="1300" b="1" dirty="0"/>
              <a:t>Time Extensions</a:t>
            </a:r>
          </a:p>
          <a:p>
            <a:r>
              <a:rPr lang="en-US" sz="1300" dirty="0"/>
              <a:t>All time frames are set by regulation; however, if extenuating circumstances or unusual project conditions exist, a time extension may be requested through the State. If not changing the scope of work or cost, the State has the authority to extend the time frames for completion of debris removal and emergency work by 6 months and permanent work by 30 months. For all other extensions, the State must request the extension from FEMA. The Regional Administrator may extend the time limitation beyond the State authority.</a:t>
            </a:r>
          </a:p>
          <a:p>
            <a:r>
              <a:rPr lang="en-US" sz="1300" dirty="0"/>
              <a:t>The Regional Administrator also may extend the time limitations for submitting a </a:t>
            </a:r>
            <a:r>
              <a:rPr lang="en-US" sz="1300" i="1" dirty="0"/>
              <a:t>Request for Public Assistance </a:t>
            </a:r>
            <a:r>
              <a:rPr lang="en-US" sz="1300" dirty="0"/>
              <a:t>and for identifying and reporting damage to FEMA if the State justifies and makes the request in writing. A justification must be based on extenuating circumstances beyond the State’s or applicant’s control.</a:t>
            </a:r>
          </a:p>
          <a:p>
            <a:r>
              <a:rPr lang="en-US" sz="1300" dirty="0"/>
              <a:t> </a:t>
            </a:r>
          </a:p>
          <a:p>
            <a:r>
              <a:rPr lang="en-US" sz="1300" dirty="0"/>
              <a:t>References:  44 CFR §206.202, §206.204, and §206.206(c)</a:t>
            </a:r>
          </a:p>
          <a:p>
            <a:r>
              <a:rPr lang="en-US" sz="1300" dirty="0"/>
              <a:t>Public Assistance Guide, FEMA 322, pages 38-39, 113, 138-139, 141</a:t>
            </a:r>
          </a:p>
          <a:p>
            <a:endParaRPr lang="en-US" dirty="0"/>
          </a:p>
        </p:txBody>
      </p:sp>
    </p:spTree>
    <p:extLst>
      <p:ext uri="{BB962C8B-B14F-4D97-AF65-F5344CB8AC3E}">
        <p14:creationId xmlns:p14="http://schemas.microsoft.com/office/powerpoint/2010/main" val="344738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157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xfrm>
            <a:off x="623755" y="4629755"/>
            <a:ext cx="5762890" cy="4414560"/>
          </a:xfrm>
          <a:noFill/>
          <a:ln w="9525"/>
        </p:spPr>
        <p:txBody>
          <a:bodyPr/>
          <a:lstStyle/>
          <a:p>
            <a:pPr>
              <a:spcBef>
                <a:spcPct val="20000"/>
              </a:spcBef>
            </a:pPr>
            <a:r>
              <a:rPr lang="en-US" smtClean="0"/>
              <a:t>The Public Assistance Program provides assistance for eligible projects.</a:t>
            </a:r>
          </a:p>
          <a:p>
            <a:pPr>
              <a:spcBef>
                <a:spcPct val="20000"/>
              </a:spcBef>
            </a:pPr>
            <a:r>
              <a:rPr lang="en-US" smtClean="0"/>
              <a:t>Four factors are considered to determine eligibility of a project.</a:t>
            </a:r>
          </a:p>
          <a:p>
            <a:pPr lvl="1">
              <a:spcBef>
                <a:spcPct val="20000"/>
              </a:spcBef>
              <a:buFont typeface="Wingdings" pitchFamily="2" charset="2"/>
              <a:buNone/>
            </a:pPr>
            <a:r>
              <a:rPr lang="en-US" smtClean="0"/>
              <a:t>1.  Eligible applicants include State and local governments, Native American Tribes and tribal organizations, certain private non-profit organizations.</a:t>
            </a:r>
          </a:p>
          <a:p>
            <a:pPr lvl="1">
              <a:spcBef>
                <a:spcPct val="20000"/>
              </a:spcBef>
              <a:buFont typeface="Wingdings" pitchFamily="2" charset="2"/>
              <a:buNone/>
            </a:pPr>
            <a:r>
              <a:rPr lang="en-US" smtClean="0"/>
              <a:t>2.  To be eligible a facility must:</a:t>
            </a:r>
          </a:p>
          <a:p>
            <a:pPr lvl="2">
              <a:spcBef>
                <a:spcPct val="20000"/>
              </a:spcBef>
            </a:pPr>
            <a:r>
              <a:rPr lang="en-US" smtClean="0"/>
              <a:t>Be damaged as a result of the disaster event.</a:t>
            </a:r>
          </a:p>
          <a:p>
            <a:pPr lvl="2">
              <a:spcBef>
                <a:spcPct val="20000"/>
              </a:spcBef>
            </a:pPr>
            <a:r>
              <a:rPr lang="en-US" smtClean="0"/>
              <a:t>Be located within a designated disaster area.</a:t>
            </a:r>
          </a:p>
          <a:p>
            <a:pPr lvl="2">
              <a:spcBef>
                <a:spcPct val="20000"/>
              </a:spcBef>
            </a:pPr>
            <a:r>
              <a:rPr lang="en-US" smtClean="0"/>
              <a:t>Be the legal responsibility of an eligible applicant.</a:t>
            </a:r>
          </a:p>
          <a:p>
            <a:pPr lvl="2">
              <a:spcBef>
                <a:spcPct val="20000"/>
              </a:spcBef>
            </a:pPr>
            <a:r>
              <a:rPr lang="en-US" smtClean="0"/>
              <a:t>Be in active use at the time of the disaster event.</a:t>
            </a:r>
          </a:p>
          <a:p>
            <a:pPr lvl="2">
              <a:spcBef>
                <a:spcPct val="20000"/>
              </a:spcBef>
            </a:pPr>
            <a:r>
              <a:rPr lang="en-US" smtClean="0"/>
              <a:t>Not be under the authority of any other Federal agency to fund.</a:t>
            </a:r>
          </a:p>
          <a:p>
            <a:pPr lvl="1">
              <a:spcBef>
                <a:spcPct val="20000"/>
              </a:spcBef>
              <a:buFont typeface="Wingdings" pitchFamily="2" charset="2"/>
              <a:buNone/>
            </a:pPr>
            <a:r>
              <a:rPr lang="en-US" smtClean="0"/>
              <a:t>3.  To be eligible the work must be authorized in the Stafford Act.</a:t>
            </a:r>
          </a:p>
          <a:p>
            <a:pPr lvl="1">
              <a:spcBef>
                <a:spcPct val="20000"/>
              </a:spcBef>
              <a:buFont typeface="Wingdings" pitchFamily="2" charset="2"/>
              <a:buNone/>
            </a:pPr>
            <a:r>
              <a:rPr lang="en-US" smtClean="0"/>
              <a:t>4.  To be eligible a cost must:</a:t>
            </a:r>
          </a:p>
          <a:p>
            <a:pPr lvl="2">
              <a:spcBef>
                <a:spcPct val="20000"/>
              </a:spcBef>
            </a:pPr>
            <a:r>
              <a:rPr lang="en-US" smtClean="0"/>
              <a:t>Be reasonable and necessary to accomplish eligible work.</a:t>
            </a:r>
          </a:p>
          <a:p>
            <a:pPr lvl="2">
              <a:spcBef>
                <a:spcPct val="20000"/>
              </a:spcBef>
            </a:pPr>
            <a:r>
              <a:rPr lang="en-US" smtClean="0"/>
              <a:t>Be in compliance with Federal, State, and local laws and regulations. </a:t>
            </a:r>
          </a:p>
        </p:txBody>
      </p:sp>
      <p:sp>
        <p:nvSpPr>
          <p:cNvPr id="23555"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54" tIns="46477" rIns="92954" bIns="46477">
            <a:spAutoFit/>
          </a:bodyPr>
          <a:lstStyle/>
          <a:p>
            <a:pPr eaLnBrk="0" hangingPunct="0"/>
            <a:endParaRPr lang="en-US" sz="1000">
              <a:solidFill>
                <a:schemeClr val="tx1"/>
              </a:solidFill>
            </a:endParaRPr>
          </a:p>
        </p:txBody>
      </p:sp>
    </p:spTree>
    <p:extLst>
      <p:ext uri="{BB962C8B-B14F-4D97-AF65-F5344CB8AC3E}">
        <p14:creationId xmlns:p14="http://schemas.microsoft.com/office/powerpoint/2010/main" val="190621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Rot="1" noChangeAspect="1" noChangeArrowheads="1" noTextEdit="1"/>
          </p:cNvSpPr>
          <p:nvPr>
            <p:ph type="sldImg"/>
          </p:nvPr>
        </p:nvSpPr>
        <p:spPr>
          <a:ln/>
        </p:spPr>
      </p:sp>
      <p:sp>
        <p:nvSpPr>
          <p:cNvPr id="31746" name="Rectangle 1027"/>
          <p:cNvSpPr>
            <a:spLocks noGrp="1" noChangeArrowheads="1"/>
          </p:cNvSpPr>
          <p:nvPr>
            <p:ph type="body" idx="1"/>
          </p:nvPr>
        </p:nvSpPr>
        <p:spPr>
          <a:noFill/>
          <a:ln w="9525"/>
        </p:spPr>
        <p:txBody>
          <a:bodyPr/>
          <a:lstStyle/>
          <a:p>
            <a:r>
              <a:rPr lang="en-US" smtClean="0"/>
              <a:t>All projects fall into one of two types of work:  </a:t>
            </a:r>
          </a:p>
          <a:p>
            <a:pPr lvl="1"/>
            <a:r>
              <a:rPr lang="en-US" b="1" smtClean="0"/>
              <a:t>Emergency work</a:t>
            </a:r>
            <a:r>
              <a:rPr lang="en-US" smtClean="0"/>
              <a:t>, includes debris removal and emergency protective measures.  Eligible emergency work must eliminate or reduce immediate threats to life, health, safety or improved property.</a:t>
            </a:r>
          </a:p>
          <a:p>
            <a:pPr lvl="1"/>
            <a:r>
              <a:rPr lang="en-US" b="1" smtClean="0"/>
              <a:t>Permanent work</a:t>
            </a:r>
            <a:r>
              <a:rPr lang="en-US" smtClean="0"/>
              <a:t>,  includes permanent repair or restoration of eligible facilities.  Examples of permanent work include roads, bridges, water control facilities, buildings, utility systems, and parks.</a:t>
            </a:r>
          </a:p>
          <a:p>
            <a:r>
              <a:rPr lang="en-US" smtClean="0"/>
              <a:t>Again work must be required as a result of the declared disaster event and be located within an area designated by the President.</a:t>
            </a:r>
          </a:p>
          <a:p>
            <a:endParaRPr lang="en-US" smtClean="0"/>
          </a:p>
        </p:txBody>
      </p:sp>
      <p:sp>
        <p:nvSpPr>
          <p:cNvPr id="31747" name="Text Box 1028"/>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409357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p:spPr>
        <p:txBody>
          <a:bodyPr/>
          <a:lstStyle/>
          <a:p>
            <a:pPr algn="l"/>
            <a:r>
              <a:rPr lang="en-US" dirty="0" smtClean="0"/>
              <a:t>The term large project and small project relates to the cost threshold to complete the work.  This cost threshold is defined by federal legislation and is adjusted annually. Small and large projects are processed differently under the Public Assistance Program.</a:t>
            </a:r>
          </a:p>
        </p:txBody>
      </p:sp>
      <p:sp>
        <p:nvSpPr>
          <p:cNvPr id="38915"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417975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r>
              <a:rPr lang="en-US" smtClean="0"/>
              <a:t>The applicant may decide to perform work above and beyond that which is necessary to restore a damaged facility to its pre-disaster design, capacity and function.  This is called an improved project.  The State must approve the project and FEMA must ensure that its environmental and historic compliance responsibilities are met prior to project approval. </a:t>
            </a:r>
          </a:p>
          <a:p>
            <a:r>
              <a:rPr lang="en-US" smtClean="0"/>
              <a:t>The grant money for the original disaster-related damage repairs can be applied towards the costs for the improved project.  Your Public Assistance Coordinator can discuss these details further.</a:t>
            </a:r>
          </a:p>
          <a:p>
            <a:endParaRPr lang="en-US" smtClean="0"/>
          </a:p>
          <a:p>
            <a:r>
              <a:rPr lang="en-US" smtClean="0"/>
              <a:t>&lt;&lt;State input on how the state share will be calculated.&gt;&gt;</a:t>
            </a:r>
          </a:p>
          <a:p>
            <a:pPr lvl="1"/>
            <a:endParaRPr lang="en-US" smtClean="0"/>
          </a:p>
          <a:p>
            <a:endParaRPr lang="en-US" smtClean="0"/>
          </a:p>
        </p:txBody>
      </p:sp>
      <p:sp>
        <p:nvSpPr>
          <p:cNvPr id="43011"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288009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p:spPr>
        <p:txBody>
          <a:bodyPr/>
          <a:lstStyle/>
          <a:p>
            <a:r>
              <a:rPr lang="en-US" smtClean="0"/>
              <a:t>The applicant may decide that the community would best be served by not restoring a damaged facility or the function of that facility.  As this slide depicts, the applicant decided that the disaster damaged building is no longer needed and the money could best be used by expanding another building. </a:t>
            </a:r>
          </a:p>
          <a:p>
            <a:r>
              <a:rPr lang="en-US" smtClean="0"/>
              <a:t>This option, which is only available for permanent work, must be requested formally in writing prior to alternate project approval.  It is </a:t>
            </a:r>
            <a:r>
              <a:rPr lang="en-US" u="sng" smtClean="0"/>
              <a:t>not</a:t>
            </a:r>
            <a:r>
              <a:rPr lang="en-US" smtClean="0"/>
              <a:t> an option for emergency work or debris removal projects. Alternate projects must be reviewed to assure environmental and historical compliance. </a:t>
            </a:r>
          </a:p>
          <a:p>
            <a:r>
              <a:rPr lang="en-US" smtClean="0"/>
              <a:t>FEMA funding will be 90 percent of the federal share of the approved federal estimate for the original eligible project without any added mitigation measures.  Your Public Assistance Coordinator can discuss these details further.</a:t>
            </a:r>
          </a:p>
          <a:p>
            <a:endParaRPr lang="en-US" smtClean="0"/>
          </a:p>
          <a:p>
            <a:r>
              <a:rPr lang="en-US" smtClean="0"/>
              <a:t>&lt;&lt;State input on how the state share will be calculated.&gt;&gt;</a:t>
            </a:r>
          </a:p>
        </p:txBody>
      </p:sp>
      <p:sp>
        <p:nvSpPr>
          <p:cNvPr id="45059" name="Text Box 4"/>
          <p:cNvSpPr txBox="1">
            <a:spLocks noChangeArrowheads="1"/>
          </p:cNvSpPr>
          <p:nvPr/>
        </p:nvSpPr>
        <p:spPr bwMode="auto">
          <a:xfrm>
            <a:off x="389467" y="8830659"/>
            <a:ext cx="188648" cy="249011"/>
          </a:xfrm>
          <a:prstGeom prst="rect">
            <a:avLst/>
          </a:prstGeom>
          <a:noFill/>
          <a:ln w="12700">
            <a:noFill/>
            <a:miter lim="800000"/>
            <a:headEnd/>
            <a:tailEnd/>
          </a:ln>
        </p:spPr>
        <p:txBody>
          <a:bodyPr wrap="none" lIns="92945" tIns="46473" rIns="92945" bIns="46473">
            <a:spAutoFit/>
          </a:bodyPr>
          <a:lstStyle/>
          <a:p>
            <a:pPr defTabSz="925766" eaLnBrk="0" hangingPunct="0"/>
            <a:endParaRPr lang="en-US" sz="1000">
              <a:solidFill>
                <a:schemeClr val="tx1"/>
              </a:solidFill>
            </a:endParaRPr>
          </a:p>
        </p:txBody>
      </p:sp>
    </p:spTree>
    <p:extLst>
      <p:ext uri="{BB962C8B-B14F-4D97-AF65-F5344CB8AC3E}">
        <p14:creationId xmlns:p14="http://schemas.microsoft.com/office/powerpoint/2010/main" val="233484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0" y="0"/>
            <a:ext cx="91440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0" name="Rectangle 6"/>
          <p:cNvSpPr>
            <a:spLocks noChangeArrowheads="1"/>
          </p:cNvSpPr>
          <p:nvPr/>
        </p:nvSpPr>
        <p:spPr bwMode="auto">
          <a:xfrm>
            <a:off x="69850" y="90488"/>
            <a:ext cx="9004300" cy="6721475"/>
          </a:xfrm>
          <a:prstGeom prst="rect">
            <a:avLst/>
          </a:prstGeom>
          <a:noFill/>
          <a:ln w="12700">
            <a:solidFill>
              <a:srgbClr val="FFCC00"/>
            </a:solidFill>
            <a:miter lim="800000"/>
            <a:headEnd/>
            <a:tailEnd/>
          </a:ln>
          <a:effectLst/>
        </p:spPr>
        <p:txBody>
          <a:bodyPr wrap="none" anchor="ctr"/>
          <a:lstStyle/>
          <a:p>
            <a:pPr algn="ctr" eaLnBrk="0" hangingPunct="0">
              <a:lnSpc>
                <a:spcPct val="75000"/>
              </a:lnSpc>
              <a:defRPr/>
            </a:pPr>
            <a:endParaRPr lang="en-US" sz="4000">
              <a:solidFill>
                <a:schemeClr val="tx2"/>
              </a:solidFill>
            </a:endParaRPr>
          </a:p>
        </p:txBody>
      </p:sp>
      <p:sp>
        <p:nvSpPr>
          <p:cNvPr id="1032" name="Text Box 8"/>
          <p:cNvSpPr txBox="1">
            <a:spLocks noChangeArrowheads="1"/>
          </p:cNvSpPr>
          <p:nvPr/>
        </p:nvSpPr>
        <p:spPr bwMode="auto">
          <a:xfrm>
            <a:off x="8502650" y="6337300"/>
            <a:ext cx="463550" cy="366713"/>
          </a:xfrm>
          <a:prstGeom prst="rect">
            <a:avLst/>
          </a:prstGeom>
          <a:noFill/>
          <a:ln w="12700">
            <a:noFill/>
            <a:miter lim="800000"/>
            <a:headEnd/>
            <a:tailEnd/>
          </a:ln>
          <a:effectLst/>
        </p:spPr>
        <p:txBody>
          <a:bodyPr wrap="none">
            <a:spAutoFit/>
          </a:bodyPr>
          <a:lstStyle/>
          <a:p>
            <a:pPr eaLnBrk="0" hangingPunct="0">
              <a:defRPr/>
            </a:pPr>
            <a:fld id="{3C6FB893-FBE1-4A3F-ABFE-83C670C80B42}" type="slidenum">
              <a:rPr lang="en-US" sz="1800">
                <a:solidFill>
                  <a:schemeClr val="tx1"/>
                </a:solidFill>
              </a:rPr>
              <a:pPr eaLnBrk="0" hangingPunct="0">
                <a:defRPr/>
              </a:pPr>
              <a:t>‹#›</a:t>
            </a:fld>
            <a:endParaRPr lang="en-US" sz="3200">
              <a:solidFill>
                <a:schemeClr val="tx1"/>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0" fontAlgn="base" hangingPunct="0">
        <a:spcBef>
          <a:spcPct val="20000"/>
        </a:spcBef>
        <a:spcAft>
          <a:spcPct val="0"/>
        </a:spcAft>
        <a:buSzPct val="100000"/>
        <a:buChar char="•"/>
        <a:defRPr b="1">
          <a:solidFill>
            <a:schemeClr val="tx1"/>
          </a:solidFill>
          <a:latin typeface="+mn-lt"/>
        </a:defRPr>
      </a:lvl6pPr>
      <a:lvl7pPr marL="2971800" indent="-228600" algn="l" rtl="0" eaLnBrk="0" fontAlgn="base" hangingPunct="0">
        <a:spcBef>
          <a:spcPct val="20000"/>
        </a:spcBef>
        <a:spcAft>
          <a:spcPct val="0"/>
        </a:spcAft>
        <a:buSzPct val="100000"/>
        <a:buChar char="•"/>
        <a:defRPr b="1">
          <a:solidFill>
            <a:schemeClr val="tx1"/>
          </a:solidFill>
          <a:latin typeface="+mn-lt"/>
        </a:defRPr>
      </a:lvl7pPr>
      <a:lvl8pPr marL="3429000" indent="-228600" algn="l" rtl="0" eaLnBrk="0" fontAlgn="base" hangingPunct="0">
        <a:spcBef>
          <a:spcPct val="20000"/>
        </a:spcBef>
        <a:spcAft>
          <a:spcPct val="0"/>
        </a:spcAft>
        <a:buSzPct val="100000"/>
        <a:buChar char="•"/>
        <a:defRPr b="1">
          <a:solidFill>
            <a:schemeClr val="tx1"/>
          </a:solidFill>
          <a:latin typeface="+mn-lt"/>
        </a:defRPr>
      </a:lvl8pPr>
      <a:lvl9pPr marL="3886200" indent="-228600" algn="l" rtl="0" eaLnBrk="0" fontAlgn="base" hangingPunct="0">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10.png"/><Relationship Id="rId12" Type="http://schemas.openxmlformats.org/officeDocument/2006/relationships/oleObject" Target="../embeddings/oleObject6.bin"/><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png"/><Relationship Id="rId1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261938" y="217488"/>
            <a:ext cx="8432800" cy="2492375"/>
          </a:xfrm>
          <a:prstGeom prst="rect">
            <a:avLst/>
          </a:prstGeom>
          <a:noFill/>
          <a:ln w="9525">
            <a:noFill/>
            <a:miter lim="800000"/>
            <a:headEnd/>
            <a:tailEnd/>
          </a:ln>
        </p:spPr>
        <p:txBody>
          <a:bodyPr>
            <a:spAutoFit/>
          </a:bodyPr>
          <a:lstStyle/>
          <a:p>
            <a:pPr algn="ctr" eaLnBrk="0" hangingPunct="0"/>
            <a:r>
              <a:rPr lang="en-US" sz="3600" dirty="0">
                <a:solidFill>
                  <a:srgbClr val="E9E9E9"/>
                </a:solidFill>
              </a:rPr>
              <a:t>Connecticut Applicants’ Briefing</a:t>
            </a:r>
          </a:p>
          <a:p>
            <a:pPr algn="ctr" eaLnBrk="0" hangingPunct="0"/>
            <a:r>
              <a:rPr lang="en-US" sz="3600" dirty="0" smtClean="0">
                <a:solidFill>
                  <a:srgbClr val="E9E9E9"/>
                </a:solidFill>
              </a:rPr>
              <a:t>DR- 4410-CT</a:t>
            </a:r>
            <a:endParaRPr lang="en-US" sz="3600" dirty="0">
              <a:solidFill>
                <a:srgbClr val="E9E9E9"/>
              </a:solidFill>
            </a:endParaRPr>
          </a:p>
          <a:p>
            <a:pPr algn="ctr" eaLnBrk="0" hangingPunct="0"/>
            <a:r>
              <a:rPr lang="en-US" sz="3600" dirty="0">
                <a:solidFill>
                  <a:srgbClr val="E9E9E9"/>
                </a:solidFill>
              </a:rPr>
              <a:t>Declared </a:t>
            </a:r>
            <a:r>
              <a:rPr lang="en-US" sz="3600" dirty="0" smtClean="0">
                <a:solidFill>
                  <a:srgbClr val="E9E9E9"/>
                </a:solidFill>
              </a:rPr>
              <a:t> 5 December, 2018</a:t>
            </a:r>
            <a:endParaRPr lang="en-US" sz="3600" dirty="0">
              <a:solidFill>
                <a:srgbClr val="E9E9E9"/>
              </a:solidFill>
            </a:endParaRPr>
          </a:p>
          <a:p>
            <a:pPr algn="ctr" eaLnBrk="0" hangingPunct="0"/>
            <a:endParaRPr lang="en-US" sz="4800" dirty="0">
              <a:solidFill>
                <a:srgbClr val="E9E9E9"/>
              </a:solidFill>
            </a:endParaRPr>
          </a:p>
        </p:txBody>
      </p:sp>
      <p:pic>
        <p:nvPicPr>
          <p:cNvPr id="16386" name="Picture 3" descr="DEMHS Logo 640"/>
          <p:cNvPicPr>
            <a:picLocks noChangeAspect="1" noChangeArrowheads="1"/>
          </p:cNvPicPr>
          <p:nvPr/>
        </p:nvPicPr>
        <p:blipFill>
          <a:blip r:embed="rId2" cstate="print"/>
          <a:srcRect/>
          <a:stretch>
            <a:fillRect/>
          </a:stretch>
        </p:blipFill>
        <p:spPr bwMode="auto">
          <a:xfrm>
            <a:off x="3055938" y="2759075"/>
            <a:ext cx="2743200" cy="2743200"/>
          </a:xfrm>
          <a:prstGeom prst="rect">
            <a:avLst/>
          </a:prstGeom>
          <a:noFill/>
          <a:ln w="9525">
            <a:noFill/>
            <a:miter lim="800000"/>
            <a:headEnd/>
            <a:tailEnd/>
          </a:ln>
        </p:spPr>
      </p:pic>
      <p:sp>
        <p:nvSpPr>
          <p:cNvPr id="16388" name="Text Box 4"/>
          <p:cNvSpPr txBox="1">
            <a:spLocks noChangeArrowheads="1"/>
          </p:cNvSpPr>
          <p:nvPr/>
        </p:nvSpPr>
        <p:spPr bwMode="auto">
          <a:xfrm>
            <a:off x="1320800" y="5805488"/>
            <a:ext cx="6386513"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ctr">
              <a:spcBef>
                <a:spcPct val="50000"/>
              </a:spcBef>
            </a:pPr>
            <a:r>
              <a:rPr lang="en-US" dirty="0">
                <a:solidFill>
                  <a:srgbClr val="FFFFFF"/>
                </a:solidFill>
              </a:rPr>
              <a:t>Incident Period </a:t>
            </a:r>
            <a:r>
              <a:rPr lang="en-US" dirty="0" smtClean="0">
                <a:solidFill>
                  <a:srgbClr val="FFFFFF"/>
                </a:solidFill>
              </a:rPr>
              <a:t> 25-26 September, 2018</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Limits</a:t>
            </a:r>
          </a:p>
        </p:txBody>
      </p:sp>
      <p:sp>
        <p:nvSpPr>
          <p:cNvPr id="3" name="Content Placeholder 2"/>
          <p:cNvSpPr>
            <a:spLocks noGrp="1"/>
          </p:cNvSpPr>
          <p:nvPr>
            <p:ph idx="1"/>
          </p:nvPr>
        </p:nvSpPr>
        <p:spPr>
          <a:xfrm>
            <a:off x="361950" y="1323975"/>
            <a:ext cx="8229600" cy="3985443"/>
          </a:xfrm>
        </p:spPr>
        <p:txBody>
          <a:bodyPr/>
          <a:lstStyle/>
          <a:p>
            <a:pPr marL="0" lvl="0" indent="0">
              <a:buNone/>
            </a:pPr>
            <a:r>
              <a:rPr lang="en-US" altLang="en-US" sz="2300" dirty="0">
                <a:latin typeface="Arial" panose="020B0604020202020204" pitchFamily="34" charset="0"/>
                <a:ea typeface="Garamond" panose="02020404030301010803" pitchFamily="18" charset="0"/>
                <a:cs typeface="Arial" panose="020B0604020202020204" pitchFamily="34" charset="0"/>
              </a:rPr>
              <a:t>Time Extensions</a:t>
            </a:r>
          </a:p>
          <a:p>
            <a:pPr marL="0" lvl="0" indent="0">
              <a:buNone/>
            </a:pPr>
            <a:endParaRPr lang="en-US" altLang="en-US" sz="1100" b="0" dirty="0" smtClean="0">
              <a:latin typeface="Arial" panose="020B0604020202020204" pitchFamily="34" charset="0"/>
              <a:ea typeface="Garamond" panose="02020404030301010803" pitchFamily="18" charset="0"/>
              <a:cs typeface="Arial" panose="020B0604020202020204" pitchFamily="34" charset="0"/>
            </a:endParaRPr>
          </a:p>
          <a:p>
            <a:pPr marL="0" lvl="0" indent="0">
              <a:buNone/>
            </a:pPr>
            <a:r>
              <a:rPr lang="en-US" altLang="en-US" sz="1400" b="0" dirty="0" smtClean="0">
                <a:latin typeface="Arial" panose="020B0604020202020204" pitchFamily="34" charset="0"/>
                <a:ea typeface="Garamond" panose="02020404030301010803" pitchFamily="18" charset="0"/>
                <a:cs typeface="Arial" panose="020B0604020202020204" pitchFamily="34" charset="0"/>
              </a:rPr>
              <a:t>All </a:t>
            </a:r>
            <a:r>
              <a:rPr lang="en-US" altLang="en-US" sz="1400" b="0" dirty="0">
                <a:latin typeface="Arial" panose="020B0604020202020204" pitchFamily="34" charset="0"/>
                <a:ea typeface="Garamond" panose="02020404030301010803" pitchFamily="18" charset="0"/>
                <a:cs typeface="Arial" panose="020B0604020202020204" pitchFamily="34" charset="0"/>
              </a:rPr>
              <a:t>time frames are set by regulation; however, if extenuating circumstances or unusual project conditions exist, a time extension may be requested through the State. </a:t>
            </a:r>
          </a:p>
          <a:p>
            <a:pPr lvl="0"/>
            <a:r>
              <a:rPr lang="en-US" altLang="en-US" sz="1400" b="0" dirty="0">
                <a:latin typeface="Arial" panose="020B0604020202020204" pitchFamily="34" charset="0"/>
                <a:ea typeface="Garamond" panose="02020404030301010803" pitchFamily="18" charset="0"/>
                <a:cs typeface="Arial" panose="020B0604020202020204" pitchFamily="34" charset="0"/>
              </a:rPr>
              <a:t>If not changing the scope of work or cost, the State has the authority to extend the time frames for completion of </a:t>
            </a:r>
            <a:r>
              <a:rPr lang="en-US" altLang="en-US" sz="1400" b="0" dirty="0">
                <a:solidFill>
                  <a:srgbClr val="FF0000"/>
                </a:solidFill>
                <a:latin typeface="Arial" panose="020B0604020202020204" pitchFamily="34" charset="0"/>
                <a:ea typeface="Garamond" panose="02020404030301010803" pitchFamily="18" charset="0"/>
                <a:cs typeface="Arial" panose="020B0604020202020204" pitchFamily="34" charset="0"/>
              </a:rPr>
              <a:t>debris removal and emergency work by 6 months </a:t>
            </a:r>
            <a:r>
              <a:rPr lang="en-US" altLang="en-US" sz="1400" b="0" dirty="0">
                <a:latin typeface="Arial" panose="020B0604020202020204" pitchFamily="34" charset="0"/>
                <a:ea typeface="Garamond" panose="02020404030301010803" pitchFamily="18" charset="0"/>
                <a:cs typeface="Arial" panose="020B0604020202020204" pitchFamily="34" charset="0"/>
              </a:rPr>
              <a:t>and </a:t>
            </a:r>
            <a:r>
              <a:rPr lang="en-US" altLang="en-US" sz="1400" b="0" dirty="0">
                <a:solidFill>
                  <a:srgbClr val="FF0000"/>
                </a:solidFill>
                <a:latin typeface="Arial" panose="020B0604020202020204" pitchFamily="34" charset="0"/>
                <a:ea typeface="Garamond" panose="02020404030301010803" pitchFamily="18" charset="0"/>
                <a:cs typeface="Arial" panose="020B0604020202020204" pitchFamily="34" charset="0"/>
              </a:rPr>
              <a:t>permanent work by 30 months. </a:t>
            </a:r>
          </a:p>
          <a:p>
            <a:pPr lvl="0"/>
            <a:endParaRPr lang="en-US" altLang="en-US" sz="1400" b="0" dirty="0" smtClean="0">
              <a:latin typeface="Arial" panose="020B0604020202020204" pitchFamily="34" charset="0"/>
              <a:ea typeface="Garamond" panose="02020404030301010803" pitchFamily="18" charset="0"/>
              <a:cs typeface="Arial" panose="020B0604020202020204" pitchFamily="34" charset="0"/>
            </a:endParaRPr>
          </a:p>
          <a:p>
            <a:pPr lvl="0"/>
            <a:r>
              <a:rPr lang="en-US" altLang="en-US" sz="1400" b="0" dirty="0" smtClean="0">
                <a:latin typeface="Arial" panose="020B0604020202020204" pitchFamily="34" charset="0"/>
                <a:ea typeface="Garamond" panose="02020404030301010803" pitchFamily="18" charset="0"/>
                <a:cs typeface="Arial" panose="020B0604020202020204" pitchFamily="34" charset="0"/>
              </a:rPr>
              <a:t>For </a:t>
            </a:r>
            <a:r>
              <a:rPr lang="en-US" altLang="en-US" sz="1400" b="0" dirty="0">
                <a:latin typeface="Arial" panose="020B0604020202020204" pitchFamily="34" charset="0"/>
                <a:ea typeface="Garamond" panose="02020404030301010803" pitchFamily="18" charset="0"/>
                <a:cs typeface="Arial" panose="020B0604020202020204" pitchFamily="34" charset="0"/>
              </a:rPr>
              <a:t>all other extensions, the State must request the extension from FEMA. The Regional Administrator </a:t>
            </a:r>
            <a:r>
              <a:rPr lang="en-US" altLang="en-US" sz="1400" i="1" dirty="0">
                <a:latin typeface="Arial" panose="020B0604020202020204" pitchFamily="34" charset="0"/>
                <a:ea typeface="Garamond" panose="02020404030301010803" pitchFamily="18" charset="0"/>
                <a:cs typeface="Arial" panose="020B0604020202020204" pitchFamily="34" charset="0"/>
              </a:rPr>
              <a:t>may</a:t>
            </a:r>
            <a:r>
              <a:rPr lang="en-US" altLang="en-US" sz="1400" b="0" dirty="0">
                <a:latin typeface="Arial" panose="020B0604020202020204" pitchFamily="34" charset="0"/>
                <a:ea typeface="Garamond" panose="02020404030301010803" pitchFamily="18" charset="0"/>
                <a:cs typeface="Arial" panose="020B0604020202020204" pitchFamily="34" charset="0"/>
              </a:rPr>
              <a:t> extend the time limitation beyond the State authority.</a:t>
            </a:r>
          </a:p>
          <a:p>
            <a:pPr lvl="0"/>
            <a:endParaRPr lang="en-US" altLang="en-US" sz="1400" b="0" dirty="0" smtClean="0">
              <a:latin typeface="Arial" panose="020B0604020202020204" pitchFamily="34" charset="0"/>
              <a:ea typeface="Garamond" panose="02020404030301010803" pitchFamily="18" charset="0"/>
              <a:cs typeface="Arial" panose="020B0604020202020204" pitchFamily="34" charset="0"/>
            </a:endParaRPr>
          </a:p>
          <a:p>
            <a:pPr lvl="0"/>
            <a:r>
              <a:rPr lang="en-US" altLang="en-US" sz="1400" b="0" dirty="0" smtClean="0">
                <a:latin typeface="Arial" panose="020B0604020202020204" pitchFamily="34" charset="0"/>
                <a:ea typeface="Garamond" panose="02020404030301010803" pitchFamily="18" charset="0"/>
                <a:cs typeface="Arial" panose="020B0604020202020204" pitchFamily="34" charset="0"/>
              </a:rPr>
              <a:t>The </a:t>
            </a:r>
            <a:r>
              <a:rPr lang="en-US" altLang="en-US" sz="1400" b="0" dirty="0">
                <a:latin typeface="Arial" panose="020B0604020202020204" pitchFamily="34" charset="0"/>
                <a:ea typeface="Garamond" panose="02020404030301010803" pitchFamily="18" charset="0"/>
                <a:cs typeface="Arial" panose="020B0604020202020204" pitchFamily="34" charset="0"/>
              </a:rPr>
              <a:t>Regional Administrator also may extend the time limitations for submitting a Request for Public Assistance and for identifying and reporting damage to FEMA if the State justifies and makes the request in writing. A justification must be based on </a:t>
            </a:r>
            <a:r>
              <a:rPr lang="en-US" altLang="en-US" sz="1400" i="1" dirty="0">
                <a:latin typeface="Arial" panose="020B0604020202020204" pitchFamily="34" charset="0"/>
                <a:ea typeface="Garamond" panose="02020404030301010803" pitchFamily="18" charset="0"/>
                <a:cs typeface="Arial" panose="020B0604020202020204" pitchFamily="34" charset="0"/>
              </a:rPr>
              <a:t>extenuating circumstances beyond the State’s or applicant’s control.</a:t>
            </a:r>
          </a:p>
          <a:p>
            <a:pPr lvl="0"/>
            <a:endParaRPr lang="en-US" altLang="en-US" sz="700" b="0" dirty="0">
              <a:latin typeface="Arial" panose="020B0604020202020204" pitchFamily="34" charset="0"/>
              <a:ea typeface="Garamond" panose="02020404030301010803" pitchFamily="18" charset="0"/>
              <a:cs typeface="Arial" panose="020B0604020202020204" pitchFamily="34" charset="0"/>
            </a:endParaRPr>
          </a:p>
          <a:p>
            <a:pPr marL="0" lvl="0" indent="0">
              <a:buNone/>
            </a:pPr>
            <a:endParaRPr lang="en-US" altLang="en-US" sz="700" b="0" dirty="0" smtClean="0">
              <a:latin typeface="Arial" panose="020B0604020202020204" pitchFamily="34" charset="0"/>
              <a:ea typeface="Garamond" panose="02020404030301010803" pitchFamily="18" charset="0"/>
              <a:cs typeface="Arial" panose="020B0604020202020204" pitchFamily="34" charset="0"/>
            </a:endParaRPr>
          </a:p>
          <a:p>
            <a:pPr marL="0" lvl="0" indent="0">
              <a:buNone/>
            </a:pPr>
            <a:endParaRPr lang="en-US" altLang="en-US" sz="700" b="0" dirty="0">
              <a:latin typeface="Arial" panose="020B0604020202020204" pitchFamily="34" charset="0"/>
              <a:ea typeface="Garamond" panose="02020404030301010803" pitchFamily="18" charset="0"/>
              <a:cs typeface="Arial" panose="020B0604020202020204" pitchFamily="34" charset="0"/>
            </a:endParaRPr>
          </a:p>
          <a:p>
            <a:pPr marL="0" lvl="0" indent="0">
              <a:buNone/>
            </a:pPr>
            <a:endParaRPr lang="en-US" altLang="en-US" sz="700" b="0" dirty="0" smtClean="0">
              <a:latin typeface="Arial" panose="020B0604020202020204" pitchFamily="34" charset="0"/>
              <a:ea typeface="Garamond" panose="02020404030301010803" pitchFamily="18" charset="0"/>
              <a:cs typeface="Arial" panose="020B0604020202020204" pitchFamily="34" charset="0"/>
            </a:endParaRPr>
          </a:p>
          <a:p>
            <a:pPr marL="0" lvl="0" indent="0">
              <a:buNone/>
            </a:pPr>
            <a:endParaRPr lang="en-US" altLang="en-US" sz="700" b="0" dirty="0">
              <a:latin typeface="Arial" panose="020B0604020202020204" pitchFamily="34" charset="0"/>
              <a:ea typeface="Garamond" panose="02020404030301010803" pitchFamily="18" charset="0"/>
              <a:cs typeface="Arial" panose="020B0604020202020204" pitchFamily="34" charset="0"/>
            </a:endParaRPr>
          </a:p>
          <a:p>
            <a:pPr marL="0" lvl="0" indent="0">
              <a:buNone/>
            </a:pPr>
            <a:r>
              <a:rPr lang="en-US" altLang="en-US" sz="700" b="0" i="1" dirty="0" smtClean="0">
                <a:latin typeface="Arial" panose="020B0604020202020204" pitchFamily="34" charset="0"/>
                <a:ea typeface="Garamond" panose="02020404030301010803" pitchFamily="18" charset="0"/>
                <a:cs typeface="Arial" panose="020B0604020202020204" pitchFamily="34" charset="0"/>
              </a:rPr>
              <a:t>References</a:t>
            </a:r>
            <a:r>
              <a:rPr lang="en-US" altLang="en-US" sz="700" b="0" i="1" dirty="0">
                <a:latin typeface="Arial" panose="020B0604020202020204" pitchFamily="34" charset="0"/>
                <a:ea typeface="Garamond" panose="02020404030301010803" pitchFamily="18" charset="0"/>
                <a:cs typeface="Arial" panose="020B0604020202020204" pitchFamily="34" charset="0"/>
              </a:rPr>
              <a:t>:  44 CFR §206.202, §206.204, and §206.206(c)</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9849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Oval 2"/>
          <p:cNvSpPr>
            <a:spLocks noChangeArrowheads="1"/>
          </p:cNvSpPr>
          <p:nvPr/>
        </p:nvSpPr>
        <p:spPr bwMode="auto">
          <a:xfrm>
            <a:off x="1885950" y="2832100"/>
            <a:ext cx="5008563" cy="1960563"/>
          </a:xfrm>
          <a:prstGeom prst="ellipse">
            <a:avLst/>
          </a:prstGeom>
          <a:gradFill rotWithShape="0">
            <a:gsLst>
              <a:gs pos="0">
                <a:srgbClr val="FFCC00"/>
              </a:gs>
              <a:gs pos="100000">
                <a:schemeClr val="tx2"/>
              </a:gs>
            </a:gsLst>
            <a:path path="shape">
              <a:fillToRect l="50000" t="50000" r="50000" b="50000"/>
            </a:path>
          </a:gradFill>
          <a:ln w="9525">
            <a:noFill/>
            <a:round/>
            <a:headEnd/>
            <a:tailEnd/>
          </a:ln>
          <a:effectLst>
            <a:prstShdw prst="shdw18" dist="17961" dir="13500000">
              <a:schemeClr val="tx2">
                <a:gamma/>
                <a:shade val="60000"/>
                <a:invGamma/>
              </a:schemeClr>
            </a:prstShdw>
          </a:effectLst>
        </p:spPr>
        <p:txBody>
          <a:bodyPr wrap="none" anchor="ctr"/>
          <a:lstStyle/>
          <a:p>
            <a:pPr algn="ctr" eaLnBrk="0" hangingPunct="0">
              <a:defRPr/>
            </a:pPr>
            <a:endParaRPr lang="en-US"/>
          </a:p>
        </p:txBody>
      </p:sp>
      <p:sp>
        <p:nvSpPr>
          <p:cNvPr id="397315" name="Oval 3"/>
          <p:cNvSpPr>
            <a:spLocks noChangeArrowheads="1"/>
          </p:cNvSpPr>
          <p:nvPr/>
        </p:nvSpPr>
        <p:spPr bwMode="auto">
          <a:xfrm>
            <a:off x="1966913" y="2870200"/>
            <a:ext cx="4799012" cy="1855788"/>
          </a:xfrm>
          <a:prstGeom prst="ellipse">
            <a:avLst/>
          </a:prstGeom>
          <a:gradFill rotWithShape="0">
            <a:gsLst>
              <a:gs pos="0">
                <a:schemeClr val="tx2"/>
              </a:gs>
              <a:gs pos="100000">
                <a:srgbClr val="FFCC00"/>
              </a:gs>
            </a:gsLst>
            <a:path path="shape">
              <a:fillToRect l="50000" t="50000" r="50000" b="50000"/>
            </a:path>
          </a:gradFill>
          <a:ln w="9525">
            <a:noFill/>
            <a:round/>
            <a:headEnd/>
            <a:tailEnd/>
          </a:ln>
          <a:effectLst>
            <a:prstShdw prst="shdw18" dist="17961" dir="13500000">
              <a:schemeClr val="tx2">
                <a:gamma/>
                <a:shade val="60000"/>
                <a:invGamma/>
              </a:schemeClr>
            </a:prstShdw>
          </a:effectLst>
        </p:spPr>
        <p:txBody>
          <a:bodyPr wrap="none" anchor="ctr"/>
          <a:lstStyle/>
          <a:p>
            <a:pPr algn="ctr" eaLnBrk="0" hangingPunct="0">
              <a:defRPr/>
            </a:pPr>
            <a:endParaRPr lang="en-US"/>
          </a:p>
        </p:txBody>
      </p:sp>
      <p:sp>
        <p:nvSpPr>
          <p:cNvPr id="22531" name="WordArt 4"/>
          <p:cNvSpPr>
            <a:spLocks noChangeArrowheads="1" noChangeShapeType="1" noTextEdit="1"/>
          </p:cNvSpPr>
          <p:nvPr/>
        </p:nvSpPr>
        <p:spPr bwMode="auto">
          <a:xfrm>
            <a:off x="3013075" y="3341688"/>
            <a:ext cx="2816225" cy="1071562"/>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gradFill rotWithShape="1">
                  <a:gsLst>
                    <a:gs pos="0">
                      <a:srgbClr val="000099"/>
                    </a:gs>
                    <a:gs pos="50000">
                      <a:srgbClr val="000038"/>
                    </a:gs>
                    <a:gs pos="100000">
                      <a:srgbClr val="000099"/>
                    </a:gs>
                  </a:gsLst>
                  <a:lin ang="0" scaled="1"/>
                </a:gradFill>
                <a:latin typeface="Impact"/>
              </a:rPr>
              <a:t>ELIGIBILITY</a:t>
            </a:r>
          </a:p>
        </p:txBody>
      </p:sp>
      <p:sp>
        <p:nvSpPr>
          <p:cNvPr id="22532" name="Rectangle 5"/>
          <p:cNvSpPr>
            <a:spLocks noGrp="1" noChangeArrowheads="1"/>
          </p:cNvSpPr>
          <p:nvPr>
            <p:ph type="title"/>
          </p:nvPr>
        </p:nvSpPr>
        <p:spPr>
          <a:xfrm>
            <a:off x="731838" y="193675"/>
            <a:ext cx="7796212" cy="801688"/>
          </a:xfrm>
        </p:spPr>
        <p:txBody>
          <a:bodyPr/>
          <a:lstStyle/>
          <a:p>
            <a:r>
              <a:rPr lang="en-US" smtClean="0"/>
              <a:t>Factors of Eligibility</a:t>
            </a:r>
          </a:p>
        </p:txBody>
      </p:sp>
      <p:grpSp>
        <p:nvGrpSpPr>
          <p:cNvPr id="22533" name="Group 6"/>
          <p:cNvGrpSpPr>
            <a:grpSpLocks/>
          </p:cNvGrpSpPr>
          <p:nvPr/>
        </p:nvGrpSpPr>
        <p:grpSpPr bwMode="auto">
          <a:xfrm rot="347581">
            <a:off x="5065713" y="4122738"/>
            <a:ext cx="3465512" cy="2419350"/>
            <a:chOff x="2800" y="2403"/>
            <a:chExt cx="2183" cy="1524"/>
          </a:xfrm>
        </p:grpSpPr>
        <p:grpSp>
          <p:nvGrpSpPr>
            <p:cNvPr id="22552" name="Group 7"/>
            <p:cNvGrpSpPr>
              <a:grpSpLocks/>
            </p:cNvGrpSpPr>
            <p:nvPr/>
          </p:nvGrpSpPr>
          <p:grpSpPr bwMode="auto">
            <a:xfrm>
              <a:off x="2800" y="2403"/>
              <a:ext cx="2183" cy="1524"/>
              <a:chOff x="2800" y="2403"/>
              <a:chExt cx="2183" cy="1524"/>
            </a:xfrm>
          </p:grpSpPr>
          <p:sp>
            <p:nvSpPr>
              <p:cNvPr id="397320" name="Freeform 8"/>
              <p:cNvSpPr>
                <a:spLocks/>
              </p:cNvSpPr>
              <p:nvPr/>
            </p:nvSpPr>
            <p:spPr bwMode="auto">
              <a:xfrm>
                <a:off x="3484" y="2392"/>
                <a:ext cx="194" cy="367"/>
              </a:xfrm>
              <a:custGeom>
                <a:avLst/>
                <a:gdLst/>
                <a:ahLst/>
                <a:cxnLst>
                  <a:cxn ang="0">
                    <a:pos x="7" y="86"/>
                  </a:cxn>
                  <a:cxn ang="0">
                    <a:pos x="194" y="0"/>
                  </a:cxn>
                  <a:cxn ang="0">
                    <a:pos x="194" y="273"/>
                  </a:cxn>
                  <a:cxn ang="0">
                    <a:pos x="0" y="367"/>
                  </a:cxn>
                  <a:cxn ang="0">
                    <a:pos x="7" y="86"/>
                  </a:cxn>
                </a:cxnLst>
                <a:rect l="0" t="0" r="r" b="b"/>
                <a:pathLst>
                  <a:path w="194" h="367">
                    <a:moveTo>
                      <a:pt x="7" y="86"/>
                    </a:moveTo>
                    <a:lnTo>
                      <a:pt x="194" y="0"/>
                    </a:lnTo>
                    <a:lnTo>
                      <a:pt x="194" y="273"/>
                    </a:lnTo>
                    <a:lnTo>
                      <a:pt x="0" y="367"/>
                    </a:lnTo>
                    <a:lnTo>
                      <a:pt x="7" y="86"/>
                    </a:lnTo>
                    <a:close/>
                  </a:path>
                </a:pathLst>
              </a:custGeom>
              <a:gradFill rotWithShape="0">
                <a:gsLst>
                  <a:gs pos="0">
                    <a:schemeClr val="accent2"/>
                  </a:gs>
                  <a:gs pos="100000">
                    <a:schemeClr val="accent2">
                      <a:gamma/>
                      <a:shade val="0"/>
                      <a:invGamma/>
                    </a:schemeClr>
                  </a:gs>
                </a:gsLst>
                <a:lin ang="5400000" scaled="1"/>
              </a:gradFill>
              <a:ln w="19050"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21" name="Freeform 9"/>
              <p:cNvSpPr>
                <a:spLocks/>
              </p:cNvSpPr>
              <p:nvPr/>
            </p:nvSpPr>
            <p:spPr bwMode="auto">
              <a:xfrm>
                <a:off x="3477" y="3412"/>
                <a:ext cx="234" cy="312"/>
              </a:xfrm>
              <a:custGeom>
                <a:avLst/>
                <a:gdLst/>
                <a:ahLst/>
                <a:cxnLst>
                  <a:cxn ang="0">
                    <a:pos x="8" y="312"/>
                  </a:cxn>
                  <a:cxn ang="0">
                    <a:pos x="234" y="117"/>
                  </a:cxn>
                  <a:cxn ang="0">
                    <a:pos x="0" y="0"/>
                  </a:cxn>
                  <a:cxn ang="0">
                    <a:pos x="8" y="312"/>
                  </a:cxn>
                </a:cxnLst>
                <a:rect l="0" t="0" r="r" b="b"/>
                <a:pathLst>
                  <a:path w="234" h="312">
                    <a:moveTo>
                      <a:pt x="8" y="312"/>
                    </a:moveTo>
                    <a:lnTo>
                      <a:pt x="234" y="117"/>
                    </a:lnTo>
                    <a:lnTo>
                      <a:pt x="0" y="0"/>
                    </a:lnTo>
                    <a:lnTo>
                      <a:pt x="8" y="312"/>
                    </a:lnTo>
                    <a:close/>
                  </a:path>
                </a:pathLst>
              </a:custGeom>
              <a:gradFill rotWithShape="0">
                <a:gsLst>
                  <a:gs pos="0">
                    <a:schemeClr val="accent2">
                      <a:gamma/>
                      <a:shade val="0"/>
                      <a:invGamma/>
                    </a:schemeClr>
                  </a:gs>
                  <a:gs pos="100000">
                    <a:schemeClr val="accent2"/>
                  </a:gs>
                </a:gsLst>
                <a:lin ang="540000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22" name="Freeform 10"/>
              <p:cNvSpPr>
                <a:spLocks/>
              </p:cNvSpPr>
              <p:nvPr/>
            </p:nvSpPr>
            <p:spPr bwMode="auto">
              <a:xfrm>
                <a:off x="3503" y="2661"/>
                <a:ext cx="1480" cy="1130"/>
              </a:xfrm>
              <a:custGeom>
                <a:avLst/>
                <a:gdLst/>
                <a:ahLst/>
                <a:cxnLst>
                  <a:cxn ang="0">
                    <a:pos x="202" y="0"/>
                  </a:cxn>
                  <a:cxn ang="0">
                    <a:pos x="818" y="272"/>
                  </a:cxn>
                  <a:cxn ang="0">
                    <a:pos x="1161" y="413"/>
                  </a:cxn>
                  <a:cxn ang="0">
                    <a:pos x="1324" y="514"/>
                  </a:cxn>
                  <a:cxn ang="0">
                    <a:pos x="1433" y="623"/>
                  </a:cxn>
                  <a:cxn ang="0">
                    <a:pos x="1480" y="740"/>
                  </a:cxn>
                  <a:cxn ang="0">
                    <a:pos x="1480" y="865"/>
                  </a:cxn>
                  <a:cxn ang="0">
                    <a:pos x="1457" y="982"/>
                  </a:cxn>
                  <a:cxn ang="0">
                    <a:pos x="1387" y="1130"/>
                  </a:cxn>
                  <a:cxn ang="0">
                    <a:pos x="1402" y="997"/>
                  </a:cxn>
                  <a:cxn ang="0">
                    <a:pos x="1363" y="834"/>
                  </a:cxn>
                  <a:cxn ang="0">
                    <a:pos x="1324" y="732"/>
                  </a:cxn>
                  <a:cxn ang="0">
                    <a:pos x="1098" y="615"/>
                  </a:cxn>
                  <a:cxn ang="0">
                    <a:pos x="857" y="514"/>
                  </a:cxn>
                  <a:cxn ang="0">
                    <a:pos x="576" y="397"/>
                  </a:cxn>
                  <a:cxn ang="0">
                    <a:pos x="272" y="249"/>
                  </a:cxn>
                  <a:cxn ang="0">
                    <a:pos x="0" y="109"/>
                  </a:cxn>
                  <a:cxn ang="0">
                    <a:pos x="202" y="0"/>
                  </a:cxn>
                </a:cxnLst>
                <a:rect l="0" t="0" r="r" b="b"/>
                <a:pathLst>
                  <a:path w="1480" h="1130">
                    <a:moveTo>
                      <a:pt x="202" y="0"/>
                    </a:moveTo>
                    <a:lnTo>
                      <a:pt x="818" y="272"/>
                    </a:lnTo>
                    <a:lnTo>
                      <a:pt x="1161" y="413"/>
                    </a:lnTo>
                    <a:lnTo>
                      <a:pt x="1324" y="514"/>
                    </a:lnTo>
                    <a:lnTo>
                      <a:pt x="1433" y="623"/>
                    </a:lnTo>
                    <a:lnTo>
                      <a:pt x="1480" y="740"/>
                    </a:lnTo>
                    <a:lnTo>
                      <a:pt x="1480" y="865"/>
                    </a:lnTo>
                    <a:lnTo>
                      <a:pt x="1457" y="982"/>
                    </a:lnTo>
                    <a:lnTo>
                      <a:pt x="1387" y="1130"/>
                    </a:lnTo>
                    <a:lnTo>
                      <a:pt x="1402" y="997"/>
                    </a:lnTo>
                    <a:lnTo>
                      <a:pt x="1363" y="834"/>
                    </a:lnTo>
                    <a:lnTo>
                      <a:pt x="1324" y="732"/>
                    </a:lnTo>
                    <a:lnTo>
                      <a:pt x="1098" y="615"/>
                    </a:lnTo>
                    <a:lnTo>
                      <a:pt x="857" y="514"/>
                    </a:lnTo>
                    <a:lnTo>
                      <a:pt x="576" y="397"/>
                    </a:lnTo>
                    <a:lnTo>
                      <a:pt x="272" y="249"/>
                    </a:lnTo>
                    <a:lnTo>
                      <a:pt x="0" y="109"/>
                    </a:lnTo>
                    <a:lnTo>
                      <a:pt x="202" y="0"/>
                    </a:lnTo>
                    <a:close/>
                  </a:path>
                </a:pathLst>
              </a:custGeom>
              <a:gradFill rotWithShape="0">
                <a:gsLst>
                  <a:gs pos="0">
                    <a:schemeClr val="accent2">
                      <a:gamma/>
                      <a:shade val="57647"/>
                      <a:invGamma/>
                    </a:schemeClr>
                  </a:gs>
                  <a:gs pos="50000">
                    <a:schemeClr val="accent2"/>
                  </a:gs>
                  <a:gs pos="100000">
                    <a:schemeClr val="accent2">
                      <a:gamma/>
                      <a:shade val="57647"/>
                      <a:invGamma/>
                    </a:schemeClr>
                  </a:gs>
                </a:gsLst>
                <a:lin ang="270000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22557" name="Freeform 11"/>
              <p:cNvSpPr>
                <a:spLocks/>
              </p:cNvSpPr>
              <p:nvPr/>
            </p:nvSpPr>
            <p:spPr bwMode="auto">
              <a:xfrm flipV="1">
                <a:off x="2800" y="2487"/>
                <a:ext cx="2120" cy="1440"/>
              </a:xfrm>
              <a:custGeom>
                <a:avLst/>
                <a:gdLst>
                  <a:gd name="T0" fmla="*/ 172459 w 1684"/>
                  <a:gd name="T1" fmla="*/ 9 h 1517"/>
                  <a:gd name="T2" fmla="*/ 177593 w 1684"/>
                  <a:gd name="T3" fmla="*/ 8 h 1517"/>
                  <a:gd name="T4" fmla="*/ 181849 w 1684"/>
                  <a:gd name="T5" fmla="*/ 0 h 1517"/>
                  <a:gd name="T6" fmla="*/ 186209 w 1684"/>
                  <a:gd name="T7" fmla="*/ 0 h 1517"/>
                  <a:gd name="T8" fmla="*/ 190813 w 1684"/>
                  <a:gd name="T9" fmla="*/ 9 h 1517"/>
                  <a:gd name="T10" fmla="*/ 195065 w 1684"/>
                  <a:gd name="T11" fmla="*/ 9 h 1517"/>
                  <a:gd name="T12" fmla="*/ 198588 w 1684"/>
                  <a:gd name="T13" fmla="*/ 15 h 1517"/>
                  <a:gd name="T14" fmla="*/ 202178 w 1684"/>
                  <a:gd name="T15" fmla="*/ 25 h 1517"/>
                  <a:gd name="T16" fmla="*/ 205228 w 1684"/>
                  <a:gd name="T17" fmla="*/ 35 h 1517"/>
                  <a:gd name="T18" fmla="*/ 208820 w 1684"/>
                  <a:gd name="T19" fmla="*/ 53 h 1517"/>
                  <a:gd name="T20" fmla="*/ 210721 w 1684"/>
                  <a:gd name="T21" fmla="*/ 71 h 1517"/>
                  <a:gd name="T22" fmla="*/ 211883 w 1684"/>
                  <a:gd name="T23" fmla="*/ 89 h 1517"/>
                  <a:gd name="T24" fmla="*/ 211656 w 1684"/>
                  <a:gd name="T25" fmla="*/ 110 h 1517"/>
                  <a:gd name="T26" fmla="*/ 210721 w 1684"/>
                  <a:gd name="T27" fmla="*/ 128 h 1517"/>
                  <a:gd name="T28" fmla="*/ 209267 w 1684"/>
                  <a:gd name="T29" fmla="*/ 142 h 1517"/>
                  <a:gd name="T30" fmla="*/ 207498 w 1684"/>
                  <a:gd name="T31" fmla="*/ 158 h 1517"/>
                  <a:gd name="T32" fmla="*/ 204936 w 1684"/>
                  <a:gd name="T33" fmla="*/ 175 h 1517"/>
                  <a:gd name="T34" fmla="*/ 201857 w 1684"/>
                  <a:gd name="T35" fmla="*/ 186 h 1517"/>
                  <a:gd name="T36" fmla="*/ 198588 w 1684"/>
                  <a:gd name="T37" fmla="*/ 198 h 1517"/>
                  <a:gd name="T38" fmla="*/ 195473 w 1684"/>
                  <a:gd name="T39" fmla="*/ 204 h 1517"/>
                  <a:gd name="T40" fmla="*/ 191992 w 1684"/>
                  <a:gd name="T41" fmla="*/ 215 h 1517"/>
                  <a:gd name="T42" fmla="*/ 71447 w 1684"/>
                  <a:gd name="T43" fmla="*/ 409 h 1517"/>
                  <a:gd name="T44" fmla="*/ 71447 w 1684"/>
                  <a:gd name="T45" fmla="*/ 509 h 1517"/>
                  <a:gd name="T46" fmla="*/ 0 w 1684"/>
                  <a:gd name="T47" fmla="*/ 396 h 1517"/>
                  <a:gd name="T48" fmla="*/ 71447 w 1684"/>
                  <a:gd name="T49" fmla="*/ 60 h 1517"/>
                  <a:gd name="T50" fmla="*/ 71447 w 1684"/>
                  <a:gd name="T51" fmla="*/ 75 h 1517"/>
                  <a:gd name="T52" fmla="*/ 71447 w 1684"/>
                  <a:gd name="T53" fmla="*/ 169 h 1517"/>
                  <a:gd name="T54" fmla="*/ 172459 w 1684"/>
                  <a:gd name="T55" fmla="*/ 9 h 15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4"/>
                  <a:gd name="T85" fmla="*/ 0 h 1517"/>
                  <a:gd name="T86" fmla="*/ 1684 w 1684"/>
                  <a:gd name="T87" fmla="*/ 1517 h 15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4" h="1517">
                    <a:moveTo>
                      <a:pt x="1370" y="27"/>
                    </a:moveTo>
                    <a:lnTo>
                      <a:pt x="1411" y="8"/>
                    </a:lnTo>
                    <a:lnTo>
                      <a:pt x="1445" y="0"/>
                    </a:lnTo>
                    <a:lnTo>
                      <a:pt x="1480" y="0"/>
                    </a:lnTo>
                    <a:lnTo>
                      <a:pt x="1516" y="9"/>
                    </a:lnTo>
                    <a:lnTo>
                      <a:pt x="1550" y="23"/>
                    </a:lnTo>
                    <a:lnTo>
                      <a:pt x="1578" y="43"/>
                    </a:lnTo>
                    <a:lnTo>
                      <a:pt x="1606" y="71"/>
                    </a:lnTo>
                    <a:lnTo>
                      <a:pt x="1631" y="105"/>
                    </a:lnTo>
                    <a:lnTo>
                      <a:pt x="1659" y="156"/>
                    </a:lnTo>
                    <a:lnTo>
                      <a:pt x="1674" y="211"/>
                    </a:lnTo>
                    <a:lnTo>
                      <a:pt x="1683" y="269"/>
                    </a:lnTo>
                    <a:lnTo>
                      <a:pt x="1682" y="327"/>
                    </a:lnTo>
                    <a:lnTo>
                      <a:pt x="1674" y="381"/>
                    </a:lnTo>
                    <a:lnTo>
                      <a:pt x="1663" y="427"/>
                    </a:lnTo>
                    <a:lnTo>
                      <a:pt x="1649" y="474"/>
                    </a:lnTo>
                    <a:lnTo>
                      <a:pt x="1628" y="519"/>
                    </a:lnTo>
                    <a:lnTo>
                      <a:pt x="1604" y="558"/>
                    </a:lnTo>
                    <a:lnTo>
                      <a:pt x="1578" y="593"/>
                    </a:lnTo>
                    <a:lnTo>
                      <a:pt x="1554" y="615"/>
                    </a:lnTo>
                    <a:lnTo>
                      <a:pt x="1526" y="640"/>
                    </a:lnTo>
                    <a:lnTo>
                      <a:pt x="568" y="1221"/>
                    </a:lnTo>
                    <a:lnTo>
                      <a:pt x="568" y="1516"/>
                    </a:lnTo>
                    <a:lnTo>
                      <a:pt x="0" y="1182"/>
                    </a:lnTo>
                    <a:lnTo>
                      <a:pt x="568" y="179"/>
                    </a:lnTo>
                    <a:lnTo>
                      <a:pt x="568" y="222"/>
                    </a:lnTo>
                    <a:lnTo>
                      <a:pt x="568" y="507"/>
                    </a:lnTo>
                    <a:lnTo>
                      <a:pt x="1370" y="27"/>
                    </a:lnTo>
                  </a:path>
                </a:pathLst>
              </a:custGeom>
              <a:solidFill>
                <a:schemeClr val="accent2"/>
              </a:solidFill>
              <a:ln w="28575" cap="rnd">
                <a:solidFill>
                  <a:srgbClr val="000000"/>
                </a:solidFill>
                <a:round/>
                <a:headEnd/>
                <a:tailEnd/>
              </a:ln>
            </p:spPr>
            <p:txBody>
              <a:bodyPr/>
              <a:lstStyle/>
              <a:p>
                <a:endParaRPr lang="en-US"/>
              </a:p>
            </p:txBody>
          </p:sp>
        </p:grpSp>
        <p:sp>
          <p:nvSpPr>
            <p:cNvPr id="22553" name="Rectangle 12"/>
            <p:cNvSpPr>
              <a:spLocks noChangeArrowheads="1"/>
            </p:cNvSpPr>
            <p:nvPr/>
          </p:nvSpPr>
          <p:spPr bwMode="auto">
            <a:xfrm rot="1492257">
              <a:off x="3317" y="2995"/>
              <a:ext cx="1308" cy="612"/>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4800">
                  <a:solidFill>
                    <a:srgbClr val="FFCC00"/>
                  </a:solidFill>
                </a:rPr>
                <a:t>Work</a:t>
              </a:r>
              <a:endParaRPr lang="en-US" sz="4800">
                <a:solidFill>
                  <a:srgbClr val="FFFF00"/>
                </a:solidFill>
              </a:endParaRPr>
            </a:p>
          </p:txBody>
        </p:sp>
      </p:grpSp>
      <p:grpSp>
        <p:nvGrpSpPr>
          <p:cNvPr id="22534" name="Group 19"/>
          <p:cNvGrpSpPr>
            <a:grpSpLocks/>
          </p:cNvGrpSpPr>
          <p:nvPr/>
        </p:nvGrpSpPr>
        <p:grpSpPr bwMode="auto">
          <a:xfrm rot="423872">
            <a:off x="449263" y="1141413"/>
            <a:ext cx="3568700" cy="2430462"/>
            <a:chOff x="586" y="781"/>
            <a:chExt cx="2248" cy="1531"/>
          </a:xfrm>
        </p:grpSpPr>
        <p:grpSp>
          <p:nvGrpSpPr>
            <p:cNvPr id="22546" name="Group 20"/>
            <p:cNvGrpSpPr>
              <a:grpSpLocks/>
            </p:cNvGrpSpPr>
            <p:nvPr/>
          </p:nvGrpSpPr>
          <p:grpSpPr bwMode="auto">
            <a:xfrm>
              <a:off x="586" y="781"/>
              <a:ext cx="2175" cy="1531"/>
              <a:chOff x="586" y="781"/>
              <a:chExt cx="2175" cy="1531"/>
            </a:xfrm>
          </p:grpSpPr>
          <p:sp>
            <p:nvSpPr>
              <p:cNvPr id="397333" name="Freeform 21"/>
              <p:cNvSpPr>
                <a:spLocks/>
              </p:cNvSpPr>
              <p:nvPr/>
            </p:nvSpPr>
            <p:spPr bwMode="auto">
              <a:xfrm flipH="1" flipV="1">
                <a:off x="1844" y="1923"/>
                <a:ext cx="194" cy="367"/>
              </a:xfrm>
              <a:custGeom>
                <a:avLst/>
                <a:gdLst/>
                <a:ahLst/>
                <a:cxnLst>
                  <a:cxn ang="0">
                    <a:pos x="7" y="86"/>
                  </a:cxn>
                  <a:cxn ang="0">
                    <a:pos x="194" y="0"/>
                  </a:cxn>
                  <a:cxn ang="0">
                    <a:pos x="194" y="273"/>
                  </a:cxn>
                  <a:cxn ang="0">
                    <a:pos x="0" y="367"/>
                  </a:cxn>
                  <a:cxn ang="0">
                    <a:pos x="7" y="86"/>
                  </a:cxn>
                </a:cxnLst>
                <a:rect l="0" t="0" r="r" b="b"/>
                <a:pathLst>
                  <a:path w="194" h="367">
                    <a:moveTo>
                      <a:pt x="7" y="86"/>
                    </a:moveTo>
                    <a:lnTo>
                      <a:pt x="194" y="0"/>
                    </a:lnTo>
                    <a:lnTo>
                      <a:pt x="194" y="273"/>
                    </a:lnTo>
                    <a:lnTo>
                      <a:pt x="0" y="367"/>
                    </a:lnTo>
                    <a:lnTo>
                      <a:pt x="7" y="86"/>
                    </a:lnTo>
                    <a:close/>
                  </a:path>
                </a:pathLst>
              </a:custGeom>
              <a:gradFill rotWithShape="0">
                <a:gsLst>
                  <a:gs pos="0">
                    <a:schemeClr val="accent1">
                      <a:gamma/>
                      <a:shade val="46275"/>
                      <a:invGamma/>
                    </a:schemeClr>
                  </a:gs>
                  <a:gs pos="100000">
                    <a:schemeClr val="accent1"/>
                  </a:gs>
                </a:gsLst>
                <a:lin ang="5400000" scaled="1"/>
              </a:gradFill>
              <a:ln w="19050"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34" name="Freeform 22"/>
              <p:cNvSpPr>
                <a:spLocks/>
              </p:cNvSpPr>
              <p:nvPr/>
            </p:nvSpPr>
            <p:spPr bwMode="auto">
              <a:xfrm flipH="1" flipV="1">
                <a:off x="1813" y="958"/>
                <a:ext cx="234" cy="312"/>
              </a:xfrm>
              <a:custGeom>
                <a:avLst/>
                <a:gdLst/>
                <a:ahLst/>
                <a:cxnLst>
                  <a:cxn ang="0">
                    <a:pos x="8" y="312"/>
                  </a:cxn>
                  <a:cxn ang="0">
                    <a:pos x="234" y="117"/>
                  </a:cxn>
                  <a:cxn ang="0">
                    <a:pos x="0" y="0"/>
                  </a:cxn>
                  <a:cxn ang="0">
                    <a:pos x="8" y="312"/>
                  </a:cxn>
                </a:cxnLst>
                <a:rect l="0" t="0" r="r" b="b"/>
                <a:pathLst>
                  <a:path w="234" h="312">
                    <a:moveTo>
                      <a:pt x="8" y="312"/>
                    </a:moveTo>
                    <a:lnTo>
                      <a:pt x="234" y="117"/>
                    </a:lnTo>
                    <a:lnTo>
                      <a:pt x="0" y="0"/>
                    </a:lnTo>
                    <a:lnTo>
                      <a:pt x="8" y="312"/>
                    </a:lnTo>
                    <a:close/>
                  </a:path>
                </a:pathLst>
              </a:custGeom>
              <a:gradFill rotWithShape="0">
                <a:gsLst>
                  <a:gs pos="0">
                    <a:schemeClr val="accent1">
                      <a:gamma/>
                      <a:shade val="0"/>
                      <a:invGamma/>
                    </a:schemeClr>
                  </a:gs>
                  <a:gs pos="100000">
                    <a:schemeClr val="accent1"/>
                  </a:gs>
                </a:gsLst>
                <a:lin ang="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35" name="Freeform 23"/>
              <p:cNvSpPr>
                <a:spLocks/>
              </p:cNvSpPr>
              <p:nvPr/>
            </p:nvSpPr>
            <p:spPr bwMode="auto">
              <a:xfrm flipH="1" flipV="1">
                <a:off x="567" y="919"/>
                <a:ext cx="1480" cy="1130"/>
              </a:xfrm>
              <a:custGeom>
                <a:avLst/>
                <a:gdLst/>
                <a:ahLst/>
                <a:cxnLst>
                  <a:cxn ang="0">
                    <a:pos x="202" y="0"/>
                  </a:cxn>
                  <a:cxn ang="0">
                    <a:pos x="818" y="272"/>
                  </a:cxn>
                  <a:cxn ang="0">
                    <a:pos x="1161" y="413"/>
                  </a:cxn>
                  <a:cxn ang="0">
                    <a:pos x="1324" y="514"/>
                  </a:cxn>
                  <a:cxn ang="0">
                    <a:pos x="1433" y="623"/>
                  </a:cxn>
                  <a:cxn ang="0">
                    <a:pos x="1480" y="740"/>
                  </a:cxn>
                  <a:cxn ang="0">
                    <a:pos x="1480" y="865"/>
                  </a:cxn>
                  <a:cxn ang="0">
                    <a:pos x="1457" y="982"/>
                  </a:cxn>
                  <a:cxn ang="0">
                    <a:pos x="1387" y="1130"/>
                  </a:cxn>
                  <a:cxn ang="0">
                    <a:pos x="1402" y="997"/>
                  </a:cxn>
                  <a:cxn ang="0">
                    <a:pos x="1363" y="834"/>
                  </a:cxn>
                  <a:cxn ang="0">
                    <a:pos x="1324" y="732"/>
                  </a:cxn>
                  <a:cxn ang="0">
                    <a:pos x="1098" y="615"/>
                  </a:cxn>
                  <a:cxn ang="0">
                    <a:pos x="857" y="514"/>
                  </a:cxn>
                  <a:cxn ang="0">
                    <a:pos x="576" y="397"/>
                  </a:cxn>
                  <a:cxn ang="0">
                    <a:pos x="272" y="249"/>
                  </a:cxn>
                  <a:cxn ang="0">
                    <a:pos x="0" y="109"/>
                  </a:cxn>
                  <a:cxn ang="0">
                    <a:pos x="202" y="0"/>
                  </a:cxn>
                </a:cxnLst>
                <a:rect l="0" t="0" r="r" b="b"/>
                <a:pathLst>
                  <a:path w="1480" h="1130">
                    <a:moveTo>
                      <a:pt x="202" y="0"/>
                    </a:moveTo>
                    <a:lnTo>
                      <a:pt x="818" y="272"/>
                    </a:lnTo>
                    <a:lnTo>
                      <a:pt x="1161" y="413"/>
                    </a:lnTo>
                    <a:lnTo>
                      <a:pt x="1324" y="514"/>
                    </a:lnTo>
                    <a:lnTo>
                      <a:pt x="1433" y="623"/>
                    </a:lnTo>
                    <a:lnTo>
                      <a:pt x="1480" y="740"/>
                    </a:lnTo>
                    <a:lnTo>
                      <a:pt x="1480" y="865"/>
                    </a:lnTo>
                    <a:lnTo>
                      <a:pt x="1457" y="982"/>
                    </a:lnTo>
                    <a:lnTo>
                      <a:pt x="1387" y="1130"/>
                    </a:lnTo>
                    <a:lnTo>
                      <a:pt x="1402" y="997"/>
                    </a:lnTo>
                    <a:lnTo>
                      <a:pt x="1363" y="834"/>
                    </a:lnTo>
                    <a:lnTo>
                      <a:pt x="1324" y="732"/>
                    </a:lnTo>
                    <a:lnTo>
                      <a:pt x="1098" y="615"/>
                    </a:lnTo>
                    <a:lnTo>
                      <a:pt x="857" y="514"/>
                    </a:lnTo>
                    <a:lnTo>
                      <a:pt x="576" y="397"/>
                    </a:lnTo>
                    <a:lnTo>
                      <a:pt x="272" y="249"/>
                    </a:lnTo>
                    <a:lnTo>
                      <a:pt x="0" y="109"/>
                    </a:lnTo>
                    <a:lnTo>
                      <a:pt x="202" y="0"/>
                    </a:lnTo>
                    <a:close/>
                  </a:path>
                </a:pathLst>
              </a:custGeom>
              <a:gradFill rotWithShape="0">
                <a:gsLst>
                  <a:gs pos="0">
                    <a:schemeClr val="accent1"/>
                  </a:gs>
                  <a:gs pos="100000">
                    <a:schemeClr val="accent1">
                      <a:gamma/>
                      <a:shade val="18039"/>
                      <a:invGamma/>
                    </a:schemeClr>
                  </a:gs>
                </a:gsLst>
                <a:lin ang="540000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22551" name="Freeform 24"/>
              <p:cNvSpPr>
                <a:spLocks/>
              </p:cNvSpPr>
              <p:nvPr/>
            </p:nvSpPr>
            <p:spPr bwMode="auto">
              <a:xfrm flipH="1">
                <a:off x="641" y="781"/>
                <a:ext cx="2120" cy="1440"/>
              </a:xfrm>
              <a:custGeom>
                <a:avLst/>
                <a:gdLst>
                  <a:gd name="T0" fmla="*/ 172459 w 1684"/>
                  <a:gd name="T1" fmla="*/ 9 h 1517"/>
                  <a:gd name="T2" fmla="*/ 177593 w 1684"/>
                  <a:gd name="T3" fmla="*/ 8 h 1517"/>
                  <a:gd name="T4" fmla="*/ 181849 w 1684"/>
                  <a:gd name="T5" fmla="*/ 0 h 1517"/>
                  <a:gd name="T6" fmla="*/ 186209 w 1684"/>
                  <a:gd name="T7" fmla="*/ 0 h 1517"/>
                  <a:gd name="T8" fmla="*/ 190813 w 1684"/>
                  <a:gd name="T9" fmla="*/ 9 h 1517"/>
                  <a:gd name="T10" fmla="*/ 195065 w 1684"/>
                  <a:gd name="T11" fmla="*/ 9 h 1517"/>
                  <a:gd name="T12" fmla="*/ 198588 w 1684"/>
                  <a:gd name="T13" fmla="*/ 15 h 1517"/>
                  <a:gd name="T14" fmla="*/ 202178 w 1684"/>
                  <a:gd name="T15" fmla="*/ 25 h 1517"/>
                  <a:gd name="T16" fmla="*/ 205228 w 1684"/>
                  <a:gd name="T17" fmla="*/ 35 h 1517"/>
                  <a:gd name="T18" fmla="*/ 208820 w 1684"/>
                  <a:gd name="T19" fmla="*/ 53 h 1517"/>
                  <a:gd name="T20" fmla="*/ 210721 w 1684"/>
                  <a:gd name="T21" fmla="*/ 71 h 1517"/>
                  <a:gd name="T22" fmla="*/ 211883 w 1684"/>
                  <a:gd name="T23" fmla="*/ 89 h 1517"/>
                  <a:gd name="T24" fmla="*/ 211656 w 1684"/>
                  <a:gd name="T25" fmla="*/ 110 h 1517"/>
                  <a:gd name="T26" fmla="*/ 210721 w 1684"/>
                  <a:gd name="T27" fmla="*/ 128 h 1517"/>
                  <a:gd name="T28" fmla="*/ 209267 w 1684"/>
                  <a:gd name="T29" fmla="*/ 142 h 1517"/>
                  <a:gd name="T30" fmla="*/ 207498 w 1684"/>
                  <a:gd name="T31" fmla="*/ 158 h 1517"/>
                  <a:gd name="T32" fmla="*/ 204936 w 1684"/>
                  <a:gd name="T33" fmla="*/ 175 h 1517"/>
                  <a:gd name="T34" fmla="*/ 201857 w 1684"/>
                  <a:gd name="T35" fmla="*/ 186 h 1517"/>
                  <a:gd name="T36" fmla="*/ 198588 w 1684"/>
                  <a:gd name="T37" fmla="*/ 198 h 1517"/>
                  <a:gd name="T38" fmla="*/ 195473 w 1684"/>
                  <a:gd name="T39" fmla="*/ 204 h 1517"/>
                  <a:gd name="T40" fmla="*/ 191992 w 1684"/>
                  <a:gd name="T41" fmla="*/ 215 h 1517"/>
                  <a:gd name="T42" fmla="*/ 71447 w 1684"/>
                  <a:gd name="T43" fmla="*/ 409 h 1517"/>
                  <a:gd name="T44" fmla="*/ 71447 w 1684"/>
                  <a:gd name="T45" fmla="*/ 509 h 1517"/>
                  <a:gd name="T46" fmla="*/ 0 w 1684"/>
                  <a:gd name="T47" fmla="*/ 396 h 1517"/>
                  <a:gd name="T48" fmla="*/ 71447 w 1684"/>
                  <a:gd name="T49" fmla="*/ 60 h 1517"/>
                  <a:gd name="T50" fmla="*/ 71447 w 1684"/>
                  <a:gd name="T51" fmla="*/ 75 h 1517"/>
                  <a:gd name="T52" fmla="*/ 71447 w 1684"/>
                  <a:gd name="T53" fmla="*/ 169 h 1517"/>
                  <a:gd name="T54" fmla="*/ 172459 w 1684"/>
                  <a:gd name="T55" fmla="*/ 9 h 15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4"/>
                  <a:gd name="T85" fmla="*/ 0 h 1517"/>
                  <a:gd name="T86" fmla="*/ 1684 w 1684"/>
                  <a:gd name="T87" fmla="*/ 1517 h 15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4" h="1517">
                    <a:moveTo>
                      <a:pt x="1370" y="27"/>
                    </a:moveTo>
                    <a:lnTo>
                      <a:pt x="1411" y="8"/>
                    </a:lnTo>
                    <a:lnTo>
                      <a:pt x="1445" y="0"/>
                    </a:lnTo>
                    <a:lnTo>
                      <a:pt x="1480" y="0"/>
                    </a:lnTo>
                    <a:lnTo>
                      <a:pt x="1516" y="9"/>
                    </a:lnTo>
                    <a:lnTo>
                      <a:pt x="1550" y="23"/>
                    </a:lnTo>
                    <a:lnTo>
                      <a:pt x="1578" y="43"/>
                    </a:lnTo>
                    <a:lnTo>
                      <a:pt x="1606" y="71"/>
                    </a:lnTo>
                    <a:lnTo>
                      <a:pt x="1631" y="105"/>
                    </a:lnTo>
                    <a:lnTo>
                      <a:pt x="1659" y="156"/>
                    </a:lnTo>
                    <a:lnTo>
                      <a:pt x="1674" y="211"/>
                    </a:lnTo>
                    <a:lnTo>
                      <a:pt x="1683" y="269"/>
                    </a:lnTo>
                    <a:lnTo>
                      <a:pt x="1682" y="327"/>
                    </a:lnTo>
                    <a:lnTo>
                      <a:pt x="1674" y="381"/>
                    </a:lnTo>
                    <a:lnTo>
                      <a:pt x="1663" y="427"/>
                    </a:lnTo>
                    <a:lnTo>
                      <a:pt x="1649" y="474"/>
                    </a:lnTo>
                    <a:lnTo>
                      <a:pt x="1628" y="519"/>
                    </a:lnTo>
                    <a:lnTo>
                      <a:pt x="1604" y="558"/>
                    </a:lnTo>
                    <a:lnTo>
                      <a:pt x="1578" y="593"/>
                    </a:lnTo>
                    <a:lnTo>
                      <a:pt x="1554" y="615"/>
                    </a:lnTo>
                    <a:lnTo>
                      <a:pt x="1526" y="640"/>
                    </a:lnTo>
                    <a:lnTo>
                      <a:pt x="568" y="1221"/>
                    </a:lnTo>
                    <a:lnTo>
                      <a:pt x="568" y="1516"/>
                    </a:lnTo>
                    <a:lnTo>
                      <a:pt x="0" y="1182"/>
                    </a:lnTo>
                    <a:lnTo>
                      <a:pt x="568" y="179"/>
                    </a:lnTo>
                    <a:lnTo>
                      <a:pt x="568" y="222"/>
                    </a:lnTo>
                    <a:lnTo>
                      <a:pt x="568" y="507"/>
                    </a:lnTo>
                    <a:lnTo>
                      <a:pt x="1370" y="27"/>
                    </a:lnTo>
                  </a:path>
                </a:pathLst>
              </a:custGeom>
              <a:solidFill>
                <a:schemeClr val="accent1"/>
              </a:solidFill>
              <a:ln w="28575" cap="rnd">
                <a:solidFill>
                  <a:srgbClr val="000000"/>
                </a:solidFill>
                <a:round/>
                <a:headEnd/>
                <a:tailEnd/>
              </a:ln>
            </p:spPr>
            <p:txBody>
              <a:bodyPr/>
              <a:lstStyle/>
              <a:p>
                <a:endParaRPr lang="en-US"/>
              </a:p>
            </p:txBody>
          </p:sp>
        </p:grpSp>
        <p:sp>
          <p:nvSpPr>
            <p:cNvPr id="22547" name="Rectangle 25"/>
            <p:cNvSpPr>
              <a:spLocks noChangeArrowheads="1"/>
            </p:cNvSpPr>
            <p:nvPr/>
          </p:nvSpPr>
          <p:spPr bwMode="auto">
            <a:xfrm rot="1466362">
              <a:off x="655" y="1156"/>
              <a:ext cx="2179" cy="693"/>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4400">
                  <a:solidFill>
                    <a:srgbClr val="FFCC00"/>
                  </a:solidFill>
                </a:rPr>
                <a:t>Applicant</a:t>
              </a:r>
              <a:endParaRPr lang="en-US" sz="4400">
                <a:solidFill>
                  <a:srgbClr val="FFFF00"/>
                </a:solidFill>
              </a:endParaRPr>
            </a:p>
          </p:txBody>
        </p:sp>
      </p:grpSp>
      <p:grpSp>
        <p:nvGrpSpPr>
          <p:cNvPr id="22535" name="Group 26"/>
          <p:cNvGrpSpPr>
            <a:grpSpLocks/>
          </p:cNvGrpSpPr>
          <p:nvPr/>
        </p:nvGrpSpPr>
        <p:grpSpPr bwMode="auto">
          <a:xfrm>
            <a:off x="5026025" y="1219200"/>
            <a:ext cx="3449638" cy="2443163"/>
            <a:chOff x="3096" y="878"/>
            <a:chExt cx="2173" cy="1539"/>
          </a:xfrm>
        </p:grpSpPr>
        <p:sp>
          <p:nvSpPr>
            <p:cNvPr id="397339" name="Freeform 27"/>
            <p:cNvSpPr>
              <a:spLocks/>
            </p:cNvSpPr>
            <p:nvPr/>
          </p:nvSpPr>
          <p:spPr bwMode="auto">
            <a:xfrm rot="21396465" flipV="1">
              <a:off x="3828" y="2050"/>
              <a:ext cx="194" cy="367"/>
            </a:xfrm>
            <a:custGeom>
              <a:avLst/>
              <a:gdLst/>
              <a:ahLst/>
              <a:cxnLst>
                <a:cxn ang="0">
                  <a:pos x="7" y="86"/>
                </a:cxn>
                <a:cxn ang="0">
                  <a:pos x="194" y="0"/>
                </a:cxn>
                <a:cxn ang="0">
                  <a:pos x="194" y="273"/>
                </a:cxn>
                <a:cxn ang="0">
                  <a:pos x="0" y="367"/>
                </a:cxn>
                <a:cxn ang="0">
                  <a:pos x="7" y="86"/>
                </a:cxn>
              </a:cxnLst>
              <a:rect l="0" t="0" r="r" b="b"/>
              <a:pathLst>
                <a:path w="194" h="367">
                  <a:moveTo>
                    <a:pt x="7" y="86"/>
                  </a:moveTo>
                  <a:lnTo>
                    <a:pt x="194" y="0"/>
                  </a:lnTo>
                  <a:lnTo>
                    <a:pt x="194" y="273"/>
                  </a:lnTo>
                  <a:lnTo>
                    <a:pt x="0" y="367"/>
                  </a:lnTo>
                  <a:lnTo>
                    <a:pt x="7" y="86"/>
                  </a:lnTo>
                  <a:close/>
                </a:path>
              </a:pathLst>
            </a:custGeom>
            <a:gradFill rotWithShape="0">
              <a:gsLst>
                <a:gs pos="0">
                  <a:schemeClr val="folHlink">
                    <a:gamma/>
                    <a:shade val="0"/>
                    <a:invGamma/>
                  </a:schemeClr>
                </a:gs>
                <a:gs pos="100000">
                  <a:schemeClr val="folHlink"/>
                </a:gs>
              </a:gsLst>
              <a:lin ang="5400000" scaled="1"/>
            </a:gradFill>
            <a:ln w="19050"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40" name="Freeform 28"/>
            <p:cNvSpPr>
              <a:spLocks/>
            </p:cNvSpPr>
            <p:nvPr/>
          </p:nvSpPr>
          <p:spPr bwMode="auto">
            <a:xfrm rot="21396465" flipV="1">
              <a:off x="3761" y="1085"/>
              <a:ext cx="234" cy="312"/>
            </a:xfrm>
            <a:custGeom>
              <a:avLst/>
              <a:gdLst/>
              <a:ahLst/>
              <a:cxnLst>
                <a:cxn ang="0">
                  <a:pos x="8" y="312"/>
                </a:cxn>
                <a:cxn ang="0">
                  <a:pos x="234" y="117"/>
                </a:cxn>
                <a:cxn ang="0">
                  <a:pos x="0" y="0"/>
                </a:cxn>
                <a:cxn ang="0">
                  <a:pos x="8" y="312"/>
                </a:cxn>
              </a:cxnLst>
              <a:rect l="0" t="0" r="r" b="b"/>
              <a:pathLst>
                <a:path w="234" h="312">
                  <a:moveTo>
                    <a:pt x="8" y="312"/>
                  </a:moveTo>
                  <a:lnTo>
                    <a:pt x="234" y="117"/>
                  </a:lnTo>
                  <a:lnTo>
                    <a:pt x="0" y="0"/>
                  </a:lnTo>
                  <a:lnTo>
                    <a:pt x="8" y="312"/>
                  </a:lnTo>
                  <a:close/>
                </a:path>
              </a:pathLst>
            </a:custGeom>
            <a:gradFill rotWithShape="0">
              <a:gsLst>
                <a:gs pos="0">
                  <a:schemeClr val="folHlink"/>
                </a:gs>
                <a:gs pos="100000">
                  <a:schemeClr val="folHlink">
                    <a:gamma/>
                    <a:shade val="0"/>
                    <a:invGamma/>
                  </a:schemeClr>
                </a:gs>
              </a:gsLst>
              <a:lin ang="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397341" name="Freeform 29"/>
            <p:cNvSpPr>
              <a:spLocks/>
            </p:cNvSpPr>
            <p:nvPr/>
          </p:nvSpPr>
          <p:spPr bwMode="auto">
            <a:xfrm rot="21396465" flipV="1">
              <a:off x="3789" y="992"/>
              <a:ext cx="1480" cy="1130"/>
            </a:xfrm>
            <a:custGeom>
              <a:avLst/>
              <a:gdLst/>
              <a:ahLst/>
              <a:cxnLst>
                <a:cxn ang="0">
                  <a:pos x="202" y="0"/>
                </a:cxn>
                <a:cxn ang="0">
                  <a:pos x="818" y="272"/>
                </a:cxn>
                <a:cxn ang="0">
                  <a:pos x="1161" y="413"/>
                </a:cxn>
                <a:cxn ang="0">
                  <a:pos x="1324" y="514"/>
                </a:cxn>
                <a:cxn ang="0">
                  <a:pos x="1433" y="623"/>
                </a:cxn>
                <a:cxn ang="0">
                  <a:pos x="1480" y="740"/>
                </a:cxn>
                <a:cxn ang="0">
                  <a:pos x="1480" y="865"/>
                </a:cxn>
                <a:cxn ang="0">
                  <a:pos x="1457" y="982"/>
                </a:cxn>
                <a:cxn ang="0">
                  <a:pos x="1387" y="1130"/>
                </a:cxn>
                <a:cxn ang="0">
                  <a:pos x="1402" y="997"/>
                </a:cxn>
                <a:cxn ang="0">
                  <a:pos x="1363" y="834"/>
                </a:cxn>
                <a:cxn ang="0">
                  <a:pos x="1324" y="732"/>
                </a:cxn>
                <a:cxn ang="0">
                  <a:pos x="1098" y="615"/>
                </a:cxn>
                <a:cxn ang="0">
                  <a:pos x="857" y="514"/>
                </a:cxn>
                <a:cxn ang="0">
                  <a:pos x="576" y="397"/>
                </a:cxn>
                <a:cxn ang="0">
                  <a:pos x="272" y="249"/>
                </a:cxn>
                <a:cxn ang="0">
                  <a:pos x="0" y="109"/>
                </a:cxn>
                <a:cxn ang="0">
                  <a:pos x="202" y="0"/>
                </a:cxn>
              </a:cxnLst>
              <a:rect l="0" t="0" r="r" b="b"/>
              <a:pathLst>
                <a:path w="1480" h="1130">
                  <a:moveTo>
                    <a:pt x="202" y="0"/>
                  </a:moveTo>
                  <a:lnTo>
                    <a:pt x="818" y="272"/>
                  </a:lnTo>
                  <a:lnTo>
                    <a:pt x="1161" y="413"/>
                  </a:lnTo>
                  <a:lnTo>
                    <a:pt x="1324" y="514"/>
                  </a:lnTo>
                  <a:lnTo>
                    <a:pt x="1433" y="623"/>
                  </a:lnTo>
                  <a:lnTo>
                    <a:pt x="1480" y="740"/>
                  </a:lnTo>
                  <a:lnTo>
                    <a:pt x="1480" y="865"/>
                  </a:lnTo>
                  <a:lnTo>
                    <a:pt x="1457" y="982"/>
                  </a:lnTo>
                  <a:lnTo>
                    <a:pt x="1387" y="1130"/>
                  </a:lnTo>
                  <a:lnTo>
                    <a:pt x="1402" y="997"/>
                  </a:lnTo>
                  <a:lnTo>
                    <a:pt x="1363" y="834"/>
                  </a:lnTo>
                  <a:lnTo>
                    <a:pt x="1324" y="732"/>
                  </a:lnTo>
                  <a:lnTo>
                    <a:pt x="1098" y="615"/>
                  </a:lnTo>
                  <a:lnTo>
                    <a:pt x="857" y="514"/>
                  </a:lnTo>
                  <a:lnTo>
                    <a:pt x="576" y="397"/>
                  </a:lnTo>
                  <a:lnTo>
                    <a:pt x="272" y="249"/>
                  </a:lnTo>
                  <a:lnTo>
                    <a:pt x="0" y="109"/>
                  </a:lnTo>
                  <a:lnTo>
                    <a:pt x="202" y="0"/>
                  </a:lnTo>
                  <a:close/>
                </a:path>
              </a:pathLst>
            </a:custGeom>
            <a:gradFill rotWithShape="0">
              <a:gsLst>
                <a:gs pos="0">
                  <a:schemeClr val="folHlink">
                    <a:gamma/>
                    <a:shade val="0"/>
                    <a:invGamma/>
                  </a:schemeClr>
                </a:gs>
                <a:gs pos="100000">
                  <a:schemeClr val="folHlink"/>
                </a:gs>
              </a:gsLst>
              <a:lin ang="18900000" scaled="1"/>
            </a:gradFill>
            <a:ln w="28575" cap="flat" cmpd="sng">
              <a:solidFill>
                <a:srgbClr val="000000"/>
              </a:solidFill>
              <a:prstDash val="solid"/>
              <a:round/>
              <a:headEnd/>
              <a:tailEnd/>
            </a:ln>
            <a:effectLst/>
          </p:spPr>
          <p:txBody>
            <a:bodyPr wrap="none" anchor="ctr"/>
            <a:lstStyle/>
            <a:p>
              <a:pPr algn="ctr" eaLnBrk="0" hangingPunct="0">
                <a:defRPr/>
              </a:pPr>
              <a:endParaRPr lang="en-US"/>
            </a:p>
          </p:txBody>
        </p:sp>
        <p:sp>
          <p:nvSpPr>
            <p:cNvPr id="22544" name="Freeform 30"/>
            <p:cNvSpPr>
              <a:spLocks/>
            </p:cNvSpPr>
            <p:nvPr/>
          </p:nvSpPr>
          <p:spPr bwMode="auto">
            <a:xfrm rot="-203535">
              <a:off x="3096" y="878"/>
              <a:ext cx="2120" cy="1440"/>
            </a:xfrm>
            <a:custGeom>
              <a:avLst/>
              <a:gdLst>
                <a:gd name="T0" fmla="*/ 172459 w 1684"/>
                <a:gd name="T1" fmla="*/ 9 h 1517"/>
                <a:gd name="T2" fmla="*/ 177593 w 1684"/>
                <a:gd name="T3" fmla="*/ 8 h 1517"/>
                <a:gd name="T4" fmla="*/ 181849 w 1684"/>
                <a:gd name="T5" fmla="*/ 0 h 1517"/>
                <a:gd name="T6" fmla="*/ 186209 w 1684"/>
                <a:gd name="T7" fmla="*/ 0 h 1517"/>
                <a:gd name="T8" fmla="*/ 190813 w 1684"/>
                <a:gd name="T9" fmla="*/ 9 h 1517"/>
                <a:gd name="T10" fmla="*/ 195065 w 1684"/>
                <a:gd name="T11" fmla="*/ 9 h 1517"/>
                <a:gd name="T12" fmla="*/ 198588 w 1684"/>
                <a:gd name="T13" fmla="*/ 15 h 1517"/>
                <a:gd name="T14" fmla="*/ 202178 w 1684"/>
                <a:gd name="T15" fmla="*/ 25 h 1517"/>
                <a:gd name="T16" fmla="*/ 205228 w 1684"/>
                <a:gd name="T17" fmla="*/ 35 h 1517"/>
                <a:gd name="T18" fmla="*/ 208820 w 1684"/>
                <a:gd name="T19" fmla="*/ 53 h 1517"/>
                <a:gd name="T20" fmla="*/ 210721 w 1684"/>
                <a:gd name="T21" fmla="*/ 71 h 1517"/>
                <a:gd name="T22" fmla="*/ 211883 w 1684"/>
                <a:gd name="T23" fmla="*/ 89 h 1517"/>
                <a:gd name="T24" fmla="*/ 211656 w 1684"/>
                <a:gd name="T25" fmla="*/ 110 h 1517"/>
                <a:gd name="T26" fmla="*/ 210721 w 1684"/>
                <a:gd name="T27" fmla="*/ 128 h 1517"/>
                <a:gd name="T28" fmla="*/ 209267 w 1684"/>
                <a:gd name="T29" fmla="*/ 142 h 1517"/>
                <a:gd name="T30" fmla="*/ 207498 w 1684"/>
                <a:gd name="T31" fmla="*/ 158 h 1517"/>
                <a:gd name="T32" fmla="*/ 204936 w 1684"/>
                <a:gd name="T33" fmla="*/ 175 h 1517"/>
                <a:gd name="T34" fmla="*/ 201857 w 1684"/>
                <a:gd name="T35" fmla="*/ 186 h 1517"/>
                <a:gd name="T36" fmla="*/ 198588 w 1684"/>
                <a:gd name="T37" fmla="*/ 198 h 1517"/>
                <a:gd name="T38" fmla="*/ 195473 w 1684"/>
                <a:gd name="T39" fmla="*/ 204 h 1517"/>
                <a:gd name="T40" fmla="*/ 191992 w 1684"/>
                <a:gd name="T41" fmla="*/ 215 h 1517"/>
                <a:gd name="T42" fmla="*/ 71447 w 1684"/>
                <a:gd name="T43" fmla="*/ 409 h 1517"/>
                <a:gd name="T44" fmla="*/ 71447 w 1684"/>
                <a:gd name="T45" fmla="*/ 509 h 1517"/>
                <a:gd name="T46" fmla="*/ 0 w 1684"/>
                <a:gd name="T47" fmla="*/ 396 h 1517"/>
                <a:gd name="T48" fmla="*/ 71447 w 1684"/>
                <a:gd name="T49" fmla="*/ 60 h 1517"/>
                <a:gd name="T50" fmla="*/ 71447 w 1684"/>
                <a:gd name="T51" fmla="*/ 75 h 1517"/>
                <a:gd name="T52" fmla="*/ 71447 w 1684"/>
                <a:gd name="T53" fmla="*/ 169 h 1517"/>
                <a:gd name="T54" fmla="*/ 172459 w 1684"/>
                <a:gd name="T55" fmla="*/ 9 h 15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4"/>
                <a:gd name="T85" fmla="*/ 0 h 1517"/>
                <a:gd name="T86" fmla="*/ 1684 w 1684"/>
                <a:gd name="T87" fmla="*/ 1517 h 15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4" h="1517">
                  <a:moveTo>
                    <a:pt x="1370" y="27"/>
                  </a:moveTo>
                  <a:lnTo>
                    <a:pt x="1411" y="8"/>
                  </a:lnTo>
                  <a:lnTo>
                    <a:pt x="1445" y="0"/>
                  </a:lnTo>
                  <a:lnTo>
                    <a:pt x="1480" y="0"/>
                  </a:lnTo>
                  <a:lnTo>
                    <a:pt x="1516" y="9"/>
                  </a:lnTo>
                  <a:lnTo>
                    <a:pt x="1550" y="23"/>
                  </a:lnTo>
                  <a:lnTo>
                    <a:pt x="1578" y="43"/>
                  </a:lnTo>
                  <a:lnTo>
                    <a:pt x="1606" y="71"/>
                  </a:lnTo>
                  <a:lnTo>
                    <a:pt x="1631" y="105"/>
                  </a:lnTo>
                  <a:lnTo>
                    <a:pt x="1659" y="156"/>
                  </a:lnTo>
                  <a:lnTo>
                    <a:pt x="1674" y="211"/>
                  </a:lnTo>
                  <a:lnTo>
                    <a:pt x="1683" y="269"/>
                  </a:lnTo>
                  <a:lnTo>
                    <a:pt x="1682" y="327"/>
                  </a:lnTo>
                  <a:lnTo>
                    <a:pt x="1674" y="381"/>
                  </a:lnTo>
                  <a:lnTo>
                    <a:pt x="1663" y="427"/>
                  </a:lnTo>
                  <a:lnTo>
                    <a:pt x="1649" y="474"/>
                  </a:lnTo>
                  <a:lnTo>
                    <a:pt x="1628" y="519"/>
                  </a:lnTo>
                  <a:lnTo>
                    <a:pt x="1604" y="558"/>
                  </a:lnTo>
                  <a:lnTo>
                    <a:pt x="1578" y="593"/>
                  </a:lnTo>
                  <a:lnTo>
                    <a:pt x="1554" y="615"/>
                  </a:lnTo>
                  <a:lnTo>
                    <a:pt x="1526" y="640"/>
                  </a:lnTo>
                  <a:lnTo>
                    <a:pt x="568" y="1221"/>
                  </a:lnTo>
                  <a:lnTo>
                    <a:pt x="568" y="1516"/>
                  </a:lnTo>
                  <a:lnTo>
                    <a:pt x="0" y="1182"/>
                  </a:lnTo>
                  <a:lnTo>
                    <a:pt x="568" y="179"/>
                  </a:lnTo>
                  <a:lnTo>
                    <a:pt x="568" y="222"/>
                  </a:lnTo>
                  <a:lnTo>
                    <a:pt x="568" y="507"/>
                  </a:lnTo>
                  <a:lnTo>
                    <a:pt x="1370" y="27"/>
                  </a:lnTo>
                </a:path>
              </a:pathLst>
            </a:custGeom>
            <a:solidFill>
              <a:schemeClr val="folHlink"/>
            </a:solidFill>
            <a:ln w="28575" cap="rnd">
              <a:solidFill>
                <a:srgbClr val="000000"/>
              </a:solidFill>
              <a:round/>
              <a:headEnd/>
              <a:tailEnd/>
            </a:ln>
          </p:spPr>
          <p:txBody>
            <a:bodyPr/>
            <a:lstStyle/>
            <a:p>
              <a:endParaRPr lang="en-US"/>
            </a:p>
          </p:txBody>
        </p:sp>
        <p:sp>
          <p:nvSpPr>
            <p:cNvPr id="22545" name="Rectangle 31"/>
            <p:cNvSpPr>
              <a:spLocks noChangeArrowheads="1"/>
            </p:cNvSpPr>
            <p:nvPr/>
          </p:nvSpPr>
          <p:spPr bwMode="auto">
            <a:xfrm rot="-1657538">
              <a:off x="3531" y="1114"/>
              <a:ext cx="1560" cy="624"/>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4800">
                  <a:solidFill>
                    <a:srgbClr val="FFCC00"/>
                  </a:solidFill>
                </a:rPr>
                <a:t>Facility</a:t>
              </a:r>
            </a:p>
          </p:txBody>
        </p:sp>
      </p:grpSp>
      <p:sp>
        <p:nvSpPr>
          <p:cNvPr id="22536" name="Freeform 14"/>
          <p:cNvSpPr>
            <a:spLocks/>
          </p:cNvSpPr>
          <p:nvPr/>
        </p:nvSpPr>
        <p:spPr bwMode="auto">
          <a:xfrm rot="21449838" flipH="1">
            <a:off x="2319338" y="4081463"/>
            <a:ext cx="304800" cy="577850"/>
          </a:xfrm>
          <a:custGeom>
            <a:avLst/>
            <a:gdLst>
              <a:gd name="T0" fmla="*/ 2147483647 w 194"/>
              <a:gd name="T1" fmla="*/ 2147483647 h 367"/>
              <a:gd name="T2" fmla="*/ 2147483647 w 194"/>
              <a:gd name="T3" fmla="*/ 0 h 367"/>
              <a:gd name="T4" fmla="*/ 2147483647 w 194"/>
              <a:gd name="T5" fmla="*/ 2147483647 h 367"/>
              <a:gd name="T6" fmla="*/ 0 w 194"/>
              <a:gd name="T7" fmla="*/ 2147483647 h 367"/>
              <a:gd name="T8" fmla="*/ 2147483647 w 194"/>
              <a:gd name="T9" fmla="*/ 2147483647 h 367"/>
              <a:gd name="T10" fmla="*/ 0 60000 65536"/>
              <a:gd name="T11" fmla="*/ 0 60000 65536"/>
              <a:gd name="T12" fmla="*/ 0 60000 65536"/>
              <a:gd name="T13" fmla="*/ 0 60000 65536"/>
              <a:gd name="T14" fmla="*/ 0 60000 65536"/>
              <a:gd name="T15" fmla="*/ 0 w 194"/>
              <a:gd name="T16" fmla="*/ 0 h 367"/>
              <a:gd name="T17" fmla="*/ 194 w 194"/>
              <a:gd name="T18" fmla="*/ 367 h 367"/>
            </a:gdLst>
            <a:ahLst/>
            <a:cxnLst>
              <a:cxn ang="T10">
                <a:pos x="T0" y="T1"/>
              </a:cxn>
              <a:cxn ang="T11">
                <a:pos x="T2" y="T3"/>
              </a:cxn>
              <a:cxn ang="T12">
                <a:pos x="T4" y="T5"/>
              </a:cxn>
              <a:cxn ang="T13">
                <a:pos x="T6" y="T7"/>
              </a:cxn>
              <a:cxn ang="T14">
                <a:pos x="T8" y="T9"/>
              </a:cxn>
            </a:cxnLst>
            <a:rect l="T15" t="T16" r="T17" b="T18"/>
            <a:pathLst>
              <a:path w="194" h="367">
                <a:moveTo>
                  <a:pt x="7" y="86"/>
                </a:moveTo>
                <a:lnTo>
                  <a:pt x="194" y="0"/>
                </a:lnTo>
                <a:lnTo>
                  <a:pt x="194" y="273"/>
                </a:lnTo>
                <a:lnTo>
                  <a:pt x="0" y="367"/>
                </a:lnTo>
                <a:lnTo>
                  <a:pt x="7" y="86"/>
                </a:lnTo>
                <a:close/>
              </a:path>
            </a:pathLst>
          </a:custGeom>
          <a:gradFill rotWithShape="0">
            <a:gsLst>
              <a:gs pos="0">
                <a:srgbClr val="CC3300"/>
              </a:gs>
              <a:gs pos="100000">
                <a:srgbClr val="000000"/>
              </a:gs>
            </a:gsLst>
            <a:lin ang="5400000" scaled="1"/>
          </a:gradFill>
          <a:ln w="19050">
            <a:solidFill>
              <a:srgbClr val="000000"/>
            </a:solidFill>
            <a:round/>
            <a:headEnd/>
            <a:tailEnd/>
          </a:ln>
        </p:spPr>
        <p:txBody>
          <a:bodyPr wrap="none" anchor="ctr"/>
          <a:lstStyle/>
          <a:p>
            <a:endParaRPr lang="en-US"/>
          </a:p>
        </p:txBody>
      </p:sp>
      <p:sp>
        <p:nvSpPr>
          <p:cNvPr id="22537" name="Freeform 15"/>
          <p:cNvSpPr>
            <a:spLocks/>
          </p:cNvSpPr>
          <p:nvPr/>
        </p:nvSpPr>
        <p:spPr bwMode="auto">
          <a:xfrm rot="21449838" flipH="1">
            <a:off x="2338388" y="5688013"/>
            <a:ext cx="366712" cy="490537"/>
          </a:xfrm>
          <a:custGeom>
            <a:avLst/>
            <a:gdLst>
              <a:gd name="T0" fmla="*/ 2147483647 w 234"/>
              <a:gd name="T1" fmla="*/ 2147483647 h 312"/>
              <a:gd name="T2" fmla="*/ 2147483647 w 234"/>
              <a:gd name="T3" fmla="*/ 2147483647 h 312"/>
              <a:gd name="T4" fmla="*/ 0 w 234"/>
              <a:gd name="T5" fmla="*/ 0 h 312"/>
              <a:gd name="T6" fmla="*/ 2147483647 w 234"/>
              <a:gd name="T7" fmla="*/ 2147483647 h 312"/>
              <a:gd name="T8" fmla="*/ 0 60000 65536"/>
              <a:gd name="T9" fmla="*/ 0 60000 65536"/>
              <a:gd name="T10" fmla="*/ 0 60000 65536"/>
              <a:gd name="T11" fmla="*/ 0 60000 65536"/>
              <a:gd name="T12" fmla="*/ 0 w 234"/>
              <a:gd name="T13" fmla="*/ 0 h 312"/>
              <a:gd name="T14" fmla="*/ 234 w 234"/>
              <a:gd name="T15" fmla="*/ 312 h 312"/>
            </a:gdLst>
            <a:ahLst/>
            <a:cxnLst>
              <a:cxn ang="T8">
                <a:pos x="T0" y="T1"/>
              </a:cxn>
              <a:cxn ang="T9">
                <a:pos x="T2" y="T3"/>
              </a:cxn>
              <a:cxn ang="T10">
                <a:pos x="T4" y="T5"/>
              </a:cxn>
              <a:cxn ang="T11">
                <a:pos x="T6" y="T7"/>
              </a:cxn>
            </a:cxnLst>
            <a:rect l="T12" t="T13" r="T14" b="T15"/>
            <a:pathLst>
              <a:path w="234" h="312">
                <a:moveTo>
                  <a:pt x="8" y="312"/>
                </a:moveTo>
                <a:lnTo>
                  <a:pt x="234" y="117"/>
                </a:lnTo>
                <a:lnTo>
                  <a:pt x="0" y="0"/>
                </a:lnTo>
                <a:lnTo>
                  <a:pt x="8" y="312"/>
                </a:lnTo>
                <a:close/>
              </a:path>
            </a:pathLst>
          </a:custGeom>
          <a:gradFill rotWithShape="0">
            <a:gsLst>
              <a:gs pos="0">
                <a:srgbClr val="000000"/>
              </a:gs>
              <a:gs pos="100000">
                <a:srgbClr val="CC3300"/>
              </a:gs>
            </a:gsLst>
            <a:lin ang="0" scaled="1"/>
          </a:gradFill>
          <a:ln w="28575">
            <a:solidFill>
              <a:srgbClr val="000000"/>
            </a:solidFill>
            <a:round/>
            <a:headEnd/>
            <a:tailEnd/>
          </a:ln>
        </p:spPr>
        <p:txBody>
          <a:bodyPr wrap="none" anchor="ctr"/>
          <a:lstStyle/>
          <a:p>
            <a:endParaRPr lang="en-US"/>
          </a:p>
        </p:txBody>
      </p:sp>
      <p:sp>
        <p:nvSpPr>
          <p:cNvPr id="22538" name="Freeform 16"/>
          <p:cNvSpPr>
            <a:spLocks/>
          </p:cNvSpPr>
          <p:nvPr/>
        </p:nvSpPr>
        <p:spPr bwMode="auto">
          <a:xfrm rot="21449838" flipH="1">
            <a:off x="346075" y="4532313"/>
            <a:ext cx="2322513" cy="1776412"/>
          </a:xfrm>
          <a:custGeom>
            <a:avLst/>
            <a:gdLst>
              <a:gd name="T0" fmla="*/ 2147483647 w 1480"/>
              <a:gd name="T1" fmla="*/ 0 h 1130"/>
              <a:gd name="T2" fmla="*/ 2147483647 w 1480"/>
              <a:gd name="T3" fmla="*/ 2147483647 h 1130"/>
              <a:gd name="T4" fmla="*/ 2147483647 w 1480"/>
              <a:gd name="T5" fmla="*/ 2147483647 h 1130"/>
              <a:gd name="T6" fmla="*/ 2147483647 w 1480"/>
              <a:gd name="T7" fmla="*/ 2147483647 h 1130"/>
              <a:gd name="T8" fmla="*/ 2147483647 w 1480"/>
              <a:gd name="T9" fmla="*/ 2147483647 h 1130"/>
              <a:gd name="T10" fmla="*/ 2147483647 w 1480"/>
              <a:gd name="T11" fmla="*/ 2147483647 h 1130"/>
              <a:gd name="T12" fmla="*/ 2147483647 w 1480"/>
              <a:gd name="T13" fmla="*/ 2147483647 h 1130"/>
              <a:gd name="T14" fmla="*/ 2147483647 w 1480"/>
              <a:gd name="T15" fmla="*/ 2147483647 h 1130"/>
              <a:gd name="T16" fmla="*/ 2147483647 w 1480"/>
              <a:gd name="T17" fmla="*/ 2147483647 h 1130"/>
              <a:gd name="T18" fmla="*/ 2147483647 w 1480"/>
              <a:gd name="T19" fmla="*/ 2147483647 h 1130"/>
              <a:gd name="T20" fmla="*/ 2147483647 w 1480"/>
              <a:gd name="T21" fmla="*/ 2147483647 h 1130"/>
              <a:gd name="T22" fmla="*/ 2147483647 w 1480"/>
              <a:gd name="T23" fmla="*/ 2147483647 h 1130"/>
              <a:gd name="T24" fmla="*/ 2147483647 w 1480"/>
              <a:gd name="T25" fmla="*/ 2147483647 h 1130"/>
              <a:gd name="T26" fmla="*/ 2147483647 w 1480"/>
              <a:gd name="T27" fmla="*/ 2147483647 h 1130"/>
              <a:gd name="T28" fmla="*/ 2147483647 w 1480"/>
              <a:gd name="T29" fmla="*/ 2147483647 h 1130"/>
              <a:gd name="T30" fmla="*/ 2147483647 w 1480"/>
              <a:gd name="T31" fmla="*/ 2147483647 h 1130"/>
              <a:gd name="T32" fmla="*/ 0 w 1480"/>
              <a:gd name="T33" fmla="*/ 2147483647 h 1130"/>
              <a:gd name="T34" fmla="*/ 2147483647 w 1480"/>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0"/>
              <a:gd name="T55" fmla="*/ 0 h 1130"/>
              <a:gd name="T56" fmla="*/ 1480 w 1480"/>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0" h="1130">
                <a:moveTo>
                  <a:pt x="202" y="0"/>
                </a:moveTo>
                <a:lnTo>
                  <a:pt x="818" y="272"/>
                </a:lnTo>
                <a:lnTo>
                  <a:pt x="1161" y="413"/>
                </a:lnTo>
                <a:lnTo>
                  <a:pt x="1324" y="514"/>
                </a:lnTo>
                <a:lnTo>
                  <a:pt x="1433" y="623"/>
                </a:lnTo>
                <a:lnTo>
                  <a:pt x="1480" y="740"/>
                </a:lnTo>
                <a:lnTo>
                  <a:pt x="1480" y="865"/>
                </a:lnTo>
                <a:lnTo>
                  <a:pt x="1457" y="982"/>
                </a:lnTo>
                <a:lnTo>
                  <a:pt x="1387" y="1130"/>
                </a:lnTo>
                <a:lnTo>
                  <a:pt x="1402" y="997"/>
                </a:lnTo>
                <a:lnTo>
                  <a:pt x="1363" y="834"/>
                </a:lnTo>
                <a:lnTo>
                  <a:pt x="1324" y="732"/>
                </a:lnTo>
                <a:lnTo>
                  <a:pt x="1098" y="615"/>
                </a:lnTo>
                <a:lnTo>
                  <a:pt x="857" y="514"/>
                </a:lnTo>
                <a:lnTo>
                  <a:pt x="576" y="397"/>
                </a:lnTo>
                <a:lnTo>
                  <a:pt x="272" y="249"/>
                </a:lnTo>
                <a:lnTo>
                  <a:pt x="0" y="109"/>
                </a:lnTo>
                <a:lnTo>
                  <a:pt x="202" y="0"/>
                </a:lnTo>
                <a:close/>
              </a:path>
            </a:pathLst>
          </a:custGeom>
          <a:gradFill rotWithShape="0">
            <a:gsLst>
              <a:gs pos="0">
                <a:srgbClr val="000000"/>
              </a:gs>
              <a:gs pos="100000">
                <a:srgbClr val="CC3300"/>
              </a:gs>
            </a:gsLst>
            <a:lin ang="18900000" scaled="1"/>
          </a:gradFill>
          <a:ln w="28575">
            <a:solidFill>
              <a:srgbClr val="000000"/>
            </a:solidFill>
            <a:round/>
            <a:headEnd/>
            <a:tailEnd/>
          </a:ln>
        </p:spPr>
        <p:txBody>
          <a:bodyPr wrap="none" anchor="ctr"/>
          <a:lstStyle/>
          <a:p>
            <a:endParaRPr lang="en-US"/>
          </a:p>
        </p:txBody>
      </p:sp>
      <p:sp>
        <p:nvSpPr>
          <p:cNvPr id="22539" name="Freeform 17"/>
          <p:cNvSpPr>
            <a:spLocks/>
          </p:cNvSpPr>
          <p:nvPr/>
        </p:nvSpPr>
        <p:spPr bwMode="auto">
          <a:xfrm rot="-150162" flipH="1" flipV="1">
            <a:off x="442913" y="4230688"/>
            <a:ext cx="3327400" cy="2265362"/>
          </a:xfrm>
          <a:custGeom>
            <a:avLst/>
            <a:gdLst>
              <a:gd name="T0" fmla="*/ 2147483647 w 1684"/>
              <a:gd name="T1" fmla="*/ 2147483647 h 1517"/>
              <a:gd name="T2" fmla="*/ 2147483647 w 1684"/>
              <a:gd name="T3" fmla="*/ 2147483647 h 1517"/>
              <a:gd name="T4" fmla="*/ 2147483647 w 1684"/>
              <a:gd name="T5" fmla="*/ 0 h 1517"/>
              <a:gd name="T6" fmla="*/ 2147483647 w 1684"/>
              <a:gd name="T7" fmla="*/ 0 h 1517"/>
              <a:gd name="T8" fmla="*/ 2147483647 w 1684"/>
              <a:gd name="T9" fmla="*/ 2147483647 h 1517"/>
              <a:gd name="T10" fmla="*/ 2147483647 w 1684"/>
              <a:gd name="T11" fmla="*/ 2147483647 h 1517"/>
              <a:gd name="T12" fmla="*/ 2147483647 w 1684"/>
              <a:gd name="T13" fmla="*/ 2147483647 h 1517"/>
              <a:gd name="T14" fmla="*/ 2147483647 w 1684"/>
              <a:gd name="T15" fmla="*/ 2147483647 h 1517"/>
              <a:gd name="T16" fmla="*/ 2147483647 w 1684"/>
              <a:gd name="T17" fmla="*/ 2147483647 h 1517"/>
              <a:gd name="T18" fmla="*/ 2147483647 w 1684"/>
              <a:gd name="T19" fmla="*/ 2147483647 h 1517"/>
              <a:gd name="T20" fmla="*/ 2147483647 w 1684"/>
              <a:gd name="T21" fmla="*/ 2147483647 h 1517"/>
              <a:gd name="T22" fmla="*/ 2147483647 w 1684"/>
              <a:gd name="T23" fmla="*/ 2147483647 h 1517"/>
              <a:gd name="T24" fmla="*/ 2147483647 w 1684"/>
              <a:gd name="T25" fmla="*/ 2147483647 h 1517"/>
              <a:gd name="T26" fmla="*/ 2147483647 w 1684"/>
              <a:gd name="T27" fmla="*/ 2147483647 h 1517"/>
              <a:gd name="T28" fmla="*/ 2147483647 w 1684"/>
              <a:gd name="T29" fmla="*/ 2147483647 h 1517"/>
              <a:gd name="T30" fmla="*/ 2147483647 w 1684"/>
              <a:gd name="T31" fmla="*/ 2147483647 h 1517"/>
              <a:gd name="T32" fmla="*/ 2147483647 w 1684"/>
              <a:gd name="T33" fmla="*/ 2147483647 h 1517"/>
              <a:gd name="T34" fmla="*/ 2147483647 w 1684"/>
              <a:gd name="T35" fmla="*/ 2147483647 h 1517"/>
              <a:gd name="T36" fmla="*/ 2147483647 w 1684"/>
              <a:gd name="T37" fmla="*/ 2147483647 h 1517"/>
              <a:gd name="T38" fmla="*/ 2147483647 w 1684"/>
              <a:gd name="T39" fmla="*/ 2147483647 h 1517"/>
              <a:gd name="T40" fmla="*/ 2147483647 w 1684"/>
              <a:gd name="T41" fmla="*/ 2147483647 h 1517"/>
              <a:gd name="T42" fmla="*/ 2147483647 w 1684"/>
              <a:gd name="T43" fmla="*/ 2147483647 h 1517"/>
              <a:gd name="T44" fmla="*/ 2147483647 w 1684"/>
              <a:gd name="T45" fmla="*/ 2147483647 h 1517"/>
              <a:gd name="T46" fmla="*/ 0 w 1684"/>
              <a:gd name="T47" fmla="*/ 2147483647 h 1517"/>
              <a:gd name="T48" fmla="*/ 2147483647 w 1684"/>
              <a:gd name="T49" fmla="*/ 2147483647 h 1517"/>
              <a:gd name="T50" fmla="*/ 2147483647 w 1684"/>
              <a:gd name="T51" fmla="*/ 2147483647 h 1517"/>
              <a:gd name="T52" fmla="*/ 2147483647 w 1684"/>
              <a:gd name="T53" fmla="*/ 2147483647 h 1517"/>
              <a:gd name="T54" fmla="*/ 2147483647 w 1684"/>
              <a:gd name="T55" fmla="*/ 2147483647 h 15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4"/>
              <a:gd name="T85" fmla="*/ 0 h 1517"/>
              <a:gd name="T86" fmla="*/ 1684 w 1684"/>
              <a:gd name="T87" fmla="*/ 1517 h 15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4" h="1517">
                <a:moveTo>
                  <a:pt x="1370" y="27"/>
                </a:moveTo>
                <a:lnTo>
                  <a:pt x="1411" y="8"/>
                </a:lnTo>
                <a:lnTo>
                  <a:pt x="1445" y="0"/>
                </a:lnTo>
                <a:lnTo>
                  <a:pt x="1480" y="0"/>
                </a:lnTo>
                <a:lnTo>
                  <a:pt x="1516" y="9"/>
                </a:lnTo>
                <a:lnTo>
                  <a:pt x="1550" y="23"/>
                </a:lnTo>
                <a:lnTo>
                  <a:pt x="1578" y="43"/>
                </a:lnTo>
                <a:lnTo>
                  <a:pt x="1606" y="71"/>
                </a:lnTo>
                <a:lnTo>
                  <a:pt x="1631" y="105"/>
                </a:lnTo>
                <a:lnTo>
                  <a:pt x="1659" y="156"/>
                </a:lnTo>
                <a:lnTo>
                  <a:pt x="1674" y="211"/>
                </a:lnTo>
                <a:lnTo>
                  <a:pt x="1683" y="269"/>
                </a:lnTo>
                <a:lnTo>
                  <a:pt x="1682" y="327"/>
                </a:lnTo>
                <a:lnTo>
                  <a:pt x="1674" y="381"/>
                </a:lnTo>
                <a:lnTo>
                  <a:pt x="1663" y="427"/>
                </a:lnTo>
                <a:lnTo>
                  <a:pt x="1649" y="474"/>
                </a:lnTo>
                <a:lnTo>
                  <a:pt x="1628" y="519"/>
                </a:lnTo>
                <a:lnTo>
                  <a:pt x="1604" y="558"/>
                </a:lnTo>
                <a:lnTo>
                  <a:pt x="1578" y="593"/>
                </a:lnTo>
                <a:lnTo>
                  <a:pt x="1554" y="615"/>
                </a:lnTo>
                <a:lnTo>
                  <a:pt x="1526" y="640"/>
                </a:lnTo>
                <a:lnTo>
                  <a:pt x="568" y="1221"/>
                </a:lnTo>
                <a:lnTo>
                  <a:pt x="568" y="1516"/>
                </a:lnTo>
                <a:lnTo>
                  <a:pt x="0" y="1182"/>
                </a:lnTo>
                <a:lnTo>
                  <a:pt x="568" y="179"/>
                </a:lnTo>
                <a:lnTo>
                  <a:pt x="568" y="222"/>
                </a:lnTo>
                <a:lnTo>
                  <a:pt x="568" y="507"/>
                </a:lnTo>
                <a:lnTo>
                  <a:pt x="1370" y="27"/>
                </a:lnTo>
              </a:path>
            </a:pathLst>
          </a:custGeom>
          <a:solidFill>
            <a:srgbClr val="CC3300"/>
          </a:solidFill>
          <a:ln w="28575" cap="rnd">
            <a:solidFill>
              <a:srgbClr val="000000"/>
            </a:solidFill>
            <a:round/>
            <a:headEnd/>
            <a:tailEnd/>
          </a:ln>
        </p:spPr>
        <p:txBody>
          <a:bodyPr/>
          <a:lstStyle/>
          <a:p>
            <a:endParaRPr lang="en-US"/>
          </a:p>
        </p:txBody>
      </p:sp>
      <p:sp>
        <p:nvSpPr>
          <p:cNvPr id="22540" name="Text Box 36"/>
          <p:cNvSpPr txBox="1">
            <a:spLocks noChangeArrowheads="1"/>
          </p:cNvSpPr>
          <p:nvPr/>
        </p:nvSpPr>
        <p:spPr bwMode="auto">
          <a:xfrm rot="-1604799">
            <a:off x="1443038" y="4897438"/>
            <a:ext cx="1539875" cy="823912"/>
          </a:xfrm>
          <a:prstGeom prst="rect">
            <a:avLst/>
          </a:prstGeom>
          <a:noFill/>
          <a:ln w="9525">
            <a:noFill/>
            <a:miter lim="800000"/>
            <a:headEnd/>
            <a:tailEnd/>
          </a:ln>
        </p:spPr>
        <p:txBody>
          <a:bodyPr wrap="none">
            <a:spAutoFit/>
          </a:bodyPr>
          <a:lstStyle/>
          <a:p>
            <a:pPr algn="ctr" eaLnBrk="0" hangingPunct="0"/>
            <a:r>
              <a:rPr lang="en-US" sz="4800">
                <a:solidFill>
                  <a:srgbClr val="FFCC00"/>
                </a:solidFill>
              </a:rPr>
              <a:t>Cost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30200" y="381000"/>
            <a:ext cx="8081963" cy="939800"/>
          </a:xfrm>
        </p:spPr>
        <p:txBody>
          <a:bodyPr anchor="t"/>
          <a:lstStyle/>
          <a:p>
            <a:pPr>
              <a:lnSpc>
                <a:spcPct val="85000"/>
              </a:lnSpc>
            </a:pPr>
            <a:r>
              <a:rPr lang="en-US" smtClean="0"/>
              <a:t>Eligible Applicants</a:t>
            </a:r>
            <a:endParaRPr lang="en-US" sz="2300" smtClean="0"/>
          </a:p>
        </p:txBody>
      </p:sp>
      <p:sp>
        <p:nvSpPr>
          <p:cNvPr id="24578" name="Rectangle 3"/>
          <p:cNvSpPr>
            <a:spLocks noGrp="1" noChangeArrowheads="1"/>
          </p:cNvSpPr>
          <p:nvPr>
            <p:ph type="body" idx="1"/>
          </p:nvPr>
        </p:nvSpPr>
        <p:spPr bwMode="auto">
          <a:xfrm>
            <a:off x="457200" y="1343025"/>
            <a:ext cx="8229600" cy="5045075"/>
          </a:xfrm>
          <a:noFill/>
          <a:ln>
            <a:miter lim="800000"/>
            <a:headEnd/>
            <a:tailEnd/>
          </a:ln>
        </p:spPr>
        <p:txBody>
          <a:bodyPr vert="horz" wrap="square" lIns="91440" tIns="45720" rIns="91440" bIns="45720" numCol="1" anchor="t" anchorCtr="0" compatLnSpc="1">
            <a:prstTxWarp prst="textNoShape">
              <a:avLst/>
            </a:prstTxWarp>
          </a:bodyPr>
          <a:lstStyle/>
          <a:p>
            <a:pPr marL="173038" indent="-173038">
              <a:lnSpc>
                <a:spcPct val="60000"/>
              </a:lnSpc>
            </a:pPr>
            <a:endParaRPr lang="en-US" sz="2400" dirty="0" smtClean="0">
              <a:solidFill>
                <a:srgbClr val="B0B1B3"/>
              </a:solidFill>
              <a:latin typeface="Arial" charset="0"/>
            </a:endParaRPr>
          </a:p>
          <a:p>
            <a:pPr marL="173038" indent="-173038"/>
            <a:r>
              <a:rPr lang="en-US" sz="2300" dirty="0" smtClean="0">
                <a:solidFill>
                  <a:srgbClr val="B0B1B3"/>
                </a:solidFill>
                <a:latin typeface="Arial" charset="0"/>
              </a:rPr>
              <a:t>Native American Tribal Governments and Tribal Organizations</a:t>
            </a:r>
          </a:p>
          <a:p>
            <a:pPr marL="173038" indent="-173038">
              <a:lnSpc>
                <a:spcPct val="60000"/>
              </a:lnSpc>
            </a:pPr>
            <a:r>
              <a:rPr lang="en-US" sz="2300" dirty="0" smtClean="0">
                <a:solidFill>
                  <a:srgbClr val="B0B1B3"/>
                </a:solidFill>
                <a:latin typeface="Arial" charset="0"/>
              </a:rPr>
              <a:t>State</a:t>
            </a:r>
          </a:p>
          <a:p>
            <a:pPr marL="173038" indent="-173038">
              <a:lnSpc>
                <a:spcPct val="60000"/>
              </a:lnSpc>
            </a:pPr>
            <a:r>
              <a:rPr lang="en-US" sz="2300" dirty="0" smtClean="0">
                <a:solidFill>
                  <a:srgbClr val="B0B1B3"/>
                </a:solidFill>
                <a:latin typeface="Arial" charset="0"/>
              </a:rPr>
              <a:t>County</a:t>
            </a:r>
          </a:p>
          <a:p>
            <a:pPr marL="173038" indent="-173038">
              <a:lnSpc>
                <a:spcPct val="60000"/>
              </a:lnSpc>
            </a:pPr>
            <a:r>
              <a:rPr lang="en-US" sz="2300" dirty="0" smtClean="0">
                <a:solidFill>
                  <a:srgbClr val="B0B1B3"/>
                </a:solidFill>
                <a:latin typeface="Arial" charset="0"/>
              </a:rPr>
              <a:t>City / Town / Village</a:t>
            </a:r>
          </a:p>
          <a:p>
            <a:pPr marL="173038" indent="-173038">
              <a:lnSpc>
                <a:spcPct val="60000"/>
              </a:lnSpc>
            </a:pPr>
            <a:r>
              <a:rPr lang="en-US" sz="2300" dirty="0" smtClean="0">
                <a:solidFill>
                  <a:srgbClr val="B0B1B3"/>
                </a:solidFill>
                <a:latin typeface="Arial" charset="0"/>
              </a:rPr>
              <a:t>Other political subdivision of the State</a:t>
            </a:r>
          </a:p>
          <a:p>
            <a:pPr marL="173038" indent="-173038">
              <a:lnSpc>
                <a:spcPct val="60000"/>
              </a:lnSpc>
            </a:pPr>
            <a:r>
              <a:rPr lang="en-US" sz="2300" dirty="0" smtClean="0">
                <a:solidFill>
                  <a:srgbClr val="B0B1B3"/>
                </a:solidFill>
                <a:latin typeface="Arial" charset="0"/>
              </a:rPr>
              <a:t>Certain Private Non-Profit Organizations</a:t>
            </a:r>
          </a:p>
          <a:p>
            <a:pPr marL="173038" indent="-173038">
              <a:lnSpc>
                <a:spcPct val="60000"/>
              </a:lnSpc>
              <a:buFontTx/>
              <a:buNone/>
            </a:pPr>
            <a:endParaRPr lang="en-US" sz="2300" dirty="0" smtClean="0">
              <a:solidFill>
                <a:srgbClr val="B0B1B3"/>
              </a:solidFill>
              <a:latin typeface="Arial" charset="0"/>
            </a:endParaRPr>
          </a:p>
          <a:p>
            <a:pPr marL="173038" indent="-173038">
              <a:lnSpc>
                <a:spcPct val="85000"/>
              </a:lnSpc>
            </a:pPr>
            <a:r>
              <a:rPr lang="en-US" sz="2300" dirty="0" smtClean="0">
                <a:solidFill>
                  <a:srgbClr val="B0B1B3"/>
                </a:solidFill>
                <a:latin typeface="Arial" charset="0"/>
              </a:rPr>
              <a:t>A grantee/recipient is a State or tribal government that is responsible for administering Public Assistance grants.  </a:t>
            </a:r>
          </a:p>
          <a:p>
            <a:pPr marL="173038" indent="-173038">
              <a:lnSpc>
                <a:spcPct val="85000"/>
              </a:lnSpc>
            </a:pPr>
            <a:r>
              <a:rPr lang="en-US" sz="2300" dirty="0" smtClean="0">
                <a:solidFill>
                  <a:srgbClr val="B0B1B3"/>
                </a:solidFill>
                <a:latin typeface="Arial" charset="0"/>
              </a:rPr>
              <a:t>A sub-grantee/sub-recipient is an eligible applicant that receives a Public Assistance grant as reimbursement for performing eligible disaster work.</a:t>
            </a:r>
          </a:p>
          <a:p>
            <a:pPr marL="909638" lvl="2" indent="-222250">
              <a:lnSpc>
                <a:spcPct val="60000"/>
              </a:lnSpc>
              <a:buFontTx/>
              <a:buNone/>
            </a:pPr>
            <a:endParaRPr lang="en-US" sz="2400" b="0" dirty="0" smtClean="0">
              <a:solidFill>
                <a:srgbClr val="B0B1B3"/>
              </a:solidFill>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bwMode="auto">
          <a:xfrm>
            <a:off x="457200" y="1597025"/>
            <a:ext cx="8135938" cy="3759200"/>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3000" dirty="0" smtClean="0">
                <a:solidFill>
                  <a:srgbClr val="B0B1B3"/>
                </a:solidFill>
                <a:latin typeface="Arial" charset="0"/>
              </a:rPr>
              <a:t>PNP facilities that provide the following </a:t>
            </a:r>
            <a:r>
              <a:rPr lang="en-US" sz="3000" i="1" u="sng" dirty="0" smtClean="0">
                <a:solidFill>
                  <a:srgbClr val="B0B1B3"/>
                </a:solidFill>
                <a:latin typeface="Arial" charset="0"/>
              </a:rPr>
              <a:t>CRITICAL</a:t>
            </a:r>
            <a:r>
              <a:rPr lang="en-US" sz="3000" dirty="0" smtClean="0">
                <a:solidFill>
                  <a:srgbClr val="B0B1B3"/>
                </a:solidFill>
                <a:latin typeface="Arial" charset="0"/>
              </a:rPr>
              <a:t> services are eligible for Public Assistance:</a:t>
            </a:r>
          </a:p>
          <a:p>
            <a:pPr marL="173038" indent="-173038">
              <a:buFontTx/>
              <a:buNone/>
            </a:pPr>
            <a:r>
              <a:rPr lang="en-US" dirty="0" smtClean="0">
                <a:solidFill>
                  <a:srgbClr val="B0B1B3"/>
                </a:solidFill>
                <a:latin typeface="Arial" charset="0"/>
              </a:rPr>
              <a:t> </a:t>
            </a:r>
            <a:endParaRPr lang="en-US" sz="1800" dirty="0" smtClean="0">
              <a:solidFill>
                <a:srgbClr val="B0B1B3"/>
              </a:solidFill>
              <a:latin typeface="Arial" charset="0"/>
            </a:endParaRPr>
          </a:p>
          <a:p>
            <a:pPr marL="909638" lvl="2" indent="-222250"/>
            <a:r>
              <a:rPr lang="en-US" sz="2800" dirty="0" smtClean="0">
                <a:solidFill>
                  <a:srgbClr val="B0B1B3"/>
                </a:solidFill>
                <a:latin typeface="Arial" charset="0"/>
              </a:rPr>
              <a:t>Educational- </a:t>
            </a:r>
            <a:r>
              <a:rPr lang="en-US" dirty="0" smtClean="0">
                <a:solidFill>
                  <a:srgbClr val="B0B1B3"/>
                </a:solidFill>
                <a:latin typeface="Arial" charset="0"/>
              </a:rPr>
              <a:t>Primary, Secondary, Higher Ed.</a:t>
            </a:r>
          </a:p>
          <a:p>
            <a:pPr marL="909638" lvl="2" indent="-222250"/>
            <a:r>
              <a:rPr lang="en-US" sz="2800" dirty="0" smtClean="0">
                <a:solidFill>
                  <a:srgbClr val="B0B1B3"/>
                </a:solidFill>
                <a:latin typeface="Arial" charset="0"/>
              </a:rPr>
              <a:t>Medical- </a:t>
            </a:r>
            <a:r>
              <a:rPr lang="en-US" dirty="0" smtClean="0">
                <a:solidFill>
                  <a:srgbClr val="B0B1B3"/>
                </a:solidFill>
                <a:latin typeface="Arial" charset="0"/>
              </a:rPr>
              <a:t>Hospitals &amp; related, Clinics, Outpatient, Rehab</a:t>
            </a:r>
          </a:p>
          <a:p>
            <a:pPr marL="909638" lvl="2" indent="-222250"/>
            <a:r>
              <a:rPr lang="en-US" sz="2800" dirty="0" smtClean="0">
                <a:solidFill>
                  <a:srgbClr val="B0B1B3"/>
                </a:solidFill>
                <a:latin typeface="Arial" charset="0"/>
              </a:rPr>
              <a:t>Emergency- </a:t>
            </a:r>
            <a:r>
              <a:rPr lang="en-US" dirty="0" smtClean="0">
                <a:solidFill>
                  <a:srgbClr val="B0B1B3"/>
                </a:solidFill>
                <a:latin typeface="Arial" charset="0"/>
              </a:rPr>
              <a:t>Ambulance, Fire, Rescue</a:t>
            </a:r>
          </a:p>
          <a:p>
            <a:pPr marL="909638" lvl="2" indent="-222250"/>
            <a:r>
              <a:rPr lang="en-US" sz="2800" dirty="0" smtClean="0">
                <a:solidFill>
                  <a:srgbClr val="B0B1B3"/>
                </a:solidFill>
                <a:latin typeface="Arial" charset="0"/>
              </a:rPr>
              <a:t>Utilities- </a:t>
            </a:r>
            <a:r>
              <a:rPr lang="en-US" dirty="0" smtClean="0">
                <a:solidFill>
                  <a:srgbClr val="B0B1B3"/>
                </a:solidFill>
                <a:latin typeface="Arial" charset="0"/>
              </a:rPr>
              <a:t>Power, Water, &amp; Sewer, Communications</a:t>
            </a:r>
            <a:endParaRPr lang="en-US" sz="2800" dirty="0" smtClean="0">
              <a:solidFill>
                <a:srgbClr val="B0B1B3"/>
              </a:solidFill>
              <a:latin typeface="Arial" charset="0"/>
            </a:endParaRPr>
          </a:p>
        </p:txBody>
      </p:sp>
      <p:sp>
        <p:nvSpPr>
          <p:cNvPr id="25602" name="Rectangle 3"/>
          <p:cNvSpPr>
            <a:spLocks noGrp="1" noChangeArrowheads="1"/>
          </p:cNvSpPr>
          <p:nvPr>
            <p:ph type="title"/>
          </p:nvPr>
        </p:nvSpPr>
        <p:spPr>
          <a:xfrm>
            <a:off x="479425" y="682625"/>
            <a:ext cx="7561263" cy="647700"/>
          </a:xfrm>
        </p:spPr>
        <p:txBody>
          <a:bodyPr anchor="t"/>
          <a:lstStyle/>
          <a:p>
            <a:pPr>
              <a:lnSpc>
                <a:spcPct val="85000"/>
              </a:lnSpc>
            </a:pPr>
            <a:r>
              <a:rPr lang="en-US" smtClean="0"/>
              <a:t>Private Non-Profit Entities</a:t>
            </a:r>
          </a:p>
        </p:txBody>
      </p:sp>
      <p:sp>
        <p:nvSpPr>
          <p:cNvPr id="25603" name="Rectangle 4"/>
          <p:cNvSpPr>
            <a:spLocks noChangeArrowheads="1"/>
          </p:cNvSpPr>
          <p:nvPr/>
        </p:nvSpPr>
        <p:spPr bwMode="auto">
          <a:xfrm>
            <a:off x="581025" y="868363"/>
            <a:ext cx="7634288" cy="457200"/>
          </a:xfrm>
          <a:prstGeom prst="rect">
            <a:avLst/>
          </a:prstGeom>
          <a:noFill/>
          <a:ln w="9525">
            <a:noFill/>
            <a:miter lim="800000"/>
            <a:headEnd/>
            <a:tailEnd/>
          </a:ln>
        </p:spPr>
        <p:txBody>
          <a:bodyPr/>
          <a:lstStyle/>
          <a:p>
            <a:pPr algn="ctr" eaLnBrk="0" hangingPunct="0">
              <a:lnSpc>
                <a:spcPct val="85000"/>
              </a:lnSpc>
            </a:pPr>
            <a:endParaRPr lang="en-US" sz="280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bwMode="auto">
          <a:xfrm>
            <a:off x="457200" y="1020763"/>
            <a:ext cx="8229600" cy="4237037"/>
          </a:xfrm>
          <a:noFill/>
          <a:ln>
            <a:miter lim="800000"/>
            <a:headEnd/>
            <a:tailEnd/>
          </a:ln>
        </p:spPr>
        <p:txBody>
          <a:bodyPr vert="horz" wrap="square" lIns="91440" tIns="45720" rIns="91440" bIns="45720" numCol="1" anchor="t" anchorCtr="0" compatLnSpc="1">
            <a:prstTxWarp prst="textNoShape">
              <a:avLst/>
            </a:prstTxWarp>
          </a:bodyPr>
          <a:lstStyle/>
          <a:p>
            <a:pPr marL="173038" indent="-173038">
              <a:lnSpc>
                <a:spcPct val="90000"/>
              </a:lnSpc>
              <a:spcBef>
                <a:spcPct val="0"/>
              </a:spcBef>
              <a:buFontTx/>
              <a:buNone/>
              <a:tabLst>
                <a:tab pos="1484313" algn="l"/>
                <a:tab pos="4057650" algn="l"/>
              </a:tabLst>
            </a:pPr>
            <a:r>
              <a:rPr lang="en-US" sz="2400" dirty="0" smtClean="0">
                <a:solidFill>
                  <a:schemeClr val="tx2"/>
                </a:solidFill>
                <a:latin typeface="Arial" charset="0"/>
              </a:rPr>
              <a:t>The following </a:t>
            </a:r>
            <a:r>
              <a:rPr lang="en-US" sz="2400" i="1" u="sng" dirty="0" smtClean="0">
                <a:solidFill>
                  <a:schemeClr val="tx2"/>
                </a:solidFill>
                <a:latin typeface="Arial" charset="0"/>
              </a:rPr>
              <a:t>NON-CRITICAL</a:t>
            </a:r>
            <a:r>
              <a:rPr lang="en-US" sz="2400" dirty="0" smtClean="0">
                <a:solidFill>
                  <a:schemeClr val="tx2"/>
                </a:solidFill>
                <a:latin typeface="Arial" charset="0"/>
              </a:rPr>
              <a:t> service facilities are eligible for Public Assistance for emergency work.  However, the PNP must first apply to the Small Business Administration (SBA) for a disaster loan for permanent repair work before applying to FEMA.</a:t>
            </a:r>
          </a:p>
          <a:p>
            <a:pPr marL="173038" indent="-173038">
              <a:lnSpc>
                <a:spcPct val="130000"/>
              </a:lnSpc>
              <a:spcBef>
                <a:spcPct val="0"/>
              </a:spcBef>
              <a:buFontTx/>
              <a:buNone/>
              <a:tabLst>
                <a:tab pos="1484313" algn="l"/>
                <a:tab pos="4057650" algn="l"/>
              </a:tabLst>
            </a:pPr>
            <a:r>
              <a:rPr lang="en-US" sz="2700" dirty="0" smtClean="0">
                <a:solidFill>
                  <a:srgbClr val="B0B1B3"/>
                </a:solidFill>
                <a:cs typeface="Arial" charset="0"/>
              </a:rPr>
              <a:t>▪</a:t>
            </a:r>
            <a:r>
              <a:rPr lang="en-US" sz="2700" dirty="0" smtClean="0">
                <a:solidFill>
                  <a:srgbClr val="B0B1B3"/>
                </a:solidFill>
              </a:rPr>
              <a:t> </a:t>
            </a:r>
            <a:r>
              <a:rPr lang="en-US" sz="2400" dirty="0" smtClean="0">
                <a:solidFill>
                  <a:srgbClr val="B0B1B3"/>
                </a:solidFill>
                <a:latin typeface="Arial" charset="0"/>
              </a:rPr>
              <a:t>Museums                          </a:t>
            </a:r>
            <a:r>
              <a:rPr lang="en-US" sz="2400" dirty="0" smtClean="0">
                <a:solidFill>
                  <a:srgbClr val="B0B1B3"/>
                </a:solidFill>
                <a:latin typeface="Arial" charset="0"/>
                <a:cs typeface="Arial" charset="0"/>
              </a:rPr>
              <a:t>▪ </a:t>
            </a:r>
            <a:r>
              <a:rPr lang="en-US" sz="2400" dirty="0" smtClean="0">
                <a:solidFill>
                  <a:srgbClr val="B0B1B3"/>
                </a:solidFill>
                <a:latin typeface="Arial" charset="0"/>
              </a:rPr>
              <a:t>Community Centers	 </a:t>
            </a:r>
          </a:p>
          <a:p>
            <a:pPr marL="173038" indent="-173038">
              <a:lnSpc>
                <a:spcPct val="130000"/>
              </a:lnSpc>
              <a:spcBef>
                <a:spcPct val="0"/>
              </a:spcBef>
              <a:buFontTx/>
              <a:buNone/>
              <a:tabLst>
                <a:tab pos="1484313" algn="l"/>
                <a:tab pos="4057650" algn="l"/>
              </a:tabLst>
            </a:pPr>
            <a:r>
              <a:rPr lang="en-US" sz="2400" dirty="0" smtClean="0">
                <a:solidFill>
                  <a:srgbClr val="B0B1B3"/>
                </a:solidFill>
                <a:latin typeface="Arial" charset="0"/>
                <a:cs typeface="Arial" charset="0"/>
              </a:rPr>
              <a:t>▪</a:t>
            </a:r>
            <a:r>
              <a:rPr lang="en-US" sz="2400" dirty="0" smtClean="0">
                <a:solidFill>
                  <a:srgbClr val="B0B1B3"/>
                </a:solidFill>
                <a:latin typeface="Arial" charset="0"/>
              </a:rPr>
              <a:t> Special Group Services  </a:t>
            </a:r>
            <a:r>
              <a:rPr lang="en-US" sz="2400" dirty="0" smtClean="0">
                <a:solidFill>
                  <a:srgbClr val="B0B1B3"/>
                </a:solidFill>
                <a:latin typeface="Arial" charset="0"/>
                <a:cs typeface="Arial" charset="0"/>
              </a:rPr>
              <a:t>▪</a:t>
            </a:r>
            <a:r>
              <a:rPr lang="en-US" sz="2400" dirty="0" smtClean="0">
                <a:solidFill>
                  <a:srgbClr val="B0B1B3"/>
                </a:solidFill>
                <a:latin typeface="Arial" charset="0"/>
              </a:rPr>
              <a:t> Libraries </a:t>
            </a:r>
          </a:p>
          <a:p>
            <a:pPr marL="173038" indent="-173038">
              <a:lnSpc>
                <a:spcPct val="130000"/>
              </a:lnSpc>
              <a:spcBef>
                <a:spcPct val="0"/>
              </a:spcBef>
              <a:buFontTx/>
              <a:buNone/>
              <a:tabLst>
                <a:tab pos="1484313" algn="l"/>
                <a:tab pos="4057650" algn="l"/>
              </a:tabLst>
            </a:pPr>
            <a:r>
              <a:rPr lang="en-US" sz="2400" dirty="0" smtClean="0">
                <a:solidFill>
                  <a:srgbClr val="B0B1B3"/>
                </a:solidFill>
                <a:latin typeface="Arial" charset="0"/>
                <a:cs typeface="Arial" charset="0"/>
              </a:rPr>
              <a:t>▪</a:t>
            </a:r>
            <a:r>
              <a:rPr lang="en-US" sz="2400" dirty="0" smtClean="0">
                <a:solidFill>
                  <a:srgbClr val="B0B1B3"/>
                </a:solidFill>
                <a:latin typeface="Arial" charset="0"/>
              </a:rPr>
              <a:t> Homeless Shelters          </a:t>
            </a:r>
            <a:r>
              <a:rPr lang="en-US" sz="2400" dirty="0" smtClean="0">
                <a:solidFill>
                  <a:srgbClr val="B0B1B3"/>
                </a:solidFill>
                <a:latin typeface="Arial" charset="0"/>
                <a:cs typeface="Arial" charset="0"/>
              </a:rPr>
              <a:t>▪</a:t>
            </a:r>
            <a:r>
              <a:rPr lang="en-US" sz="2400" dirty="0" smtClean="0">
                <a:solidFill>
                  <a:srgbClr val="B0B1B3"/>
                </a:solidFill>
                <a:latin typeface="Arial" charset="0"/>
              </a:rPr>
              <a:t> Educational Enrichment       </a:t>
            </a:r>
          </a:p>
          <a:p>
            <a:pPr marL="173038" indent="-173038">
              <a:lnSpc>
                <a:spcPct val="130000"/>
              </a:lnSpc>
              <a:spcBef>
                <a:spcPct val="0"/>
              </a:spcBef>
              <a:buFontTx/>
              <a:buNone/>
              <a:tabLst>
                <a:tab pos="1484313" algn="l"/>
                <a:tab pos="4057650" algn="l"/>
              </a:tabLst>
            </a:pPr>
            <a:r>
              <a:rPr lang="en-US" sz="2400" dirty="0" smtClean="0">
                <a:solidFill>
                  <a:srgbClr val="B0B1B3"/>
                </a:solidFill>
                <a:latin typeface="Arial" charset="0"/>
                <a:cs typeface="Arial" charset="0"/>
              </a:rPr>
              <a:t>▪</a:t>
            </a:r>
            <a:r>
              <a:rPr lang="en-US" sz="2400" dirty="0" smtClean="0">
                <a:solidFill>
                  <a:srgbClr val="B0B1B3"/>
                </a:solidFill>
                <a:latin typeface="Arial" charset="0"/>
              </a:rPr>
              <a:t> Zoos	                           </a:t>
            </a:r>
            <a:r>
              <a:rPr lang="en-US" sz="2400" dirty="0" smtClean="0">
                <a:solidFill>
                  <a:srgbClr val="B0B1B3"/>
                </a:solidFill>
                <a:latin typeface="Arial" charset="0"/>
                <a:cs typeface="Arial" charset="0"/>
              </a:rPr>
              <a:t>▪</a:t>
            </a:r>
            <a:r>
              <a:rPr lang="en-US" sz="2400" dirty="0" smtClean="0">
                <a:solidFill>
                  <a:srgbClr val="B0B1B3"/>
                </a:solidFill>
                <a:latin typeface="Arial" charset="0"/>
              </a:rPr>
              <a:t> Art Services (authorized) </a:t>
            </a:r>
          </a:p>
          <a:p>
            <a:pPr marL="173038" indent="-173038">
              <a:lnSpc>
                <a:spcPct val="130000"/>
              </a:lnSpc>
              <a:spcBef>
                <a:spcPct val="0"/>
              </a:spcBef>
              <a:buFontTx/>
              <a:buNone/>
              <a:tabLst>
                <a:tab pos="1484313" algn="l"/>
                <a:tab pos="4057650" algn="l"/>
              </a:tabLst>
            </a:pPr>
            <a:r>
              <a:rPr lang="en-US" sz="2400" dirty="0" smtClean="0">
                <a:solidFill>
                  <a:srgbClr val="B0B1B3"/>
                </a:solidFill>
                <a:latin typeface="Arial" charset="0"/>
                <a:cs typeface="Arial" charset="0"/>
              </a:rPr>
              <a:t>▪</a:t>
            </a:r>
            <a:r>
              <a:rPr lang="en-US" sz="2400" dirty="0" smtClean="0">
                <a:solidFill>
                  <a:srgbClr val="B0B1B3"/>
                </a:solidFill>
                <a:latin typeface="Arial" charset="0"/>
              </a:rPr>
              <a:t> Senior citizen/Day-care centers</a:t>
            </a:r>
          </a:p>
          <a:p>
            <a:pPr marL="173038" indent="-173038">
              <a:lnSpc>
                <a:spcPct val="130000"/>
              </a:lnSpc>
              <a:spcBef>
                <a:spcPct val="0"/>
              </a:spcBef>
              <a:buFontTx/>
              <a:buNone/>
              <a:tabLst>
                <a:tab pos="1484313" algn="l"/>
                <a:tab pos="4057650" algn="l"/>
              </a:tabLst>
            </a:pPr>
            <a:r>
              <a:rPr lang="en-US" sz="2400" dirty="0" smtClean="0">
                <a:solidFill>
                  <a:srgbClr val="B0B1B3"/>
                </a:solidFill>
                <a:latin typeface="Arial" charset="0"/>
                <a:cs typeface="Arial" charset="0"/>
              </a:rPr>
              <a:t>▪</a:t>
            </a:r>
            <a:r>
              <a:rPr lang="en-US" sz="2400" dirty="0" smtClean="0">
                <a:solidFill>
                  <a:srgbClr val="B0B1B3"/>
                </a:solidFill>
                <a:latin typeface="Arial" charset="0"/>
              </a:rPr>
              <a:t> Other facilities that provide </a:t>
            </a:r>
            <a:r>
              <a:rPr lang="en-US" sz="2400" u="sng" dirty="0" smtClean="0">
                <a:solidFill>
                  <a:srgbClr val="B0B1B3"/>
                </a:solidFill>
                <a:latin typeface="Arial" charset="0"/>
              </a:rPr>
              <a:t>health and safety</a:t>
            </a:r>
            <a:r>
              <a:rPr lang="en-US" sz="2400" dirty="0" smtClean="0">
                <a:solidFill>
                  <a:srgbClr val="B0B1B3"/>
                </a:solidFill>
                <a:latin typeface="Arial" charset="0"/>
              </a:rPr>
              <a:t> service of a governmental nature</a:t>
            </a:r>
          </a:p>
        </p:txBody>
      </p:sp>
      <p:sp>
        <p:nvSpPr>
          <p:cNvPr id="26626" name="Rectangle 3"/>
          <p:cNvSpPr>
            <a:spLocks noGrp="1" noChangeArrowheads="1"/>
          </p:cNvSpPr>
          <p:nvPr>
            <p:ph type="title"/>
          </p:nvPr>
        </p:nvSpPr>
        <p:spPr>
          <a:xfrm>
            <a:off x="811213" y="279400"/>
            <a:ext cx="7162800" cy="600075"/>
          </a:xfrm>
        </p:spPr>
        <p:txBody>
          <a:bodyPr anchor="t"/>
          <a:lstStyle/>
          <a:p>
            <a:pPr>
              <a:lnSpc>
                <a:spcPct val="85000"/>
              </a:lnSpc>
            </a:pPr>
            <a:r>
              <a:rPr lang="en-US" sz="4000" smtClean="0"/>
              <a:t>Private Non-Profit Entities</a:t>
            </a:r>
          </a:p>
        </p:txBody>
      </p:sp>
      <p:sp>
        <p:nvSpPr>
          <p:cNvPr id="26627" name="Rectangle 4"/>
          <p:cNvSpPr>
            <a:spLocks noChangeArrowheads="1"/>
          </p:cNvSpPr>
          <p:nvPr/>
        </p:nvSpPr>
        <p:spPr bwMode="auto">
          <a:xfrm>
            <a:off x="319088" y="868363"/>
            <a:ext cx="7469187" cy="457200"/>
          </a:xfrm>
          <a:prstGeom prst="rect">
            <a:avLst/>
          </a:prstGeom>
          <a:noFill/>
          <a:ln w="9525">
            <a:noFill/>
            <a:miter lim="800000"/>
            <a:headEnd/>
            <a:tailEnd/>
          </a:ln>
        </p:spPr>
        <p:txBody>
          <a:bodyPr/>
          <a:lstStyle/>
          <a:p>
            <a:pPr eaLnBrk="0" hangingPunct="0">
              <a:lnSpc>
                <a:spcPct val="85000"/>
              </a:lnSpc>
            </a:pPr>
            <a:endParaRPr lang="en-US" b="0">
              <a:solidFill>
                <a:srgbClr val="B0B1B3"/>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30200" y="279400"/>
            <a:ext cx="8081963" cy="1041400"/>
          </a:xfrm>
        </p:spPr>
        <p:txBody>
          <a:bodyPr anchor="t"/>
          <a:lstStyle/>
          <a:p>
            <a:pPr>
              <a:lnSpc>
                <a:spcPct val="85000"/>
              </a:lnSpc>
            </a:pPr>
            <a:r>
              <a:rPr lang="en-US" smtClean="0"/>
              <a:t>Facility Eligibility</a:t>
            </a:r>
            <a:endParaRPr lang="en-US" sz="2300" smtClean="0"/>
          </a:p>
        </p:txBody>
      </p:sp>
      <p:sp>
        <p:nvSpPr>
          <p:cNvPr id="27650" name="Rectangle 3"/>
          <p:cNvSpPr>
            <a:spLocks noGrp="1" noChangeArrowheads="1"/>
          </p:cNvSpPr>
          <p:nvPr>
            <p:ph type="body" idx="1"/>
          </p:nvPr>
        </p:nvSpPr>
        <p:spPr bwMode="auto">
          <a:xfrm>
            <a:off x="457200" y="1211263"/>
            <a:ext cx="8077200" cy="5160962"/>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900" smtClean="0">
                <a:solidFill>
                  <a:srgbClr val="B0B1B3"/>
                </a:solidFill>
                <a:latin typeface="Arial" charset="0"/>
              </a:rPr>
              <a:t>To be eligible, the facility must:</a:t>
            </a:r>
          </a:p>
          <a:p>
            <a:pPr marL="173038" indent="-173038">
              <a:buFontTx/>
              <a:buNone/>
            </a:pPr>
            <a:endParaRPr lang="en-US" sz="1800" smtClean="0">
              <a:solidFill>
                <a:srgbClr val="B0B1B3"/>
              </a:solidFill>
              <a:latin typeface="Arial" charset="0"/>
            </a:endParaRPr>
          </a:p>
          <a:p>
            <a:pPr marL="909638" lvl="2" indent="-222250"/>
            <a:r>
              <a:rPr lang="en-US" sz="2800" smtClean="0">
                <a:solidFill>
                  <a:srgbClr val="B0B1B3"/>
                </a:solidFill>
                <a:latin typeface="Arial" charset="0"/>
              </a:rPr>
              <a:t>Be the legal responsibility of an eligible applicant </a:t>
            </a:r>
          </a:p>
          <a:p>
            <a:pPr marL="909638" lvl="2" indent="-222250"/>
            <a:r>
              <a:rPr lang="en-US" sz="2800" smtClean="0">
                <a:solidFill>
                  <a:srgbClr val="B0B1B3"/>
                </a:solidFill>
                <a:latin typeface="Arial" charset="0"/>
              </a:rPr>
              <a:t>Have been in active use at the time of the disaster </a:t>
            </a:r>
          </a:p>
          <a:p>
            <a:pPr marL="909638" lvl="2" indent="-222250"/>
            <a:r>
              <a:rPr lang="en-US" sz="2800" smtClean="0">
                <a:solidFill>
                  <a:srgbClr val="B0B1B3"/>
                </a:solidFill>
                <a:latin typeface="Arial" charset="0"/>
              </a:rPr>
              <a:t>Be damaged as a result of the declared disaster</a:t>
            </a:r>
          </a:p>
          <a:p>
            <a:pPr marL="909638" lvl="2" indent="-222250"/>
            <a:r>
              <a:rPr lang="en-US" sz="2800" smtClean="0">
                <a:solidFill>
                  <a:srgbClr val="B0B1B3"/>
                </a:solidFill>
                <a:latin typeface="Arial" charset="0"/>
              </a:rPr>
              <a:t>Be located in the designated disaster area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30200" y="514350"/>
            <a:ext cx="8081963" cy="806450"/>
          </a:xfrm>
        </p:spPr>
        <p:txBody>
          <a:bodyPr anchor="t"/>
          <a:lstStyle/>
          <a:p>
            <a:pPr>
              <a:lnSpc>
                <a:spcPct val="85000"/>
              </a:lnSpc>
            </a:pPr>
            <a:r>
              <a:rPr lang="en-US" smtClean="0"/>
              <a:t>Work Eligibility</a:t>
            </a:r>
            <a:endParaRPr lang="en-US" sz="2300" smtClean="0"/>
          </a:p>
        </p:txBody>
      </p:sp>
      <p:sp>
        <p:nvSpPr>
          <p:cNvPr id="28674" name="Rectangle 3"/>
          <p:cNvSpPr>
            <a:spLocks noGrp="1" noChangeArrowheads="1"/>
          </p:cNvSpPr>
          <p:nvPr>
            <p:ph type="body" idx="1"/>
          </p:nvPr>
        </p:nvSpPr>
        <p:spPr bwMode="auto">
          <a:xfrm>
            <a:off x="457200" y="1600200"/>
            <a:ext cx="8077200" cy="3886200"/>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900" dirty="0" smtClean="0">
                <a:solidFill>
                  <a:srgbClr val="B0B1B3"/>
                </a:solidFill>
                <a:latin typeface="Arial" charset="0"/>
              </a:rPr>
              <a:t>To be eligible, the work must:</a:t>
            </a:r>
          </a:p>
          <a:p>
            <a:pPr marL="173038" indent="-173038">
              <a:buFontTx/>
              <a:buNone/>
            </a:pPr>
            <a:endParaRPr lang="en-US" sz="1800" dirty="0" smtClean="0">
              <a:solidFill>
                <a:srgbClr val="B0B1B3"/>
              </a:solidFill>
              <a:latin typeface="Arial" charset="0"/>
            </a:endParaRPr>
          </a:p>
          <a:p>
            <a:pPr marL="909638" lvl="2" indent="-222250"/>
            <a:r>
              <a:rPr lang="en-US" sz="2800" dirty="0" smtClean="0">
                <a:solidFill>
                  <a:srgbClr val="B0B1B3"/>
                </a:solidFill>
                <a:latin typeface="Arial" charset="0"/>
              </a:rPr>
              <a:t>Be direct result of declared event</a:t>
            </a:r>
          </a:p>
          <a:p>
            <a:pPr marL="909638" lvl="2" indent="-222250"/>
            <a:r>
              <a:rPr lang="en-US" sz="2800" dirty="0" smtClean="0">
                <a:solidFill>
                  <a:srgbClr val="B0B1B3"/>
                </a:solidFill>
                <a:latin typeface="Arial" charset="0"/>
              </a:rPr>
              <a:t>Be located in the designated disaster area </a:t>
            </a:r>
          </a:p>
          <a:p>
            <a:pPr marL="909638" lvl="2" indent="-222250"/>
            <a:r>
              <a:rPr lang="en-US" sz="2800" dirty="0" smtClean="0">
                <a:solidFill>
                  <a:srgbClr val="B0B1B3"/>
                </a:solidFill>
                <a:latin typeface="Arial" charset="0"/>
              </a:rPr>
              <a:t>Be the applicant’s responsibility</a:t>
            </a:r>
          </a:p>
          <a:p>
            <a:pPr marL="909638" lvl="2" indent="-222250"/>
            <a:r>
              <a:rPr lang="en-US" sz="2800" dirty="0" smtClean="0">
                <a:solidFill>
                  <a:srgbClr val="B0B1B3"/>
                </a:solidFill>
                <a:latin typeface="Arial" charset="0"/>
              </a:rPr>
              <a:t>Not be fundable by another federal agency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666750" y="0"/>
            <a:ext cx="7772400" cy="1085850"/>
          </a:xfrm>
        </p:spPr>
        <p:txBody>
          <a:bodyPr/>
          <a:lstStyle/>
          <a:p>
            <a:r>
              <a:rPr lang="en-US" smtClean="0"/>
              <a:t>Types of Eligible Work</a:t>
            </a:r>
          </a:p>
        </p:txBody>
      </p:sp>
      <p:graphicFrame>
        <p:nvGraphicFramePr>
          <p:cNvPr id="1026" name="Object 3"/>
          <p:cNvGraphicFramePr>
            <a:graphicFrameLocks noChangeAspect="1"/>
          </p:cNvGraphicFramePr>
          <p:nvPr/>
        </p:nvGraphicFramePr>
        <p:xfrm>
          <a:off x="5232400" y="858838"/>
          <a:ext cx="3340100" cy="5656262"/>
        </p:xfrm>
        <a:graphic>
          <a:graphicData uri="http://schemas.openxmlformats.org/presentationml/2006/ole">
            <mc:AlternateContent xmlns:mc="http://schemas.openxmlformats.org/markup-compatibility/2006">
              <mc:Choice xmlns:v="urn:schemas-microsoft-com:vml" Requires="v">
                <p:oleObj spid="_x0000_s1111" name="Clip" r:id="rId4" imgW="2590476" imgH="3870476" progId="">
                  <p:embed/>
                </p:oleObj>
              </mc:Choice>
              <mc:Fallback>
                <p:oleObj name="Clip" r:id="rId4" imgW="2590476" imgH="387047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858838"/>
                        <a:ext cx="3340100" cy="565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Grp="1" noChangeArrowheads="1"/>
          </p:cNvSpPr>
          <p:nvPr>
            <p:ph type="body" idx="4294967295"/>
          </p:nvPr>
        </p:nvSpPr>
        <p:spPr bwMode="auto">
          <a:xfrm>
            <a:off x="323850" y="1844675"/>
            <a:ext cx="4360863" cy="2530475"/>
          </a:xfrm>
          <a:prstGeom prst="rect">
            <a:avLst/>
          </a:prstGeom>
          <a:noFill/>
          <a:ln w="12700">
            <a:miter lim="800000"/>
            <a:headEnd/>
            <a:tailEnd/>
          </a:ln>
        </p:spPr>
        <p:txBody>
          <a:bodyPr>
            <a:spAutoFit/>
          </a:bodyPr>
          <a:lstStyle/>
          <a:p>
            <a:pPr>
              <a:buFontTx/>
              <a:buNone/>
            </a:pPr>
            <a:endParaRPr lang="en-US" sz="3200" smtClean="0">
              <a:latin typeface="Arial" charset="0"/>
            </a:endParaRPr>
          </a:p>
          <a:p>
            <a:pPr>
              <a:buFontTx/>
              <a:buNone/>
            </a:pPr>
            <a:r>
              <a:rPr lang="en-US" sz="4000" smtClean="0">
                <a:latin typeface="Arial" charset="0"/>
              </a:rPr>
              <a:t>Emergency Work</a:t>
            </a:r>
          </a:p>
          <a:p>
            <a:pPr>
              <a:spcBef>
                <a:spcPct val="0"/>
              </a:spcBef>
            </a:pPr>
            <a:endParaRPr lang="en-US" sz="4000" smtClean="0">
              <a:latin typeface="Arial" charset="0"/>
            </a:endParaRPr>
          </a:p>
          <a:p>
            <a:pPr>
              <a:spcBef>
                <a:spcPct val="0"/>
              </a:spcBef>
              <a:buFontTx/>
              <a:buNone/>
            </a:pPr>
            <a:r>
              <a:rPr lang="en-US" sz="4000" smtClean="0">
                <a:latin typeface="Arial" charset="0"/>
              </a:rPr>
              <a:t>Permanent Work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2" descr="debris"/>
          <p:cNvPicPr>
            <a:picLocks noChangeAspect="1" noChangeArrowheads="1"/>
          </p:cNvPicPr>
          <p:nvPr/>
        </p:nvPicPr>
        <p:blipFill>
          <a:blip r:embed="rId2" cstate="print"/>
          <a:srcRect/>
          <a:stretch>
            <a:fillRect/>
          </a:stretch>
        </p:blipFill>
        <p:spPr bwMode="auto">
          <a:xfrm>
            <a:off x="252413" y="1493838"/>
            <a:ext cx="3976687" cy="3884612"/>
          </a:xfrm>
          <a:prstGeom prst="rect">
            <a:avLst/>
          </a:prstGeom>
          <a:noFill/>
          <a:ln w="9525">
            <a:noFill/>
            <a:miter lim="800000"/>
            <a:headEnd/>
            <a:tailEnd/>
          </a:ln>
        </p:spPr>
      </p:pic>
      <p:sp>
        <p:nvSpPr>
          <p:cNvPr id="32770" name="Rectangle 3"/>
          <p:cNvSpPr>
            <a:spLocks noGrp="1" noChangeArrowheads="1"/>
          </p:cNvSpPr>
          <p:nvPr>
            <p:ph type="title"/>
          </p:nvPr>
        </p:nvSpPr>
        <p:spPr>
          <a:xfrm>
            <a:off x="315913" y="279400"/>
            <a:ext cx="8485187" cy="582613"/>
          </a:xfrm>
        </p:spPr>
        <p:txBody>
          <a:bodyPr anchor="t"/>
          <a:lstStyle/>
          <a:p>
            <a:pPr>
              <a:lnSpc>
                <a:spcPct val="85000"/>
              </a:lnSpc>
            </a:pPr>
            <a:r>
              <a:rPr lang="en-US" sz="4000" smtClean="0"/>
              <a:t>Emergency Work</a:t>
            </a:r>
          </a:p>
        </p:txBody>
      </p:sp>
      <p:sp>
        <p:nvSpPr>
          <p:cNvPr id="32771" name="Rectangle 4"/>
          <p:cNvSpPr>
            <a:spLocks noGrp="1" noChangeArrowheads="1"/>
          </p:cNvSpPr>
          <p:nvPr>
            <p:ph type="body" sz="half" idx="2"/>
          </p:nvPr>
        </p:nvSpPr>
        <p:spPr bwMode="auto">
          <a:xfrm>
            <a:off x="4349750" y="1271588"/>
            <a:ext cx="4191000" cy="4106862"/>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200" dirty="0" smtClean="0">
                <a:solidFill>
                  <a:srgbClr val="B0B1B3"/>
                </a:solidFill>
                <a:latin typeface="Arial" charset="0"/>
              </a:rPr>
              <a:t>Debris removal is eligible when:</a:t>
            </a:r>
          </a:p>
          <a:p>
            <a:pPr marL="173038" indent="-173038">
              <a:spcBef>
                <a:spcPct val="50000"/>
              </a:spcBef>
            </a:pPr>
            <a:r>
              <a:rPr lang="en-US" sz="2200" dirty="0" smtClean="0">
                <a:solidFill>
                  <a:srgbClr val="B0B1B3"/>
                </a:solidFill>
                <a:latin typeface="Arial" charset="0"/>
              </a:rPr>
              <a:t>It eliminates an immediate threat to life, health, and safety</a:t>
            </a:r>
          </a:p>
          <a:p>
            <a:pPr marL="173038" indent="-173038">
              <a:spcBef>
                <a:spcPct val="50000"/>
              </a:spcBef>
            </a:pPr>
            <a:r>
              <a:rPr lang="en-US" sz="2200" dirty="0" smtClean="0">
                <a:solidFill>
                  <a:srgbClr val="B0B1B3"/>
                </a:solidFill>
                <a:latin typeface="Arial" charset="0"/>
              </a:rPr>
              <a:t>It eliminates an immediate threat of significant damage to improved property</a:t>
            </a:r>
          </a:p>
          <a:p>
            <a:pPr marL="173038" indent="-173038">
              <a:spcBef>
                <a:spcPct val="50000"/>
              </a:spcBef>
            </a:pPr>
            <a:r>
              <a:rPr lang="en-US" sz="2200" dirty="0" smtClean="0">
                <a:solidFill>
                  <a:srgbClr val="B0B1B3"/>
                </a:solidFill>
                <a:latin typeface="Arial" charset="0"/>
              </a:rPr>
              <a:t>It ensures economic recovery of the community and provides a benefit for the community-at-large</a:t>
            </a:r>
          </a:p>
        </p:txBody>
      </p:sp>
      <p:sp>
        <p:nvSpPr>
          <p:cNvPr id="32772" name="Rectangle 5"/>
          <p:cNvSpPr>
            <a:spLocks noChangeArrowheads="1"/>
          </p:cNvSpPr>
          <p:nvPr/>
        </p:nvSpPr>
        <p:spPr bwMode="auto">
          <a:xfrm>
            <a:off x="320675" y="868363"/>
            <a:ext cx="4541838" cy="457200"/>
          </a:xfrm>
          <a:prstGeom prst="rect">
            <a:avLst/>
          </a:prstGeom>
          <a:noFill/>
          <a:ln w="9525">
            <a:noFill/>
            <a:miter lim="800000"/>
            <a:headEnd/>
            <a:tailEnd/>
          </a:ln>
        </p:spPr>
        <p:txBody>
          <a:bodyPr/>
          <a:lstStyle/>
          <a:p>
            <a:pPr eaLnBrk="0" hangingPunct="0">
              <a:lnSpc>
                <a:spcPct val="85000"/>
              </a:lnSpc>
            </a:pPr>
            <a:r>
              <a:rPr lang="en-US" altLang="en-US" sz="2500" b="0">
                <a:solidFill>
                  <a:srgbClr val="B0B1B3"/>
                </a:solidFill>
              </a:rPr>
              <a:t>Category A – Debris Removal</a:t>
            </a:r>
            <a:endParaRPr lang="en-US" sz="2500" b="0">
              <a:solidFill>
                <a:srgbClr val="B0B1B3"/>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15913" y="279400"/>
            <a:ext cx="8485187" cy="762000"/>
          </a:xfrm>
        </p:spPr>
        <p:txBody>
          <a:bodyPr anchor="t"/>
          <a:lstStyle/>
          <a:p>
            <a:pPr>
              <a:lnSpc>
                <a:spcPct val="85000"/>
              </a:lnSpc>
            </a:pPr>
            <a:r>
              <a:rPr lang="en-US" smtClean="0"/>
              <a:t>Debris Removal</a:t>
            </a:r>
          </a:p>
        </p:txBody>
      </p:sp>
      <p:sp>
        <p:nvSpPr>
          <p:cNvPr id="33794" name="Rectangle 3"/>
          <p:cNvSpPr>
            <a:spLocks noGrp="1" noChangeArrowheads="1"/>
          </p:cNvSpPr>
          <p:nvPr>
            <p:ph type="body" sz="half" idx="2"/>
          </p:nvPr>
        </p:nvSpPr>
        <p:spPr bwMode="auto">
          <a:xfrm>
            <a:off x="457200" y="1524000"/>
            <a:ext cx="3992563" cy="3886200"/>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200" dirty="0" smtClean="0">
                <a:solidFill>
                  <a:srgbClr val="B0B1B3"/>
                </a:solidFill>
                <a:latin typeface="Arial" charset="0"/>
              </a:rPr>
              <a:t>Debris removal is generally the responsibility of the property owner.</a:t>
            </a:r>
          </a:p>
          <a:p>
            <a:pPr marL="173038" indent="-173038">
              <a:buFontTx/>
              <a:buNone/>
            </a:pPr>
            <a:endParaRPr lang="en-US" sz="2200" dirty="0" smtClean="0">
              <a:solidFill>
                <a:srgbClr val="B0B1B3"/>
              </a:solidFill>
              <a:latin typeface="Arial" charset="0"/>
            </a:endParaRPr>
          </a:p>
          <a:p>
            <a:pPr marL="173038" indent="-173038">
              <a:buFontTx/>
              <a:buNone/>
            </a:pPr>
            <a:r>
              <a:rPr lang="en-US" sz="2200" dirty="0" smtClean="0">
                <a:solidFill>
                  <a:srgbClr val="B0B1B3"/>
                </a:solidFill>
                <a:latin typeface="Arial" charset="0"/>
              </a:rPr>
              <a:t>However, if debris is so widespread that public health, safety, or economic recovery of the community is threatened, the actual removal of debris from private property </a:t>
            </a:r>
            <a:r>
              <a:rPr lang="en-US" sz="2200" u="sng" dirty="0" smtClean="0">
                <a:solidFill>
                  <a:srgbClr val="B0B1B3"/>
                </a:solidFill>
                <a:latin typeface="Arial" charset="0"/>
              </a:rPr>
              <a:t>may</a:t>
            </a:r>
            <a:r>
              <a:rPr lang="en-US" sz="2200" dirty="0" smtClean="0">
                <a:solidFill>
                  <a:srgbClr val="B0B1B3"/>
                </a:solidFill>
                <a:latin typeface="Arial" charset="0"/>
              </a:rPr>
              <a:t> be eligible. (ASK FIRST)</a:t>
            </a:r>
          </a:p>
        </p:txBody>
      </p:sp>
      <p:sp>
        <p:nvSpPr>
          <p:cNvPr id="33795" name="Rectangle 4"/>
          <p:cNvSpPr>
            <a:spLocks noChangeArrowheads="1"/>
          </p:cNvSpPr>
          <p:nvPr/>
        </p:nvSpPr>
        <p:spPr bwMode="auto">
          <a:xfrm>
            <a:off x="320675" y="868363"/>
            <a:ext cx="8226425" cy="457200"/>
          </a:xfrm>
          <a:prstGeom prst="rect">
            <a:avLst/>
          </a:prstGeom>
          <a:noFill/>
          <a:ln w="9525">
            <a:noFill/>
            <a:miter lim="800000"/>
            <a:headEnd/>
            <a:tailEnd/>
          </a:ln>
        </p:spPr>
        <p:txBody>
          <a:bodyPr/>
          <a:lstStyle/>
          <a:p>
            <a:pPr eaLnBrk="0" hangingPunct="0">
              <a:lnSpc>
                <a:spcPct val="85000"/>
              </a:lnSpc>
            </a:pPr>
            <a:r>
              <a:rPr lang="en-US" sz="2500" b="0">
                <a:solidFill>
                  <a:srgbClr val="B0B1B3"/>
                </a:solidFill>
              </a:rPr>
              <a:t>Private Property</a:t>
            </a:r>
          </a:p>
        </p:txBody>
      </p:sp>
      <p:pic>
        <p:nvPicPr>
          <p:cNvPr id="33796" name="Picture 5" descr="PrivProp"/>
          <p:cNvPicPr>
            <a:picLocks noChangeAspect="1" noChangeArrowheads="1"/>
          </p:cNvPicPr>
          <p:nvPr/>
        </p:nvPicPr>
        <p:blipFill>
          <a:blip r:embed="rId2" cstate="print"/>
          <a:srcRect/>
          <a:stretch>
            <a:fillRect/>
          </a:stretch>
        </p:blipFill>
        <p:spPr bwMode="auto">
          <a:xfrm>
            <a:off x="4638675" y="1524000"/>
            <a:ext cx="3976688" cy="3884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0" y="363538"/>
            <a:ext cx="9144000" cy="5783262"/>
          </a:xfrm>
        </p:spPr>
        <p:txBody>
          <a:bodyPr/>
          <a:lstStyle/>
          <a:p>
            <a:r>
              <a:rPr lang="en-US" sz="6600" dirty="0" smtClean="0"/>
              <a:t/>
            </a:r>
            <a:br>
              <a:rPr lang="en-US" sz="6600" dirty="0" smtClean="0"/>
            </a:br>
            <a:r>
              <a:rPr lang="en-US" sz="3600" dirty="0" smtClean="0"/>
              <a:t>Federal Emergency Management Agency</a:t>
            </a:r>
            <a:r>
              <a:rPr lang="en-US" sz="6600" dirty="0" smtClean="0"/>
              <a:t/>
            </a:r>
            <a:br>
              <a:rPr lang="en-US" sz="6600" dirty="0" smtClean="0"/>
            </a:br>
            <a:r>
              <a:rPr lang="en-US" sz="6600" dirty="0" smtClean="0"/>
              <a:t>Public Assistance Program</a:t>
            </a:r>
            <a:r>
              <a:rPr lang="en-US" sz="5400" dirty="0" smtClean="0"/>
              <a:t> </a:t>
            </a:r>
            <a:br>
              <a:rPr lang="en-US" sz="5400" dirty="0" smtClean="0"/>
            </a:br>
            <a:r>
              <a:rPr lang="en-US" sz="5400" dirty="0" smtClean="0"/>
              <a:t/>
            </a:r>
            <a:br>
              <a:rPr lang="en-US" sz="5400" dirty="0" smtClean="0"/>
            </a:br>
            <a:r>
              <a:rPr lang="en-US" dirty="0" smtClean="0"/>
              <a:t/>
            </a:r>
            <a:br>
              <a:rPr lang="en-US" dirty="0" smtClean="0"/>
            </a:br>
            <a:r>
              <a:rPr lang="en-US" sz="2800" dirty="0" smtClean="0"/>
              <a:t/>
            </a:r>
            <a:br>
              <a:rPr lang="en-US" sz="2800" dirty="0" smtClean="0"/>
            </a:br>
            <a:r>
              <a:rPr lang="en-US" sz="2800" smtClean="0"/>
              <a:t>April 2018</a:t>
            </a:r>
            <a:r>
              <a:rPr lang="en-US" sz="2800" dirty="0" smtClean="0"/>
              <a:t/>
            </a:r>
            <a:br>
              <a:rPr lang="en-US" sz="2800" dirty="0" smtClean="0"/>
            </a:br>
            <a:r>
              <a:rPr lang="en-US" sz="2400" dirty="0" smtClean="0"/>
              <a:t>Recovery Division</a:t>
            </a:r>
            <a:br>
              <a:rPr lang="en-US" sz="2400" dirty="0" smtClean="0"/>
            </a:br>
            <a:r>
              <a:rPr lang="en-US" sz="2400" dirty="0" smtClean="0"/>
              <a:t/>
            </a:r>
            <a:br>
              <a:rPr lang="en-US" sz="2400" dirty="0" smtClean="0"/>
            </a:br>
            <a:endParaRPr lang="en-US" sz="2400" dirty="0" smtClean="0"/>
          </a:p>
        </p:txBody>
      </p:sp>
      <p:pic>
        <p:nvPicPr>
          <p:cNvPr id="17410" name="Picture 3" descr="DHS-FEMA logo.jpg.png"/>
          <p:cNvPicPr>
            <a:picLocks noChangeAspect="1"/>
          </p:cNvPicPr>
          <p:nvPr/>
        </p:nvPicPr>
        <p:blipFill>
          <a:blip r:embed="rId3" cstate="print"/>
          <a:srcRect/>
          <a:stretch>
            <a:fillRect/>
          </a:stretch>
        </p:blipFill>
        <p:spPr bwMode="auto">
          <a:xfrm>
            <a:off x="2667000" y="3233738"/>
            <a:ext cx="3810000" cy="184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2" descr="emergprotect"/>
          <p:cNvPicPr>
            <a:picLocks noChangeAspect="1" noChangeArrowheads="1"/>
          </p:cNvPicPr>
          <p:nvPr/>
        </p:nvPicPr>
        <p:blipFill>
          <a:blip r:embed="rId2" cstate="print"/>
          <a:srcRect/>
          <a:stretch>
            <a:fillRect/>
          </a:stretch>
        </p:blipFill>
        <p:spPr bwMode="auto">
          <a:xfrm>
            <a:off x="457200" y="1524000"/>
            <a:ext cx="3976688" cy="3884613"/>
          </a:xfrm>
          <a:prstGeom prst="rect">
            <a:avLst/>
          </a:prstGeom>
          <a:noFill/>
          <a:ln w="9525">
            <a:noFill/>
            <a:miter lim="800000"/>
            <a:headEnd/>
            <a:tailEnd/>
          </a:ln>
        </p:spPr>
      </p:pic>
      <p:sp>
        <p:nvSpPr>
          <p:cNvPr id="34818" name="Rectangle 3"/>
          <p:cNvSpPr>
            <a:spLocks noGrp="1" noChangeArrowheads="1"/>
          </p:cNvSpPr>
          <p:nvPr>
            <p:ph type="title"/>
          </p:nvPr>
        </p:nvSpPr>
        <p:spPr>
          <a:xfrm>
            <a:off x="315913" y="279400"/>
            <a:ext cx="8485187" cy="762000"/>
          </a:xfrm>
        </p:spPr>
        <p:txBody>
          <a:bodyPr anchor="t"/>
          <a:lstStyle/>
          <a:p>
            <a:pPr>
              <a:lnSpc>
                <a:spcPct val="85000"/>
              </a:lnSpc>
            </a:pPr>
            <a:r>
              <a:rPr lang="en-US" smtClean="0"/>
              <a:t>Emergency Work</a:t>
            </a:r>
          </a:p>
        </p:txBody>
      </p:sp>
      <p:sp>
        <p:nvSpPr>
          <p:cNvPr id="34819" name="Rectangle 4"/>
          <p:cNvSpPr>
            <a:spLocks noGrp="1" noChangeArrowheads="1"/>
          </p:cNvSpPr>
          <p:nvPr>
            <p:ph type="body" sz="half" idx="2"/>
          </p:nvPr>
        </p:nvSpPr>
        <p:spPr bwMode="auto">
          <a:xfrm>
            <a:off x="4572000" y="1466850"/>
            <a:ext cx="4191000" cy="3886200"/>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200" dirty="0" smtClean="0">
                <a:solidFill>
                  <a:srgbClr val="B0B1B3"/>
                </a:solidFill>
                <a:latin typeface="Arial" charset="0"/>
              </a:rPr>
              <a:t>Emergency Protective Measures are actions taken by a community before, during, and following a disaster to save lives, protect public health and safety, or eliminate immediate threat of significant damage to improved public and private property through cost effective measures.</a:t>
            </a:r>
          </a:p>
        </p:txBody>
      </p:sp>
      <p:sp>
        <p:nvSpPr>
          <p:cNvPr id="34820" name="Rectangle 5"/>
          <p:cNvSpPr>
            <a:spLocks noChangeArrowheads="1"/>
          </p:cNvSpPr>
          <p:nvPr/>
        </p:nvSpPr>
        <p:spPr bwMode="auto">
          <a:xfrm>
            <a:off x="320675" y="868363"/>
            <a:ext cx="8226425" cy="457200"/>
          </a:xfrm>
          <a:prstGeom prst="rect">
            <a:avLst/>
          </a:prstGeom>
          <a:noFill/>
          <a:ln w="9525">
            <a:noFill/>
            <a:miter lim="800000"/>
            <a:headEnd/>
            <a:tailEnd/>
          </a:ln>
        </p:spPr>
        <p:txBody>
          <a:bodyPr/>
          <a:lstStyle/>
          <a:p>
            <a:pPr eaLnBrk="0" hangingPunct="0">
              <a:lnSpc>
                <a:spcPct val="85000"/>
              </a:lnSpc>
            </a:pPr>
            <a:r>
              <a:rPr lang="en-US" altLang="en-US" b="0">
                <a:solidFill>
                  <a:srgbClr val="B0B1B3"/>
                </a:solidFill>
              </a:rPr>
              <a:t>Category B – Emergency Protective Measures</a:t>
            </a:r>
            <a:endParaRPr lang="en-US" b="0">
              <a:solidFill>
                <a:srgbClr val="B0B1B3"/>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body" idx="1"/>
          </p:nvPr>
        </p:nvSpPr>
        <p:spPr bwMode="auto">
          <a:xfrm>
            <a:off x="457200" y="1600200"/>
            <a:ext cx="8135938" cy="4269658"/>
          </a:xfrm>
          <a:noFill/>
          <a:ln>
            <a:miter lim="800000"/>
            <a:headEnd/>
            <a:tailEnd/>
          </a:ln>
        </p:spPr>
        <p:txBody>
          <a:bodyPr vert="horz" wrap="square" lIns="91440" tIns="45720" rIns="91440" bIns="45720" numCol="1" anchor="t" anchorCtr="0" compatLnSpc="1">
            <a:prstTxWarp prst="textNoShape">
              <a:avLst/>
            </a:prstTxWarp>
          </a:bodyPr>
          <a:lstStyle/>
          <a:p>
            <a:pPr marL="571500" lvl="1" indent="-223838"/>
            <a:r>
              <a:rPr lang="en-US" dirty="0" smtClean="0">
                <a:solidFill>
                  <a:srgbClr val="B0B1B3"/>
                </a:solidFill>
                <a:latin typeface="Arial" charset="0"/>
              </a:rPr>
              <a:t>Eligible permanent work: </a:t>
            </a:r>
          </a:p>
          <a:p>
            <a:pPr marL="909638" lvl="2" indent="-222250"/>
            <a:r>
              <a:rPr lang="en-US" sz="2400" dirty="0" smtClean="0">
                <a:solidFill>
                  <a:srgbClr val="B0B1B3"/>
                </a:solidFill>
                <a:latin typeface="Arial" charset="0"/>
              </a:rPr>
              <a:t>Must repair, restore or replace disaster-damaged facilities in accordance with all regulations</a:t>
            </a:r>
          </a:p>
          <a:p>
            <a:pPr marL="909638" lvl="2" indent="-222250"/>
            <a:r>
              <a:rPr lang="en-US" sz="2400" dirty="0" smtClean="0">
                <a:solidFill>
                  <a:srgbClr val="B0B1B3"/>
                </a:solidFill>
                <a:latin typeface="Arial" charset="0"/>
              </a:rPr>
              <a:t>Must restore to pre-disaster design, capacity and function in accordance with applicable codes and standards</a:t>
            </a:r>
          </a:p>
          <a:p>
            <a:pPr marL="909638" lvl="2" indent="-222250"/>
            <a:r>
              <a:rPr lang="en-US" sz="2400" dirty="0" smtClean="0">
                <a:solidFill>
                  <a:srgbClr val="B0B1B3"/>
                </a:solidFill>
                <a:latin typeface="Arial" charset="0"/>
              </a:rPr>
              <a:t>Must be required as a result of the disaster</a:t>
            </a:r>
          </a:p>
          <a:p>
            <a:pPr marL="909638" lvl="2" indent="-222250"/>
            <a:r>
              <a:rPr lang="en-US" sz="2400" dirty="0" smtClean="0">
                <a:solidFill>
                  <a:srgbClr val="B0B1B3"/>
                </a:solidFill>
                <a:latin typeface="Arial" charset="0"/>
              </a:rPr>
              <a:t>May include cost effective hazard mitigation measures</a:t>
            </a:r>
          </a:p>
        </p:txBody>
      </p:sp>
      <p:sp>
        <p:nvSpPr>
          <p:cNvPr id="35842" name="Rectangle 3"/>
          <p:cNvSpPr>
            <a:spLocks noGrp="1" noChangeArrowheads="1"/>
          </p:cNvSpPr>
          <p:nvPr>
            <p:ph type="title"/>
          </p:nvPr>
        </p:nvSpPr>
        <p:spPr>
          <a:xfrm>
            <a:off x="315913" y="320675"/>
            <a:ext cx="7469187" cy="1009650"/>
          </a:xfrm>
        </p:spPr>
        <p:txBody>
          <a:bodyPr anchor="t"/>
          <a:lstStyle/>
          <a:p>
            <a:pPr>
              <a:lnSpc>
                <a:spcPct val="85000"/>
              </a:lnSpc>
            </a:pPr>
            <a:r>
              <a:rPr lang="en-US" smtClean="0"/>
              <a:t>Permanent Work</a:t>
            </a:r>
          </a:p>
        </p:txBody>
      </p:sp>
      <p:sp>
        <p:nvSpPr>
          <p:cNvPr id="35843" name="Rectangle 4"/>
          <p:cNvSpPr>
            <a:spLocks noChangeArrowheads="1"/>
          </p:cNvSpPr>
          <p:nvPr/>
        </p:nvSpPr>
        <p:spPr bwMode="auto">
          <a:xfrm>
            <a:off x="319088" y="1063625"/>
            <a:ext cx="7469187" cy="469900"/>
          </a:xfrm>
          <a:prstGeom prst="rect">
            <a:avLst/>
          </a:prstGeom>
          <a:noFill/>
          <a:ln w="9525">
            <a:noFill/>
            <a:miter lim="800000"/>
            <a:headEnd/>
            <a:tailEnd/>
          </a:ln>
        </p:spPr>
        <p:txBody>
          <a:bodyPr/>
          <a:lstStyle/>
          <a:p>
            <a:pPr eaLnBrk="0" hangingPunct="0">
              <a:lnSpc>
                <a:spcPct val="85000"/>
              </a:lnSpc>
            </a:pPr>
            <a:r>
              <a:rPr lang="en-US">
                <a:solidFill>
                  <a:srgbClr val="B0B1B3"/>
                </a:solidFill>
              </a:rPr>
              <a:t>Work Categories C - 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bwMode="auto">
          <a:xfrm>
            <a:off x="457200" y="1800225"/>
            <a:ext cx="8135938" cy="3643313"/>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dirty="0" smtClean="0">
                <a:solidFill>
                  <a:srgbClr val="B0B1B3"/>
                </a:solidFill>
                <a:latin typeface="Arial" charset="0"/>
              </a:rPr>
              <a:t>To be eligible for reimbursement, costs must: </a:t>
            </a:r>
          </a:p>
          <a:p>
            <a:pPr marL="909638" lvl="2" indent="-222250"/>
            <a:r>
              <a:rPr lang="en-US" sz="2800" dirty="0" smtClean="0">
                <a:solidFill>
                  <a:srgbClr val="B0B1B3"/>
                </a:solidFill>
                <a:latin typeface="Arial" charset="0"/>
              </a:rPr>
              <a:t>Be reasonable and necessary to accomplish eligible work</a:t>
            </a:r>
          </a:p>
          <a:p>
            <a:pPr marL="909638" lvl="2" indent="-222250"/>
            <a:r>
              <a:rPr lang="en-US" sz="2800" dirty="0" smtClean="0">
                <a:solidFill>
                  <a:srgbClr val="B0B1B3"/>
                </a:solidFill>
                <a:latin typeface="Arial" charset="0"/>
              </a:rPr>
              <a:t>Comply with federal, state, and local laws and regulations</a:t>
            </a:r>
          </a:p>
          <a:p>
            <a:pPr marL="909638" lvl="2" indent="-222250"/>
            <a:r>
              <a:rPr lang="en-US" sz="2800" dirty="0" smtClean="0">
                <a:solidFill>
                  <a:srgbClr val="B0B1B3"/>
                </a:solidFill>
                <a:latin typeface="Arial" charset="0"/>
              </a:rPr>
              <a:t>Include deductions of insurance proceeds, salvage value, and purchase discounts.</a:t>
            </a:r>
          </a:p>
          <a:p>
            <a:pPr marL="909638" lvl="2" indent="-222250"/>
            <a:r>
              <a:rPr lang="en-US" sz="2800" dirty="0" smtClean="0">
                <a:solidFill>
                  <a:srgbClr val="B0B1B3"/>
                </a:solidFill>
                <a:latin typeface="Arial" charset="0"/>
              </a:rPr>
              <a:t>Follow </a:t>
            </a:r>
            <a:r>
              <a:rPr lang="en-US" sz="2800" smtClean="0">
                <a:solidFill>
                  <a:srgbClr val="B0B1B3"/>
                </a:solidFill>
                <a:latin typeface="Arial" charset="0"/>
              </a:rPr>
              <a:t>Federal procurement 2 CFR</a:t>
            </a:r>
            <a:endParaRPr lang="en-US" sz="2800" dirty="0" smtClean="0">
              <a:solidFill>
                <a:srgbClr val="B0B1B3"/>
              </a:solidFill>
              <a:latin typeface="Arial" charset="0"/>
            </a:endParaRPr>
          </a:p>
        </p:txBody>
      </p:sp>
      <p:sp>
        <p:nvSpPr>
          <p:cNvPr id="36866" name="Rectangle 3"/>
          <p:cNvSpPr>
            <a:spLocks noGrp="1" noChangeArrowheads="1"/>
          </p:cNvSpPr>
          <p:nvPr>
            <p:ph type="title"/>
          </p:nvPr>
        </p:nvSpPr>
        <p:spPr>
          <a:xfrm>
            <a:off x="315913" y="501650"/>
            <a:ext cx="7469187" cy="828675"/>
          </a:xfrm>
        </p:spPr>
        <p:txBody>
          <a:bodyPr anchor="t"/>
          <a:lstStyle/>
          <a:p>
            <a:pPr>
              <a:lnSpc>
                <a:spcPct val="85000"/>
              </a:lnSpc>
            </a:pPr>
            <a:r>
              <a:rPr lang="en-US" smtClean="0"/>
              <a:t>Cost Eligibility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9270" y="124102"/>
            <a:ext cx="9074150" cy="588962"/>
          </a:xfrm>
        </p:spPr>
        <p:txBody>
          <a:bodyPr/>
          <a:lstStyle/>
          <a:p>
            <a:pPr>
              <a:lnSpc>
                <a:spcPct val="95000"/>
              </a:lnSpc>
            </a:pPr>
            <a:r>
              <a:rPr lang="en-US" sz="4000" dirty="0" smtClean="0"/>
              <a:t>Small Project or Large Project?</a:t>
            </a:r>
          </a:p>
        </p:txBody>
      </p:sp>
      <p:sp>
        <p:nvSpPr>
          <p:cNvPr id="37890" name="Rectangle 3"/>
          <p:cNvSpPr>
            <a:spLocks noGrp="1" noChangeArrowheads="1"/>
          </p:cNvSpPr>
          <p:nvPr>
            <p:ph type="body" idx="1"/>
          </p:nvPr>
        </p:nvSpPr>
        <p:spPr bwMode="auto">
          <a:xfrm>
            <a:off x="0" y="5613247"/>
            <a:ext cx="9113420" cy="971550"/>
          </a:xfrm>
          <a:noFill/>
          <a:ln w="12700">
            <a:miter lim="800000"/>
            <a:headEnd/>
            <a:tailEnd/>
          </a:ln>
        </p:spPr>
        <p:txBody>
          <a:bodyPr vert="horz" wrap="square" lIns="90488" tIns="44450" rIns="90488" bIns="44450" numCol="1" anchor="t" anchorCtr="0" compatLnSpc="1">
            <a:prstTxWarp prst="textNoShape">
              <a:avLst/>
            </a:prstTxWarp>
          </a:bodyPr>
          <a:lstStyle/>
          <a:p>
            <a:pPr algn="ctr">
              <a:spcBef>
                <a:spcPct val="30000"/>
              </a:spcBef>
              <a:buFontTx/>
              <a:buNone/>
            </a:pPr>
            <a:r>
              <a:rPr lang="en-US" dirty="0" smtClean="0">
                <a:solidFill>
                  <a:schemeClr val="tx2"/>
                </a:solidFill>
                <a:latin typeface="Arial" charset="0"/>
              </a:rPr>
              <a:t>   Annually updated,  $128,900 is the FFY 2019 upper threshold amount for small projects.</a:t>
            </a:r>
          </a:p>
        </p:txBody>
      </p:sp>
      <p:grpSp>
        <p:nvGrpSpPr>
          <p:cNvPr id="2" name="Group 4"/>
          <p:cNvGrpSpPr>
            <a:grpSpLocks/>
          </p:cNvGrpSpPr>
          <p:nvPr/>
        </p:nvGrpSpPr>
        <p:grpSpPr bwMode="auto">
          <a:xfrm>
            <a:off x="2067339" y="3601220"/>
            <a:ext cx="5119642" cy="1958135"/>
            <a:chOff x="912" y="1633"/>
            <a:chExt cx="3879" cy="1478"/>
          </a:xfrm>
        </p:grpSpPr>
        <p:sp>
          <p:nvSpPr>
            <p:cNvPr id="37892" name="WordArt 5"/>
            <p:cNvSpPr>
              <a:spLocks noChangeArrowheads="1" noChangeShapeType="1" noTextEdit="1"/>
            </p:cNvSpPr>
            <p:nvPr/>
          </p:nvSpPr>
          <p:spPr bwMode="auto">
            <a:xfrm>
              <a:off x="912" y="1851"/>
              <a:ext cx="471" cy="104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tx2"/>
                  </a:solidFill>
                  <a:latin typeface="Arial Black"/>
                </a:rPr>
                <a:t>&lt;</a:t>
              </a:r>
            </a:p>
          </p:txBody>
        </p:sp>
        <p:sp>
          <p:nvSpPr>
            <p:cNvPr id="37893" name="WordArt 6"/>
            <p:cNvSpPr>
              <a:spLocks noChangeArrowheads="1" noChangeShapeType="1" noTextEdit="1"/>
            </p:cNvSpPr>
            <p:nvPr/>
          </p:nvSpPr>
          <p:spPr bwMode="auto">
            <a:xfrm>
              <a:off x="4320" y="1851"/>
              <a:ext cx="471" cy="104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tx2"/>
                  </a:solidFill>
                  <a:latin typeface="Arial Black"/>
                </a:rPr>
                <a:t>&gt;</a:t>
              </a:r>
            </a:p>
          </p:txBody>
        </p:sp>
        <p:grpSp>
          <p:nvGrpSpPr>
            <p:cNvPr id="37894" name="Group 7"/>
            <p:cNvGrpSpPr>
              <a:grpSpLocks/>
            </p:cNvGrpSpPr>
            <p:nvPr/>
          </p:nvGrpSpPr>
          <p:grpSpPr bwMode="auto">
            <a:xfrm>
              <a:off x="1613" y="1633"/>
              <a:ext cx="2419" cy="1478"/>
              <a:chOff x="1575" y="1633"/>
              <a:chExt cx="2419" cy="1478"/>
            </a:xfrm>
          </p:grpSpPr>
          <p:sp>
            <p:nvSpPr>
              <p:cNvPr id="37895" name="AutoShape 8"/>
              <p:cNvSpPr>
                <a:spLocks noChangeArrowheads="1"/>
              </p:cNvSpPr>
              <p:nvPr/>
            </p:nvSpPr>
            <p:spPr bwMode="auto">
              <a:xfrm>
                <a:off x="1575" y="1633"/>
                <a:ext cx="2419" cy="1478"/>
              </a:xfrm>
              <a:prstGeom prst="leftRightArrow">
                <a:avLst>
                  <a:gd name="adj1" fmla="val 50000"/>
                  <a:gd name="adj2" fmla="val 32733"/>
                </a:avLst>
              </a:prstGeom>
              <a:solidFill>
                <a:srgbClr val="FFCC66"/>
              </a:solidFill>
              <a:ln w="9525">
                <a:solidFill>
                  <a:srgbClr val="000000"/>
                </a:solidFill>
                <a:miter lim="800000"/>
                <a:headEnd/>
                <a:tailEnd/>
              </a:ln>
            </p:spPr>
            <p:txBody>
              <a:bodyPr wrap="none" anchor="ctr"/>
              <a:lstStyle/>
              <a:p>
                <a:pPr algn="ctr" eaLnBrk="0" hangingPunct="0"/>
                <a:endParaRPr lang="en-US">
                  <a:solidFill>
                    <a:schemeClr val="tx1"/>
                  </a:solidFill>
                </a:endParaRPr>
              </a:p>
            </p:txBody>
          </p:sp>
          <p:sp>
            <p:nvSpPr>
              <p:cNvPr id="37896" name="WordArt 9"/>
              <p:cNvSpPr>
                <a:spLocks noChangeArrowheads="1" noChangeShapeType="1" noTextEdit="1"/>
              </p:cNvSpPr>
              <p:nvPr/>
            </p:nvSpPr>
            <p:spPr bwMode="auto">
              <a:xfrm>
                <a:off x="1767" y="2121"/>
                <a:ext cx="2016" cy="571"/>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chemeClr val="bg1"/>
                    </a:solidFill>
                    <a:latin typeface="Arial Black"/>
                  </a:rPr>
                  <a:t>$3,200</a:t>
                </a:r>
                <a:endParaRPr lang="en-US" sz="3600" kern="10" dirty="0">
                  <a:ln w="9525">
                    <a:solidFill>
                      <a:srgbClr val="000000"/>
                    </a:solidFill>
                    <a:round/>
                    <a:headEnd/>
                    <a:tailEnd/>
                  </a:ln>
                  <a:solidFill>
                    <a:schemeClr val="bg1"/>
                  </a:solidFill>
                  <a:latin typeface="Arial Black"/>
                </a:endParaRPr>
              </a:p>
            </p:txBody>
          </p:sp>
        </p:grpSp>
      </p:grpSp>
      <p:grpSp>
        <p:nvGrpSpPr>
          <p:cNvPr id="10" name="Group 4"/>
          <p:cNvGrpSpPr>
            <a:grpSpLocks/>
          </p:cNvGrpSpPr>
          <p:nvPr/>
        </p:nvGrpSpPr>
        <p:grpSpPr bwMode="auto">
          <a:xfrm>
            <a:off x="1892552" y="1130659"/>
            <a:ext cx="5294429" cy="2010106"/>
            <a:chOff x="912" y="1633"/>
            <a:chExt cx="3879" cy="1478"/>
          </a:xfrm>
        </p:grpSpPr>
        <p:sp>
          <p:nvSpPr>
            <p:cNvPr id="11" name="WordArt 5"/>
            <p:cNvSpPr>
              <a:spLocks noChangeArrowheads="1" noChangeShapeType="1" noTextEdit="1"/>
            </p:cNvSpPr>
            <p:nvPr/>
          </p:nvSpPr>
          <p:spPr bwMode="auto">
            <a:xfrm>
              <a:off x="912" y="1851"/>
              <a:ext cx="471" cy="104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tx2"/>
                  </a:solidFill>
                  <a:latin typeface="Arial Black"/>
                </a:rPr>
                <a:t>&lt;</a:t>
              </a:r>
            </a:p>
          </p:txBody>
        </p:sp>
        <p:sp>
          <p:nvSpPr>
            <p:cNvPr id="12" name="WordArt 6"/>
            <p:cNvSpPr>
              <a:spLocks noChangeArrowheads="1" noChangeShapeType="1" noTextEdit="1"/>
            </p:cNvSpPr>
            <p:nvPr/>
          </p:nvSpPr>
          <p:spPr bwMode="auto">
            <a:xfrm>
              <a:off x="4320" y="1851"/>
              <a:ext cx="471" cy="104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tx2"/>
                  </a:solidFill>
                  <a:latin typeface="Arial Black"/>
                </a:rPr>
                <a:t>&gt;</a:t>
              </a:r>
            </a:p>
          </p:txBody>
        </p:sp>
        <p:grpSp>
          <p:nvGrpSpPr>
            <p:cNvPr id="13" name="Group 7"/>
            <p:cNvGrpSpPr>
              <a:grpSpLocks/>
            </p:cNvGrpSpPr>
            <p:nvPr/>
          </p:nvGrpSpPr>
          <p:grpSpPr bwMode="auto">
            <a:xfrm>
              <a:off x="1613" y="1633"/>
              <a:ext cx="2419" cy="1478"/>
              <a:chOff x="1575" y="1633"/>
              <a:chExt cx="2419" cy="1478"/>
            </a:xfrm>
          </p:grpSpPr>
          <p:sp>
            <p:nvSpPr>
              <p:cNvPr id="14" name="AutoShape 8"/>
              <p:cNvSpPr>
                <a:spLocks noChangeArrowheads="1"/>
              </p:cNvSpPr>
              <p:nvPr/>
            </p:nvSpPr>
            <p:spPr bwMode="auto">
              <a:xfrm>
                <a:off x="1575" y="1633"/>
                <a:ext cx="2419" cy="1478"/>
              </a:xfrm>
              <a:prstGeom prst="leftRightArrow">
                <a:avLst>
                  <a:gd name="adj1" fmla="val 50000"/>
                  <a:gd name="adj2" fmla="val 32733"/>
                </a:avLst>
              </a:prstGeom>
              <a:solidFill>
                <a:srgbClr val="FFCC66"/>
              </a:solidFill>
              <a:ln w="9525">
                <a:solidFill>
                  <a:srgbClr val="000000"/>
                </a:solidFill>
                <a:miter lim="800000"/>
                <a:headEnd/>
                <a:tailEnd/>
              </a:ln>
            </p:spPr>
            <p:txBody>
              <a:bodyPr wrap="none" anchor="ctr"/>
              <a:lstStyle/>
              <a:p>
                <a:pPr algn="ctr" eaLnBrk="0" hangingPunct="0"/>
                <a:endParaRPr lang="en-US">
                  <a:solidFill>
                    <a:schemeClr val="tx1"/>
                  </a:solidFill>
                </a:endParaRPr>
              </a:p>
            </p:txBody>
          </p:sp>
          <p:sp>
            <p:nvSpPr>
              <p:cNvPr id="15" name="WordArt 9"/>
              <p:cNvSpPr>
                <a:spLocks noChangeArrowheads="1" noChangeShapeType="1" noTextEdit="1"/>
              </p:cNvSpPr>
              <p:nvPr/>
            </p:nvSpPr>
            <p:spPr bwMode="auto">
              <a:xfrm>
                <a:off x="1767" y="2121"/>
                <a:ext cx="2016" cy="571"/>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chemeClr val="bg1"/>
                    </a:solidFill>
                    <a:latin typeface="Arial Black"/>
                  </a:rPr>
                  <a:t>$128,900</a:t>
                </a:r>
                <a:endParaRPr lang="en-US" sz="3600" kern="10" dirty="0">
                  <a:ln w="9525">
                    <a:solidFill>
                      <a:srgbClr val="000000"/>
                    </a:solidFill>
                    <a:round/>
                    <a:headEnd/>
                    <a:tailEnd/>
                  </a:ln>
                  <a:solidFill>
                    <a:schemeClr val="bg1"/>
                  </a:solidFill>
                  <a:latin typeface="Arial Black"/>
                </a:endParaRPr>
              </a:p>
            </p:txBody>
          </p:sp>
        </p:grpSp>
      </p:grpSp>
      <p:sp>
        <p:nvSpPr>
          <p:cNvPr id="3" name="TextBox 2"/>
          <p:cNvSpPr txBox="1"/>
          <p:nvPr/>
        </p:nvSpPr>
        <p:spPr>
          <a:xfrm>
            <a:off x="173083" y="1693832"/>
            <a:ext cx="1719469" cy="830997"/>
          </a:xfrm>
          <a:prstGeom prst="rect">
            <a:avLst/>
          </a:prstGeom>
          <a:noFill/>
        </p:spPr>
        <p:txBody>
          <a:bodyPr wrap="square" rtlCol="0">
            <a:spAutoFit/>
          </a:bodyPr>
          <a:lstStyle/>
          <a:p>
            <a:pPr algn="ctr"/>
            <a:r>
              <a:rPr lang="en-US" dirty="0" smtClean="0">
                <a:solidFill>
                  <a:srgbClr val="FFFFFF"/>
                </a:solidFill>
              </a:rPr>
              <a:t>Upper</a:t>
            </a:r>
          </a:p>
          <a:p>
            <a:pPr algn="ctr"/>
            <a:r>
              <a:rPr lang="en-US" dirty="0" smtClean="0">
                <a:solidFill>
                  <a:srgbClr val="FFFFFF"/>
                </a:solidFill>
              </a:rPr>
              <a:t>Threshold</a:t>
            </a:r>
            <a:endParaRPr lang="en-US" dirty="0">
              <a:solidFill>
                <a:srgbClr val="FFFFFF"/>
              </a:solidFill>
            </a:endParaRPr>
          </a:p>
        </p:txBody>
      </p:sp>
      <p:sp>
        <p:nvSpPr>
          <p:cNvPr id="17" name="TextBox 16"/>
          <p:cNvSpPr txBox="1"/>
          <p:nvPr/>
        </p:nvSpPr>
        <p:spPr>
          <a:xfrm>
            <a:off x="221166" y="4114917"/>
            <a:ext cx="1719469" cy="830997"/>
          </a:xfrm>
          <a:prstGeom prst="rect">
            <a:avLst/>
          </a:prstGeom>
          <a:noFill/>
        </p:spPr>
        <p:txBody>
          <a:bodyPr wrap="square" rtlCol="0">
            <a:spAutoFit/>
          </a:bodyPr>
          <a:lstStyle/>
          <a:p>
            <a:pPr algn="ctr"/>
            <a:r>
              <a:rPr lang="en-US" dirty="0" smtClean="0">
                <a:solidFill>
                  <a:srgbClr val="FFFFFF"/>
                </a:solidFill>
              </a:rPr>
              <a:t>Minimum</a:t>
            </a:r>
          </a:p>
          <a:p>
            <a:pPr algn="ctr"/>
            <a:r>
              <a:rPr lang="en-US" dirty="0" smtClean="0">
                <a:solidFill>
                  <a:srgbClr val="FFFFFF"/>
                </a:solidFill>
              </a:rPr>
              <a:t>Threshold</a:t>
            </a:r>
            <a:endParaRPr lang="en-US"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1500"/>
                            </p:stCondLst>
                            <p:childTnLst>
                              <p:par>
                                <p:cTn id="9" presetID="4" presetClass="entr" presetSubtype="32"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465138" y="3265488"/>
            <a:ext cx="3770312" cy="2081212"/>
          </a:xfrm>
          <a:prstGeom prst="rect">
            <a:avLst/>
          </a:prstGeom>
          <a:noFill/>
          <a:ln w="9525">
            <a:noFill/>
            <a:miter lim="800000"/>
            <a:headEnd/>
            <a:tailEnd/>
          </a:ln>
        </p:spPr>
        <p:txBody>
          <a:bodyPr/>
          <a:lstStyle/>
          <a:p>
            <a:pPr marL="173038" indent="-173038" eaLnBrk="0" hangingPunct="0">
              <a:spcBef>
                <a:spcPct val="60000"/>
              </a:spcBef>
              <a:buClr>
                <a:srgbClr val="B0B1B3"/>
              </a:buClr>
              <a:buFont typeface="Wingdings" pitchFamily="2" charset="2"/>
              <a:buNone/>
            </a:pPr>
            <a:r>
              <a:rPr lang="en-US" dirty="0">
                <a:solidFill>
                  <a:srgbClr val="B0B1B3"/>
                </a:solidFill>
              </a:rPr>
              <a:t>      Small Projects</a:t>
            </a:r>
          </a:p>
          <a:p>
            <a:pPr marL="173038" indent="-173038" eaLnBrk="0" hangingPunct="0">
              <a:spcBef>
                <a:spcPct val="60000"/>
              </a:spcBef>
              <a:buClr>
                <a:srgbClr val="B0B1B3"/>
              </a:buClr>
              <a:buFont typeface="Wingdings" pitchFamily="2" charset="2"/>
              <a:buNone/>
            </a:pPr>
            <a:r>
              <a:rPr lang="en-US" dirty="0">
                <a:solidFill>
                  <a:srgbClr val="B0B1B3"/>
                </a:solidFill>
              </a:rPr>
              <a:t>Federal cost share is paid upon project approval.</a:t>
            </a:r>
          </a:p>
          <a:p>
            <a:pPr marL="173038" indent="-173038" eaLnBrk="0" hangingPunct="0">
              <a:spcBef>
                <a:spcPct val="60000"/>
              </a:spcBef>
              <a:buClr>
                <a:srgbClr val="B0B1B3"/>
              </a:buClr>
              <a:buFont typeface="Wingdings" pitchFamily="2" charset="2"/>
              <a:buNone/>
            </a:pPr>
            <a:endParaRPr lang="en-US" dirty="0">
              <a:solidFill>
                <a:srgbClr val="B0B1B3"/>
              </a:solidFill>
            </a:endParaRPr>
          </a:p>
        </p:txBody>
      </p:sp>
      <p:sp>
        <p:nvSpPr>
          <p:cNvPr id="39938" name="Rectangle 3"/>
          <p:cNvSpPr>
            <a:spLocks noGrp="1" noChangeArrowheads="1"/>
          </p:cNvSpPr>
          <p:nvPr>
            <p:ph type="title"/>
          </p:nvPr>
        </p:nvSpPr>
        <p:spPr>
          <a:xfrm>
            <a:off x="315913" y="279400"/>
            <a:ext cx="8485187" cy="762000"/>
          </a:xfrm>
        </p:spPr>
        <p:txBody>
          <a:bodyPr anchor="t"/>
          <a:lstStyle/>
          <a:p>
            <a:pPr>
              <a:lnSpc>
                <a:spcPct val="85000"/>
              </a:lnSpc>
            </a:pPr>
            <a:r>
              <a:rPr lang="en-US" sz="3600" smtClean="0"/>
              <a:t>Small Projects</a:t>
            </a:r>
            <a:r>
              <a:rPr lang="en-US" smtClean="0"/>
              <a:t> </a:t>
            </a:r>
            <a:r>
              <a:rPr lang="en-US" sz="2800" smtClean="0"/>
              <a:t>versus</a:t>
            </a:r>
            <a:r>
              <a:rPr lang="en-US" sz="2400" smtClean="0"/>
              <a:t> </a:t>
            </a:r>
            <a:r>
              <a:rPr lang="en-US" sz="3600" smtClean="0"/>
              <a:t>Large Projects</a:t>
            </a:r>
          </a:p>
        </p:txBody>
      </p:sp>
      <p:sp>
        <p:nvSpPr>
          <p:cNvPr id="39939" name="Rectangle 4"/>
          <p:cNvSpPr>
            <a:spLocks noGrp="1" noChangeArrowheads="1"/>
          </p:cNvSpPr>
          <p:nvPr>
            <p:ph type="body" sz="half" idx="2"/>
          </p:nvPr>
        </p:nvSpPr>
        <p:spPr bwMode="auto">
          <a:xfrm>
            <a:off x="4324350" y="3367088"/>
            <a:ext cx="4224338" cy="2070151"/>
          </a:xfrm>
          <a:noFill/>
          <a:ln>
            <a:miter lim="800000"/>
            <a:headEnd/>
            <a:tailEnd/>
          </a:ln>
        </p:spPr>
        <p:txBody>
          <a:bodyPr vert="horz" wrap="square" lIns="91440" tIns="45720" rIns="91440" bIns="45720" numCol="1" anchor="t" anchorCtr="0" compatLnSpc="1">
            <a:prstTxWarp prst="textNoShape">
              <a:avLst/>
            </a:prstTxWarp>
          </a:bodyPr>
          <a:lstStyle/>
          <a:p>
            <a:pPr marL="173038" indent="-173038">
              <a:lnSpc>
                <a:spcPct val="90000"/>
              </a:lnSpc>
              <a:buFontTx/>
              <a:buNone/>
            </a:pPr>
            <a:r>
              <a:rPr lang="en-US" sz="2400" b="0" dirty="0" smtClean="0">
                <a:solidFill>
                  <a:srgbClr val="B0B1B3"/>
                </a:solidFill>
                <a:latin typeface="Arial" charset="0"/>
              </a:rPr>
              <a:t>           </a:t>
            </a:r>
            <a:r>
              <a:rPr lang="en-US" sz="2400" dirty="0" smtClean="0">
                <a:solidFill>
                  <a:srgbClr val="B0B1B3"/>
                </a:solidFill>
                <a:latin typeface="Arial" charset="0"/>
              </a:rPr>
              <a:t>Large Projects</a:t>
            </a:r>
          </a:p>
          <a:p>
            <a:pPr marL="173038" indent="-173038">
              <a:lnSpc>
                <a:spcPct val="90000"/>
              </a:lnSpc>
              <a:buFontTx/>
              <a:buNone/>
            </a:pPr>
            <a:r>
              <a:rPr lang="en-US" sz="2400" dirty="0" smtClean="0">
                <a:solidFill>
                  <a:srgbClr val="B0B1B3"/>
                </a:solidFill>
                <a:latin typeface="Arial" charset="0"/>
              </a:rPr>
              <a:t>Federal cost share is paid as work is accomplished.</a:t>
            </a:r>
          </a:p>
          <a:p>
            <a:pPr marL="173038" indent="-173038">
              <a:lnSpc>
                <a:spcPct val="90000"/>
              </a:lnSpc>
              <a:buFontTx/>
              <a:buNone/>
            </a:pPr>
            <a:r>
              <a:rPr lang="en-US" sz="2400" dirty="0" smtClean="0">
                <a:solidFill>
                  <a:srgbClr val="B0B1B3"/>
                </a:solidFill>
                <a:latin typeface="Arial" charset="0"/>
                <a:cs typeface="Times New Roman" pitchFamily="18" charset="0"/>
              </a:rPr>
              <a:t>Final assistance is based upon actual costs.</a:t>
            </a:r>
            <a:endParaRPr lang="en-US" sz="2000" dirty="0" smtClean="0">
              <a:solidFill>
                <a:srgbClr val="B0B1B3"/>
              </a:solidFill>
              <a:latin typeface="Arial" charset="0"/>
            </a:endParaRPr>
          </a:p>
        </p:txBody>
      </p:sp>
      <p:sp>
        <p:nvSpPr>
          <p:cNvPr id="39940" name="Rectangle 5"/>
          <p:cNvSpPr>
            <a:spLocks noChangeArrowheads="1"/>
          </p:cNvSpPr>
          <p:nvPr/>
        </p:nvSpPr>
        <p:spPr bwMode="auto">
          <a:xfrm>
            <a:off x="320675" y="868363"/>
            <a:ext cx="8226425" cy="457200"/>
          </a:xfrm>
          <a:prstGeom prst="rect">
            <a:avLst/>
          </a:prstGeom>
          <a:noFill/>
          <a:ln w="9525">
            <a:noFill/>
            <a:miter lim="800000"/>
            <a:headEnd/>
            <a:tailEnd/>
          </a:ln>
        </p:spPr>
        <p:txBody>
          <a:bodyPr/>
          <a:lstStyle/>
          <a:p>
            <a:pPr eaLnBrk="0" hangingPunct="0">
              <a:lnSpc>
                <a:spcPct val="85000"/>
              </a:lnSpc>
            </a:pPr>
            <a:endParaRPr lang="en-US" b="0">
              <a:solidFill>
                <a:srgbClr val="B0B1B3"/>
              </a:solidFill>
            </a:endParaRPr>
          </a:p>
        </p:txBody>
      </p:sp>
      <p:sp>
        <p:nvSpPr>
          <p:cNvPr id="39941" name="Rectangle 6"/>
          <p:cNvSpPr>
            <a:spLocks noChangeArrowheads="1"/>
          </p:cNvSpPr>
          <p:nvPr/>
        </p:nvSpPr>
        <p:spPr bwMode="auto">
          <a:xfrm>
            <a:off x="457200" y="1233488"/>
            <a:ext cx="8226425" cy="1989137"/>
          </a:xfrm>
          <a:prstGeom prst="rect">
            <a:avLst/>
          </a:prstGeom>
          <a:noFill/>
          <a:ln w="9525">
            <a:noFill/>
            <a:miter lim="800000"/>
            <a:headEnd/>
            <a:tailEnd/>
          </a:ln>
        </p:spPr>
        <p:txBody>
          <a:bodyPr/>
          <a:lstStyle/>
          <a:p>
            <a:pPr marL="173038" indent="-173038" eaLnBrk="0" hangingPunct="0">
              <a:spcBef>
                <a:spcPct val="60000"/>
              </a:spcBef>
              <a:buClr>
                <a:srgbClr val="B0B1B3"/>
              </a:buClr>
              <a:buFont typeface="Wingdings" pitchFamily="2" charset="2"/>
              <a:buNone/>
            </a:pPr>
            <a:r>
              <a:rPr lang="en-US" sz="2300" dirty="0">
                <a:solidFill>
                  <a:srgbClr val="B0B1B3"/>
                </a:solidFill>
              </a:rPr>
              <a:t>Public Assistance projects are processed as either small or large projects.  If the project cost exceeds the annually updated cost threshold amount </a:t>
            </a:r>
            <a:r>
              <a:rPr lang="en-US" sz="2300" dirty="0" smtClean="0">
                <a:solidFill>
                  <a:srgbClr val="B0B1B3"/>
                </a:solidFill>
              </a:rPr>
              <a:t>($128,900 </a:t>
            </a:r>
            <a:r>
              <a:rPr lang="en-US" sz="2300" dirty="0">
                <a:solidFill>
                  <a:srgbClr val="B0B1B3"/>
                </a:solidFill>
              </a:rPr>
              <a:t>for FFY </a:t>
            </a:r>
            <a:r>
              <a:rPr lang="en-US" sz="2300" dirty="0" smtClean="0">
                <a:solidFill>
                  <a:srgbClr val="B0B1B3"/>
                </a:solidFill>
              </a:rPr>
              <a:t>2018) </a:t>
            </a:r>
            <a:r>
              <a:rPr lang="en-US" sz="2300" dirty="0">
                <a:solidFill>
                  <a:srgbClr val="B0B1B3"/>
                </a:solidFill>
              </a:rPr>
              <a:t>the project is processed as a large project.  </a:t>
            </a:r>
          </a:p>
        </p:txBody>
      </p:sp>
      <p:sp>
        <p:nvSpPr>
          <p:cNvPr id="39942" name="Line 7"/>
          <p:cNvSpPr>
            <a:spLocks noChangeShapeType="1"/>
          </p:cNvSpPr>
          <p:nvPr/>
        </p:nvSpPr>
        <p:spPr bwMode="auto">
          <a:xfrm>
            <a:off x="533400" y="3724275"/>
            <a:ext cx="8001000" cy="0"/>
          </a:xfrm>
          <a:prstGeom prst="line">
            <a:avLst/>
          </a:prstGeom>
          <a:noFill/>
          <a:ln w="15875">
            <a:solidFill>
              <a:srgbClr val="C0C0C0"/>
            </a:solidFill>
            <a:round/>
            <a:headEnd/>
            <a:tailEnd/>
          </a:ln>
        </p:spPr>
        <p:txBody>
          <a:bodyPr/>
          <a:lstStyle/>
          <a:p>
            <a:endParaRPr lang="en-US"/>
          </a:p>
        </p:txBody>
      </p:sp>
      <p:sp>
        <p:nvSpPr>
          <p:cNvPr id="39943" name="Line 8"/>
          <p:cNvSpPr>
            <a:spLocks noChangeShapeType="1"/>
          </p:cNvSpPr>
          <p:nvPr/>
        </p:nvSpPr>
        <p:spPr bwMode="auto">
          <a:xfrm>
            <a:off x="4286250" y="3381375"/>
            <a:ext cx="0" cy="1828800"/>
          </a:xfrm>
          <a:prstGeom prst="line">
            <a:avLst/>
          </a:prstGeom>
          <a:noFill/>
          <a:ln w="15875">
            <a:solidFill>
              <a:srgbClr val="C0C0C0"/>
            </a:solidFill>
            <a:round/>
            <a:headEnd/>
            <a:tailEnd/>
          </a:ln>
        </p:spPr>
        <p:txBody>
          <a:bodyPr/>
          <a:lstStyle/>
          <a:p>
            <a:endParaRPr lang="en-US"/>
          </a:p>
        </p:txBody>
      </p:sp>
      <p:sp>
        <p:nvSpPr>
          <p:cNvPr id="2" name="TextBox 1"/>
          <p:cNvSpPr txBox="1"/>
          <p:nvPr/>
        </p:nvSpPr>
        <p:spPr>
          <a:xfrm>
            <a:off x="1258529" y="5978013"/>
            <a:ext cx="6263148" cy="461665"/>
          </a:xfrm>
          <a:prstGeom prst="rect">
            <a:avLst/>
          </a:prstGeom>
          <a:noFill/>
        </p:spPr>
        <p:txBody>
          <a:bodyPr wrap="square" rtlCol="0">
            <a:spAutoFit/>
          </a:bodyPr>
          <a:lstStyle/>
          <a:p>
            <a:r>
              <a:rPr lang="en-US" dirty="0" smtClean="0">
                <a:solidFill>
                  <a:srgbClr val="FFFFFF"/>
                </a:solidFill>
              </a:rPr>
              <a:t>Note: All CAT Z Projects require closeout!</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15913" y="279400"/>
            <a:ext cx="8485187" cy="762000"/>
          </a:xfrm>
        </p:spPr>
        <p:txBody>
          <a:bodyPr anchor="t"/>
          <a:lstStyle/>
          <a:p>
            <a:pPr>
              <a:lnSpc>
                <a:spcPct val="85000"/>
              </a:lnSpc>
            </a:pPr>
            <a:r>
              <a:rPr lang="en-US" smtClean="0"/>
              <a:t>Project Completion Deadlines</a:t>
            </a:r>
          </a:p>
        </p:txBody>
      </p:sp>
      <p:sp>
        <p:nvSpPr>
          <p:cNvPr id="40962" name="Rectangle 3"/>
          <p:cNvSpPr>
            <a:spLocks noChangeArrowheads="1"/>
          </p:cNvSpPr>
          <p:nvPr/>
        </p:nvSpPr>
        <p:spPr bwMode="auto">
          <a:xfrm>
            <a:off x="320675" y="868363"/>
            <a:ext cx="8226425" cy="457200"/>
          </a:xfrm>
          <a:prstGeom prst="rect">
            <a:avLst/>
          </a:prstGeom>
          <a:noFill/>
          <a:ln w="9525">
            <a:noFill/>
            <a:miter lim="800000"/>
            <a:headEnd/>
            <a:tailEnd/>
          </a:ln>
        </p:spPr>
        <p:txBody>
          <a:bodyPr/>
          <a:lstStyle/>
          <a:p>
            <a:pPr eaLnBrk="0" hangingPunct="0">
              <a:lnSpc>
                <a:spcPct val="85000"/>
              </a:lnSpc>
            </a:pPr>
            <a:endParaRPr lang="en-US" b="0">
              <a:solidFill>
                <a:srgbClr val="B0B1B3"/>
              </a:solidFill>
            </a:endParaRPr>
          </a:p>
        </p:txBody>
      </p:sp>
      <p:sp>
        <p:nvSpPr>
          <p:cNvPr id="40963" name="Rectangle 4"/>
          <p:cNvSpPr>
            <a:spLocks noChangeArrowheads="1"/>
          </p:cNvSpPr>
          <p:nvPr/>
        </p:nvSpPr>
        <p:spPr bwMode="auto">
          <a:xfrm>
            <a:off x="261938" y="900113"/>
            <a:ext cx="8482012" cy="5689600"/>
          </a:xfrm>
          <a:prstGeom prst="rect">
            <a:avLst/>
          </a:prstGeom>
          <a:noFill/>
          <a:ln w="9525">
            <a:noFill/>
            <a:miter lim="800000"/>
            <a:headEnd/>
            <a:tailEnd/>
          </a:ln>
        </p:spPr>
        <p:txBody>
          <a:bodyPr/>
          <a:lstStyle/>
          <a:p>
            <a:pPr marL="173038" indent="-173038" eaLnBrk="0" hangingPunct="0">
              <a:spcBef>
                <a:spcPct val="60000"/>
              </a:spcBef>
              <a:buClr>
                <a:srgbClr val="B0B1B3"/>
              </a:buClr>
              <a:buFont typeface="Wingdings" pitchFamily="2" charset="2"/>
              <a:buNone/>
            </a:pPr>
            <a:r>
              <a:rPr lang="en-US" sz="2200" dirty="0">
                <a:solidFill>
                  <a:srgbClr val="B0B1B3"/>
                </a:solidFill>
              </a:rPr>
              <a:t>Time limits for project completion begin on the disaster declaration </a:t>
            </a:r>
            <a:r>
              <a:rPr lang="en-US" sz="2200">
                <a:solidFill>
                  <a:srgbClr val="B0B1B3"/>
                </a:solidFill>
              </a:rPr>
              <a:t>date </a:t>
            </a:r>
            <a:r>
              <a:rPr lang="en-US" sz="2200" smtClean="0">
                <a:solidFill>
                  <a:srgbClr val="B0B1B3"/>
                </a:solidFill>
              </a:rPr>
              <a:t>(5 DEC 2018).</a:t>
            </a:r>
            <a:endParaRPr lang="en-US" sz="2200" dirty="0">
              <a:solidFill>
                <a:srgbClr val="B0B1B3"/>
              </a:solidFill>
            </a:endParaRPr>
          </a:p>
          <a:p>
            <a:pPr marL="571500" lvl="1" indent="-223838" eaLnBrk="0" hangingPunct="0">
              <a:spcBef>
                <a:spcPct val="60000"/>
              </a:spcBef>
              <a:buClr>
                <a:srgbClr val="B0B1B3"/>
              </a:buClr>
              <a:buFont typeface="Wingdings" pitchFamily="2" charset="2"/>
              <a:buChar char="§"/>
            </a:pPr>
            <a:r>
              <a:rPr lang="en-US" sz="2200" dirty="0">
                <a:solidFill>
                  <a:srgbClr val="B0B1B3"/>
                </a:solidFill>
              </a:rPr>
              <a:t>Emergency work must be completed within – 6 months</a:t>
            </a:r>
          </a:p>
          <a:p>
            <a:pPr marL="571500" lvl="1" indent="-223838" eaLnBrk="0" hangingPunct="0">
              <a:spcBef>
                <a:spcPct val="60000"/>
              </a:spcBef>
              <a:buClr>
                <a:srgbClr val="B0B1B3"/>
              </a:buClr>
              <a:buFont typeface="Wingdings" pitchFamily="2" charset="2"/>
              <a:buChar char="§"/>
            </a:pPr>
            <a:r>
              <a:rPr lang="en-US" sz="2200" dirty="0">
                <a:solidFill>
                  <a:srgbClr val="B0B1B3"/>
                </a:solidFill>
              </a:rPr>
              <a:t>Permanent work must be completed within – 18 months</a:t>
            </a:r>
          </a:p>
          <a:p>
            <a:pPr marL="173038" indent="-173038" eaLnBrk="0" hangingPunct="0">
              <a:spcBef>
                <a:spcPct val="60000"/>
              </a:spcBef>
              <a:buClr>
                <a:srgbClr val="B0B1B3"/>
              </a:buClr>
              <a:buFont typeface="Wingdings" pitchFamily="2" charset="2"/>
              <a:buNone/>
            </a:pPr>
            <a:r>
              <a:rPr lang="en-US" sz="2200" dirty="0">
                <a:solidFill>
                  <a:srgbClr val="B0B1B3"/>
                </a:solidFill>
              </a:rPr>
              <a:t>For extenuating circumstances the Grantee may extend the emergency work deadline an additional 6 months and the permanent work deadline an additional 30 months on a project by project basis.</a:t>
            </a:r>
          </a:p>
          <a:p>
            <a:pPr marL="173038" lvl="0" indent="-173038" eaLnBrk="0" hangingPunct="0">
              <a:spcBef>
                <a:spcPct val="60000"/>
              </a:spcBef>
              <a:buClr>
                <a:srgbClr val="B0B1B3"/>
              </a:buClr>
            </a:pPr>
            <a:r>
              <a:rPr lang="en-US" sz="2200" dirty="0">
                <a:solidFill>
                  <a:srgbClr val="B0B1B3"/>
                </a:solidFill>
              </a:rPr>
              <a:t>FEMA may also extend the time limits when sufficient justification is submitted</a:t>
            </a:r>
            <a:r>
              <a:rPr lang="en-US" sz="2200" dirty="0" smtClean="0">
                <a:solidFill>
                  <a:schemeClr val="accent3"/>
                </a:solidFill>
              </a:rPr>
              <a:t>. </a:t>
            </a:r>
            <a:r>
              <a:rPr lang="en-US" altLang="en-US" sz="2200" b="0" dirty="0" smtClean="0">
                <a:solidFill>
                  <a:schemeClr val="accent3"/>
                </a:solidFill>
                <a:latin typeface="Arial" panose="020B0604020202020204" pitchFamily="34" charset="0"/>
                <a:ea typeface="Garamond" panose="02020404030301010803" pitchFamily="18" charset="0"/>
                <a:cs typeface="Arial" panose="020B0604020202020204" pitchFamily="34" charset="0"/>
              </a:rPr>
              <a:t>A </a:t>
            </a:r>
            <a:r>
              <a:rPr lang="en-US" altLang="en-US" sz="2200" b="0" dirty="0">
                <a:solidFill>
                  <a:schemeClr val="accent3"/>
                </a:solidFill>
                <a:latin typeface="Arial" panose="020B0604020202020204" pitchFamily="34" charset="0"/>
                <a:ea typeface="Garamond" panose="02020404030301010803" pitchFamily="18" charset="0"/>
                <a:cs typeface="Arial" panose="020B0604020202020204" pitchFamily="34" charset="0"/>
              </a:rPr>
              <a:t>justification must be based on </a:t>
            </a:r>
            <a:r>
              <a:rPr lang="en-US" altLang="en-US" sz="2200" i="1" dirty="0">
                <a:solidFill>
                  <a:schemeClr val="accent3"/>
                </a:solidFill>
                <a:latin typeface="Arial" panose="020B0604020202020204" pitchFamily="34" charset="0"/>
                <a:ea typeface="Garamond" panose="02020404030301010803" pitchFamily="18" charset="0"/>
                <a:cs typeface="Arial" panose="020B0604020202020204" pitchFamily="34" charset="0"/>
              </a:rPr>
              <a:t>extenuating circumstances beyond the State’s or applicant’s control.</a:t>
            </a:r>
          </a:p>
          <a:p>
            <a:pPr marL="173038" indent="-173038" eaLnBrk="0" hangingPunct="0">
              <a:spcBef>
                <a:spcPct val="60000"/>
              </a:spcBef>
              <a:buClr>
                <a:srgbClr val="B0B1B3"/>
              </a:buClr>
              <a:buFont typeface="Wingdings" pitchFamily="2" charset="2"/>
              <a:buNone/>
            </a:pPr>
            <a:endParaRPr lang="en-US" sz="2200" dirty="0">
              <a:solidFill>
                <a:srgbClr val="B0B1B3"/>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5122"/>
          <p:cNvSpPr>
            <a:spLocks noGrp="1" noChangeArrowheads="1"/>
          </p:cNvSpPr>
          <p:nvPr>
            <p:ph type="title"/>
          </p:nvPr>
        </p:nvSpPr>
        <p:spPr/>
        <p:txBody>
          <a:bodyPr/>
          <a:lstStyle/>
          <a:p>
            <a:r>
              <a:rPr lang="en-US" smtClean="0"/>
              <a:t>Improved Projects</a:t>
            </a:r>
          </a:p>
        </p:txBody>
      </p:sp>
      <p:sp>
        <p:nvSpPr>
          <p:cNvPr id="41986" name="Rectangle 5123"/>
          <p:cNvSpPr>
            <a:spLocks noGrp="1" noChangeArrowheads="1"/>
          </p:cNvSpPr>
          <p:nvPr>
            <p:ph type="body" idx="1"/>
          </p:nvPr>
        </p:nvSpPr>
        <p:spPr bwMode="auto">
          <a:xfrm>
            <a:off x="625475" y="946150"/>
            <a:ext cx="7813675" cy="1925638"/>
          </a:xfrm>
          <a:noFill/>
          <a:ln w="12700">
            <a:miter lim="800000"/>
            <a:headEnd/>
            <a:tailEnd/>
          </a:ln>
        </p:spPr>
        <p:txBody>
          <a:bodyPr vert="horz" wrap="square" lIns="90488" tIns="44450" rIns="90488" bIns="44450" numCol="1" anchor="t" anchorCtr="0" compatLnSpc="1">
            <a:prstTxWarp prst="textNoShape">
              <a:avLst/>
            </a:prstTxWarp>
          </a:bodyPr>
          <a:lstStyle/>
          <a:p>
            <a:pPr algn="ctr">
              <a:spcBef>
                <a:spcPct val="50000"/>
              </a:spcBef>
              <a:buFontTx/>
              <a:buNone/>
            </a:pPr>
            <a:r>
              <a:rPr lang="en-US" sz="3000" smtClean="0">
                <a:latin typeface="Arial" charset="0"/>
              </a:rPr>
              <a:t>   With State approval, the applicant may restore pre-disaster function, and make improvements (for which the applicant is financially responsible.)   </a:t>
            </a:r>
          </a:p>
        </p:txBody>
      </p:sp>
      <p:grpSp>
        <p:nvGrpSpPr>
          <p:cNvPr id="41987" name="Group 5124"/>
          <p:cNvGrpSpPr>
            <a:grpSpLocks/>
          </p:cNvGrpSpPr>
          <p:nvPr/>
        </p:nvGrpSpPr>
        <p:grpSpPr bwMode="auto">
          <a:xfrm>
            <a:off x="4841875" y="2971800"/>
            <a:ext cx="2874963" cy="2830513"/>
            <a:chOff x="3274" y="2128"/>
            <a:chExt cx="1811" cy="1711"/>
          </a:xfrm>
        </p:grpSpPr>
        <p:sp>
          <p:nvSpPr>
            <p:cNvPr id="42055" name="Freeform 5125"/>
            <p:cNvSpPr>
              <a:spLocks/>
            </p:cNvSpPr>
            <p:nvPr/>
          </p:nvSpPr>
          <p:spPr bwMode="auto">
            <a:xfrm>
              <a:off x="4974" y="3667"/>
              <a:ext cx="111" cy="172"/>
            </a:xfrm>
            <a:custGeom>
              <a:avLst/>
              <a:gdLst>
                <a:gd name="T0" fmla="*/ 111 w 111"/>
                <a:gd name="T1" fmla="*/ 172 h 172"/>
                <a:gd name="T2" fmla="*/ 111 w 111"/>
                <a:gd name="T3" fmla="*/ 117 h 172"/>
                <a:gd name="T4" fmla="*/ 74 w 111"/>
                <a:gd name="T5" fmla="*/ 117 h 172"/>
                <a:gd name="T6" fmla="*/ 74 w 111"/>
                <a:gd name="T7" fmla="*/ 57 h 172"/>
                <a:gd name="T8" fmla="*/ 36 w 111"/>
                <a:gd name="T9" fmla="*/ 57 h 172"/>
                <a:gd name="T10" fmla="*/ 36 w 111"/>
                <a:gd name="T11" fmla="*/ 0 h 172"/>
                <a:gd name="T12" fmla="*/ 0 w 111"/>
                <a:gd name="T13" fmla="*/ 0 h 172"/>
                <a:gd name="T14" fmla="*/ 0 w 111"/>
                <a:gd name="T15" fmla="*/ 172 h 172"/>
                <a:gd name="T16" fmla="*/ 111 w 111"/>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72"/>
                <a:gd name="T29" fmla="*/ 111 w 111"/>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72">
                  <a:moveTo>
                    <a:pt x="111" y="172"/>
                  </a:moveTo>
                  <a:lnTo>
                    <a:pt x="111" y="117"/>
                  </a:lnTo>
                  <a:lnTo>
                    <a:pt x="74" y="117"/>
                  </a:lnTo>
                  <a:lnTo>
                    <a:pt x="74" y="57"/>
                  </a:lnTo>
                  <a:lnTo>
                    <a:pt x="36" y="57"/>
                  </a:lnTo>
                  <a:lnTo>
                    <a:pt x="36" y="0"/>
                  </a:lnTo>
                  <a:lnTo>
                    <a:pt x="0" y="0"/>
                  </a:lnTo>
                  <a:lnTo>
                    <a:pt x="0" y="172"/>
                  </a:lnTo>
                  <a:lnTo>
                    <a:pt x="111" y="172"/>
                  </a:lnTo>
                  <a:close/>
                </a:path>
              </a:pathLst>
            </a:custGeom>
            <a:solidFill>
              <a:srgbClr val="7C0000"/>
            </a:solidFill>
            <a:ln w="9525">
              <a:noFill/>
              <a:round/>
              <a:headEnd/>
              <a:tailEnd/>
            </a:ln>
          </p:spPr>
          <p:txBody>
            <a:bodyPr/>
            <a:lstStyle/>
            <a:p>
              <a:endParaRPr lang="en-US"/>
            </a:p>
          </p:txBody>
        </p:sp>
        <p:sp>
          <p:nvSpPr>
            <p:cNvPr id="42056" name="Freeform 5126"/>
            <p:cNvSpPr>
              <a:spLocks/>
            </p:cNvSpPr>
            <p:nvPr/>
          </p:nvSpPr>
          <p:spPr bwMode="auto">
            <a:xfrm>
              <a:off x="3274" y="3667"/>
              <a:ext cx="113" cy="172"/>
            </a:xfrm>
            <a:custGeom>
              <a:avLst/>
              <a:gdLst>
                <a:gd name="T0" fmla="*/ 0 w 113"/>
                <a:gd name="T1" fmla="*/ 172 h 172"/>
                <a:gd name="T2" fmla="*/ 0 w 113"/>
                <a:gd name="T3" fmla="*/ 117 h 172"/>
                <a:gd name="T4" fmla="*/ 38 w 113"/>
                <a:gd name="T5" fmla="*/ 117 h 172"/>
                <a:gd name="T6" fmla="*/ 38 w 113"/>
                <a:gd name="T7" fmla="*/ 57 h 172"/>
                <a:gd name="T8" fmla="*/ 76 w 113"/>
                <a:gd name="T9" fmla="*/ 57 h 172"/>
                <a:gd name="T10" fmla="*/ 76 w 113"/>
                <a:gd name="T11" fmla="*/ 0 h 172"/>
                <a:gd name="T12" fmla="*/ 113 w 113"/>
                <a:gd name="T13" fmla="*/ 0 h 172"/>
                <a:gd name="T14" fmla="*/ 113 w 113"/>
                <a:gd name="T15" fmla="*/ 172 h 172"/>
                <a:gd name="T16" fmla="*/ 0 w 113"/>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72"/>
                <a:gd name="T29" fmla="*/ 113 w 11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72">
                  <a:moveTo>
                    <a:pt x="0" y="172"/>
                  </a:moveTo>
                  <a:lnTo>
                    <a:pt x="0" y="117"/>
                  </a:lnTo>
                  <a:lnTo>
                    <a:pt x="38" y="117"/>
                  </a:lnTo>
                  <a:lnTo>
                    <a:pt x="38" y="57"/>
                  </a:lnTo>
                  <a:lnTo>
                    <a:pt x="76" y="57"/>
                  </a:lnTo>
                  <a:lnTo>
                    <a:pt x="76" y="0"/>
                  </a:lnTo>
                  <a:lnTo>
                    <a:pt x="113" y="0"/>
                  </a:lnTo>
                  <a:lnTo>
                    <a:pt x="113" y="172"/>
                  </a:lnTo>
                  <a:lnTo>
                    <a:pt x="0" y="172"/>
                  </a:lnTo>
                  <a:close/>
                </a:path>
              </a:pathLst>
            </a:custGeom>
            <a:solidFill>
              <a:srgbClr val="7C0000"/>
            </a:solidFill>
            <a:ln w="9525">
              <a:noFill/>
              <a:round/>
              <a:headEnd/>
              <a:tailEnd/>
            </a:ln>
          </p:spPr>
          <p:txBody>
            <a:bodyPr/>
            <a:lstStyle/>
            <a:p>
              <a:endParaRPr lang="en-US"/>
            </a:p>
          </p:txBody>
        </p:sp>
        <p:sp>
          <p:nvSpPr>
            <p:cNvPr id="42057" name="Freeform 5127"/>
            <p:cNvSpPr>
              <a:spLocks/>
            </p:cNvSpPr>
            <p:nvPr/>
          </p:nvSpPr>
          <p:spPr bwMode="auto">
            <a:xfrm>
              <a:off x="3387" y="2209"/>
              <a:ext cx="1587" cy="1630"/>
            </a:xfrm>
            <a:custGeom>
              <a:avLst/>
              <a:gdLst>
                <a:gd name="T0" fmla="*/ 0 w 1587"/>
                <a:gd name="T1" fmla="*/ 1630 h 1630"/>
                <a:gd name="T2" fmla="*/ 0 w 1587"/>
                <a:gd name="T3" fmla="*/ 133 h 1630"/>
                <a:gd name="T4" fmla="*/ 614 w 1587"/>
                <a:gd name="T5" fmla="*/ 133 h 1630"/>
                <a:gd name="T6" fmla="*/ 618 w 1587"/>
                <a:gd name="T7" fmla="*/ 105 h 1630"/>
                <a:gd name="T8" fmla="*/ 628 w 1587"/>
                <a:gd name="T9" fmla="*/ 81 h 1630"/>
                <a:gd name="T10" fmla="*/ 644 w 1587"/>
                <a:gd name="T11" fmla="*/ 59 h 1630"/>
                <a:gd name="T12" fmla="*/ 667 w 1587"/>
                <a:gd name="T13" fmla="*/ 40 h 1630"/>
                <a:gd name="T14" fmla="*/ 694 w 1587"/>
                <a:gd name="T15" fmla="*/ 22 h 1630"/>
                <a:gd name="T16" fmla="*/ 724 w 1587"/>
                <a:gd name="T17" fmla="*/ 10 h 1630"/>
                <a:gd name="T18" fmla="*/ 758 w 1587"/>
                <a:gd name="T19" fmla="*/ 2 h 1630"/>
                <a:gd name="T20" fmla="*/ 794 w 1587"/>
                <a:gd name="T21" fmla="*/ 0 h 1630"/>
                <a:gd name="T22" fmla="*/ 829 w 1587"/>
                <a:gd name="T23" fmla="*/ 2 h 1630"/>
                <a:gd name="T24" fmla="*/ 863 w 1587"/>
                <a:gd name="T25" fmla="*/ 10 h 1630"/>
                <a:gd name="T26" fmla="*/ 893 w 1587"/>
                <a:gd name="T27" fmla="*/ 22 h 1630"/>
                <a:gd name="T28" fmla="*/ 919 w 1587"/>
                <a:gd name="T29" fmla="*/ 40 h 1630"/>
                <a:gd name="T30" fmla="*/ 942 w 1587"/>
                <a:gd name="T31" fmla="*/ 59 h 1630"/>
                <a:gd name="T32" fmla="*/ 958 w 1587"/>
                <a:gd name="T33" fmla="*/ 81 h 1630"/>
                <a:gd name="T34" fmla="*/ 969 w 1587"/>
                <a:gd name="T35" fmla="*/ 105 h 1630"/>
                <a:gd name="T36" fmla="*/ 972 w 1587"/>
                <a:gd name="T37" fmla="*/ 133 h 1630"/>
                <a:gd name="T38" fmla="*/ 1587 w 1587"/>
                <a:gd name="T39" fmla="*/ 133 h 1630"/>
                <a:gd name="T40" fmla="*/ 1587 w 1587"/>
                <a:gd name="T41" fmla="*/ 1630 h 1630"/>
                <a:gd name="T42" fmla="*/ 0 w 1587"/>
                <a:gd name="T43" fmla="*/ 1630 h 1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7"/>
                <a:gd name="T67" fmla="*/ 0 h 1630"/>
                <a:gd name="T68" fmla="*/ 1587 w 1587"/>
                <a:gd name="T69" fmla="*/ 1630 h 1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7" h="1630">
                  <a:moveTo>
                    <a:pt x="0" y="1630"/>
                  </a:moveTo>
                  <a:lnTo>
                    <a:pt x="0" y="133"/>
                  </a:lnTo>
                  <a:lnTo>
                    <a:pt x="614" y="133"/>
                  </a:lnTo>
                  <a:lnTo>
                    <a:pt x="618" y="105"/>
                  </a:lnTo>
                  <a:lnTo>
                    <a:pt x="628" y="81"/>
                  </a:lnTo>
                  <a:lnTo>
                    <a:pt x="644" y="59"/>
                  </a:lnTo>
                  <a:lnTo>
                    <a:pt x="667" y="40"/>
                  </a:lnTo>
                  <a:lnTo>
                    <a:pt x="694" y="22"/>
                  </a:lnTo>
                  <a:lnTo>
                    <a:pt x="724" y="10"/>
                  </a:lnTo>
                  <a:lnTo>
                    <a:pt x="758" y="2"/>
                  </a:lnTo>
                  <a:lnTo>
                    <a:pt x="794" y="0"/>
                  </a:lnTo>
                  <a:lnTo>
                    <a:pt x="829" y="2"/>
                  </a:lnTo>
                  <a:lnTo>
                    <a:pt x="863" y="10"/>
                  </a:lnTo>
                  <a:lnTo>
                    <a:pt x="893" y="22"/>
                  </a:lnTo>
                  <a:lnTo>
                    <a:pt x="919" y="40"/>
                  </a:lnTo>
                  <a:lnTo>
                    <a:pt x="942" y="59"/>
                  </a:lnTo>
                  <a:lnTo>
                    <a:pt x="958" y="81"/>
                  </a:lnTo>
                  <a:lnTo>
                    <a:pt x="969" y="105"/>
                  </a:lnTo>
                  <a:lnTo>
                    <a:pt x="972" y="133"/>
                  </a:lnTo>
                  <a:lnTo>
                    <a:pt x="1587" y="133"/>
                  </a:lnTo>
                  <a:lnTo>
                    <a:pt x="1587" y="1630"/>
                  </a:lnTo>
                  <a:lnTo>
                    <a:pt x="0" y="1630"/>
                  </a:lnTo>
                  <a:close/>
                </a:path>
              </a:pathLst>
            </a:custGeom>
            <a:solidFill>
              <a:srgbClr val="B23333"/>
            </a:solidFill>
            <a:ln w="9525">
              <a:noFill/>
              <a:round/>
              <a:headEnd/>
              <a:tailEnd/>
            </a:ln>
          </p:spPr>
          <p:txBody>
            <a:bodyPr/>
            <a:lstStyle/>
            <a:p>
              <a:endParaRPr lang="en-US"/>
            </a:p>
          </p:txBody>
        </p:sp>
        <p:sp>
          <p:nvSpPr>
            <p:cNvPr id="42058" name="Rectangle 5128"/>
            <p:cNvSpPr>
              <a:spLocks noChangeArrowheads="1"/>
            </p:cNvSpPr>
            <p:nvPr/>
          </p:nvSpPr>
          <p:spPr bwMode="auto">
            <a:xfrm>
              <a:off x="4405" y="2973"/>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2059" name="Rectangle 5129"/>
            <p:cNvSpPr>
              <a:spLocks noChangeArrowheads="1"/>
            </p:cNvSpPr>
            <p:nvPr/>
          </p:nvSpPr>
          <p:spPr bwMode="auto">
            <a:xfrm>
              <a:off x="4352" y="3048"/>
              <a:ext cx="99" cy="55"/>
            </a:xfrm>
            <a:prstGeom prst="rect">
              <a:avLst/>
            </a:prstGeom>
            <a:solidFill>
              <a:srgbClr val="7C0000"/>
            </a:solidFill>
            <a:ln w="9525">
              <a:noFill/>
              <a:miter lim="800000"/>
              <a:headEnd/>
              <a:tailEnd/>
            </a:ln>
          </p:spPr>
          <p:txBody>
            <a:bodyPr/>
            <a:lstStyle/>
            <a:p>
              <a:pPr algn="ctr" eaLnBrk="0" hangingPunct="0"/>
              <a:endParaRPr lang="en-US"/>
            </a:p>
          </p:txBody>
        </p:sp>
        <p:sp>
          <p:nvSpPr>
            <p:cNvPr id="42060" name="Rectangle 5130"/>
            <p:cNvSpPr>
              <a:spLocks noChangeArrowheads="1"/>
            </p:cNvSpPr>
            <p:nvPr/>
          </p:nvSpPr>
          <p:spPr bwMode="auto">
            <a:xfrm>
              <a:off x="4695" y="2899"/>
              <a:ext cx="97" cy="58"/>
            </a:xfrm>
            <a:prstGeom prst="rect">
              <a:avLst/>
            </a:prstGeom>
            <a:solidFill>
              <a:srgbClr val="7C0000"/>
            </a:solidFill>
            <a:ln w="9525">
              <a:noFill/>
              <a:miter lim="800000"/>
              <a:headEnd/>
              <a:tailEnd/>
            </a:ln>
          </p:spPr>
          <p:txBody>
            <a:bodyPr/>
            <a:lstStyle/>
            <a:p>
              <a:pPr algn="ctr" eaLnBrk="0" hangingPunct="0"/>
              <a:endParaRPr lang="en-US"/>
            </a:p>
          </p:txBody>
        </p:sp>
        <p:sp>
          <p:nvSpPr>
            <p:cNvPr id="42061" name="Rectangle 5131"/>
            <p:cNvSpPr>
              <a:spLocks noChangeArrowheads="1"/>
            </p:cNvSpPr>
            <p:nvPr/>
          </p:nvSpPr>
          <p:spPr bwMode="auto">
            <a:xfrm>
              <a:off x="4640" y="2973"/>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2062" name="Rectangle 5132"/>
            <p:cNvSpPr>
              <a:spLocks noChangeArrowheads="1"/>
            </p:cNvSpPr>
            <p:nvPr/>
          </p:nvSpPr>
          <p:spPr bwMode="auto">
            <a:xfrm>
              <a:off x="4640" y="2828"/>
              <a:ext cx="99" cy="56"/>
            </a:xfrm>
            <a:prstGeom prst="rect">
              <a:avLst/>
            </a:prstGeom>
            <a:solidFill>
              <a:srgbClr val="7C0000"/>
            </a:solidFill>
            <a:ln w="9525">
              <a:noFill/>
              <a:miter lim="800000"/>
              <a:headEnd/>
              <a:tailEnd/>
            </a:ln>
          </p:spPr>
          <p:txBody>
            <a:bodyPr/>
            <a:lstStyle/>
            <a:p>
              <a:pPr algn="ctr" eaLnBrk="0" hangingPunct="0"/>
              <a:endParaRPr lang="en-US"/>
            </a:p>
          </p:txBody>
        </p:sp>
        <p:sp>
          <p:nvSpPr>
            <p:cNvPr id="42063" name="Rectangle 5133"/>
            <p:cNvSpPr>
              <a:spLocks noChangeArrowheads="1"/>
            </p:cNvSpPr>
            <p:nvPr/>
          </p:nvSpPr>
          <p:spPr bwMode="auto">
            <a:xfrm>
              <a:off x="3387" y="2961"/>
              <a:ext cx="98" cy="55"/>
            </a:xfrm>
            <a:prstGeom prst="rect">
              <a:avLst/>
            </a:prstGeom>
            <a:solidFill>
              <a:srgbClr val="7C0000"/>
            </a:solidFill>
            <a:ln w="9525">
              <a:noFill/>
              <a:miter lim="800000"/>
              <a:headEnd/>
              <a:tailEnd/>
            </a:ln>
          </p:spPr>
          <p:txBody>
            <a:bodyPr/>
            <a:lstStyle/>
            <a:p>
              <a:pPr algn="ctr" eaLnBrk="0" hangingPunct="0"/>
              <a:endParaRPr lang="en-US"/>
            </a:p>
          </p:txBody>
        </p:sp>
        <p:sp>
          <p:nvSpPr>
            <p:cNvPr id="42064" name="Rectangle 5134"/>
            <p:cNvSpPr>
              <a:spLocks noChangeArrowheads="1"/>
            </p:cNvSpPr>
            <p:nvPr/>
          </p:nvSpPr>
          <p:spPr bwMode="auto">
            <a:xfrm>
              <a:off x="3387" y="2886"/>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2065" name="Rectangle 5135"/>
            <p:cNvSpPr>
              <a:spLocks noChangeArrowheads="1"/>
            </p:cNvSpPr>
            <p:nvPr/>
          </p:nvSpPr>
          <p:spPr bwMode="auto">
            <a:xfrm>
              <a:off x="3387" y="3034"/>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2066" name="Rectangle 5136"/>
            <p:cNvSpPr>
              <a:spLocks noChangeArrowheads="1"/>
            </p:cNvSpPr>
            <p:nvPr/>
          </p:nvSpPr>
          <p:spPr bwMode="auto">
            <a:xfrm>
              <a:off x="3812" y="2961"/>
              <a:ext cx="99" cy="55"/>
            </a:xfrm>
            <a:prstGeom prst="rect">
              <a:avLst/>
            </a:prstGeom>
            <a:solidFill>
              <a:srgbClr val="7C0000"/>
            </a:solidFill>
            <a:ln w="9525">
              <a:noFill/>
              <a:miter lim="800000"/>
              <a:headEnd/>
              <a:tailEnd/>
            </a:ln>
          </p:spPr>
          <p:txBody>
            <a:bodyPr/>
            <a:lstStyle/>
            <a:p>
              <a:pPr algn="ctr" eaLnBrk="0" hangingPunct="0"/>
              <a:endParaRPr lang="en-US"/>
            </a:p>
          </p:txBody>
        </p:sp>
        <p:sp>
          <p:nvSpPr>
            <p:cNvPr id="42067" name="Rectangle 5137"/>
            <p:cNvSpPr>
              <a:spLocks noChangeArrowheads="1"/>
            </p:cNvSpPr>
            <p:nvPr/>
          </p:nvSpPr>
          <p:spPr bwMode="auto">
            <a:xfrm>
              <a:off x="3759" y="3034"/>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2068" name="Rectangle 5138"/>
            <p:cNvSpPr>
              <a:spLocks noChangeArrowheads="1"/>
            </p:cNvSpPr>
            <p:nvPr/>
          </p:nvSpPr>
          <p:spPr bwMode="auto">
            <a:xfrm>
              <a:off x="3387" y="3515"/>
              <a:ext cx="98" cy="57"/>
            </a:xfrm>
            <a:prstGeom prst="rect">
              <a:avLst/>
            </a:prstGeom>
            <a:solidFill>
              <a:srgbClr val="7C0000"/>
            </a:solidFill>
            <a:ln w="9525">
              <a:noFill/>
              <a:miter lim="800000"/>
              <a:headEnd/>
              <a:tailEnd/>
            </a:ln>
          </p:spPr>
          <p:txBody>
            <a:bodyPr/>
            <a:lstStyle/>
            <a:p>
              <a:pPr algn="ctr" eaLnBrk="0" hangingPunct="0"/>
              <a:endParaRPr lang="en-US"/>
            </a:p>
          </p:txBody>
        </p:sp>
        <p:sp>
          <p:nvSpPr>
            <p:cNvPr id="42069" name="Rectangle 5139"/>
            <p:cNvSpPr>
              <a:spLocks noChangeArrowheads="1"/>
            </p:cNvSpPr>
            <p:nvPr/>
          </p:nvSpPr>
          <p:spPr bwMode="auto">
            <a:xfrm>
              <a:off x="3387" y="3440"/>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2070" name="Rectangle 5140"/>
            <p:cNvSpPr>
              <a:spLocks noChangeArrowheads="1"/>
            </p:cNvSpPr>
            <p:nvPr/>
          </p:nvSpPr>
          <p:spPr bwMode="auto">
            <a:xfrm>
              <a:off x="3387" y="3588"/>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2071" name="Rectangle 5141"/>
            <p:cNvSpPr>
              <a:spLocks noChangeArrowheads="1"/>
            </p:cNvSpPr>
            <p:nvPr/>
          </p:nvSpPr>
          <p:spPr bwMode="auto">
            <a:xfrm>
              <a:off x="3812" y="3515"/>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2072" name="Rectangle 5142"/>
            <p:cNvSpPr>
              <a:spLocks noChangeArrowheads="1"/>
            </p:cNvSpPr>
            <p:nvPr/>
          </p:nvSpPr>
          <p:spPr bwMode="auto">
            <a:xfrm>
              <a:off x="3759" y="3588"/>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2073" name="Freeform 5143"/>
            <p:cNvSpPr>
              <a:spLocks/>
            </p:cNvSpPr>
            <p:nvPr/>
          </p:nvSpPr>
          <p:spPr bwMode="auto">
            <a:xfrm>
              <a:off x="4001" y="2961"/>
              <a:ext cx="358" cy="130"/>
            </a:xfrm>
            <a:custGeom>
              <a:avLst/>
              <a:gdLst>
                <a:gd name="T0" fmla="*/ 358 w 358"/>
                <a:gd name="T1" fmla="*/ 130 h 130"/>
                <a:gd name="T2" fmla="*/ 355 w 358"/>
                <a:gd name="T3" fmla="*/ 105 h 130"/>
                <a:gd name="T4" fmla="*/ 344 w 358"/>
                <a:gd name="T5" fmla="*/ 79 h 130"/>
                <a:gd name="T6" fmla="*/ 328 w 358"/>
                <a:gd name="T7" fmla="*/ 57 h 130"/>
                <a:gd name="T8" fmla="*/ 305 w 358"/>
                <a:gd name="T9" fmla="*/ 37 h 130"/>
                <a:gd name="T10" fmla="*/ 279 w 358"/>
                <a:gd name="T11" fmla="*/ 22 h 130"/>
                <a:gd name="T12" fmla="*/ 249 w 358"/>
                <a:gd name="T13" fmla="*/ 10 h 130"/>
                <a:gd name="T14" fmla="*/ 215 w 358"/>
                <a:gd name="T15" fmla="*/ 2 h 130"/>
                <a:gd name="T16" fmla="*/ 180 w 358"/>
                <a:gd name="T17" fmla="*/ 0 h 130"/>
                <a:gd name="T18" fmla="*/ 144 w 358"/>
                <a:gd name="T19" fmla="*/ 2 h 130"/>
                <a:gd name="T20" fmla="*/ 110 w 358"/>
                <a:gd name="T21" fmla="*/ 10 h 130"/>
                <a:gd name="T22" fmla="*/ 80 w 358"/>
                <a:gd name="T23" fmla="*/ 22 h 130"/>
                <a:gd name="T24" fmla="*/ 53 w 358"/>
                <a:gd name="T25" fmla="*/ 37 h 130"/>
                <a:gd name="T26" fmla="*/ 30 w 358"/>
                <a:gd name="T27" fmla="*/ 57 h 130"/>
                <a:gd name="T28" fmla="*/ 14 w 358"/>
                <a:gd name="T29" fmla="*/ 79 h 130"/>
                <a:gd name="T30" fmla="*/ 4 w 358"/>
                <a:gd name="T31" fmla="*/ 105 h 130"/>
                <a:gd name="T32" fmla="*/ 0 w 358"/>
                <a:gd name="T33" fmla="*/ 130 h 130"/>
                <a:gd name="T34" fmla="*/ 358 w 358"/>
                <a:gd name="T35" fmla="*/ 13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8"/>
                <a:gd name="T55" fmla="*/ 0 h 130"/>
                <a:gd name="T56" fmla="*/ 358 w 358"/>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8" h="130">
                  <a:moveTo>
                    <a:pt x="358" y="130"/>
                  </a:moveTo>
                  <a:lnTo>
                    <a:pt x="355" y="105"/>
                  </a:lnTo>
                  <a:lnTo>
                    <a:pt x="344" y="79"/>
                  </a:lnTo>
                  <a:lnTo>
                    <a:pt x="328" y="57"/>
                  </a:lnTo>
                  <a:lnTo>
                    <a:pt x="305" y="37"/>
                  </a:lnTo>
                  <a:lnTo>
                    <a:pt x="279" y="22"/>
                  </a:lnTo>
                  <a:lnTo>
                    <a:pt x="249" y="10"/>
                  </a:lnTo>
                  <a:lnTo>
                    <a:pt x="215" y="2"/>
                  </a:lnTo>
                  <a:lnTo>
                    <a:pt x="180" y="0"/>
                  </a:lnTo>
                  <a:lnTo>
                    <a:pt x="144" y="2"/>
                  </a:lnTo>
                  <a:lnTo>
                    <a:pt x="110" y="10"/>
                  </a:lnTo>
                  <a:lnTo>
                    <a:pt x="80" y="22"/>
                  </a:lnTo>
                  <a:lnTo>
                    <a:pt x="53" y="37"/>
                  </a:lnTo>
                  <a:lnTo>
                    <a:pt x="30" y="57"/>
                  </a:lnTo>
                  <a:lnTo>
                    <a:pt x="14" y="79"/>
                  </a:lnTo>
                  <a:lnTo>
                    <a:pt x="4" y="105"/>
                  </a:lnTo>
                  <a:lnTo>
                    <a:pt x="0" y="130"/>
                  </a:lnTo>
                  <a:lnTo>
                    <a:pt x="358" y="130"/>
                  </a:lnTo>
                  <a:close/>
                </a:path>
              </a:pathLst>
            </a:custGeom>
            <a:solidFill>
              <a:srgbClr val="7C0000"/>
            </a:solidFill>
            <a:ln w="9525">
              <a:noFill/>
              <a:round/>
              <a:headEnd/>
              <a:tailEnd/>
            </a:ln>
          </p:spPr>
          <p:txBody>
            <a:bodyPr/>
            <a:lstStyle/>
            <a:p>
              <a:endParaRPr lang="en-US"/>
            </a:p>
          </p:txBody>
        </p:sp>
        <p:sp>
          <p:nvSpPr>
            <p:cNvPr id="42074" name="Freeform 5144"/>
            <p:cNvSpPr>
              <a:spLocks/>
            </p:cNvSpPr>
            <p:nvPr/>
          </p:nvSpPr>
          <p:spPr bwMode="auto">
            <a:xfrm>
              <a:off x="3428" y="2128"/>
              <a:ext cx="1498" cy="214"/>
            </a:xfrm>
            <a:custGeom>
              <a:avLst/>
              <a:gdLst>
                <a:gd name="T0" fmla="*/ 649 w 1506"/>
                <a:gd name="T1" fmla="*/ 83 h 214"/>
                <a:gd name="T2" fmla="*/ 600 w 1506"/>
                <a:gd name="T3" fmla="*/ 103 h 214"/>
                <a:gd name="T4" fmla="*/ 550 w 1506"/>
                <a:gd name="T5" fmla="*/ 140 h 214"/>
                <a:gd name="T6" fmla="*/ 524 w 1506"/>
                <a:gd name="T7" fmla="*/ 186 h 214"/>
                <a:gd name="T8" fmla="*/ 0 w 1506"/>
                <a:gd name="T9" fmla="*/ 214 h 214"/>
                <a:gd name="T10" fmla="*/ 5 w 1506"/>
                <a:gd name="T11" fmla="*/ 146 h 214"/>
                <a:gd name="T12" fmla="*/ 47 w 1506"/>
                <a:gd name="T13" fmla="*/ 146 h 214"/>
                <a:gd name="T14" fmla="*/ 100 w 1506"/>
                <a:gd name="T15" fmla="*/ 146 h 214"/>
                <a:gd name="T16" fmla="*/ 189 w 1506"/>
                <a:gd name="T17" fmla="*/ 146 h 214"/>
                <a:gd name="T18" fmla="*/ 275 w 1506"/>
                <a:gd name="T19" fmla="*/ 146 h 214"/>
                <a:gd name="T20" fmla="*/ 361 w 1506"/>
                <a:gd name="T21" fmla="*/ 146 h 214"/>
                <a:gd name="T22" fmla="*/ 436 w 1506"/>
                <a:gd name="T23" fmla="*/ 146 h 214"/>
                <a:gd name="T24" fmla="*/ 472 w 1506"/>
                <a:gd name="T25" fmla="*/ 146 h 214"/>
                <a:gd name="T26" fmla="*/ 490 w 1506"/>
                <a:gd name="T27" fmla="*/ 133 h 214"/>
                <a:gd name="T28" fmla="*/ 506 w 1506"/>
                <a:gd name="T29" fmla="*/ 105 h 214"/>
                <a:gd name="T30" fmla="*/ 528 w 1506"/>
                <a:gd name="T31" fmla="*/ 79 h 214"/>
                <a:gd name="T32" fmla="*/ 553 w 1506"/>
                <a:gd name="T33" fmla="*/ 55 h 214"/>
                <a:gd name="T34" fmla="*/ 581 w 1506"/>
                <a:gd name="T35" fmla="*/ 36 h 214"/>
                <a:gd name="T36" fmla="*/ 610 w 1506"/>
                <a:gd name="T37" fmla="*/ 18 h 214"/>
                <a:gd name="T38" fmla="*/ 636 w 1506"/>
                <a:gd name="T39" fmla="*/ 6 h 214"/>
                <a:gd name="T40" fmla="*/ 664 w 1506"/>
                <a:gd name="T41" fmla="*/ 0 h 214"/>
                <a:gd name="T42" fmla="*/ 699 w 1506"/>
                <a:gd name="T43" fmla="*/ 0 h 214"/>
                <a:gd name="T44" fmla="*/ 735 w 1506"/>
                <a:gd name="T45" fmla="*/ 6 h 214"/>
                <a:gd name="T46" fmla="*/ 768 w 1506"/>
                <a:gd name="T47" fmla="*/ 18 h 214"/>
                <a:gd name="T48" fmla="*/ 795 w 1506"/>
                <a:gd name="T49" fmla="*/ 36 h 214"/>
                <a:gd name="T50" fmla="*/ 818 w 1506"/>
                <a:gd name="T51" fmla="*/ 55 h 214"/>
                <a:gd name="T52" fmla="*/ 837 w 1506"/>
                <a:gd name="T53" fmla="*/ 79 h 214"/>
                <a:gd name="T54" fmla="*/ 856 w 1506"/>
                <a:gd name="T55" fmla="*/ 105 h 214"/>
                <a:gd name="T56" fmla="*/ 873 w 1506"/>
                <a:gd name="T57" fmla="*/ 133 h 214"/>
                <a:gd name="T58" fmla="*/ 890 w 1506"/>
                <a:gd name="T59" fmla="*/ 146 h 214"/>
                <a:gd name="T60" fmla="*/ 942 w 1506"/>
                <a:gd name="T61" fmla="*/ 146 h 214"/>
                <a:gd name="T62" fmla="*/ 1007 w 1506"/>
                <a:gd name="T63" fmla="*/ 146 h 214"/>
                <a:gd name="T64" fmla="*/ 1094 w 1506"/>
                <a:gd name="T65" fmla="*/ 146 h 214"/>
                <a:gd name="T66" fmla="*/ 1181 w 1506"/>
                <a:gd name="T67" fmla="*/ 146 h 214"/>
                <a:gd name="T68" fmla="*/ 1262 w 1506"/>
                <a:gd name="T69" fmla="*/ 146 h 214"/>
                <a:gd name="T70" fmla="*/ 1327 w 1506"/>
                <a:gd name="T71" fmla="*/ 146 h 214"/>
                <a:gd name="T72" fmla="*/ 1363 w 1506"/>
                <a:gd name="T73" fmla="*/ 146 h 214"/>
                <a:gd name="T74" fmla="*/ 1368 w 1506"/>
                <a:gd name="T75" fmla="*/ 214 h 214"/>
                <a:gd name="T76" fmla="*/ 840 w 1506"/>
                <a:gd name="T77" fmla="*/ 186 h 214"/>
                <a:gd name="T78" fmla="*/ 819 w 1506"/>
                <a:gd name="T79" fmla="*/ 140 h 214"/>
                <a:gd name="T80" fmla="*/ 779 w 1506"/>
                <a:gd name="T81" fmla="*/ 103 h 214"/>
                <a:gd name="T82" fmla="*/ 717 w 1506"/>
                <a:gd name="T83" fmla="*/ 83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sp>
          <p:nvSpPr>
            <p:cNvPr id="42075" name="Rectangle 5145"/>
            <p:cNvSpPr>
              <a:spLocks noChangeArrowheads="1"/>
            </p:cNvSpPr>
            <p:nvPr/>
          </p:nvSpPr>
          <p:spPr bwMode="auto">
            <a:xfrm>
              <a:off x="4913" y="2251"/>
              <a:ext cx="75" cy="180"/>
            </a:xfrm>
            <a:prstGeom prst="rect">
              <a:avLst/>
            </a:prstGeom>
            <a:solidFill>
              <a:srgbClr val="7C0000"/>
            </a:solidFill>
            <a:ln w="9525">
              <a:noFill/>
              <a:miter lim="800000"/>
              <a:headEnd/>
              <a:tailEnd/>
            </a:ln>
          </p:spPr>
          <p:txBody>
            <a:bodyPr/>
            <a:lstStyle/>
            <a:p>
              <a:pPr algn="ctr" eaLnBrk="0" hangingPunct="0"/>
              <a:endParaRPr lang="en-US"/>
            </a:p>
          </p:txBody>
        </p:sp>
        <p:sp>
          <p:nvSpPr>
            <p:cNvPr id="42076" name="Rectangle 5146"/>
            <p:cNvSpPr>
              <a:spLocks noChangeArrowheads="1"/>
            </p:cNvSpPr>
            <p:nvPr/>
          </p:nvSpPr>
          <p:spPr bwMode="auto">
            <a:xfrm>
              <a:off x="3353" y="2255"/>
              <a:ext cx="74" cy="180"/>
            </a:xfrm>
            <a:prstGeom prst="rect">
              <a:avLst/>
            </a:prstGeom>
            <a:solidFill>
              <a:srgbClr val="7C0000"/>
            </a:solidFill>
            <a:ln w="9525">
              <a:noFill/>
              <a:miter lim="800000"/>
              <a:headEnd/>
              <a:tailEnd/>
            </a:ln>
          </p:spPr>
          <p:txBody>
            <a:bodyPr/>
            <a:lstStyle/>
            <a:p>
              <a:pPr algn="ctr" eaLnBrk="0" hangingPunct="0"/>
              <a:endParaRPr lang="en-US"/>
            </a:p>
          </p:txBody>
        </p:sp>
        <p:sp>
          <p:nvSpPr>
            <p:cNvPr id="42077" name="Rectangle 5147"/>
            <p:cNvSpPr>
              <a:spLocks noChangeArrowheads="1"/>
            </p:cNvSpPr>
            <p:nvPr/>
          </p:nvSpPr>
          <p:spPr bwMode="auto">
            <a:xfrm>
              <a:off x="4353" y="3469"/>
              <a:ext cx="84" cy="370"/>
            </a:xfrm>
            <a:prstGeom prst="rect">
              <a:avLst/>
            </a:prstGeom>
            <a:solidFill>
              <a:srgbClr val="7C0000"/>
            </a:solidFill>
            <a:ln w="9525">
              <a:noFill/>
              <a:miter lim="800000"/>
              <a:headEnd/>
              <a:tailEnd/>
            </a:ln>
          </p:spPr>
          <p:txBody>
            <a:bodyPr/>
            <a:lstStyle/>
            <a:p>
              <a:pPr algn="ctr" eaLnBrk="0" hangingPunct="0"/>
              <a:endParaRPr lang="en-US"/>
            </a:p>
          </p:txBody>
        </p:sp>
        <p:sp>
          <p:nvSpPr>
            <p:cNvPr id="42078" name="Rectangle 5148"/>
            <p:cNvSpPr>
              <a:spLocks noChangeArrowheads="1"/>
            </p:cNvSpPr>
            <p:nvPr/>
          </p:nvSpPr>
          <p:spPr bwMode="auto">
            <a:xfrm>
              <a:off x="3924" y="3469"/>
              <a:ext cx="83" cy="370"/>
            </a:xfrm>
            <a:prstGeom prst="rect">
              <a:avLst/>
            </a:prstGeom>
            <a:solidFill>
              <a:srgbClr val="7C0000"/>
            </a:solidFill>
            <a:ln w="9525">
              <a:noFill/>
              <a:miter lim="800000"/>
              <a:headEnd/>
              <a:tailEnd/>
            </a:ln>
          </p:spPr>
          <p:txBody>
            <a:bodyPr/>
            <a:lstStyle/>
            <a:p>
              <a:pPr algn="ctr" eaLnBrk="0" hangingPunct="0"/>
              <a:endParaRPr lang="en-US"/>
            </a:p>
          </p:txBody>
        </p:sp>
        <p:grpSp>
          <p:nvGrpSpPr>
            <p:cNvPr id="42079" name="Group 5149"/>
            <p:cNvGrpSpPr>
              <a:grpSpLocks/>
            </p:cNvGrpSpPr>
            <p:nvPr/>
          </p:nvGrpSpPr>
          <p:grpSpPr bwMode="auto">
            <a:xfrm>
              <a:off x="4007" y="3091"/>
              <a:ext cx="346" cy="748"/>
              <a:chOff x="4007" y="3091"/>
              <a:chExt cx="346" cy="748"/>
            </a:xfrm>
          </p:grpSpPr>
          <p:sp>
            <p:nvSpPr>
              <p:cNvPr id="42125" name="Rectangle 5150"/>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pPr algn="ctr" eaLnBrk="0" hangingPunct="0"/>
                <a:endParaRPr lang="en-US"/>
              </a:p>
            </p:txBody>
          </p:sp>
          <p:sp>
            <p:nvSpPr>
              <p:cNvPr id="42126" name="Rectangle 5151"/>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2127" name="Rectangle 5152"/>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pPr algn="ctr" eaLnBrk="0" hangingPunct="0"/>
                <a:endParaRPr lang="en-US"/>
              </a:p>
            </p:txBody>
          </p:sp>
          <p:sp>
            <p:nvSpPr>
              <p:cNvPr id="42128" name="Rectangle 5153"/>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2129" name="Rectangle 5154"/>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2130" name="Rectangle 5155"/>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2131" name="Rectangle 5156"/>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pPr algn="ctr" eaLnBrk="0" hangingPunct="0"/>
                <a:endParaRPr lang="en-US"/>
              </a:p>
            </p:txBody>
          </p:sp>
          <p:sp>
            <p:nvSpPr>
              <p:cNvPr id="42132" name="Rectangle 5157"/>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pPr algn="ctr" eaLnBrk="0" hangingPunct="0"/>
                <a:endParaRPr lang="en-US"/>
              </a:p>
            </p:txBody>
          </p:sp>
          <p:sp>
            <p:nvSpPr>
              <p:cNvPr id="42133" name="Rectangle 5158"/>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2134" name="Rectangle 5159"/>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2135" name="Rectangle 5160"/>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pPr algn="ctr" eaLnBrk="0" hangingPunct="0"/>
                <a:endParaRPr lang="en-US"/>
              </a:p>
            </p:txBody>
          </p:sp>
          <p:sp>
            <p:nvSpPr>
              <p:cNvPr id="42136" name="Rectangle 5161"/>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pPr algn="ctr" eaLnBrk="0" hangingPunct="0"/>
                <a:endParaRPr lang="en-US"/>
              </a:p>
            </p:txBody>
          </p:sp>
          <p:sp>
            <p:nvSpPr>
              <p:cNvPr id="42137" name="Rectangle 5162"/>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pPr algn="ctr" eaLnBrk="0" hangingPunct="0"/>
                <a:endParaRPr lang="en-US"/>
              </a:p>
            </p:txBody>
          </p:sp>
          <p:sp>
            <p:nvSpPr>
              <p:cNvPr id="42138" name="Rectangle 5163"/>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pPr algn="ctr" eaLnBrk="0" hangingPunct="0"/>
                <a:endParaRPr lang="en-US"/>
              </a:p>
            </p:txBody>
          </p:sp>
          <p:sp>
            <p:nvSpPr>
              <p:cNvPr id="42139" name="Rectangle 5164"/>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pPr algn="ctr" eaLnBrk="0" hangingPunct="0"/>
                <a:endParaRPr lang="en-US"/>
              </a:p>
            </p:txBody>
          </p:sp>
          <p:sp>
            <p:nvSpPr>
              <p:cNvPr id="42140" name="Rectangle 5165"/>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pPr algn="ctr" eaLnBrk="0" hangingPunct="0"/>
                <a:endParaRPr lang="en-US"/>
              </a:p>
            </p:txBody>
          </p:sp>
          <p:sp>
            <p:nvSpPr>
              <p:cNvPr id="42141" name="Rectangle 5166"/>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pPr algn="ctr" eaLnBrk="0" hangingPunct="0"/>
                <a:endParaRPr lang="en-US"/>
              </a:p>
            </p:txBody>
          </p:sp>
        </p:grpSp>
        <p:sp>
          <p:nvSpPr>
            <p:cNvPr id="42080" name="Rectangle 5167"/>
            <p:cNvSpPr>
              <a:spLocks noChangeArrowheads="1"/>
            </p:cNvSpPr>
            <p:nvPr/>
          </p:nvSpPr>
          <p:spPr bwMode="auto">
            <a:xfrm>
              <a:off x="4353" y="3659"/>
              <a:ext cx="84" cy="34"/>
            </a:xfrm>
            <a:prstGeom prst="rect">
              <a:avLst/>
            </a:prstGeom>
            <a:solidFill>
              <a:srgbClr val="FFE5B7"/>
            </a:solidFill>
            <a:ln w="9525">
              <a:noFill/>
              <a:miter lim="800000"/>
              <a:headEnd/>
              <a:tailEnd/>
            </a:ln>
          </p:spPr>
          <p:txBody>
            <a:bodyPr/>
            <a:lstStyle/>
            <a:p>
              <a:pPr algn="ctr" eaLnBrk="0" hangingPunct="0"/>
              <a:endParaRPr lang="en-US"/>
            </a:p>
          </p:txBody>
        </p:sp>
        <p:sp>
          <p:nvSpPr>
            <p:cNvPr id="42081" name="Rectangle 5168"/>
            <p:cNvSpPr>
              <a:spLocks noChangeArrowheads="1"/>
            </p:cNvSpPr>
            <p:nvPr/>
          </p:nvSpPr>
          <p:spPr bwMode="auto">
            <a:xfrm>
              <a:off x="3924" y="3659"/>
              <a:ext cx="83" cy="34"/>
            </a:xfrm>
            <a:prstGeom prst="rect">
              <a:avLst/>
            </a:prstGeom>
            <a:solidFill>
              <a:srgbClr val="FFE5B7"/>
            </a:solidFill>
            <a:ln w="9525">
              <a:noFill/>
              <a:miter lim="800000"/>
              <a:headEnd/>
              <a:tailEnd/>
            </a:ln>
          </p:spPr>
          <p:txBody>
            <a:bodyPr/>
            <a:lstStyle/>
            <a:p>
              <a:pPr algn="ctr" eaLnBrk="0" hangingPunct="0"/>
              <a:endParaRPr lang="en-US"/>
            </a:p>
          </p:txBody>
        </p:sp>
        <p:sp>
          <p:nvSpPr>
            <p:cNvPr id="42082" name="Rectangle 5169"/>
            <p:cNvSpPr>
              <a:spLocks noChangeArrowheads="1"/>
            </p:cNvSpPr>
            <p:nvPr/>
          </p:nvSpPr>
          <p:spPr bwMode="auto">
            <a:xfrm>
              <a:off x="4758"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83" name="Rectangle 5170"/>
            <p:cNvSpPr>
              <a:spLocks noChangeArrowheads="1"/>
            </p:cNvSpPr>
            <p:nvPr/>
          </p:nvSpPr>
          <p:spPr bwMode="auto">
            <a:xfrm>
              <a:off x="4501"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84" name="Rectangle 5171"/>
            <p:cNvSpPr>
              <a:spLocks noChangeArrowheads="1"/>
            </p:cNvSpPr>
            <p:nvPr/>
          </p:nvSpPr>
          <p:spPr bwMode="auto">
            <a:xfrm>
              <a:off x="3730"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85" name="Rectangle 5172"/>
            <p:cNvSpPr>
              <a:spLocks noChangeArrowheads="1"/>
            </p:cNvSpPr>
            <p:nvPr/>
          </p:nvSpPr>
          <p:spPr bwMode="auto">
            <a:xfrm>
              <a:off x="4244" y="2476"/>
              <a:ext cx="128" cy="402"/>
            </a:xfrm>
            <a:prstGeom prst="rect">
              <a:avLst/>
            </a:prstGeom>
            <a:solidFill>
              <a:srgbClr val="26CCD8"/>
            </a:solidFill>
            <a:ln w="9525">
              <a:noFill/>
              <a:miter lim="800000"/>
              <a:headEnd/>
              <a:tailEnd/>
            </a:ln>
          </p:spPr>
          <p:txBody>
            <a:bodyPr/>
            <a:lstStyle/>
            <a:p>
              <a:pPr algn="ctr" eaLnBrk="0" hangingPunct="0"/>
              <a:endParaRPr lang="en-US"/>
            </a:p>
          </p:txBody>
        </p:sp>
        <p:sp>
          <p:nvSpPr>
            <p:cNvPr id="42086" name="Rectangle 5173"/>
            <p:cNvSpPr>
              <a:spLocks noChangeArrowheads="1"/>
            </p:cNvSpPr>
            <p:nvPr/>
          </p:nvSpPr>
          <p:spPr bwMode="auto">
            <a:xfrm>
              <a:off x="4501"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87" name="Rectangle 5174"/>
            <p:cNvSpPr>
              <a:spLocks noChangeArrowheads="1"/>
            </p:cNvSpPr>
            <p:nvPr/>
          </p:nvSpPr>
          <p:spPr bwMode="auto">
            <a:xfrm>
              <a:off x="4758"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88" name="Rectangle 5175"/>
            <p:cNvSpPr>
              <a:spLocks noChangeArrowheads="1"/>
            </p:cNvSpPr>
            <p:nvPr/>
          </p:nvSpPr>
          <p:spPr bwMode="auto">
            <a:xfrm>
              <a:off x="3988" y="2476"/>
              <a:ext cx="128" cy="402"/>
            </a:xfrm>
            <a:prstGeom prst="rect">
              <a:avLst/>
            </a:prstGeom>
            <a:solidFill>
              <a:srgbClr val="26CCD8"/>
            </a:solidFill>
            <a:ln w="9525">
              <a:noFill/>
              <a:miter lim="800000"/>
              <a:headEnd/>
              <a:tailEnd/>
            </a:ln>
          </p:spPr>
          <p:txBody>
            <a:bodyPr/>
            <a:lstStyle/>
            <a:p>
              <a:pPr algn="ctr" eaLnBrk="0" hangingPunct="0"/>
              <a:endParaRPr lang="en-US"/>
            </a:p>
          </p:txBody>
        </p:sp>
        <p:sp>
          <p:nvSpPr>
            <p:cNvPr id="42089" name="Rectangle 5176"/>
            <p:cNvSpPr>
              <a:spLocks noChangeArrowheads="1"/>
            </p:cNvSpPr>
            <p:nvPr/>
          </p:nvSpPr>
          <p:spPr bwMode="auto">
            <a:xfrm>
              <a:off x="3473"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90" name="Rectangle 5177"/>
            <p:cNvSpPr>
              <a:spLocks noChangeArrowheads="1"/>
            </p:cNvSpPr>
            <p:nvPr/>
          </p:nvSpPr>
          <p:spPr bwMode="auto">
            <a:xfrm>
              <a:off x="3730"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91" name="Rectangle 5178"/>
            <p:cNvSpPr>
              <a:spLocks noChangeArrowheads="1"/>
            </p:cNvSpPr>
            <p:nvPr/>
          </p:nvSpPr>
          <p:spPr bwMode="auto">
            <a:xfrm>
              <a:off x="3473"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2092" name="Freeform 5179"/>
            <p:cNvSpPr>
              <a:spLocks/>
            </p:cNvSpPr>
            <p:nvPr/>
          </p:nvSpPr>
          <p:spPr bwMode="auto">
            <a:xfrm>
              <a:off x="4221" y="2439"/>
              <a:ext cx="175" cy="476"/>
            </a:xfrm>
            <a:custGeom>
              <a:avLst/>
              <a:gdLst>
                <a:gd name="T0" fmla="*/ 151 w 175"/>
                <a:gd name="T1" fmla="*/ 277 h 476"/>
                <a:gd name="T2" fmla="*/ 23 w 175"/>
                <a:gd name="T3" fmla="*/ 277 h 476"/>
                <a:gd name="T4" fmla="*/ 23 w 175"/>
                <a:gd name="T5" fmla="*/ 439 h 476"/>
                <a:gd name="T6" fmla="*/ 151 w 175"/>
                <a:gd name="T7" fmla="*/ 439 h 476"/>
                <a:gd name="T8" fmla="*/ 175 w 175"/>
                <a:gd name="T9" fmla="*/ 476 h 476"/>
                <a:gd name="T10" fmla="*/ 0 w 175"/>
                <a:gd name="T11" fmla="*/ 476 h 476"/>
                <a:gd name="T12" fmla="*/ 0 w 175"/>
                <a:gd name="T13" fmla="*/ 0 h 476"/>
                <a:gd name="T14" fmla="*/ 175 w 175"/>
                <a:gd name="T15" fmla="*/ 0 h 476"/>
                <a:gd name="T16" fmla="*/ 151 w 175"/>
                <a:gd name="T17" fmla="*/ 37 h 476"/>
                <a:gd name="T18" fmla="*/ 23 w 175"/>
                <a:gd name="T19" fmla="*/ 37 h 476"/>
                <a:gd name="T20" fmla="*/ 23 w 175"/>
                <a:gd name="T21" fmla="*/ 219 h 476"/>
                <a:gd name="T22" fmla="*/ 151 w 175"/>
                <a:gd name="T23" fmla="*/ 219 h 476"/>
                <a:gd name="T24" fmla="*/ 151 w 175"/>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476"/>
                <a:gd name="T41" fmla="*/ 175 w 175"/>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476">
                  <a:moveTo>
                    <a:pt x="151" y="277"/>
                  </a:moveTo>
                  <a:lnTo>
                    <a:pt x="23" y="277"/>
                  </a:lnTo>
                  <a:lnTo>
                    <a:pt x="23" y="439"/>
                  </a:lnTo>
                  <a:lnTo>
                    <a:pt x="151" y="439"/>
                  </a:lnTo>
                  <a:lnTo>
                    <a:pt x="175" y="476"/>
                  </a:lnTo>
                  <a:lnTo>
                    <a:pt x="0" y="476"/>
                  </a:lnTo>
                  <a:lnTo>
                    <a:pt x="0" y="0"/>
                  </a:lnTo>
                  <a:lnTo>
                    <a:pt x="175" y="0"/>
                  </a:lnTo>
                  <a:lnTo>
                    <a:pt x="151" y="37"/>
                  </a:lnTo>
                  <a:lnTo>
                    <a:pt x="23" y="37"/>
                  </a:lnTo>
                  <a:lnTo>
                    <a:pt x="23" y="219"/>
                  </a:lnTo>
                  <a:lnTo>
                    <a:pt x="151" y="219"/>
                  </a:lnTo>
                  <a:lnTo>
                    <a:pt x="151" y="277"/>
                  </a:lnTo>
                  <a:close/>
                </a:path>
              </a:pathLst>
            </a:custGeom>
            <a:solidFill>
              <a:srgbClr val="FFE5B7"/>
            </a:solidFill>
            <a:ln w="9525">
              <a:noFill/>
              <a:round/>
              <a:headEnd/>
              <a:tailEnd/>
            </a:ln>
          </p:spPr>
          <p:txBody>
            <a:bodyPr/>
            <a:lstStyle/>
            <a:p>
              <a:endParaRPr lang="en-US"/>
            </a:p>
          </p:txBody>
        </p:sp>
        <p:sp>
          <p:nvSpPr>
            <p:cNvPr id="42093" name="Freeform 5180"/>
            <p:cNvSpPr>
              <a:spLocks/>
            </p:cNvSpPr>
            <p:nvPr/>
          </p:nvSpPr>
          <p:spPr bwMode="auto">
            <a:xfrm>
              <a:off x="4372"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42094" name="Freeform 5181"/>
            <p:cNvSpPr>
              <a:spLocks/>
            </p:cNvSpPr>
            <p:nvPr/>
          </p:nvSpPr>
          <p:spPr bwMode="auto">
            <a:xfrm>
              <a:off x="4477" y="2439"/>
              <a:ext cx="176" cy="476"/>
            </a:xfrm>
            <a:custGeom>
              <a:avLst/>
              <a:gdLst>
                <a:gd name="T0" fmla="*/ 153 w 176"/>
                <a:gd name="T1" fmla="*/ 277 h 476"/>
                <a:gd name="T2" fmla="*/ 24 w 176"/>
                <a:gd name="T3" fmla="*/ 277 h 476"/>
                <a:gd name="T4" fmla="*/ 24 w 176"/>
                <a:gd name="T5" fmla="*/ 439 h 476"/>
                <a:gd name="T6" fmla="*/ 153 w 176"/>
                <a:gd name="T7" fmla="*/ 439 h 476"/>
                <a:gd name="T8" fmla="*/ 176 w 176"/>
                <a:gd name="T9" fmla="*/ 476 h 476"/>
                <a:gd name="T10" fmla="*/ 0 w 176"/>
                <a:gd name="T11" fmla="*/ 476 h 476"/>
                <a:gd name="T12" fmla="*/ 0 w 176"/>
                <a:gd name="T13" fmla="*/ 0 h 476"/>
                <a:gd name="T14" fmla="*/ 176 w 176"/>
                <a:gd name="T15" fmla="*/ 0 h 476"/>
                <a:gd name="T16" fmla="*/ 153 w 176"/>
                <a:gd name="T17" fmla="*/ 37 h 476"/>
                <a:gd name="T18" fmla="*/ 24 w 176"/>
                <a:gd name="T19" fmla="*/ 37 h 476"/>
                <a:gd name="T20" fmla="*/ 24 w 176"/>
                <a:gd name="T21" fmla="*/ 219 h 476"/>
                <a:gd name="T22" fmla="*/ 153 w 176"/>
                <a:gd name="T23" fmla="*/ 219 h 476"/>
                <a:gd name="T24" fmla="*/ 15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3" y="277"/>
                  </a:moveTo>
                  <a:lnTo>
                    <a:pt x="24" y="277"/>
                  </a:lnTo>
                  <a:lnTo>
                    <a:pt x="24" y="439"/>
                  </a:lnTo>
                  <a:lnTo>
                    <a:pt x="153" y="439"/>
                  </a:lnTo>
                  <a:lnTo>
                    <a:pt x="176" y="476"/>
                  </a:lnTo>
                  <a:lnTo>
                    <a:pt x="0" y="476"/>
                  </a:lnTo>
                  <a:lnTo>
                    <a:pt x="0" y="0"/>
                  </a:lnTo>
                  <a:lnTo>
                    <a:pt x="176" y="0"/>
                  </a:lnTo>
                  <a:lnTo>
                    <a:pt x="153" y="37"/>
                  </a:lnTo>
                  <a:lnTo>
                    <a:pt x="24" y="37"/>
                  </a:lnTo>
                  <a:lnTo>
                    <a:pt x="24" y="219"/>
                  </a:lnTo>
                  <a:lnTo>
                    <a:pt x="153" y="219"/>
                  </a:lnTo>
                  <a:lnTo>
                    <a:pt x="153" y="277"/>
                  </a:lnTo>
                  <a:close/>
                </a:path>
              </a:pathLst>
            </a:custGeom>
            <a:solidFill>
              <a:srgbClr val="FFE5B7"/>
            </a:solidFill>
            <a:ln w="9525">
              <a:noFill/>
              <a:round/>
              <a:headEnd/>
              <a:tailEnd/>
            </a:ln>
          </p:spPr>
          <p:txBody>
            <a:bodyPr/>
            <a:lstStyle/>
            <a:p>
              <a:endParaRPr lang="en-US"/>
            </a:p>
          </p:txBody>
        </p:sp>
        <p:sp>
          <p:nvSpPr>
            <p:cNvPr id="42095" name="Freeform 5182"/>
            <p:cNvSpPr>
              <a:spLocks/>
            </p:cNvSpPr>
            <p:nvPr/>
          </p:nvSpPr>
          <p:spPr bwMode="auto">
            <a:xfrm>
              <a:off x="4630" y="2439"/>
              <a:ext cx="23" cy="476"/>
            </a:xfrm>
            <a:custGeom>
              <a:avLst/>
              <a:gdLst>
                <a:gd name="T0" fmla="*/ 0 w 23"/>
                <a:gd name="T1" fmla="*/ 37 h 476"/>
                <a:gd name="T2" fmla="*/ 0 w 23"/>
                <a:gd name="T3" fmla="*/ 439 h 476"/>
                <a:gd name="T4" fmla="*/ 23 w 23"/>
                <a:gd name="T5" fmla="*/ 476 h 476"/>
                <a:gd name="T6" fmla="*/ 23 w 23"/>
                <a:gd name="T7" fmla="*/ 0 h 476"/>
                <a:gd name="T8" fmla="*/ 0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0" y="37"/>
                  </a:moveTo>
                  <a:lnTo>
                    <a:pt x="0" y="439"/>
                  </a:lnTo>
                  <a:lnTo>
                    <a:pt x="23" y="476"/>
                  </a:lnTo>
                  <a:lnTo>
                    <a:pt x="23" y="0"/>
                  </a:lnTo>
                  <a:lnTo>
                    <a:pt x="0" y="37"/>
                  </a:lnTo>
                  <a:close/>
                </a:path>
              </a:pathLst>
            </a:custGeom>
            <a:solidFill>
              <a:srgbClr val="FFE5B7"/>
            </a:solidFill>
            <a:ln w="9525">
              <a:noFill/>
              <a:round/>
              <a:headEnd/>
              <a:tailEnd/>
            </a:ln>
          </p:spPr>
          <p:txBody>
            <a:bodyPr/>
            <a:lstStyle/>
            <a:p>
              <a:endParaRPr lang="en-US"/>
            </a:p>
          </p:txBody>
        </p:sp>
        <p:sp>
          <p:nvSpPr>
            <p:cNvPr id="42096" name="Freeform 5183"/>
            <p:cNvSpPr>
              <a:spLocks/>
            </p:cNvSpPr>
            <p:nvPr/>
          </p:nvSpPr>
          <p:spPr bwMode="auto">
            <a:xfrm>
              <a:off x="4735" y="2439"/>
              <a:ext cx="176" cy="476"/>
            </a:xfrm>
            <a:custGeom>
              <a:avLst/>
              <a:gdLst>
                <a:gd name="T0" fmla="*/ 152 w 176"/>
                <a:gd name="T1" fmla="*/ 277 h 476"/>
                <a:gd name="T2" fmla="*/ 23 w 176"/>
                <a:gd name="T3" fmla="*/ 277 h 476"/>
                <a:gd name="T4" fmla="*/ 23 w 176"/>
                <a:gd name="T5" fmla="*/ 439 h 476"/>
                <a:gd name="T6" fmla="*/ 152 w 176"/>
                <a:gd name="T7" fmla="*/ 439 h 476"/>
                <a:gd name="T8" fmla="*/ 176 w 176"/>
                <a:gd name="T9" fmla="*/ 476 h 476"/>
                <a:gd name="T10" fmla="*/ 0 w 176"/>
                <a:gd name="T11" fmla="*/ 476 h 476"/>
                <a:gd name="T12" fmla="*/ 0 w 176"/>
                <a:gd name="T13" fmla="*/ 0 h 476"/>
                <a:gd name="T14" fmla="*/ 176 w 176"/>
                <a:gd name="T15" fmla="*/ 0 h 476"/>
                <a:gd name="T16" fmla="*/ 152 w 176"/>
                <a:gd name="T17" fmla="*/ 37 h 476"/>
                <a:gd name="T18" fmla="*/ 23 w 176"/>
                <a:gd name="T19" fmla="*/ 37 h 476"/>
                <a:gd name="T20" fmla="*/ 23 w 176"/>
                <a:gd name="T21" fmla="*/ 219 h 476"/>
                <a:gd name="T22" fmla="*/ 152 w 176"/>
                <a:gd name="T23" fmla="*/ 219 h 476"/>
                <a:gd name="T24" fmla="*/ 152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2" y="277"/>
                  </a:moveTo>
                  <a:lnTo>
                    <a:pt x="23" y="277"/>
                  </a:lnTo>
                  <a:lnTo>
                    <a:pt x="23" y="439"/>
                  </a:lnTo>
                  <a:lnTo>
                    <a:pt x="152" y="439"/>
                  </a:lnTo>
                  <a:lnTo>
                    <a:pt x="176" y="476"/>
                  </a:lnTo>
                  <a:lnTo>
                    <a:pt x="0" y="476"/>
                  </a:lnTo>
                  <a:lnTo>
                    <a:pt x="0" y="0"/>
                  </a:lnTo>
                  <a:lnTo>
                    <a:pt x="176" y="0"/>
                  </a:lnTo>
                  <a:lnTo>
                    <a:pt x="152" y="37"/>
                  </a:lnTo>
                  <a:lnTo>
                    <a:pt x="23" y="37"/>
                  </a:lnTo>
                  <a:lnTo>
                    <a:pt x="23" y="219"/>
                  </a:lnTo>
                  <a:lnTo>
                    <a:pt x="152" y="219"/>
                  </a:lnTo>
                  <a:lnTo>
                    <a:pt x="152" y="277"/>
                  </a:lnTo>
                  <a:close/>
                </a:path>
              </a:pathLst>
            </a:custGeom>
            <a:solidFill>
              <a:srgbClr val="FFE5B7"/>
            </a:solidFill>
            <a:ln w="9525">
              <a:noFill/>
              <a:round/>
              <a:headEnd/>
              <a:tailEnd/>
            </a:ln>
          </p:spPr>
          <p:txBody>
            <a:bodyPr/>
            <a:lstStyle/>
            <a:p>
              <a:endParaRPr lang="en-US"/>
            </a:p>
          </p:txBody>
        </p:sp>
        <p:sp>
          <p:nvSpPr>
            <p:cNvPr id="42097" name="Freeform 5184"/>
            <p:cNvSpPr>
              <a:spLocks/>
            </p:cNvSpPr>
            <p:nvPr/>
          </p:nvSpPr>
          <p:spPr bwMode="auto">
            <a:xfrm>
              <a:off x="4887"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42098" name="Freeform 5185"/>
            <p:cNvSpPr>
              <a:spLocks/>
            </p:cNvSpPr>
            <p:nvPr/>
          </p:nvSpPr>
          <p:spPr bwMode="auto">
            <a:xfrm>
              <a:off x="4477" y="3056"/>
              <a:ext cx="176" cy="473"/>
            </a:xfrm>
            <a:custGeom>
              <a:avLst/>
              <a:gdLst>
                <a:gd name="T0" fmla="*/ 153 w 176"/>
                <a:gd name="T1" fmla="*/ 275 h 473"/>
                <a:gd name="T2" fmla="*/ 24 w 176"/>
                <a:gd name="T3" fmla="*/ 275 h 473"/>
                <a:gd name="T4" fmla="*/ 24 w 176"/>
                <a:gd name="T5" fmla="*/ 437 h 473"/>
                <a:gd name="T6" fmla="*/ 153 w 176"/>
                <a:gd name="T7" fmla="*/ 437 h 473"/>
                <a:gd name="T8" fmla="*/ 176 w 176"/>
                <a:gd name="T9" fmla="*/ 473 h 473"/>
                <a:gd name="T10" fmla="*/ 0 w 176"/>
                <a:gd name="T11" fmla="*/ 473 h 473"/>
                <a:gd name="T12" fmla="*/ 0 w 176"/>
                <a:gd name="T13" fmla="*/ 0 h 473"/>
                <a:gd name="T14" fmla="*/ 176 w 176"/>
                <a:gd name="T15" fmla="*/ 0 h 473"/>
                <a:gd name="T16" fmla="*/ 153 w 176"/>
                <a:gd name="T17" fmla="*/ 35 h 473"/>
                <a:gd name="T18" fmla="*/ 24 w 176"/>
                <a:gd name="T19" fmla="*/ 35 h 473"/>
                <a:gd name="T20" fmla="*/ 24 w 176"/>
                <a:gd name="T21" fmla="*/ 217 h 473"/>
                <a:gd name="T22" fmla="*/ 153 w 176"/>
                <a:gd name="T23" fmla="*/ 217 h 473"/>
                <a:gd name="T24" fmla="*/ 15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3" y="275"/>
                  </a:moveTo>
                  <a:lnTo>
                    <a:pt x="24" y="275"/>
                  </a:lnTo>
                  <a:lnTo>
                    <a:pt x="24" y="437"/>
                  </a:lnTo>
                  <a:lnTo>
                    <a:pt x="153" y="437"/>
                  </a:lnTo>
                  <a:lnTo>
                    <a:pt x="176" y="473"/>
                  </a:lnTo>
                  <a:lnTo>
                    <a:pt x="0" y="473"/>
                  </a:lnTo>
                  <a:lnTo>
                    <a:pt x="0" y="0"/>
                  </a:lnTo>
                  <a:lnTo>
                    <a:pt x="176" y="0"/>
                  </a:lnTo>
                  <a:lnTo>
                    <a:pt x="153" y="35"/>
                  </a:lnTo>
                  <a:lnTo>
                    <a:pt x="24" y="35"/>
                  </a:lnTo>
                  <a:lnTo>
                    <a:pt x="24" y="217"/>
                  </a:lnTo>
                  <a:lnTo>
                    <a:pt x="153" y="217"/>
                  </a:lnTo>
                  <a:lnTo>
                    <a:pt x="153" y="275"/>
                  </a:lnTo>
                  <a:close/>
                </a:path>
              </a:pathLst>
            </a:custGeom>
            <a:solidFill>
              <a:srgbClr val="FFE5B7"/>
            </a:solidFill>
            <a:ln w="9525">
              <a:noFill/>
              <a:round/>
              <a:headEnd/>
              <a:tailEnd/>
            </a:ln>
          </p:spPr>
          <p:txBody>
            <a:bodyPr/>
            <a:lstStyle/>
            <a:p>
              <a:endParaRPr lang="en-US"/>
            </a:p>
          </p:txBody>
        </p:sp>
        <p:sp>
          <p:nvSpPr>
            <p:cNvPr id="42099" name="Freeform 5186"/>
            <p:cNvSpPr>
              <a:spLocks/>
            </p:cNvSpPr>
            <p:nvPr/>
          </p:nvSpPr>
          <p:spPr bwMode="auto">
            <a:xfrm>
              <a:off x="4630" y="3056"/>
              <a:ext cx="23" cy="473"/>
            </a:xfrm>
            <a:custGeom>
              <a:avLst/>
              <a:gdLst>
                <a:gd name="T0" fmla="*/ 0 w 23"/>
                <a:gd name="T1" fmla="*/ 35 h 473"/>
                <a:gd name="T2" fmla="*/ 0 w 23"/>
                <a:gd name="T3" fmla="*/ 437 h 473"/>
                <a:gd name="T4" fmla="*/ 23 w 23"/>
                <a:gd name="T5" fmla="*/ 473 h 473"/>
                <a:gd name="T6" fmla="*/ 23 w 23"/>
                <a:gd name="T7" fmla="*/ 0 h 473"/>
                <a:gd name="T8" fmla="*/ 0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0" y="35"/>
                  </a:moveTo>
                  <a:lnTo>
                    <a:pt x="0" y="437"/>
                  </a:lnTo>
                  <a:lnTo>
                    <a:pt x="23" y="473"/>
                  </a:lnTo>
                  <a:lnTo>
                    <a:pt x="23" y="0"/>
                  </a:lnTo>
                  <a:lnTo>
                    <a:pt x="0" y="35"/>
                  </a:lnTo>
                  <a:close/>
                </a:path>
              </a:pathLst>
            </a:custGeom>
            <a:solidFill>
              <a:srgbClr val="FFE5B7"/>
            </a:solidFill>
            <a:ln w="9525">
              <a:noFill/>
              <a:round/>
              <a:headEnd/>
              <a:tailEnd/>
            </a:ln>
          </p:spPr>
          <p:txBody>
            <a:bodyPr/>
            <a:lstStyle/>
            <a:p>
              <a:endParaRPr lang="en-US"/>
            </a:p>
          </p:txBody>
        </p:sp>
        <p:sp>
          <p:nvSpPr>
            <p:cNvPr id="42100" name="Freeform 5187"/>
            <p:cNvSpPr>
              <a:spLocks/>
            </p:cNvSpPr>
            <p:nvPr/>
          </p:nvSpPr>
          <p:spPr bwMode="auto">
            <a:xfrm>
              <a:off x="4735" y="3056"/>
              <a:ext cx="176" cy="473"/>
            </a:xfrm>
            <a:custGeom>
              <a:avLst/>
              <a:gdLst>
                <a:gd name="T0" fmla="*/ 152 w 176"/>
                <a:gd name="T1" fmla="*/ 275 h 473"/>
                <a:gd name="T2" fmla="*/ 23 w 176"/>
                <a:gd name="T3" fmla="*/ 275 h 473"/>
                <a:gd name="T4" fmla="*/ 23 w 176"/>
                <a:gd name="T5" fmla="*/ 437 h 473"/>
                <a:gd name="T6" fmla="*/ 152 w 176"/>
                <a:gd name="T7" fmla="*/ 437 h 473"/>
                <a:gd name="T8" fmla="*/ 176 w 176"/>
                <a:gd name="T9" fmla="*/ 473 h 473"/>
                <a:gd name="T10" fmla="*/ 0 w 176"/>
                <a:gd name="T11" fmla="*/ 473 h 473"/>
                <a:gd name="T12" fmla="*/ 0 w 176"/>
                <a:gd name="T13" fmla="*/ 0 h 473"/>
                <a:gd name="T14" fmla="*/ 176 w 176"/>
                <a:gd name="T15" fmla="*/ 0 h 473"/>
                <a:gd name="T16" fmla="*/ 152 w 176"/>
                <a:gd name="T17" fmla="*/ 35 h 473"/>
                <a:gd name="T18" fmla="*/ 23 w 176"/>
                <a:gd name="T19" fmla="*/ 35 h 473"/>
                <a:gd name="T20" fmla="*/ 23 w 176"/>
                <a:gd name="T21" fmla="*/ 217 h 473"/>
                <a:gd name="T22" fmla="*/ 152 w 176"/>
                <a:gd name="T23" fmla="*/ 217 h 473"/>
                <a:gd name="T24" fmla="*/ 152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2" y="275"/>
                  </a:moveTo>
                  <a:lnTo>
                    <a:pt x="23" y="275"/>
                  </a:lnTo>
                  <a:lnTo>
                    <a:pt x="23" y="437"/>
                  </a:lnTo>
                  <a:lnTo>
                    <a:pt x="152" y="437"/>
                  </a:lnTo>
                  <a:lnTo>
                    <a:pt x="176" y="473"/>
                  </a:lnTo>
                  <a:lnTo>
                    <a:pt x="0" y="473"/>
                  </a:lnTo>
                  <a:lnTo>
                    <a:pt x="0" y="0"/>
                  </a:lnTo>
                  <a:lnTo>
                    <a:pt x="176" y="0"/>
                  </a:lnTo>
                  <a:lnTo>
                    <a:pt x="152" y="35"/>
                  </a:lnTo>
                  <a:lnTo>
                    <a:pt x="23" y="35"/>
                  </a:lnTo>
                  <a:lnTo>
                    <a:pt x="23" y="217"/>
                  </a:lnTo>
                  <a:lnTo>
                    <a:pt x="152" y="217"/>
                  </a:lnTo>
                  <a:lnTo>
                    <a:pt x="152" y="275"/>
                  </a:lnTo>
                  <a:close/>
                </a:path>
              </a:pathLst>
            </a:custGeom>
            <a:solidFill>
              <a:srgbClr val="FFE5B7"/>
            </a:solidFill>
            <a:ln w="9525">
              <a:noFill/>
              <a:round/>
              <a:headEnd/>
              <a:tailEnd/>
            </a:ln>
          </p:spPr>
          <p:txBody>
            <a:bodyPr/>
            <a:lstStyle/>
            <a:p>
              <a:endParaRPr lang="en-US"/>
            </a:p>
          </p:txBody>
        </p:sp>
        <p:sp>
          <p:nvSpPr>
            <p:cNvPr id="42101" name="Freeform 5188"/>
            <p:cNvSpPr>
              <a:spLocks/>
            </p:cNvSpPr>
            <p:nvPr/>
          </p:nvSpPr>
          <p:spPr bwMode="auto">
            <a:xfrm>
              <a:off x="4887" y="3056"/>
              <a:ext cx="24" cy="473"/>
            </a:xfrm>
            <a:custGeom>
              <a:avLst/>
              <a:gdLst>
                <a:gd name="T0" fmla="*/ 0 w 24"/>
                <a:gd name="T1" fmla="*/ 35 h 473"/>
                <a:gd name="T2" fmla="*/ 0 w 24"/>
                <a:gd name="T3" fmla="*/ 437 h 473"/>
                <a:gd name="T4" fmla="*/ 24 w 24"/>
                <a:gd name="T5" fmla="*/ 473 h 473"/>
                <a:gd name="T6" fmla="*/ 24 w 24"/>
                <a:gd name="T7" fmla="*/ 0 h 473"/>
                <a:gd name="T8" fmla="*/ 0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0" y="35"/>
                  </a:moveTo>
                  <a:lnTo>
                    <a:pt x="0" y="437"/>
                  </a:lnTo>
                  <a:lnTo>
                    <a:pt x="24" y="473"/>
                  </a:lnTo>
                  <a:lnTo>
                    <a:pt x="24" y="0"/>
                  </a:lnTo>
                  <a:lnTo>
                    <a:pt x="0" y="35"/>
                  </a:lnTo>
                  <a:close/>
                </a:path>
              </a:pathLst>
            </a:custGeom>
            <a:solidFill>
              <a:srgbClr val="FFE5B7"/>
            </a:solidFill>
            <a:ln w="9525">
              <a:noFill/>
              <a:round/>
              <a:headEnd/>
              <a:tailEnd/>
            </a:ln>
          </p:spPr>
          <p:txBody>
            <a:bodyPr/>
            <a:lstStyle/>
            <a:p>
              <a:endParaRPr lang="en-US"/>
            </a:p>
          </p:txBody>
        </p:sp>
        <p:sp>
          <p:nvSpPr>
            <p:cNvPr id="42102" name="Freeform 5189"/>
            <p:cNvSpPr>
              <a:spLocks/>
            </p:cNvSpPr>
            <p:nvPr/>
          </p:nvSpPr>
          <p:spPr bwMode="auto">
            <a:xfrm>
              <a:off x="3964" y="2439"/>
              <a:ext cx="176" cy="476"/>
            </a:xfrm>
            <a:custGeom>
              <a:avLst/>
              <a:gdLst>
                <a:gd name="T0" fmla="*/ 23 w 176"/>
                <a:gd name="T1" fmla="*/ 277 h 476"/>
                <a:gd name="T2" fmla="*/ 152 w 176"/>
                <a:gd name="T3" fmla="*/ 277 h 476"/>
                <a:gd name="T4" fmla="*/ 152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2 w 176"/>
                <a:gd name="T19" fmla="*/ 37 h 476"/>
                <a:gd name="T20" fmla="*/ 152 w 176"/>
                <a:gd name="T21" fmla="*/ 219 h 476"/>
                <a:gd name="T22" fmla="*/ 24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4" y="439"/>
                  </a:lnTo>
                  <a:lnTo>
                    <a:pt x="0" y="476"/>
                  </a:lnTo>
                  <a:lnTo>
                    <a:pt x="176" y="476"/>
                  </a:lnTo>
                  <a:lnTo>
                    <a:pt x="176" y="0"/>
                  </a:lnTo>
                  <a:lnTo>
                    <a:pt x="0" y="0"/>
                  </a:lnTo>
                  <a:lnTo>
                    <a:pt x="24" y="37"/>
                  </a:lnTo>
                  <a:lnTo>
                    <a:pt x="152" y="37"/>
                  </a:lnTo>
                  <a:lnTo>
                    <a:pt x="152" y="219"/>
                  </a:lnTo>
                  <a:lnTo>
                    <a:pt x="24" y="219"/>
                  </a:lnTo>
                  <a:lnTo>
                    <a:pt x="23" y="277"/>
                  </a:lnTo>
                  <a:close/>
                </a:path>
              </a:pathLst>
            </a:custGeom>
            <a:solidFill>
              <a:srgbClr val="FFE5B7"/>
            </a:solidFill>
            <a:ln w="9525">
              <a:noFill/>
              <a:round/>
              <a:headEnd/>
              <a:tailEnd/>
            </a:ln>
          </p:spPr>
          <p:txBody>
            <a:bodyPr/>
            <a:lstStyle/>
            <a:p>
              <a:endParaRPr lang="en-US"/>
            </a:p>
          </p:txBody>
        </p:sp>
        <p:sp>
          <p:nvSpPr>
            <p:cNvPr id="42103" name="Freeform 5190"/>
            <p:cNvSpPr>
              <a:spLocks/>
            </p:cNvSpPr>
            <p:nvPr/>
          </p:nvSpPr>
          <p:spPr bwMode="auto">
            <a:xfrm>
              <a:off x="3964"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42104" name="Freeform 5191"/>
            <p:cNvSpPr>
              <a:spLocks/>
            </p:cNvSpPr>
            <p:nvPr/>
          </p:nvSpPr>
          <p:spPr bwMode="auto">
            <a:xfrm>
              <a:off x="3707" y="2439"/>
              <a:ext cx="176" cy="476"/>
            </a:xfrm>
            <a:custGeom>
              <a:avLst/>
              <a:gdLst>
                <a:gd name="T0" fmla="*/ 23 w 176"/>
                <a:gd name="T1" fmla="*/ 277 h 476"/>
                <a:gd name="T2" fmla="*/ 152 w 176"/>
                <a:gd name="T3" fmla="*/ 277 h 476"/>
                <a:gd name="T4" fmla="*/ 152 w 176"/>
                <a:gd name="T5" fmla="*/ 439 h 476"/>
                <a:gd name="T6" fmla="*/ 23 w 176"/>
                <a:gd name="T7" fmla="*/ 439 h 476"/>
                <a:gd name="T8" fmla="*/ 0 w 176"/>
                <a:gd name="T9" fmla="*/ 476 h 476"/>
                <a:gd name="T10" fmla="*/ 176 w 176"/>
                <a:gd name="T11" fmla="*/ 476 h 476"/>
                <a:gd name="T12" fmla="*/ 176 w 176"/>
                <a:gd name="T13" fmla="*/ 0 h 476"/>
                <a:gd name="T14" fmla="*/ 0 w 176"/>
                <a:gd name="T15" fmla="*/ 0 h 476"/>
                <a:gd name="T16" fmla="*/ 23 w 176"/>
                <a:gd name="T17" fmla="*/ 37 h 476"/>
                <a:gd name="T18" fmla="*/ 152 w 176"/>
                <a:gd name="T19" fmla="*/ 37 h 476"/>
                <a:gd name="T20" fmla="*/ 152 w 176"/>
                <a:gd name="T21" fmla="*/ 219 h 476"/>
                <a:gd name="T22" fmla="*/ 23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3" y="439"/>
                  </a:lnTo>
                  <a:lnTo>
                    <a:pt x="0" y="476"/>
                  </a:lnTo>
                  <a:lnTo>
                    <a:pt x="176" y="476"/>
                  </a:lnTo>
                  <a:lnTo>
                    <a:pt x="176" y="0"/>
                  </a:lnTo>
                  <a:lnTo>
                    <a:pt x="0" y="0"/>
                  </a:lnTo>
                  <a:lnTo>
                    <a:pt x="23" y="37"/>
                  </a:lnTo>
                  <a:lnTo>
                    <a:pt x="152" y="37"/>
                  </a:lnTo>
                  <a:lnTo>
                    <a:pt x="152" y="219"/>
                  </a:lnTo>
                  <a:lnTo>
                    <a:pt x="23" y="219"/>
                  </a:lnTo>
                  <a:lnTo>
                    <a:pt x="23" y="277"/>
                  </a:lnTo>
                  <a:close/>
                </a:path>
              </a:pathLst>
            </a:custGeom>
            <a:solidFill>
              <a:srgbClr val="FFE5B7"/>
            </a:solidFill>
            <a:ln w="9525">
              <a:noFill/>
              <a:round/>
              <a:headEnd/>
              <a:tailEnd/>
            </a:ln>
          </p:spPr>
          <p:txBody>
            <a:bodyPr/>
            <a:lstStyle/>
            <a:p>
              <a:endParaRPr lang="en-US"/>
            </a:p>
          </p:txBody>
        </p:sp>
        <p:sp>
          <p:nvSpPr>
            <p:cNvPr id="42105" name="Freeform 5192"/>
            <p:cNvSpPr>
              <a:spLocks/>
            </p:cNvSpPr>
            <p:nvPr/>
          </p:nvSpPr>
          <p:spPr bwMode="auto">
            <a:xfrm>
              <a:off x="3707" y="2439"/>
              <a:ext cx="23" cy="476"/>
            </a:xfrm>
            <a:custGeom>
              <a:avLst/>
              <a:gdLst>
                <a:gd name="T0" fmla="*/ 23 w 23"/>
                <a:gd name="T1" fmla="*/ 37 h 476"/>
                <a:gd name="T2" fmla="*/ 23 w 23"/>
                <a:gd name="T3" fmla="*/ 439 h 476"/>
                <a:gd name="T4" fmla="*/ 0 w 23"/>
                <a:gd name="T5" fmla="*/ 476 h 476"/>
                <a:gd name="T6" fmla="*/ 0 w 23"/>
                <a:gd name="T7" fmla="*/ 0 h 476"/>
                <a:gd name="T8" fmla="*/ 23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23" y="37"/>
                  </a:moveTo>
                  <a:lnTo>
                    <a:pt x="23" y="439"/>
                  </a:lnTo>
                  <a:lnTo>
                    <a:pt x="0" y="476"/>
                  </a:lnTo>
                  <a:lnTo>
                    <a:pt x="0" y="0"/>
                  </a:lnTo>
                  <a:lnTo>
                    <a:pt x="23" y="37"/>
                  </a:lnTo>
                  <a:close/>
                </a:path>
              </a:pathLst>
            </a:custGeom>
            <a:solidFill>
              <a:srgbClr val="FFE5B7"/>
            </a:solidFill>
            <a:ln w="9525">
              <a:noFill/>
              <a:round/>
              <a:headEnd/>
              <a:tailEnd/>
            </a:ln>
          </p:spPr>
          <p:txBody>
            <a:bodyPr/>
            <a:lstStyle/>
            <a:p>
              <a:endParaRPr lang="en-US"/>
            </a:p>
          </p:txBody>
        </p:sp>
        <p:sp>
          <p:nvSpPr>
            <p:cNvPr id="42106" name="Freeform 5193"/>
            <p:cNvSpPr>
              <a:spLocks/>
            </p:cNvSpPr>
            <p:nvPr/>
          </p:nvSpPr>
          <p:spPr bwMode="auto">
            <a:xfrm>
              <a:off x="3449" y="2439"/>
              <a:ext cx="176" cy="476"/>
            </a:xfrm>
            <a:custGeom>
              <a:avLst/>
              <a:gdLst>
                <a:gd name="T0" fmla="*/ 24 w 176"/>
                <a:gd name="T1" fmla="*/ 277 h 476"/>
                <a:gd name="T2" fmla="*/ 153 w 176"/>
                <a:gd name="T3" fmla="*/ 277 h 476"/>
                <a:gd name="T4" fmla="*/ 153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3 w 176"/>
                <a:gd name="T19" fmla="*/ 37 h 476"/>
                <a:gd name="T20" fmla="*/ 153 w 176"/>
                <a:gd name="T21" fmla="*/ 219 h 476"/>
                <a:gd name="T22" fmla="*/ 24 w 176"/>
                <a:gd name="T23" fmla="*/ 219 h 476"/>
                <a:gd name="T24" fmla="*/ 24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4" y="277"/>
                  </a:moveTo>
                  <a:lnTo>
                    <a:pt x="153" y="277"/>
                  </a:lnTo>
                  <a:lnTo>
                    <a:pt x="153" y="439"/>
                  </a:lnTo>
                  <a:lnTo>
                    <a:pt x="24" y="439"/>
                  </a:lnTo>
                  <a:lnTo>
                    <a:pt x="0" y="476"/>
                  </a:lnTo>
                  <a:lnTo>
                    <a:pt x="176" y="476"/>
                  </a:lnTo>
                  <a:lnTo>
                    <a:pt x="176" y="0"/>
                  </a:lnTo>
                  <a:lnTo>
                    <a:pt x="0" y="0"/>
                  </a:lnTo>
                  <a:lnTo>
                    <a:pt x="24" y="37"/>
                  </a:lnTo>
                  <a:lnTo>
                    <a:pt x="153" y="37"/>
                  </a:lnTo>
                  <a:lnTo>
                    <a:pt x="153" y="219"/>
                  </a:lnTo>
                  <a:lnTo>
                    <a:pt x="24" y="219"/>
                  </a:lnTo>
                  <a:lnTo>
                    <a:pt x="24" y="277"/>
                  </a:lnTo>
                  <a:close/>
                </a:path>
              </a:pathLst>
            </a:custGeom>
            <a:solidFill>
              <a:srgbClr val="FFE5B7"/>
            </a:solidFill>
            <a:ln w="9525">
              <a:noFill/>
              <a:round/>
              <a:headEnd/>
              <a:tailEnd/>
            </a:ln>
          </p:spPr>
          <p:txBody>
            <a:bodyPr/>
            <a:lstStyle/>
            <a:p>
              <a:endParaRPr lang="en-US"/>
            </a:p>
          </p:txBody>
        </p:sp>
        <p:sp>
          <p:nvSpPr>
            <p:cNvPr id="42107" name="Freeform 5194"/>
            <p:cNvSpPr>
              <a:spLocks/>
            </p:cNvSpPr>
            <p:nvPr/>
          </p:nvSpPr>
          <p:spPr bwMode="auto">
            <a:xfrm>
              <a:off x="3449"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42108" name="Freeform 5195"/>
            <p:cNvSpPr>
              <a:spLocks/>
            </p:cNvSpPr>
            <p:nvPr/>
          </p:nvSpPr>
          <p:spPr bwMode="auto">
            <a:xfrm>
              <a:off x="3707" y="3056"/>
              <a:ext cx="176" cy="473"/>
            </a:xfrm>
            <a:custGeom>
              <a:avLst/>
              <a:gdLst>
                <a:gd name="T0" fmla="*/ 23 w 176"/>
                <a:gd name="T1" fmla="*/ 275 h 473"/>
                <a:gd name="T2" fmla="*/ 152 w 176"/>
                <a:gd name="T3" fmla="*/ 275 h 473"/>
                <a:gd name="T4" fmla="*/ 152 w 176"/>
                <a:gd name="T5" fmla="*/ 437 h 473"/>
                <a:gd name="T6" fmla="*/ 23 w 176"/>
                <a:gd name="T7" fmla="*/ 437 h 473"/>
                <a:gd name="T8" fmla="*/ 0 w 176"/>
                <a:gd name="T9" fmla="*/ 473 h 473"/>
                <a:gd name="T10" fmla="*/ 176 w 176"/>
                <a:gd name="T11" fmla="*/ 473 h 473"/>
                <a:gd name="T12" fmla="*/ 176 w 176"/>
                <a:gd name="T13" fmla="*/ 0 h 473"/>
                <a:gd name="T14" fmla="*/ 0 w 176"/>
                <a:gd name="T15" fmla="*/ 0 h 473"/>
                <a:gd name="T16" fmla="*/ 23 w 176"/>
                <a:gd name="T17" fmla="*/ 35 h 473"/>
                <a:gd name="T18" fmla="*/ 152 w 176"/>
                <a:gd name="T19" fmla="*/ 35 h 473"/>
                <a:gd name="T20" fmla="*/ 152 w 176"/>
                <a:gd name="T21" fmla="*/ 217 h 473"/>
                <a:gd name="T22" fmla="*/ 23 w 176"/>
                <a:gd name="T23" fmla="*/ 217 h 473"/>
                <a:gd name="T24" fmla="*/ 2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3" y="275"/>
                  </a:moveTo>
                  <a:lnTo>
                    <a:pt x="152" y="275"/>
                  </a:lnTo>
                  <a:lnTo>
                    <a:pt x="152" y="437"/>
                  </a:lnTo>
                  <a:lnTo>
                    <a:pt x="23" y="437"/>
                  </a:lnTo>
                  <a:lnTo>
                    <a:pt x="0" y="473"/>
                  </a:lnTo>
                  <a:lnTo>
                    <a:pt x="176" y="473"/>
                  </a:lnTo>
                  <a:lnTo>
                    <a:pt x="176" y="0"/>
                  </a:lnTo>
                  <a:lnTo>
                    <a:pt x="0" y="0"/>
                  </a:lnTo>
                  <a:lnTo>
                    <a:pt x="23" y="35"/>
                  </a:lnTo>
                  <a:lnTo>
                    <a:pt x="152" y="35"/>
                  </a:lnTo>
                  <a:lnTo>
                    <a:pt x="152" y="217"/>
                  </a:lnTo>
                  <a:lnTo>
                    <a:pt x="23" y="217"/>
                  </a:lnTo>
                  <a:lnTo>
                    <a:pt x="23" y="275"/>
                  </a:lnTo>
                  <a:close/>
                </a:path>
              </a:pathLst>
            </a:custGeom>
            <a:solidFill>
              <a:srgbClr val="FFE5B7"/>
            </a:solidFill>
            <a:ln w="9525">
              <a:noFill/>
              <a:round/>
              <a:headEnd/>
              <a:tailEnd/>
            </a:ln>
          </p:spPr>
          <p:txBody>
            <a:bodyPr/>
            <a:lstStyle/>
            <a:p>
              <a:endParaRPr lang="en-US"/>
            </a:p>
          </p:txBody>
        </p:sp>
        <p:sp>
          <p:nvSpPr>
            <p:cNvPr id="42109" name="Freeform 5196"/>
            <p:cNvSpPr>
              <a:spLocks/>
            </p:cNvSpPr>
            <p:nvPr/>
          </p:nvSpPr>
          <p:spPr bwMode="auto">
            <a:xfrm>
              <a:off x="3707" y="3056"/>
              <a:ext cx="23" cy="473"/>
            </a:xfrm>
            <a:custGeom>
              <a:avLst/>
              <a:gdLst>
                <a:gd name="T0" fmla="*/ 23 w 23"/>
                <a:gd name="T1" fmla="*/ 35 h 473"/>
                <a:gd name="T2" fmla="*/ 23 w 23"/>
                <a:gd name="T3" fmla="*/ 437 h 473"/>
                <a:gd name="T4" fmla="*/ 0 w 23"/>
                <a:gd name="T5" fmla="*/ 473 h 473"/>
                <a:gd name="T6" fmla="*/ 0 w 23"/>
                <a:gd name="T7" fmla="*/ 0 h 473"/>
                <a:gd name="T8" fmla="*/ 23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23" y="35"/>
                  </a:moveTo>
                  <a:lnTo>
                    <a:pt x="23" y="437"/>
                  </a:lnTo>
                  <a:lnTo>
                    <a:pt x="0" y="473"/>
                  </a:lnTo>
                  <a:lnTo>
                    <a:pt x="0" y="0"/>
                  </a:lnTo>
                  <a:lnTo>
                    <a:pt x="23" y="35"/>
                  </a:lnTo>
                  <a:close/>
                </a:path>
              </a:pathLst>
            </a:custGeom>
            <a:solidFill>
              <a:srgbClr val="FFE5B7"/>
            </a:solidFill>
            <a:ln w="9525">
              <a:noFill/>
              <a:round/>
              <a:headEnd/>
              <a:tailEnd/>
            </a:ln>
          </p:spPr>
          <p:txBody>
            <a:bodyPr/>
            <a:lstStyle/>
            <a:p>
              <a:endParaRPr lang="en-US"/>
            </a:p>
          </p:txBody>
        </p:sp>
        <p:sp>
          <p:nvSpPr>
            <p:cNvPr id="42110" name="Freeform 5197"/>
            <p:cNvSpPr>
              <a:spLocks/>
            </p:cNvSpPr>
            <p:nvPr/>
          </p:nvSpPr>
          <p:spPr bwMode="auto">
            <a:xfrm>
              <a:off x="3449" y="3056"/>
              <a:ext cx="176" cy="473"/>
            </a:xfrm>
            <a:custGeom>
              <a:avLst/>
              <a:gdLst>
                <a:gd name="T0" fmla="*/ 24 w 176"/>
                <a:gd name="T1" fmla="*/ 275 h 473"/>
                <a:gd name="T2" fmla="*/ 153 w 176"/>
                <a:gd name="T3" fmla="*/ 275 h 473"/>
                <a:gd name="T4" fmla="*/ 153 w 176"/>
                <a:gd name="T5" fmla="*/ 437 h 473"/>
                <a:gd name="T6" fmla="*/ 24 w 176"/>
                <a:gd name="T7" fmla="*/ 437 h 473"/>
                <a:gd name="T8" fmla="*/ 0 w 176"/>
                <a:gd name="T9" fmla="*/ 473 h 473"/>
                <a:gd name="T10" fmla="*/ 176 w 176"/>
                <a:gd name="T11" fmla="*/ 473 h 473"/>
                <a:gd name="T12" fmla="*/ 176 w 176"/>
                <a:gd name="T13" fmla="*/ 0 h 473"/>
                <a:gd name="T14" fmla="*/ 0 w 176"/>
                <a:gd name="T15" fmla="*/ 0 h 473"/>
                <a:gd name="T16" fmla="*/ 24 w 176"/>
                <a:gd name="T17" fmla="*/ 35 h 473"/>
                <a:gd name="T18" fmla="*/ 153 w 176"/>
                <a:gd name="T19" fmla="*/ 35 h 473"/>
                <a:gd name="T20" fmla="*/ 153 w 176"/>
                <a:gd name="T21" fmla="*/ 217 h 473"/>
                <a:gd name="T22" fmla="*/ 24 w 176"/>
                <a:gd name="T23" fmla="*/ 217 h 473"/>
                <a:gd name="T24" fmla="*/ 24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4" y="275"/>
                  </a:moveTo>
                  <a:lnTo>
                    <a:pt x="153" y="275"/>
                  </a:lnTo>
                  <a:lnTo>
                    <a:pt x="153" y="437"/>
                  </a:lnTo>
                  <a:lnTo>
                    <a:pt x="24" y="437"/>
                  </a:lnTo>
                  <a:lnTo>
                    <a:pt x="0" y="473"/>
                  </a:lnTo>
                  <a:lnTo>
                    <a:pt x="176" y="473"/>
                  </a:lnTo>
                  <a:lnTo>
                    <a:pt x="176" y="0"/>
                  </a:lnTo>
                  <a:lnTo>
                    <a:pt x="0" y="0"/>
                  </a:lnTo>
                  <a:lnTo>
                    <a:pt x="24" y="35"/>
                  </a:lnTo>
                  <a:lnTo>
                    <a:pt x="153" y="35"/>
                  </a:lnTo>
                  <a:lnTo>
                    <a:pt x="153" y="217"/>
                  </a:lnTo>
                  <a:lnTo>
                    <a:pt x="24" y="217"/>
                  </a:lnTo>
                  <a:lnTo>
                    <a:pt x="24" y="275"/>
                  </a:lnTo>
                  <a:close/>
                </a:path>
              </a:pathLst>
            </a:custGeom>
            <a:solidFill>
              <a:srgbClr val="FFE5B7"/>
            </a:solidFill>
            <a:ln w="9525">
              <a:noFill/>
              <a:round/>
              <a:headEnd/>
              <a:tailEnd/>
            </a:ln>
          </p:spPr>
          <p:txBody>
            <a:bodyPr/>
            <a:lstStyle/>
            <a:p>
              <a:endParaRPr lang="en-US"/>
            </a:p>
          </p:txBody>
        </p:sp>
        <p:sp>
          <p:nvSpPr>
            <p:cNvPr id="42111" name="Freeform 5198"/>
            <p:cNvSpPr>
              <a:spLocks/>
            </p:cNvSpPr>
            <p:nvPr/>
          </p:nvSpPr>
          <p:spPr bwMode="auto">
            <a:xfrm>
              <a:off x="3449" y="3056"/>
              <a:ext cx="24" cy="473"/>
            </a:xfrm>
            <a:custGeom>
              <a:avLst/>
              <a:gdLst>
                <a:gd name="T0" fmla="*/ 24 w 24"/>
                <a:gd name="T1" fmla="*/ 35 h 473"/>
                <a:gd name="T2" fmla="*/ 24 w 24"/>
                <a:gd name="T3" fmla="*/ 437 h 473"/>
                <a:gd name="T4" fmla="*/ 0 w 24"/>
                <a:gd name="T5" fmla="*/ 473 h 473"/>
                <a:gd name="T6" fmla="*/ 0 w 24"/>
                <a:gd name="T7" fmla="*/ 0 h 473"/>
                <a:gd name="T8" fmla="*/ 24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24" y="35"/>
                  </a:moveTo>
                  <a:lnTo>
                    <a:pt x="24" y="437"/>
                  </a:lnTo>
                  <a:lnTo>
                    <a:pt x="0" y="473"/>
                  </a:lnTo>
                  <a:lnTo>
                    <a:pt x="0" y="0"/>
                  </a:lnTo>
                  <a:lnTo>
                    <a:pt x="24" y="35"/>
                  </a:lnTo>
                  <a:close/>
                </a:path>
              </a:pathLst>
            </a:custGeom>
            <a:solidFill>
              <a:srgbClr val="FFE5B7"/>
            </a:solidFill>
            <a:ln w="9525">
              <a:noFill/>
              <a:round/>
              <a:headEnd/>
              <a:tailEnd/>
            </a:ln>
          </p:spPr>
          <p:txBody>
            <a:bodyPr/>
            <a:lstStyle/>
            <a:p>
              <a:endParaRPr lang="en-US"/>
            </a:p>
          </p:txBody>
        </p:sp>
        <p:sp>
          <p:nvSpPr>
            <p:cNvPr id="42112" name="Rectangle 5199"/>
            <p:cNvSpPr>
              <a:spLocks noChangeArrowheads="1"/>
            </p:cNvSpPr>
            <p:nvPr/>
          </p:nvSpPr>
          <p:spPr bwMode="auto">
            <a:xfrm>
              <a:off x="4221" y="2698"/>
              <a:ext cx="175" cy="18"/>
            </a:xfrm>
            <a:prstGeom prst="rect">
              <a:avLst/>
            </a:prstGeom>
            <a:solidFill>
              <a:srgbClr val="FFE5B7"/>
            </a:solidFill>
            <a:ln w="9525">
              <a:noFill/>
              <a:miter lim="800000"/>
              <a:headEnd/>
              <a:tailEnd/>
            </a:ln>
          </p:spPr>
          <p:txBody>
            <a:bodyPr/>
            <a:lstStyle/>
            <a:p>
              <a:pPr algn="ctr" eaLnBrk="0" hangingPunct="0"/>
              <a:endParaRPr lang="en-US"/>
            </a:p>
          </p:txBody>
        </p:sp>
        <p:sp>
          <p:nvSpPr>
            <p:cNvPr id="42113" name="Rectangle 5200"/>
            <p:cNvSpPr>
              <a:spLocks noChangeArrowheads="1"/>
            </p:cNvSpPr>
            <p:nvPr/>
          </p:nvSpPr>
          <p:spPr bwMode="auto">
            <a:xfrm>
              <a:off x="4477"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4" name="Rectangle 5201"/>
            <p:cNvSpPr>
              <a:spLocks noChangeArrowheads="1"/>
            </p:cNvSpPr>
            <p:nvPr/>
          </p:nvSpPr>
          <p:spPr bwMode="auto">
            <a:xfrm>
              <a:off x="4735"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5" name="Rectangle 5202"/>
            <p:cNvSpPr>
              <a:spLocks noChangeArrowheads="1"/>
            </p:cNvSpPr>
            <p:nvPr/>
          </p:nvSpPr>
          <p:spPr bwMode="auto">
            <a:xfrm>
              <a:off x="4477"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6" name="Rectangle 5203"/>
            <p:cNvSpPr>
              <a:spLocks noChangeArrowheads="1"/>
            </p:cNvSpPr>
            <p:nvPr/>
          </p:nvSpPr>
          <p:spPr bwMode="auto">
            <a:xfrm>
              <a:off x="4735"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7" name="Rectangle 5204"/>
            <p:cNvSpPr>
              <a:spLocks noChangeArrowheads="1"/>
            </p:cNvSpPr>
            <p:nvPr/>
          </p:nvSpPr>
          <p:spPr bwMode="auto">
            <a:xfrm>
              <a:off x="3964"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8" name="Rectangle 5205"/>
            <p:cNvSpPr>
              <a:spLocks noChangeArrowheads="1"/>
            </p:cNvSpPr>
            <p:nvPr/>
          </p:nvSpPr>
          <p:spPr bwMode="auto">
            <a:xfrm>
              <a:off x="3707"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19" name="Rectangle 5206"/>
            <p:cNvSpPr>
              <a:spLocks noChangeArrowheads="1"/>
            </p:cNvSpPr>
            <p:nvPr/>
          </p:nvSpPr>
          <p:spPr bwMode="auto">
            <a:xfrm>
              <a:off x="3449"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20" name="Rectangle 5207"/>
            <p:cNvSpPr>
              <a:spLocks noChangeArrowheads="1"/>
            </p:cNvSpPr>
            <p:nvPr/>
          </p:nvSpPr>
          <p:spPr bwMode="auto">
            <a:xfrm>
              <a:off x="3707"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21" name="Rectangle 5208"/>
            <p:cNvSpPr>
              <a:spLocks noChangeArrowheads="1"/>
            </p:cNvSpPr>
            <p:nvPr/>
          </p:nvSpPr>
          <p:spPr bwMode="auto">
            <a:xfrm>
              <a:off x="3449"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2122" name="Freeform 5209"/>
            <p:cNvSpPr>
              <a:spLocks/>
            </p:cNvSpPr>
            <p:nvPr/>
          </p:nvSpPr>
          <p:spPr bwMode="auto">
            <a:xfrm>
              <a:off x="4437" y="3623"/>
              <a:ext cx="524" cy="216"/>
            </a:xfrm>
            <a:custGeom>
              <a:avLst/>
              <a:gdLst>
                <a:gd name="T0" fmla="*/ 0 w 524"/>
                <a:gd name="T1" fmla="*/ 216 h 216"/>
                <a:gd name="T2" fmla="*/ 496 w 524"/>
                <a:gd name="T3" fmla="*/ 212 h 216"/>
                <a:gd name="T4" fmla="*/ 514 w 524"/>
                <a:gd name="T5" fmla="*/ 192 h 216"/>
                <a:gd name="T6" fmla="*/ 524 w 524"/>
                <a:gd name="T7" fmla="*/ 161 h 216"/>
                <a:gd name="T8" fmla="*/ 518 w 524"/>
                <a:gd name="T9" fmla="*/ 135 h 216"/>
                <a:gd name="T10" fmla="*/ 516 w 524"/>
                <a:gd name="T11" fmla="*/ 113 h 216"/>
                <a:gd name="T12" fmla="*/ 521 w 524"/>
                <a:gd name="T13" fmla="*/ 68 h 216"/>
                <a:gd name="T14" fmla="*/ 514 w 524"/>
                <a:gd name="T15" fmla="*/ 32 h 216"/>
                <a:gd name="T16" fmla="*/ 496 w 524"/>
                <a:gd name="T17" fmla="*/ 6 h 216"/>
                <a:gd name="T18" fmla="*/ 478 w 524"/>
                <a:gd name="T19" fmla="*/ 4 h 216"/>
                <a:gd name="T20" fmla="*/ 459 w 524"/>
                <a:gd name="T21" fmla="*/ 0 h 216"/>
                <a:gd name="T22" fmla="*/ 440 w 524"/>
                <a:gd name="T23" fmla="*/ 12 h 216"/>
                <a:gd name="T24" fmla="*/ 428 w 524"/>
                <a:gd name="T25" fmla="*/ 34 h 216"/>
                <a:gd name="T26" fmla="*/ 421 w 524"/>
                <a:gd name="T27" fmla="*/ 40 h 216"/>
                <a:gd name="T28" fmla="*/ 406 w 524"/>
                <a:gd name="T29" fmla="*/ 24 h 216"/>
                <a:gd name="T30" fmla="*/ 387 w 524"/>
                <a:gd name="T31" fmla="*/ 20 h 216"/>
                <a:gd name="T32" fmla="*/ 371 w 524"/>
                <a:gd name="T33" fmla="*/ 34 h 216"/>
                <a:gd name="T34" fmla="*/ 361 w 524"/>
                <a:gd name="T35" fmla="*/ 36 h 216"/>
                <a:gd name="T36" fmla="*/ 348 w 524"/>
                <a:gd name="T37" fmla="*/ 14 h 216"/>
                <a:gd name="T38" fmla="*/ 329 w 524"/>
                <a:gd name="T39" fmla="*/ 4 h 216"/>
                <a:gd name="T40" fmla="*/ 312 w 524"/>
                <a:gd name="T41" fmla="*/ 12 h 216"/>
                <a:gd name="T42" fmla="*/ 296 w 524"/>
                <a:gd name="T43" fmla="*/ 20 h 216"/>
                <a:gd name="T44" fmla="*/ 278 w 524"/>
                <a:gd name="T45" fmla="*/ 26 h 216"/>
                <a:gd name="T46" fmla="*/ 267 w 524"/>
                <a:gd name="T47" fmla="*/ 28 h 216"/>
                <a:gd name="T48" fmla="*/ 250 w 524"/>
                <a:gd name="T49" fmla="*/ 14 h 216"/>
                <a:gd name="T50" fmla="*/ 228 w 524"/>
                <a:gd name="T51" fmla="*/ 16 h 216"/>
                <a:gd name="T52" fmla="*/ 210 w 524"/>
                <a:gd name="T53" fmla="*/ 30 h 216"/>
                <a:gd name="T54" fmla="*/ 201 w 524"/>
                <a:gd name="T55" fmla="*/ 32 h 216"/>
                <a:gd name="T56" fmla="*/ 187 w 524"/>
                <a:gd name="T57" fmla="*/ 16 h 216"/>
                <a:gd name="T58" fmla="*/ 171 w 524"/>
                <a:gd name="T59" fmla="*/ 12 h 216"/>
                <a:gd name="T60" fmla="*/ 154 w 524"/>
                <a:gd name="T61" fmla="*/ 24 h 216"/>
                <a:gd name="T62" fmla="*/ 145 w 524"/>
                <a:gd name="T63" fmla="*/ 22 h 216"/>
                <a:gd name="T64" fmla="*/ 134 w 524"/>
                <a:gd name="T65" fmla="*/ 10 h 216"/>
                <a:gd name="T66" fmla="*/ 120 w 524"/>
                <a:gd name="T67" fmla="*/ 8 h 216"/>
                <a:gd name="T68" fmla="*/ 107 w 524"/>
                <a:gd name="T69" fmla="*/ 24 h 216"/>
                <a:gd name="T70" fmla="*/ 96 w 524"/>
                <a:gd name="T71" fmla="*/ 30 h 216"/>
                <a:gd name="T72" fmla="*/ 83 w 524"/>
                <a:gd name="T73" fmla="*/ 22 h 216"/>
                <a:gd name="T74" fmla="*/ 72 w 524"/>
                <a:gd name="T75" fmla="*/ 22 h 216"/>
                <a:gd name="T76" fmla="*/ 62 w 524"/>
                <a:gd name="T77" fmla="*/ 32 h 216"/>
                <a:gd name="T78" fmla="*/ 52 w 524"/>
                <a:gd name="T79" fmla="*/ 34 h 216"/>
                <a:gd name="T80" fmla="*/ 35 w 524"/>
                <a:gd name="T81" fmla="*/ 20 h 216"/>
                <a:gd name="T82" fmla="*/ 16 w 524"/>
                <a:gd name="T83" fmla="*/ 10 h 216"/>
                <a:gd name="T84" fmla="*/ 2 w 524"/>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216"/>
                <a:gd name="T131" fmla="*/ 524 w 524"/>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216">
                  <a:moveTo>
                    <a:pt x="0" y="24"/>
                  </a:moveTo>
                  <a:lnTo>
                    <a:pt x="0" y="216"/>
                  </a:lnTo>
                  <a:lnTo>
                    <a:pt x="490" y="216"/>
                  </a:lnTo>
                  <a:lnTo>
                    <a:pt x="496" y="212"/>
                  </a:lnTo>
                  <a:lnTo>
                    <a:pt x="505" y="204"/>
                  </a:lnTo>
                  <a:lnTo>
                    <a:pt x="514" y="192"/>
                  </a:lnTo>
                  <a:lnTo>
                    <a:pt x="520" y="177"/>
                  </a:lnTo>
                  <a:lnTo>
                    <a:pt x="524" y="161"/>
                  </a:lnTo>
                  <a:lnTo>
                    <a:pt x="524" y="147"/>
                  </a:lnTo>
                  <a:lnTo>
                    <a:pt x="518" y="135"/>
                  </a:lnTo>
                  <a:lnTo>
                    <a:pt x="504" y="127"/>
                  </a:lnTo>
                  <a:lnTo>
                    <a:pt x="516" y="113"/>
                  </a:lnTo>
                  <a:lnTo>
                    <a:pt x="523" y="89"/>
                  </a:lnTo>
                  <a:lnTo>
                    <a:pt x="521" y="68"/>
                  </a:lnTo>
                  <a:lnTo>
                    <a:pt x="512" y="54"/>
                  </a:lnTo>
                  <a:lnTo>
                    <a:pt x="514" y="32"/>
                  </a:lnTo>
                  <a:lnTo>
                    <a:pt x="506" y="14"/>
                  </a:lnTo>
                  <a:lnTo>
                    <a:pt x="496" y="6"/>
                  </a:lnTo>
                  <a:lnTo>
                    <a:pt x="485" y="14"/>
                  </a:lnTo>
                  <a:lnTo>
                    <a:pt x="478" y="4"/>
                  </a:lnTo>
                  <a:lnTo>
                    <a:pt x="469" y="0"/>
                  </a:lnTo>
                  <a:lnTo>
                    <a:pt x="459" y="0"/>
                  </a:lnTo>
                  <a:lnTo>
                    <a:pt x="449" y="4"/>
                  </a:lnTo>
                  <a:lnTo>
                    <a:pt x="440" y="12"/>
                  </a:lnTo>
                  <a:lnTo>
                    <a:pt x="433" y="22"/>
                  </a:lnTo>
                  <a:lnTo>
                    <a:pt x="428" y="34"/>
                  </a:lnTo>
                  <a:lnTo>
                    <a:pt x="426" y="48"/>
                  </a:lnTo>
                  <a:lnTo>
                    <a:pt x="421" y="40"/>
                  </a:lnTo>
                  <a:lnTo>
                    <a:pt x="415" y="32"/>
                  </a:lnTo>
                  <a:lnTo>
                    <a:pt x="406" y="24"/>
                  </a:lnTo>
                  <a:lnTo>
                    <a:pt x="397" y="20"/>
                  </a:lnTo>
                  <a:lnTo>
                    <a:pt x="387" y="20"/>
                  </a:lnTo>
                  <a:lnTo>
                    <a:pt x="378" y="24"/>
                  </a:lnTo>
                  <a:lnTo>
                    <a:pt x="371" y="34"/>
                  </a:lnTo>
                  <a:lnTo>
                    <a:pt x="363" y="48"/>
                  </a:lnTo>
                  <a:lnTo>
                    <a:pt x="361" y="36"/>
                  </a:lnTo>
                  <a:lnTo>
                    <a:pt x="355" y="24"/>
                  </a:lnTo>
                  <a:lnTo>
                    <a:pt x="348" y="14"/>
                  </a:lnTo>
                  <a:lnTo>
                    <a:pt x="339" y="6"/>
                  </a:lnTo>
                  <a:lnTo>
                    <a:pt x="329" y="4"/>
                  </a:lnTo>
                  <a:lnTo>
                    <a:pt x="320" y="4"/>
                  </a:lnTo>
                  <a:lnTo>
                    <a:pt x="312" y="12"/>
                  </a:lnTo>
                  <a:lnTo>
                    <a:pt x="306" y="24"/>
                  </a:lnTo>
                  <a:lnTo>
                    <a:pt x="296" y="20"/>
                  </a:lnTo>
                  <a:lnTo>
                    <a:pt x="286" y="20"/>
                  </a:lnTo>
                  <a:lnTo>
                    <a:pt x="278" y="26"/>
                  </a:lnTo>
                  <a:lnTo>
                    <a:pt x="272" y="40"/>
                  </a:lnTo>
                  <a:lnTo>
                    <a:pt x="267" y="28"/>
                  </a:lnTo>
                  <a:lnTo>
                    <a:pt x="259" y="20"/>
                  </a:lnTo>
                  <a:lnTo>
                    <a:pt x="250" y="14"/>
                  </a:lnTo>
                  <a:lnTo>
                    <a:pt x="239" y="14"/>
                  </a:lnTo>
                  <a:lnTo>
                    <a:pt x="228" y="16"/>
                  </a:lnTo>
                  <a:lnTo>
                    <a:pt x="217" y="22"/>
                  </a:lnTo>
                  <a:lnTo>
                    <a:pt x="210" y="30"/>
                  </a:lnTo>
                  <a:lnTo>
                    <a:pt x="203" y="44"/>
                  </a:lnTo>
                  <a:lnTo>
                    <a:pt x="201" y="32"/>
                  </a:lnTo>
                  <a:lnTo>
                    <a:pt x="195" y="22"/>
                  </a:lnTo>
                  <a:lnTo>
                    <a:pt x="187" y="16"/>
                  </a:lnTo>
                  <a:lnTo>
                    <a:pt x="179" y="12"/>
                  </a:lnTo>
                  <a:lnTo>
                    <a:pt x="171" y="12"/>
                  </a:lnTo>
                  <a:lnTo>
                    <a:pt x="162" y="16"/>
                  </a:lnTo>
                  <a:lnTo>
                    <a:pt x="154" y="24"/>
                  </a:lnTo>
                  <a:lnTo>
                    <a:pt x="148" y="34"/>
                  </a:lnTo>
                  <a:lnTo>
                    <a:pt x="145" y="22"/>
                  </a:lnTo>
                  <a:lnTo>
                    <a:pt x="140" y="14"/>
                  </a:lnTo>
                  <a:lnTo>
                    <a:pt x="134" y="10"/>
                  </a:lnTo>
                  <a:lnTo>
                    <a:pt x="127" y="8"/>
                  </a:lnTo>
                  <a:lnTo>
                    <a:pt x="120" y="8"/>
                  </a:lnTo>
                  <a:lnTo>
                    <a:pt x="112" y="14"/>
                  </a:lnTo>
                  <a:lnTo>
                    <a:pt x="107" y="24"/>
                  </a:lnTo>
                  <a:lnTo>
                    <a:pt x="103" y="36"/>
                  </a:lnTo>
                  <a:lnTo>
                    <a:pt x="96" y="30"/>
                  </a:lnTo>
                  <a:lnTo>
                    <a:pt x="90" y="24"/>
                  </a:lnTo>
                  <a:lnTo>
                    <a:pt x="83" y="22"/>
                  </a:lnTo>
                  <a:lnTo>
                    <a:pt x="77" y="22"/>
                  </a:lnTo>
                  <a:lnTo>
                    <a:pt x="72" y="22"/>
                  </a:lnTo>
                  <a:lnTo>
                    <a:pt x="67" y="26"/>
                  </a:lnTo>
                  <a:lnTo>
                    <a:pt x="62" y="32"/>
                  </a:lnTo>
                  <a:lnTo>
                    <a:pt x="58" y="40"/>
                  </a:lnTo>
                  <a:lnTo>
                    <a:pt x="52" y="34"/>
                  </a:lnTo>
                  <a:lnTo>
                    <a:pt x="44" y="28"/>
                  </a:lnTo>
                  <a:lnTo>
                    <a:pt x="35" y="20"/>
                  </a:lnTo>
                  <a:lnTo>
                    <a:pt x="25" y="14"/>
                  </a:lnTo>
                  <a:lnTo>
                    <a:pt x="16" y="10"/>
                  </a:lnTo>
                  <a:lnTo>
                    <a:pt x="8" y="10"/>
                  </a:lnTo>
                  <a:lnTo>
                    <a:pt x="2" y="14"/>
                  </a:lnTo>
                  <a:lnTo>
                    <a:pt x="0" y="24"/>
                  </a:lnTo>
                  <a:close/>
                </a:path>
              </a:pathLst>
            </a:custGeom>
            <a:solidFill>
              <a:srgbClr val="00FF00"/>
            </a:solidFill>
            <a:ln w="9525">
              <a:noFill/>
              <a:round/>
              <a:headEnd/>
              <a:tailEnd/>
            </a:ln>
          </p:spPr>
          <p:txBody>
            <a:bodyPr/>
            <a:lstStyle/>
            <a:p>
              <a:endParaRPr lang="en-US"/>
            </a:p>
          </p:txBody>
        </p:sp>
        <p:sp>
          <p:nvSpPr>
            <p:cNvPr id="42123" name="Freeform 5210"/>
            <p:cNvSpPr>
              <a:spLocks/>
            </p:cNvSpPr>
            <p:nvPr/>
          </p:nvSpPr>
          <p:spPr bwMode="auto">
            <a:xfrm>
              <a:off x="3398" y="3623"/>
              <a:ext cx="526" cy="216"/>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42124" name="Text Box 5211"/>
            <p:cNvSpPr txBox="1">
              <a:spLocks noChangeArrowheads="1"/>
            </p:cNvSpPr>
            <p:nvPr/>
          </p:nvSpPr>
          <p:spPr bwMode="auto">
            <a:xfrm>
              <a:off x="3790" y="2228"/>
              <a:ext cx="801" cy="240"/>
            </a:xfrm>
            <a:prstGeom prst="rect">
              <a:avLst/>
            </a:prstGeom>
            <a:noFill/>
            <a:ln w="12700">
              <a:noFill/>
              <a:miter lim="800000"/>
              <a:headEnd/>
              <a:tailEnd/>
            </a:ln>
          </p:spPr>
          <p:txBody>
            <a:bodyPr wrap="none">
              <a:spAutoFit/>
            </a:bodyPr>
            <a:lstStyle/>
            <a:p>
              <a:pPr eaLnBrk="0" hangingPunct="0"/>
              <a:r>
                <a:rPr lang="en-US" sz="2000">
                  <a:solidFill>
                    <a:srgbClr val="FF9933"/>
                  </a:solidFill>
                </a:rPr>
                <a:t>SCHOOL</a:t>
              </a:r>
            </a:p>
          </p:txBody>
        </p:sp>
      </p:grpSp>
      <p:grpSp>
        <p:nvGrpSpPr>
          <p:cNvPr id="41988" name="Group 5212"/>
          <p:cNvGrpSpPr>
            <a:grpSpLocks/>
          </p:cNvGrpSpPr>
          <p:nvPr/>
        </p:nvGrpSpPr>
        <p:grpSpPr bwMode="auto">
          <a:xfrm>
            <a:off x="1624013" y="4197350"/>
            <a:ext cx="1909762" cy="1555750"/>
            <a:chOff x="1023" y="2644"/>
            <a:chExt cx="1203" cy="980"/>
          </a:xfrm>
        </p:grpSpPr>
        <p:sp>
          <p:nvSpPr>
            <p:cNvPr id="41991" name="Oval 5213"/>
            <p:cNvSpPr>
              <a:spLocks noChangeArrowheads="1"/>
            </p:cNvSpPr>
            <p:nvPr/>
          </p:nvSpPr>
          <p:spPr bwMode="auto">
            <a:xfrm>
              <a:off x="1453" y="2735"/>
              <a:ext cx="333" cy="330"/>
            </a:xfrm>
            <a:prstGeom prst="ellipse">
              <a:avLst/>
            </a:prstGeom>
            <a:solidFill>
              <a:srgbClr val="A50021"/>
            </a:solidFill>
            <a:ln w="12700">
              <a:noFill/>
              <a:round/>
              <a:headEnd/>
              <a:tailEnd/>
            </a:ln>
          </p:spPr>
          <p:txBody>
            <a:bodyPr wrap="none" anchor="ctr"/>
            <a:lstStyle/>
            <a:p>
              <a:pPr algn="ctr" eaLnBrk="0" hangingPunct="0"/>
              <a:endParaRPr lang="en-US"/>
            </a:p>
          </p:txBody>
        </p:sp>
        <p:grpSp>
          <p:nvGrpSpPr>
            <p:cNvPr id="41992" name="Group 5214"/>
            <p:cNvGrpSpPr>
              <a:grpSpLocks/>
            </p:cNvGrpSpPr>
            <p:nvPr/>
          </p:nvGrpSpPr>
          <p:grpSpPr bwMode="auto">
            <a:xfrm>
              <a:off x="1053" y="3346"/>
              <a:ext cx="413" cy="237"/>
              <a:chOff x="1291" y="3582"/>
              <a:chExt cx="413" cy="237"/>
            </a:xfrm>
          </p:grpSpPr>
          <p:sp>
            <p:nvSpPr>
              <p:cNvPr id="42049" name="Rectangle 5215"/>
              <p:cNvSpPr>
                <a:spLocks noChangeArrowheads="1"/>
              </p:cNvSpPr>
              <p:nvPr/>
            </p:nvSpPr>
            <p:spPr bwMode="auto">
              <a:xfrm>
                <a:off x="1291" y="3582"/>
                <a:ext cx="413" cy="237"/>
              </a:xfrm>
              <a:prstGeom prst="rect">
                <a:avLst/>
              </a:prstGeom>
              <a:solidFill>
                <a:srgbClr val="B23333"/>
              </a:solidFill>
              <a:ln w="9525">
                <a:noFill/>
                <a:miter lim="800000"/>
                <a:headEnd/>
                <a:tailEnd/>
              </a:ln>
            </p:spPr>
            <p:txBody>
              <a:bodyPr/>
              <a:lstStyle/>
              <a:p>
                <a:pPr algn="ctr" eaLnBrk="0" hangingPunct="0"/>
                <a:endParaRPr lang="en-US"/>
              </a:p>
            </p:txBody>
          </p:sp>
          <p:sp>
            <p:nvSpPr>
              <p:cNvPr id="42050" name="Rectangle 5216"/>
              <p:cNvSpPr>
                <a:spLocks noChangeArrowheads="1"/>
              </p:cNvSpPr>
              <p:nvPr/>
            </p:nvSpPr>
            <p:spPr bwMode="auto">
              <a:xfrm>
                <a:off x="1291" y="3671"/>
                <a:ext cx="60" cy="39"/>
              </a:xfrm>
              <a:prstGeom prst="rect">
                <a:avLst/>
              </a:prstGeom>
              <a:solidFill>
                <a:srgbClr val="7C0000"/>
              </a:solidFill>
              <a:ln w="9525">
                <a:noFill/>
                <a:miter lim="800000"/>
                <a:headEnd/>
                <a:tailEnd/>
              </a:ln>
            </p:spPr>
            <p:txBody>
              <a:bodyPr/>
              <a:lstStyle/>
              <a:p>
                <a:pPr algn="ctr" eaLnBrk="0" hangingPunct="0"/>
                <a:endParaRPr lang="en-US"/>
              </a:p>
            </p:txBody>
          </p:sp>
          <p:sp>
            <p:nvSpPr>
              <p:cNvPr id="42051" name="Rectangle 5217"/>
              <p:cNvSpPr>
                <a:spLocks noChangeArrowheads="1"/>
              </p:cNvSpPr>
              <p:nvPr/>
            </p:nvSpPr>
            <p:spPr bwMode="auto">
              <a:xfrm>
                <a:off x="1291" y="3619"/>
                <a:ext cx="28" cy="41"/>
              </a:xfrm>
              <a:prstGeom prst="rect">
                <a:avLst/>
              </a:prstGeom>
              <a:solidFill>
                <a:srgbClr val="7C0000"/>
              </a:solidFill>
              <a:ln w="9525">
                <a:noFill/>
                <a:miter lim="800000"/>
                <a:headEnd/>
                <a:tailEnd/>
              </a:ln>
            </p:spPr>
            <p:txBody>
              <a:bodyPr/>
              <a:lstStyle/>
              <a:p>
                <a:pPr algn="ctr" eaLnBrk="0" hangingPunct="0"/>
                <a:endParaRPr lang="en-US"/>
              </a:p>
            </p:txBody>
          </p:sp>
          <p:sp>
            <p:nvSpPr>
              <p:cNvPr id="42052" name="Rectangle 5218"/>
              <p:cNvSpPr>
                <a:spLocks noChangeArrowheads="1"/>
              </p:cNvSpPr>
              <p:nvPr/>
            </p:nvSpPr>
            <p:spPr bwMode="auto">
              <a:xfrm>
                <a:off x="1291" y="3723"/>
                <a:ext cx="28" cy="39"/>
              </a:xfrm>
              <a:prstGeom prst="rect">
                <a:avLst/>
              </a:prstGeom>
              <a:solidFill>
                <a:srgbClr val="7C0000"/>
              </a:solidFill>
              <a:ln w="9525">
                <a:noFill/>
                <a:miter lim="800000"/>
                <a:headEnd/>
                <a:tailEnd/>
              </a:ln>
            </p:spPr>
            <p:txBody>
              <a:bodyPr/>
              <a:lstStyle/>
              <a:p>
                <a:pPr algn="ctr" eaLnBrk="0" hangingPunct="0"/>
                <a:endParaRPr lang="en-US"/>
              </a:p>
            </p:txBody>
          </p:sp>
          <p:sp>
            <p:nvSpPr>
              <p:cNvPr id="42053" name="Rectangle 5219"/>
              <p:cNvSpPr>
                <a:spLocks noChangeArrowheads="1"/>
              </p:cNvSpPr>
              <p:nvPr/>
            </p:nvSpPr>
            <p:spPr bwMode="auto">
              <a:xfrm>
                <a:off x="1548" y="3671"/>
                <a:ext cx="60" cy="39"/>
              </a:xfrm>
              <a:prstGeom prst="rect">
                <a:avLst/>
              </a:prstGeom>
              <a:solidFill>
                <a:srgbClr val="7C0000"/>
              </a:solidFill>
              <a:ln w="9525">
                <a:noFill/>
                <a:miter lim="800000"/>
                <a:headEnd/>
                <a:tailEnd/>
              </a:ln>
            </p:spPr>
            <p:txBody>
              <a:bodyPr/>
              <a:lstStyle/>
              <a:p>
                <a:pPr algn="ctr" eaLnBrk="0" hangingPunct="0"/>
                <a:endParaRPr lang="en-US"/>
              </a:p>
            </p:txBody>
          </p:sp>
          <p:sp>
            <p:nvSpPr>
              <p:cNvPr id="42054" name="Rectangle 5220"/>
              <p:cNvSpPr>
                <a:spLocks noChangeArrowheads="1"/>
              </p:cNvSpPr>
              <p:nvPr/>
            </p:nvSpPr>
            <p:spPr bwMode="auto">
              <a:xfrm>
                <a:off x="1516" y="3723"/>
                <a:ext cx="60" cy="39"/>
              </a:xfrm>
              <a:prstGeom prst="rect">
                <a:avLst/>
              </a:prstGeom>
              <a:solidFill>
                <a:srgbClr val="7C0000"/>
              </a:solidFill>
              <a:ln w="9525">
                <a:noFill/>
                <a:miter lim="800000"/>
                <a:headEnd/>
                <a:tailEnd/>
              </a:ln>
            </p:spPr>
            <p:txBody>
              <a:bodyPr/>
              <a:lstStyle/>
              <a:p>
                <a:pPr algn="ctr" eaLnBrk="0" hangingPunct="0"/>
                <a:endParaRPr lang="en-US"/>
              </a:p>
            </p:txBody>
          </p:sp>
        </p:grpSp>
        <p:grpSp>
          <p:nvGrpSpPr>
            <p:cNvPr id="41993" name="Group 5221"/>
            <p:cNvGrpSpPr>
              <a:grpSpLocks/>
            </p:cNvGrpSpPr>
            <p:nvPr/>
          </p:nvGrpSpPr>
          <p:grpSpPr bwMode="auto">
            <a:xfrm>
              <a:off x="1035" y="3015"/>
              <a:ext cx="1184" cy="570"/>
              <a:chOff x="1273" y="3249"/>
              <a:chExt cx="878" cy="570"/>
            </a:xfrm>
          </p:grpSpPr>
          <p:sp>
            <p:nvSpPr>
              <p:cNvPr id="42046" name="Rectangle 5222"/>
              <p:cNvSpPr>
                <a:spLocks noChangeArrowheads="1"/>
              </p:cNvSpPr>
              <p:nvPr/>
            </p:nvSpPr>
            <p:spPr bwMode="auto">
              <a:xfrm>
                <a:off x="1273" y="3249"/>
                <a:ext cx="18" cy="570"/>
              </a:xfrm>
              <a:prstGeom prst="rect">
                <a:avLst/>
              </a:prstGeom>
              <a:solidFill>
                <a:srgbClr val="FFDDA5"/>
              </a:solidFill>
              <a:ln w="9525">
                <a:noFill/>
                <a:miter lim="800000"/>
                <a:headEnd/>
                <a:tailEnd/>
              </a:ln>
            </p:spPr>
            <p:txBody>
              <a:bodyPr/>
              <a:lstStyle/>
              <a:p>
                <a:pPr algn="ctr" eaLnBrk="0" hangingPunct="0"/>
                <a:endParaRPr lang="en-US"/>
              </a:p>
            </p:txBody>
          </p:sp>
          <p:sp>
            <p:nvSpPr>
              <p:cNvPr id="42047" name="Rectangle 5223"/>
              <p:cNvSpPr>
                <a:spLocks noChangeArrowheads="1"/>
              </p:cNvSpPr>
              <p:nvPr/>
            </p:nvSpPr>
            <p:spPr bwMode="auto">
              <a:xfrm>
                <a:off x="1703" y="3249"/>
                <a:ext cx="18" cy="570"/>
              </a:xfrm>
              <a:prstGeom prst="rect">
                <a:avLst/>
              </a:prstGeom>
              <a:solidFill>
                <a:srgbClr val="FFDDA5"/>
              </a:solidFill>
              <a:ln w="9525">
                <a:noFill/>
                <a:miter lim="800000"/>
                <a:headEnd/>
                <a:tailEnd/>
              </a:ln>
            </p:spPr>
            <p:txBody>
              <a:bodyPr/>
              <a:lstStyle/>
              <a:p>
                <a:pPr algn="ctr" eaLnBrk="0" hangingPunct="0"/>
                <a:endParaRPr lang="en-US"/>
              </a:p>
            </p:txBody>
          </p:sp>
          <p:sp>
            <p:nvSpPr>
              <p:cNvPr id="42048" name="Rectangle 5224"/>
              <p:cNvSpPr>
                <a:spLocks noChangeArrowheads="1"/>
              </p:cNvSpPr>
              <p:nvPr/>
            </p:nvSpPr>
            <p:spPr bwMode="auto">
              <a:xfrm>
                <a:off x="2134" y="3249"/>
                <a:ext cx="17" cy="570"/>
              </a:xfrm>
              <a:prstGeom prst="rect">
                <a:avLst/>
              </a:prstGeom>
              <a:solidFill>
                <a:srgbClr val="FFDDA5"/>
              </a:solidFill>
              <a:ln w="9525">
                <a:noFill/>
                <a:miter lim="800000"/>
                <a:headEnd/>
                <a:tailEnd/>
              </a:ln>
            </p:spPr>
            <p:txBody>
              <a:bodyPr/>
              <a:lstStyle/>
              <a:p>
                <a:pPr algn="ctr" eaLnBrk="0" hangingPunct="0"/>
                <a:endParaRPr lang="en-US"/>
              </a:p>
            </p:txBody>
          </p:sp>
        </p:grpSp>
        <p:grpSp>
          <p:nvGrpSpPr>
            <p:cNvPr id="41994" name="Group 5225"/>
            <p:cNvGrpSpPr>
              <a:grpSpLocks/>
            </p:cNvGrpSpPr>
            <p:nvPr/>
          </p:nvGrpSpPr>
          <p:grpSpPr bwMode="auto">
            <a:xfrm>
              <a:off x="1053" y="3308"/>
              <a:ext cx="1154" cy="49"/>
              <a:chOff x="1291" y="3544"/>
              <a:chExt cx="843" cy="38"/>
            </a:xfrm>
          </p:grpSpPr>
          <p:sp>
            <p:nvSpPr>
              <p:cNvPr id="42044" name="Rectangle 5226"/>
              <p:cNvSpPr>
                <a:spLocks noChangeArrowheads="1"/>
              </p:cNvSpPr>
              <p:nvPr/>
            </p:nvSpPr>
            <p:spPr bwMode="auto">
              <a:xfrm>
                <a:off x="1291" y="3544"/>
                <a:ext cx="413" cy="38"/>
              </a:xfrm>
              <a:prstGeom prst="rect">
                <a:avLst/>
              </a:prstGeom>
              <a:solidFill>
                <a:srgbClr val="FFDDA5"/>
              </a:solidFill>
              <a:ln w="9525">
                <a:noFill/>
                <a:miter lim="800000"/>
                <a:headEnd/>
                <a:tailEnd/>
              </a:ln>
            </p:spPr>
            <p:txBody>
              <a:bodyPr/>
              <a:lstStyle/>
              <a:p>
                <a:pPr algn="ctr" eaLnBrk="0" hangingPunct="0"/>
                <a:endParaRPr lang="en-US"/>
              </a:p>
            </p:txBody>
          </p:sp>
          <p:sp>
            <p:nvSpPr>
              <p:cNvPr id="42045" name="Rectangle 5227"/>
              <p:cNvSpPr>
                <a:spLocks noChangeArrowheads="1"/>
              </p:cNvSpPr>
              <p:nvPr/>
            </p:nvSpPr>
            <p:spPr bwMode="auto">
              <a:xfrm>
                <a:off x="1721" y="3544"/>
                <a:ext cx="413" cy="38"/>
              </a:xfrm>
              <a:prstGeom prst="rect">
                <a:avLst/>
              </a:prstGeom>
              <a:solidFill>
                <a:srgbClr val="FFDDA5"/>
              </a:solidFill>
              <a:ln w="9525">
                <a:noFill/>
                <a:miter lim="800000"/>
                <a:headEnd/>
                <a:tailEnd/>
              </a:ln>
            </p:spPr>
            <p:txBody>
              <a:bodyPr/>
              <a:lstStyle/>
              <a:p>
                <a:pPr algn="ctr" eaLnBrk="0" hangingPunct="0"/>
                <a:endParaRPr lang="en-US"/>
              </a:p>
            </p:txBody>
          </p:sp>
        </p:grpSp>
        <p:sp>
          <p:nvSpPr>
            <p:cNvPr id="41995" name="Freeform 5228"/>
            <p:cNvSpPr>
              <a:spLocks/>
            </p:cNvSpPr>
            <p:nvPr/>
          </p:nvSpPr>
          <p:spPr bwMode="auto">
            <a:xfrm>
              <a:off x="1053" y="3013"/>
              <a:ext cx="413" cy="295"/>
            </a:xfrm>
            <a:custGeom>
              <a:avLst/>
              <a:gdLst>
                <a:gd name="T0" fmla="*/ 0 w 827"/>
                <a:gd name="T1" fmla="*/ 40 h 330"/>
                <a:gd name="T2" fmla="*/ 0 w 827"/>
                <a:gd name="T3" fmla="*/ 40 h 330"/>
                <a:gd name="T4" fmla="*/ 0 w 827"/>
                <a:gd name="T5" fmla="*/ 4 h 330"/>
                <a:gd name="T6" fmla="*/ 0 w 827"/>
                <a:gd name="T7" fmla="*/ 4 h 330"/>
                <a:gd name="T8" fmla="*/ 0 w 827"/>
                <a:gd name="T9" fmla="*/ 40 h 330"/>
                <a:gd name="T10" fmla="*/ 0 w 827"/>
                <a:gd name="T11" fmla="*/ 45 h 330"/>
                <a:gd name="T12" fmla="*/ 0 w 827"/>
                <a:gd name="T13" fmla="*/ 0 h 330"/>
                <a:gd name="T14" fmla="*/ 0 w 827"/>
                <a:gd name="T15" fmla="*/ 0 h 330"/>
                <a:gd name="T16" fmla="*/ 0 w 827"/>
                <a:gd name="T17" fmla="*/ 45 h 330"/>
                <a:gd name="T18" fmla="*/ 0 w 827"/>
                <a:gd name="T19" fmla="*/ 40 h 330"/>
                <a:gd name="T20" fmla="*/ 0 w 827"/>
                <a:gd name="T21" fmla="*/ 4 h 330"/>
                <a:gd name="T22" fmla="*/ 0 w 827"/>
                <a:gd name="T23" fmla="*/ 4 h 330"/>
                <a:gd name="T24" fmla="*/ 0 w 827"/>
                <a:gd name="T25" fmla="*/ 40 h 330"/>
                <a:gd name="T26" fmla="*/ 0 w 827"/>
                <a:gd name="T27" fmla="*/ 40 h 330"/>
                <a:gd name="T28" fmla="*/ 0 w 827"/>
                <a:gd name="T29" fmla="*/ 45 h 330"/>
                <a:gd name="T30" fmla="*/ 0 w 827"/>
                <a:gd name="T31" fmla="*/ 45 h 330"/>
                <a:gd name="T32" fmla="*/ 0 w 827"/>
                <a:gd name="T33" fmla="*/ 40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7"/>
                <a:gd name="T52" fmla="*/ 0 h 330"/>
                <a:gd name="T53" fmla="*/ 827 w 827"/>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7" h="330">
                  <a:moveTo>
                    <a:pt x="36" y="295"/>
                  </a:moveTo>
                  <a:lnTo>
                    <a:pt x="396" y="295"/>
                  </a:lnTo>
                  <a:lnTo>
                    <a:pt x="396" y="34"/>
                  </a:lnTo>
                  <a:lnTo>
                    <a:pt x="36" y="34"/>
                  </a:lnTo>
                  <a:lnTo>
                    <a:pt x="36" y="295"/>
                  </a:lnTo>
                  <a:lnTo>
                    <a:pt x="0" y="330"/>
                  </a:lnTo>
                  <a:lnTo>
                    <a:pt x="0" y="0"/>
                  </a:lnTo>
                  <a:lnTo>
                    <a:pt x="827" y="0"/>
                  </a:lnTo>
                  <a:lnTo>
                    <a:pt x="827" y="330"/>
                  </a:lnTo>
                  <a:lnTo>
                    <a:pt x="792" y="295"/>
                  </a:lnTo>
                  <a:lnTo>
                    <a:pt x="792" y="34"/>
                  </a:lnTo>
                  <a:lnTo>
                    <a:pt x="432" y="34"/>
                  </a:lnTo>
                  <a:lnTo>
                    <a:pt x="432" y="295"/>
                  </a:lnTo>
                  <a:lnTo>
                    <a:pt x="792" y="295"/>
                  </a:lnTo>
                  <a:lnTo>
                    <a:pt x="827" y="330"/>
                  </a:lnTo>
                  <a:lnTo>
                    <a:pt x="0" y="330"/>
                  </a:lnTo>
                  <a:lnTo>
                    <a:pt x="36" y="295"/>
                  </a:lnTo>
                  <a:close/>
                </a:path>
              </a:pathLst>
            </a:custGeom>
            <a:solidFill>
              <a:srgbClr val="E8EAEA"/>
            </a:solidFill>
            <a:ln w="9525">
              <a:noFill/>
              <a:round/>
              <a:headEnd/>
              <a:tailEnd/>
            </a:ln>
          </p:spPr>
          <p:txBody>
            <a:bodyPr/>
            <a:lstStyle/>
            <a:p>
              <a:endParaRPr lang="en-US"/>
            </a:p>
          </p:txBody>
        </p:sp>
        <p:grpSp>
          <p:nvGrpSpPr>
            <p:cNvPr id="41996" name="Group 5229"/>
            <p:cNvGrpSpPr>
              <a:grpSpLocks/>
            </p:cNvGrpSpPr>
            <p:nvPr/>
          </p:nvGrpSpPr>
          <p:grpSpPr bwMode="auto">
            <a:xfrm>
              <a:off x="1070" y="3045"/>
              <a:ext cx="181" cy="232"/>
              <a:chOff x="899" y="2669"/>
              <a:chExt cx="181" cy="232"/>
            </a:xfrm>
          </p:grpSpPr>
          <p:sp>
            <p:nvSpPr>
              <p:cNvPr id="42042" name="Rectangle 5230"/>
              <p:cNvSpPr>
                <a:spLocks noChangeArrowheads="1"/>
              </p:cNvSpPr>
              <p:nvPr/>
            </p:nvSpPr>
            <p:spPr bwMode="auto">
              <a:xfrm>
                <a:off x="899" y="2669"/>
                <a:ext cx="181" cy="232"/>
              </a:xfrm>
              <a:prstGeom prst="rect">
                <a:avLst/>
              </a:prstGeom>
              <a:solidFill>
                <a:srgbClr val="26CCD8"/>
              </a:solidFill>
              <a:ln w="9525">
                <a:noFill/>
                <a:miter lim="800000"/>
                <a:headEnd/>
                <a:tailEnd/>
              </a:ln>
            </p:spPr>
            <p:txBody>
              <a:bodyPr/>
              <a:lstStyle/>
              <a:p>
                <a:pPr algn="ctr" eaLnBrk="0" hangingPunct="0"/>
                <a:endParaRPr lang="en-US"/>
              </a:p>
            </p:txBody>
          </p:sp>
          <p:sp>
            <p:nvSpPr>
              <p:cNvPr id="42043" name="Freeform 5231"/>
              <p:cNvSpPr>
                <a:spLocks/>
              </p:cNvSpPr>
              <p:nvPr/>
            </p:nvSpPr>
            <p:spPr bwMode="auto">
              <a:xfrm>
                <a:off x="954" y="2669"/>
                <a:ext cx="126" cy="232"/>
              </a:xfrm>
              <a:custGeom>
                <a:avLst/>
                <a:gdLst>
                  <a:gd name="T0" fmla="*/ 1 w 251"/>
                  <a:gd name="T1" fmla="*/ 0 h 261"/>
                  <a:gd name="T2" fmla="*/ 1 w 251"/>
                  <a:gd name="T3" fmla="*/ 0 h 261"/>
                  <a:gd name="T4" fmla="*/ 1 w 251"/>
                  <a:gd name="T5" fmla="*/ 12 h 261"/>
                  <a:gd name="T6" fmla="*/ 1 w 251"/>
                  <a:gd name="T7" fmla="*/ 12 h 261"/>
                  <a:gd name="T8" fmla="*/ 1 w 251"/>
                  <a:gd name="T9" fmla="*/ 12 h 261"/>
                  <a:gd name="T10" fmla="*/ 1 w 251"/>
                  <a:gd name="T11" fmla="*/ 12 h 261"/>
                  <a:gd name="T12" fmla="*/ 1 w 251"/>
                  <a:gd name="T13" fmla="*/ 14 h 261"/>
                  <a:gd name="T14" fmla="*/ 1 w 251"/>
                  <a:gd name="T15" fmla="*/ 14 h 261"/>
                  <a:gd name="T16" fmla="*/ 1 w 251"/>
                  <a:gd name="T17" fmla="*/ 14 h 261"/>
                  <a:gd name="T18" fmla="*/ 1 w 251"/>
                  <a:gd name="T19" fmla="*/ 16 h 261"/>
                  <a:gd name="T20" fmla="*/ 1 w 251"/>
                  <a:gd name="T21" fmla="*/ 16 h 261"/>
                  <a:gd name="T22" fmla="*/ 1 w 251"/>
                  <a:gd name="T23" fmla="*/ 17 h 261"/>
                  <a:gd name="T24" fmla="*/ 1 w 251"/>
                  <a:gd name="T25" fmla="*/ 18 h 261"/>
                  <a:gd name="T26" fmla="*/ 1 w 251"/>
                  <a:gd name="T27" fmla="*/ 18 h 261"/>
                  <a:gd name="T28" fmla="*/ 1 w 251"/>
                  <a:gd name="T29" fmla="*/ 18 h 261"/>
                  <a:gd name="T30" fmla="*/ 1 w 251"/>
                  <a:gd name="T31" fmla="*/ 20 h 261"/>
                  <a:gd name="T32" fmla="*/ 1 w 251"/>
                  <a:gd name="T33" fmla="*/ 20 h 261"/>
                  <a:gd name="T34" fmla="*/ 1 w 251"/>
                  <a:gd name="T35" fmla="*/ 20 h 261"/>
                  <a:gd name="T36" fmla="*/ 1 w 251"/>
                  <a:gd name="T37" fmla="*/ 22 h 261"/>
                  <a:gd name="T38" fmla="*/ 1 w 251"/>
                  <a:gd name="T39" fmla="*/ 23 h 261"/>
                  <a:gd name="T40" fmla="*/ 1 w 251"/>
                  <a:gd name="T41" fmla="*/ 25 h 261"/>
                  <a:gd name="T42" fmla="*/ 1 w 251"/>
                  <a:gd name="T43" fmla="*/ 26 h 261"/>
                  <a:gd name="T44" fmla="*/ 1 w 251"/>
                  <a:gd name="T45" fmla="*/ 27 h 261"/>
                  <a:gd name="T46" fmla="*/ 1 w 251"/>
                  <a:gd name="T47" fmla="*/ 28 h 261"/>
                  <a:gd name="T48" fmla="*/ 1 w 251"/>
                  <a:gd name="T49" fmla="*/ 29 h 261"/>
                  <a:gd name="T50" fmla="*/ 1 w 251"/>
                  <a:gd name="T51" fmla="*/ 29 h 261"/>
                  <a:gd name="T52" fmla="*/ 1 w 251"/>
                  <a:gd name="T53" fmla="*/ 32 h 261"/>
                  <a:gd name="T54" fmla="*/ 0 w 251"/>
                  <a:gd name="T55" fmla="*/ 32 h 261"/>
                  <a:gd name="T56" fmla="*/ 1 w 251"/>
                  <a:gd name="T57" fmla="*/ 29 h 261"/>
                  <a:gd name="T58" fmla="*/ 1 w 251"/>
                  <a:gd name="T59" fmla="*/ 28 h 261"/>
                  <a:gd name="T60" fmla="*/ 1 w 251"/>
                  <a:gd name="T61" fmla="*/ 28 h 261"/>
                  <a:gd name="T62" fmla="*/ 1 w 251"/>
                  <a:gd name="T63" fmla="*/ 26 h 261"/>
                  <a:gd name="T64" fmla="*/ 1 w 251"/>
                  <a:gd name="T65" fmla="*/ 25 h 261"/>
                  <a:gd name="T66" fmla="*/ 1 w 251"/>
                  <a:gd name="T67" fmla="*/ 22 h 261"/>
                  <a:gd name="T68" fmla="*/ 1 w 251"/>
                  <a:gd name="T69" fmla="*/ 21 h 261"/>
                  <a:gd name="T70" fmla="*/ 1 w 251"/>
                  <a:gd name="T71" fmla="*/ 20 h 261"/>
                  <a:gd name="T72" fmla="*/ 1 w 251"/>
                  <a:gd name="T73" fmla="*/ 20 h 261"/>
                  <a:gd name="T74" fmla="*/ 1 w 251"/>
                  <a:gd name="T75" fmla="*/ 18 h 261"/>
                  <a:gd name="T76" fmla="*/ 1 w 251"/>
                  <a:gd name="T77" fmla="*/ 16 h 261"/>
                  <a:gd name="T78" fmla="*/ 1 w 251"/>
                  <a:gd name="T79" fmla="*/ 14 h 261"/>
                  <a:gd name="T80" fmla="*/ 1 w 251"/>
                  <a:gd name="T81" fmla="*/ 12 h 261"/>
                  <a:gd name="T82" fmla="*/ 1 w 251"/>
                  <a:gd name="T83" fmla="*/ 11 h 261"/>
                  <a:gd name="T84" fmla="*/ 1 w 251"/>
                  <a:gd name="T85" fmla="*/ 10 h 261"/>
                  <a:gd name="T86" fmla="*/ 1 w 251"/>
                  <a:gd name="T87" fmla="*/ 10 h 261"/>
                  <a:gd name="T88" fmla="*/ 1 w 251"/>
                  <a:gd name="T89" fmla="*/ 10 h 261"/>
                  <a:gd name="T90" fmla="*/ 1 w 251"/>
                  <a:gd name="T91" fmla="*/ 10 h 261"/>
                  <a:gd name="T92" fmla="*/ 1 w 251"/>
                  <a:gd name="T93" fmla="*/ 11 h 261"/>
                  <a:gd name="T94" fmla="*/ 1 w 251"/>
                  <a:gd name="T95" fmla="*/ 11 h 261"/>
                  <a:gd name="T96" fmla="*/ 1 w 251"/>
                  <a:gd name="T97" fmla="*/ 11 h 261"/>
                  <a:gd name="T98" fmla="*/ 1 w 251"/>
                  <a:gd name="T99" fmla="*/ 12 h 261"/>
                  <a:gd name="T100" fmla="*/ 1 w 251"/>
                  <a:gd name="T101" fmla="*/ 11 h 261"/>
                  <a:gd name="T102" fmla="*/ 1 w 251"/>
                  <a:gd name="T103" fmla="*/ 11 h 261"/>
                  <a:gd name="T104" fmla="*/ 1 w 251"/>
                  <a:gd name="T105" fmla="*/ 10 h 261"/>
                  <a:gd name="T106" fmla="*/ 1 w 251"/>
                  <a:gd name="T107" fmla="*/ 9 h 261"/>
                  <a:gd name="T108" fmla="*/ 1 w 251"/>
                  <a:gd name="T109" fmla="*/ 7 h 261"/>
                  <a:gd name="T110" fmla="*/ 1 w 251"/>
                  <a:gd name="T111" fmla="*/ 5 h 261"/>
                  <a:gd name="T112" fmla="*/ 1 w 251"/>
                  <a:gd name="T113" fmla="*/ 4 h 261"/>
                  <a:gd name="T114" fmla="*/ 1 w 251"/>
                  <a:gd name="T115" fmla="*/ 4 h 261"/>
                  <a:gd name="T116" fmla="*/ 1 w 251"/>
                  <a:gd name="T117" fmla="*/ 4 h 261"/>
                  <a:gd name="T118" fmla="*/ 1 w 251"/>
                  <a:gd name="T119" fmla="*/ 0 h 2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61"/>
                  <a:gd name="T182" fmla="*/ 251 w 251"/>
                  <a:gd name="T183" fmla="*/ 261 h 2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61">
                    <a:moveTo>
                      <a:pt x="137" y="0"/>
                    </a:moveTo>
                    <a:lnTo>
                      <a:pt x="251" y="0"/>
                    </a:lnTo>
                    <a:lnTo>
                      <a:pt x="251" y="99"/>
                    </a:lnTo>
                    <a:lnTo>
                      <a:pt x="242" y="101"/>
                    </a:lnTo>
                    <a:lnTo>
                      <a:pt x="233" y="105"/>
                    </a:lnTo>
                    <a:lnTo>
                      <a:pt x="222" y="108"/>
                    </a:lnTo>
                    <a:lnTo>
                      <a:pt x="213" y="112"/>
                    </a:lnTo>
                    <a:lnTo>
                      <a:pt x="205" y="116"/>
                    </a:lnTo>
                    <a:lnTo>
                      <a:pt x="198" y="121"/>
                    </a:lnTo>
                    <a:lnTo>
                      <a:pt x="193" y="127"/>
                    </a:lnTo>
                    <a:lnTo>
                      <a:pt x="188" y="134"/>
                    </a:lnTo>
                    <a:lnTo>
                      <a:pt x="188" y="141"/>
                    </a:lnTo>
                    <a:lnTo>
                      <a:pt x="193" y="145"/>
                    </a:lnTo>
                    <a:lnTo>
                      <a:pt x="201" y="151"/>
                    </a:lnTo>
                    <a:lnTo>
                      <a:pt x="211" y="156"/>
                    </a:lnTo>
                    <a:lnTo>
                      <a:pt x="220" y="160"/>
                    </a:lnTo>
                    <a:lnTo>
                      <a:pt x="227" y="167"/>
                    </a:lnTo>
                    <a:lnTo>
                      <a:pt x="229" y="175"/>
                    </a:lnTo>
                    <a:lnTo>
                      <a:pt x="227" y="185"/>
                    </a:lnTo>
                    <a:lnTo>
                      <a:pt x="220" y="197"/>
                    </a:lnTo>
                    <a:lnTo>
                      <a:pt x="211" y="207"/>
                    </a:lnTo>
                    <a:lnTo>
                      <a:pt x="201" y="216"/>
                    </a:lnTo>
                    <a:lnTo>
                      <a:pt x="191" y="226"/>
                    </a:lnTo>
                    <a:lnTo>
                      <a:pt x="182" y="234"/>
                    </a:lnTo>
                    <a:lnTo>
                      <a:pt x="174" y="243"/>
                    </a:lnTo>
                    <a:lnTo>
                      <a:pt x="167" y="252"/>
                    </a:lnTo>
                    <a:lnTo>
                      <a:pt x="164" y="261"/>
                    </a:lnTo>
                    <a:lnTo>
                      <a:pt x="0" y="261"/>
                    </a:lnTo>
                    <a:lnTo>
                      <a:pt x="3" y="252"/>
                    </a:lnTo>
                    <a:lnTo>
                      <a:pt x="8" y="241"/>
                    </a:lnTo>
                    <a:lnTo>
                      <a:pt x="15" y="228"/>
                    </a:lnTo>
                    <a:lnTo>
                      <a:pt x="23" y="215"/>
                    </a:lnTo>
                    <a:lnTo>
                      <a:pt x="33" y="202"/>
                    </a:lnTo>
                    <a:lnTo>
                      <a:pt x="43" y="190"/>
                    </a:lnTo>
                    <a:lnTo>
                      <a:pt x="52" y="179"/>
                    </a:lnTo>
                    <a:lnTo>
                      <a:pt x="62" y="170"/>
                    </a:lnTo>
                    <a:lnTo>
                      <a:pt x="75" y="161"/>
                    </a:lnTo>
                    <a:lnTo>
                      <a:pt x="92" y="149"/>
                    </a:lnTo>
                    <a:lnTo>
                      <a:pt x="112" y="134"/>
                    </a:lnTo>
                    <a:lnTo>
                      <a:pt x="130" y="119"/>
                    </a:lnTo>
                    <a:lnTo>
                      <a:pt x="146" y="105"/>
                    </a:lnTo>
                    <a:lnTo>
                      <a:pt x="157" y="93"/>
                    </a:lnTo>
                    <a:lnTo>
                      <a:pt x="159" y="85"/>
                    </a:lnTo>
                    <a:lnTo>
                      <a:pt x="150" y="82"/>
                    </a:lnTo>
                    <a:lnTo>
                      <a:pt x="134" y="83"/>
                    </a:lnTo>
                    <a:lnTo>
                      <a:pt x="114" y="85"/>
                    </a:lnTo>
                    <a:lnTo>
                      <a:pt x="96" y="90"/>
                    </a:lnTo>
                    <a:lnTo>
                      <a:pt x="76" y="95"/>
                    </a:lnTo>
                    <a:lnTo>
                      <a:pt x="59" y="98"/>
                    </a:lnTo>
                    <a:lnTo>
                      <a:pt x="45" y="99"/>
                    </a:lnTo>
                    <a:lnTo>
                      <a:pt x="36" y="97"/>
                    </a:lnTo>
                    <a:lnTo>
                      <a:pt x="33" y="91"/>
                    </a:lnTo>
                    <a:lnTo>
                      <a:pt x="36" y="82"/>
                    </a:lnTo>
                    <a:lnTo>
                      <a:pt x="45" y="70"/>
                    </a:lnTo>
                    <a:lnTo>
                      <a:pt x="59" y="58"/>
                    </a:lnTo>
                    <a:lnTo>
                      <a:pt x="76" y="44"/>
                    </a:lnTo>
                    <a:lnTo>
                      <a:pt x="95" y="31"/>
                    </a:lnTo>
                    <a:lnTo>
                      <a:pt x="112" y="19"/>
                    </a:lnTo>
                    <a:lnTo>
                      <a:pt x="127" y="8"/>
                    </a:lnTo>
                    <a:lnTo>
                      <a:pt x="137" y="0"/>
                    </a:lnTo>
                    <a:close/>
                  </a:path>
                </a:pathLst>
              </a:custGeom>
              <a:solidFill>
                <a:srgbClr val="99E5E5"/>
              </a:solidFill>
              <a:ln w="9525">
                <a:noFill/>
                <a:round/>
                <a:headEnd/>
                <a:tailEnd/>
              </a:ln>
            </p:spPr>
            <p:txBody>
              <a:bodyPr/>
              <a:lstStyle/>
              <a:p>
                <a:endParaRPr lang="en-US"/>
              </a:p>
            </p:txBody>
          </p:sp>
        </p:grpSp>
        <p:grpSp>
          <p:nvGrpSpPr>
            <p:cNvPr id="41997" name="Group 5232"/>
            <p:cNvGrpSpPr>
              <a:grpSpLocks/>
            </p:cNvGrpSpPr>
            <p:nvPr/>
          </p:nvGrpSpPr>
          <p:grpSpPr bwMode="auto">
            <a:xfrm>
              <a:off x="1268" y="3045"/>
              <a:ext cx="181" cy="232"/>
              <a:chOff x="1097" y="2669"/>
              <a:chExt cx="181" cy="232"/>
            </a:xfrm>
          </p:grpSpPr>
          <p:sp>
            <p:nvSpPr>
              <p:cNvPr id="42040" name="Rectangle 5233"/>
              <p:cNvSpPr>
                <a:spLocks noChangeArrowheads="1"/>
              </p:cNvSpPr>
              <p:nvPr/>
            </p:nvSpPr>
            <p:spPr bwMode="auto">
              <a:xfrm>
                <a:off x="1097" y="2669"/>
                <a:ext cx="181" cy="232"/>
              </a:xfrm>
              <a:prstGeom prst="rect">
                <a:avLst/>
              </a:prstGeom>
              <a:solidFill>
                <a:srgbClr val="26CCD8"/>
              </a:solidFill>
              <a:ln w="9525">
                <a:noFill/>
                <a:miter lim="800000"/>
                <a:headEnd/>
                <a:tailEnd/>
              </a:ln>
            </p:spPr>
            <p:txBody>
              <a:bodyPr/>
              <a:lstStyle/>
              <a:p>
                <a:pPr algn="ctr" eaLnBrk="0" hangingPunct="0"/>
                <a:endParaRPr lang="en-US"/>
              </a:p>
            </p:txBody>
          </p:sp>
          <p:sp>
            <p:nvSpPr>
              <p:cNvPr id="42041" name="Freeform 5234"/>
              <p:cNvSpPr>
                <a:spLocks/>
              </p:cNvSpPr>
              <p:nvPr/>
            </p:nvSpPr>
            <p:spPr bwMode="auto">
              <a:xfrm>
                <a:off x="1142" y="2669"/>
                <a:ext cx="136" cy="232"/>
              </a:xfrm>
              <a:custGeom>
                <a:avLst/>
                <a:gdLst>
                  <a:gd name="T0" fmla="*/ 1 w 271"/>
                  <a:gd name="T1" fmla="*/ 0 h 261"/>
                  <a:gd name="T2" fmla="*/ 1 w 271"/>
                  <a:gd name="T3" fmla="*/ 4 h 261"/>
                  <a:gd name="T4" fmla="*/ 1 w 271"/>
                  <a:gd name="T5" fmla="*/ 4 h 261"/>
                  <a:gd name="T6" fmla="*/ 1 w 271"/>
                  <a:gd name="T7" fmla="*/ 4 h 261"/>
                  <a:gd name="T8" fmla="*/ 1 w 271"/>
                  <a:gd name="T9" fmla="*/ 4 h 261"/>
                  <a:gd name="T10" fmla="*/ 1 w 271"/>
                  <a:gd name="T11" fmla="*/ 4 h 261"/>
                  <a:gd name="T12" fmla="*/ 1 w 271"/>
                  <a:gd name="T13" fmla="*/ 6 h 261"/>
                  <a:gd name="T14" fmla="*/ 1 w 271"/>
                  <a:gd name="T15" fmla="*/ 7 h 261"/>
                  <a:gd name="T16" fmla="*/ 1 w 271"/>
                  <a:gd name="T17" fmla="*/ 8 h 261"/>
                  <a:gd name="T18" fmla="*/ 1 w 271"/>
                  <a:gd name="T19" fmla="*/ 9 h 261"/>
                  <a:gd name="T20" fmla="*/ 1 w 271"/>
                  <a:gd name="T21" fmla="*/ 10 h 261"/>
                  <a:gd name="T22" fmla="*/ 1 w 271"/>
                  <a:gd name="T23" fmla="*/ 11 h 261"/>
                  <a:gd name="T24" fmla="*/ 1 w 271"/>
                  <a:gd name="T25" fmla="*/ 11 h 261"/>
                  <a:gd name="T26" fmla="*/ 1 w 271"/>
                  <a:gd name="T27" fmla="*/ 12 h 261"/>
                  <a:gd name="T28" fmla="*/ 1 w 271"/>
                  <a:gd name="T29" fmla="*/ 12 h 261"/>
                  <a:gd name="T30" fmla="*/ 1 w 271"/>
                  <a:gd name="T31" fmla="*/ 13 h 261"/>
                  <a:gd name="T32" fmla="*/ 1 w 271"/>
                  <a:gd name="T33" fmla="*/ 12 h 261"/>
                  <a:gd name="T34" fmla="*/ 1 w 271"/>
                  <a:gd name="T35" fmla="*/ 12 h 261"/>
                  <a:gd name="T36" fmla="*/ 1 w 271"/>
                  <a:gd name="T37" fmla="*/ 14 h 261"/>
                  <a:gd name="T38" fmla="*/ 1 w 271"/>
                  <a:gd name="T39" fmla="*/ 14 h 261"/>
                  <a:gd name="T40" fmla="*/ 1 w 271"/>
                  <a:gd name="T41" fmla="*/ 16 h 261"/>
                  <a:gd name="T42" fmla="*/ 1 w 271"/>
                  <a:gd name="T43" fmla="*/ 16 h 261"/>
                  <a:gd name="T44" fmla="*/ 1 w 271"/>
                  <a:gd name="T45" fmla="*/ 18 h 261"/>
                  <a:gd name="T46" fmla="*/ 1 w 271"/>
                  <a:gd name="T47" fmla="*/ 20 h 261"/>
                  <a:gd name="T48" fmla="*/ 1 w 271"/>
                  <a:gd name="T49" fmla="*/ 20 h 261"/>
                  <a:gd name="T50" fmla="*/ 1 w 271"/>
                  <a:gd name="T51" fmla="*/ 22 h 261"/>
                  <a:gd name="T52" fmla="*/ 1 w 271"/>
                  <a:gd name="T53" fmla="*/ 23 h 261"/>
                  <a:gd name="T54" fmla="*/ 1 w 271"/>
                  <a:gd name="T55" fmla="*/ 25 h 261"/>
                  <a:gd name="T56" fmla="*/ 1 w 271"/>
                  <a:gd name="T57" fmla="*/ 26 h 261"/>
                  <a:gd name="T58" fmla="*/ 1 w 271"/>
                  <a:gd name="T59" fmla="*/ 28 h 261"/>
                  <a:gd name="T60" fmla="*/ 1 w 271"/>
                  <a:gd name="T61" fmla="*/ 28 h 261"/>
                  <a:gd name="T62" fmla="*/ 1 w 271"/>
                  <a:gd name="T63" fmla="*/ 29 h 261"/>
                  <a:gd name="T64" fmla="*/ 0 w 271"/>
                  <a:gd name="T65" fmla="*/ 32 h 261"/>
                  <a:gd name="T66" fmla="*/ 1 w 271"/>
                  <a:gd name="T67" fmla="*/ 32 h 261"/>
                  <a:gd name="T68" fmla="*/ 1 w 271"/>
                  <a:gd name="T69" fmla="*/ 29 h 261"/>
                  <a:gd name="T70" fmla="*/ 1 w 271"/>
                  <a:gd name="T71" fmla="*/ 29 h 261"/>
                  <a:gd name="T72" fmla="*/ 1 w 271"/>
                  <a:gd name="T73" fmla="*/ 28 h 261"/>
                  <a:gd name="T74" fmla="*/ 1 w 271"/>
                  <a:gd name="T75" fmla="*/ 26 h 261"/>
                  <a:gd name="T76" fmla="*/ 1 w 271"/>
                  <a:gd name="T77" fmla="*/ 25 h 261"/>
                  <a:gd name="T78" fmla="*/ 1 w 271"/>
                  <a:gd name="T79" fmla="*/ 23 h 261"/>
                  <a:gd name="T80" fmla="*/ 1 w 271"/>
                  <a:gd name="T81" fmla="*/ 23 h 261"/>
                  <a:gd name="T82" fmla="*/ 1 w 271"/>
                  <a:gd name="T83" fmla="*/ 22 h 261"/>
                  <a:gd name="T84" fmla="*/ 1 w 271"/>
                  <a:gd name="T85" fmla="*/ 20 h 261"/>
                  <a:gd name="T86" fmla="*/ 1 w 271"/>
                  <a:gd name="T87" fmla="*/ 20 h 261"/>
                  <a:gd name="T88" fmla="*/ 1 w 271"/>
                  <a:gd name="T89" fmla="*/ 20 h 261"/>
                  <a:gd name="T90" fmla="*/ 1 w 271"/>
                  <a:gd name="T91" fmla="*/ 18 h 261"/>
                  <a:gd name="T92" fmla="*/ 1 w 271"/>
                  <a:gd name="T93" fmla="*/ 18 h 261"/>
                  <a:gd name="T94" fmla="*/ 1 w 271"/>
                  <a:gd name="T95" fmla="*/ 16 h 261"/>
                  <a:gd name="T96" fmla="*/ 1 w 271"/>
                  <a:gd name="T97" fmla="*/ 16 h 261"/>
                  <a:gd name="T98" fmla="*/ 1 w 271"/>
                  <a:gd name="T99" fmla="*/ 16 h 261"/>
                  <a:gd name="T100" fmla="*/ 1 w 271"/>
                  <a:gd name="T101" fmla="*/ 16 h 261"/>
                  <a:gd name="T102" fmla="*/ 1 w 271"/>
                  <a:gd name="T103" fmla="*/ 16 h 261"/>
                  <a:gd name="T104" fmla="*/ 1 w 271"/>
                  <a:gd name="T105" fmla="*/ 14 h 261"/>
                  <a:gd name="T106" fmla="*/ 1 w 271"/>
                  <a:gd name="T107" fmla="*/ 12 h 261"/>
                  <a:gd name="T108" fmla="*/ 1 w 271"/>
                  <a:gd name="T109" fmla="*/ 11 h 261"/>
                  <a:gd name="T110" fmla="*/ 1 w 271"/>
                  <a:gd name="T111" fmla="*/ 8 h 261"/>
                  <a:gd name="T112" fmla="*/ 1 w 271"/>
                  <a:gd name="T113" fmla="*/ 4 h 261"/>
                  <a:gd name="T114" fmla="*/ 1 w 271"/>
                  <a:gd name="T115" fmla="*/ 0 h 261"/>
                  <a:gd name="T116" fmla="*/ 1 w 271"/>
                  <a:gd name="T117" fmla="*/ 0 h 2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1"/>
                  <a:gd name="T178" fmla="*/ 0 h 261"/>
                  <a:gd name="T179" fmla="*/ 271 w 271"/>
                  <a:gd name="T180" fmla="*/ 261 h 2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1" h="261">
                    <a:moveTo>
                      <a:pt x="109" y="0"/>
                    </a:moveTo>
                    <a:lnTo>
                      <a:pt x="103" y="5"/>
                    </a:lnTo>
                    <a:lnTo>
                      <a:pt x="94" y="12"/>
                    </a:lnTo>
                    <a:lnTo>
                      <a:pt x="85" y="20"/>
                    </a:lnTo>
                    <a:lnTo>
                      <a:pt x="74" y="29"/>
                    </a:lnTo>
                    <a:lnTo>
                      <a:pt x="64" y="38"/>
                    </a:lnTo>
                    <a:lnTo>
                      <a:pt x="54" y="48"/>
                    </a:lnTo>
                    <a:lnTo>
                      <a:pt x="44" y="58"/>
                    </a:lnTo>
                    <a:lnTo>
                      <a:pt x="37" y="66"/>
                    </a:lnTo>
                    <a:lnTo>
                      <a:pt x="33" y="74"/>
                    </a:lnTo>
                    <a:lnTo>
                      <a:pt x="32" y="82"/>
                    </a:lnTo>
                    <a:lnTo>
                      <a:pt x="34" y="91"/>
                    </a:lnTo>
                    <a:lnTo>
                      <a:pt x="39" y="98"/>
                    </a:lnTo>
                    <a:lnTo>
                      <a:pt x="44" y="104"/>
                    </a:lnTo>
                    <a:lnTo>
                      <a:pt x="54" y="108"/>
                    </a:lnTo>
                    <a:lnTo>
                      <a:pt x="64" y="111"/>
                    </a:lnTo>
                    <a:lnTo>
                      <a:pt x="74" y="109"/>
                    </a:lnTo>
                    <a:lnTo>
                      <a:pt x="85" y="108"/>
                    </a:lnTo>
                    <a:lnTo>
                      <a:pt x="94" y="112"/>
                    </a:lnTo>
                    <a:lnTo>
                      <a:pt x="102" y="118"/>
                    </a:lnTo>
                    <a:lnTo>
                      <a:pt x="107" y="127"/>
                    </a:lnTo>
                    <a:lnTo>
                      <a:pt x="108" y="137"/>
                    </a:lnTo>
                    <a:lnTo>
                      <a:pt x="105" y="149"/>
                    </a:lnTo>
                    <a:lnTo>
                      <a:pt x="98" y="160"/>
                    </a:lnTo>
                    <a:lnTo>
                      <a:pt x="86" y="172"/>
                    </a:lnTo>
                    <a:lnTo>
                      <a:pt x="71" y="182"/>
                    </a:lnTo>
                    <a:lnTo>
                      <a:pt x="56" y="193"/>
                    </a:lnTo>
                    <a:lnTo>
                      <a:pt x="42" y="205"/>
                    </a:lnTo>
                    <a:lnTo>
                      <a:pt x="29" y="216"/>
                    </a:lnTo>
                    <a:lnTo>
                      <a:pt x="18" y="227"/>
                    </a:lnTo>
                    <a:lnTo>
                      <a:pt x="9" y="238"/>
                    </a:lnTo>
                    <a:lnTo>
                      <a:pt x="3" y="250"/>
                    </a:lnTo>
                    <a:lnTo>
                      <a:pt x="0" y="261"/>
                    </a:lnTo>
                    <a:lnTo>
                      <a:pt x="179" y="261"/>
                    </a:lnTo>
                    <a:lnTo>
                      <a:pt x="183" y="253"/>
                    </a:lnTo>
                    <a:lnTo>
                      <a:pt x="187" y="244"/>
                    </a:lnTo>
                    <a:lnTo>
                      <a:pt x="193" y="234"/>
                    </a:lnTo>
                    <a:lnTo>
                      <a:pt x="199" y="222"/>
                    </a:lnTo>
                    <a:lnTo>
                      <a:pt x="204" y="212"/>
                    </a:lnTo>
                    <a:lnTo>
                      <a:pt x="211" y="200"/>
                    </a:lnTo>
                    <a:lnTo>
                      <a:pt x="217" y="191"/>
                    </a:lnTo>
                    <a:lnTo>
                      <a:pt x="223" y="183"/>
                    </a:lnTo>
                    <a:lnTo>
                      <a:pt x="229" y="176"/>
                    </a:lnTo>
                    <a:lnTo>
                      <a:pt x="234" y="168"/>
                    </a:lnTo>
                    <a:lnTo>
                      <a:pt x="239" y="160"/>
                    </a:lnTo>
                    <a:lnTo>
                      <a:pt x="242" y="152"/>
                    </a:lnTo>
                    <a:lnTo>
                      <a:pt x="242" y="145"/>
                    </a:lnTo>
                    <a:lnTo>
                      <a:pt x="240" y="139"/>
                    </a:lnTo>
                    <a:lnTo>
                      <a:pt x="234" y="135"/>
                    </a:lnTo>
                    <a:lnTo>
                      <a:pt x="224" y="132"/>
                    </a:lnTo>
                    <a:lnTo>
                      <a:pt x="211" y="130"/>
                    </a:lnTo>
                    <a:lnTo>
                      <a:pt x="200" y="126"/>
                    </a:lnTo>
                    <a:lnTo>
                      <a:pt x="191" y="119"/>
                    </a:lnTo>
                    <a:lnTo>
                      <a:pt x="187" y="107"/>
                    </a:lnTo>
                    <a:lnTo>
                      <a:pt x="191" y="90"/>
                    </a:lnTo>
                    <a:lnTo>
                      <a:pt x="204" y="67"/>
                    </a:lnTo>
                    <a:lnTo>
                      <a:pt x="231" y="38"/>
                    </a:lnTo>
                    <a:lnTo>
                      <a:pt x="271" y="0"/>
                    </a:lnTo>
                    <a:lnTo>
                      <a:pt x="109" y="0"/>
                    </a:lnTo>
                    <a:close/>
                  </a:path>
                </a:pathLst>
              </a:custGeom>
              <a:solidFill>
                <a:srgbClr val="99E5E5"/>
              </a:solidFill>
              <a:ln w="9525">
                <a:noFill/>
                <a:round/>
                <a:headEnd/>
                <a:tailEnd/>
              </a:ln>
            </p:spPr>
            <p:txBody>
              <a:bodyPr/>
              <a:lstStyle/>
              <a:p>
                <a:endParaRPr lang="en-US"/>
              </a:p>
            </p:txBody>
          </p:sp>
        </p:grpSp>
        <p:grpSp>
          <p:nvGrpSpPr>
            <p:cNvPr id="41998" name="Group 5235"/>
            <p:cNvGrpSpPr>
              <a:grpSpLocks/>
            </p:cNvGrpSpPr>
            <p:nvPr/>
          </p:nvGrpSpPr>
          <p:grpSpPr bwMode="auto">
            <a:xfrm>
              <a:off x="1794" y="3351"/>
              <a:ext cx="413" cy="237"/>
              <a:chOff x="1721" y="3582"/>
              <a:chExt cx="413" cy="237"/>
            </a:xfrm>
          </p:grpSpPr>
          <p:sp>
            <p:nvSpPr>
              <p:cNvPr id="42034" name="Rectangle 5236"/>
              <p:cNvSpPr>
                <a:spLocks noChangeArrowheads="1"/>
              </p:cNvSpPr>
              <p:nvPr/>
            </p:nvSpPr>
            <p:spPr bwMode="auto">
              <a:xfrm>
                <a:off x="1721" y="3582"/>
                <a:ext cx="413" cy="237"/>
              </a:xfrm>
              <a:prstGeom prst="rect">
                <a:avLst/>
              </a:prstGeom>
              <a:solidFill>
                <a:srgbClr val="B23333"/>
              </a:solidFill>
              <a:ln w="9525">
                <a:noFill/>
                <a:miter lim="800000"/>
                <a:headEnd/>
                <a:tailEnd/>
              </a:ln>
            </p:spPr>
            <p:txBody>
              <a:bodyPr/>
              <a:lstStyle/>
              <a:p>
                <a:pPr algn="ctr" eaLnBrk="0" hangingPunct="0"/>
                <a:endParaRPr lang="en-US"/>
              </a:p>
            </p:txBody>
          </p:sp>
          <p:sp>
            <p:nvSpPr>
              <p:cNvPr id="42035" name="Rectangle 5237"/>
              <p:cNvSpPr>
                <a:spLocks noChangeArrowheads="1"/>
              </p:cNvSpPr>
              <p:nvPr/>
            </p:nvSpPr>
            <p:spPr bwMode="auto">
              <a:xfrm>
                <a:off x="1721" y="3671"/>
                <a:ext cx="59" cy="39"/>
              </a:xfrm>
              <a:prstGeom prst="rect">
                <a:avLst/>
              </a:prstGeom>
              <a:solidFill>
                <a:srgbClr val="7C0000"/>
              </a:solidFill>
              <a:ln w="9525">
                <a:noFill/>
                <a:miter lim="800000"/>
                <a:headEnd/>
                <a:tailEnd/>
              </a:ln>
            </p:spPr>
            <p:txBody>
              <a:bodyPr/>
              <a:lstStyle/>
              <a:p>
                <a:pPr algn="ctr" eaLnBrk="0" hangingPunct="0"/>
                <a:endParaRPr lang="en-US"/>
              </a:p>
            </p:txBody>
          </p:sp>
          <p:sp>
            <p:nvSpPr>
              <p:cNvPr id="42036" name="Rectangle 5238"/>
              <p:cNvSpPr>
                <a:spLocks noChangeArrowheads="1"/>
              </p:cNvSpPr>
              <p:nvPr/>
            </p:nvSpPr>
            <p:spPr bwMode="auto">
              <a:xfrm>
                <a:off x="1721" y="3723"/>
                <a:ext cx="27" cy="39"/>
              </a:xfrm>
              <a:prstGeom prst="rect">
                <a:avLst/>
              </a:prstGeom>
              <a:solidFill>
                <a:srgbClr val="7C0000"/>
              </a:solidFill>
              <a:ln w="9525">
                <a:noFill/>
                <a:miter lim="800000"/>
                <a:headEnd/>
                <a:tailEnd/>
              </a:ln>
            </p:spPr>
            <p:txBody>
              <a:bodyPr/>
              <a:lstStyle/>
              <a:p>
                <a:pPr algn="ctr" eaLnBrk="0" hangingPunct="0"/>
                <a:endParaRPr lang="en-US"/>
              </a:p>
            </p:txBody>
          </p:sp>
          <p:sp>
            <p:nvSpPr>
              <p:cNvPr id="42037" name="Rectangle 5239"/>
              <p:cNvSpPr>
                <a:spLocks noChangeArrowheads="1"/>
              </p:cNvSpPr>
              <p:nvPr/>
            </p:nvSpPr>
            <p:spPr bwMode="auto">
              <a:xfrm>
                <a:off x="2037" y="3671"/>
                <a:ext cx="60" cy="39"/>
              </a:xfrm>
              <a:prstGeom prst="rect">
                <a:avLst/>
              </a:prstGeom>
              <a:solidFill>
                <a:srgbClr val="7C0000"/>
              </a:solidFill>
              <a:ln w="9525">
                <a:noFill/>
                <a:miter lim="800000"/>
                <a:headEnd/>
                <a:tailEnd/>
              </a:ln>
            </p:spPr>
            <p:txBody>
              <a:bodyPr/>
              <a:lstStyle/>
              <a:p>
                <a:pPr algn="ctr" eaLnBrk="0" hangingPunct="0"/>
                <a:endParaRPr lang="en-US"/>
              </a:p>
            </p:txBody>
          </p:sp>
          <p:sp>
            <p:nvSpPr>
              <p:cNvPr id="42038" name="Rectangle 5240"/>
              <p:cNvSpPr>
                <a:spLocks noChangeArrowheads="1"/>
              </p:cNvSpPr>
              <p:nvPr/>
            </p:nvSpPr>
            <p:spPr bwMode="auto">
              <a:xfrm>
                <a:off x="2009" y="3619"/>
                <a:ext cx="67" cy="41"/>
              </a:xfrm>
              <a:prstGeom prst="rect">
                <a:avLst/>
              </a:prstGeom>
              <a:solidFill>
                <a:srgbClr val="7C0000"/>
              </a:solidFill>
              <a:ln w="9525">
                <a:noFill/>
                <a:miter lim="800000"/>
                <a:headEnd/>
                <a:tailEnd/>
              </a:ln>
            </p:spPr>
            <p:txBody>
              <a:bodyPr/>
              <a:lstStyle/>
              <a:p>
                <a:pPr algn="ctr" eaLnBrk="0" hangingPunct="0"/>
                <a:endParaRPr lang="en-US"/>
              </a:p>
            </p:txBody>
          </p:sp>
          <p:sp>
            <p:nvSpPr>
              <p:cNvPr id="42039" name="Rectangle 5241"/>
              <p:cNvSpPr>
                <a:spLocks noChangeArrowheads="1"/>
              </p:cNvSpPr>
              <p:nvPr/>
            </p:nvSpPr>
            <p:spPr bwMode="auto">
              <a:xfrm>
                <a:off x="2009" y="3723"/>
                <a:ext cx="67" cy="39"/>
              </a:xfrm>
              <a:prstGeom prst="rect">
                <a:avLst/>
              </a:prstGeom>
              <a:solidFill>
                <a:srgbClr val="7C0000"/>
              </a:solidFill>
              <a:ln w="9525">
                <a:noFill/>
                <a:miter lim="800000"/>
                <a:headEnd/>
                <a:tailEnd/>
              </a:ln>
            </p:spPr>
            <p:txBody>
              <a:bodyPr/>
              <a:lstStyle/>
              <a:p>
                <a:pPr algn="ctr" eaLnBrk="0" hangingPunct="0"/>
                <a:endParaRPr lang="en-US"/>
              </a:p>
            </p:txBody>
          </p:sp>
        </p:grpSp>
        <p:sp>
          <p:nvSpPr>
            <p:cNvPr id="41999" name="Freeform 5242"/>
            <p:cNvSpPr>
              <a:spLocks/>
            </p:cNvSpPr>
            <p:nvPr/>
          </p:nvSpPr>
          <p:spPr bwMode="auto">
            <a:xfrm>
              <a:off x="1792" y="3024"/>
              <a:ext cx="413" cy="295"/>
            </a:xfrm>
            <a:custGeom>
              <a:avLst/>
              <a:gdLst>
                <a:gd name="T0" fmla="*/ 1 w 825"/>
                <a:gd name="T1" fmla="*/ 40 h 330"/>
                <a:gd name="T2" fmla="*/ 1 w 825"/>
                <a:gd name="T3" fmla="*/ 40 h 330"/>
                <a:gd name="T4" fmla="*/ 1 w 825"/>
                <a:gd name="T5" fmla="*/ 4 h 330"/>
                <a:gd name="T6" fmla="*/ 1 w 825"/>
                <a:gd name="T7" fmla="*/ 4 h 330"/>
                <a:gd name="T8" fmla="*/ 1 w 825"/>
                <a:gd name="T9" fmla="*/ 40 h 330"/>
                <a:gd name="T10" fmla="*/ 0 w 825"/>
                <a:gd name="T11" fmla="*/ 45 h 330"/>
                <a:gd name="T12" fmla="*/ 0 w 825"/>
                <a:gd name="T13" fmla="*/ 0 h 330"/>
                <a:gd name="T14" fmla="*/ 1 w 825"/>
                <a:gd name="T15" fmla="*/ 0 h 330"/>
                <a:gd name="T16" fmla="*/ 1 w 825"/>
                <a:gd name="T17" fmla="*/ 45 h 330"/>
                <a:gd name="T18" fmla="*/ 1 w 825"/>
                <a:gd name="T19" fmla="*/ 40 h 330"/>
                <a:gd name="T20" fmla="*/ 1 w 825"/>
                <a:gd name="T21" fmla="*/ 4 h 330"/>
                <a:gd name="T22" fmla="*/ 1 w 825"/>
                <a:gd name="T23" fmla="*/ 4 h 330"/>
                <a:gd name="T24" fmla="*/ 1 w 825"/>
                <a:gd name="T25" fmla="*/ 40 h 330"/>
                <a:gd name="T26" fmla="*/ 1 w 825"/>
                <a:gd name="T27" fmla="*/ 40 h 330"/>
                <a:gd name="T28" fmla="*/ 1 w 825"/>
                <a:gd name="T29" fmla="*/ 45 h 330"/>
                <a:gd name="T30" fmla="*/ 0 w 825"/>
                <a:gd name="T31" fmla="*/ 45 h 330"/>
                <a:gd name="T32" fmla="*/ 1 w 825"/>
                <a:gd name="T33" fmla="*/ 40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5"/>
                <a:gd name="T52" fmla="*/ 0 h 330"/>
                <a:gd name="T53" fmla="*/ 825 w 825"/>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5" h="330">
                  <a:moveTo>
                    <a:pt x="34" y="295"/>
                  </a:moveTo>
                  <a:lnTo>
                    <a:pt x="395" y="295"/>
                  </a:lnTo>
                  <a:lnTo>
                    <a:pt x="395" y="34"/>
                  </a:lnTo>
                  <a:lnTo>
                    <a:pt x="34" y="34"/>
                  </a:lnTo>
                  <a:lnTo>
                    <a:pt x="34" y="295"/>
                  </a:lnTo>
                  <a:lnTo>
                    <a:pt x="0" y="330"/>
                  </a:lnTo>
                  <a:lnTo>
                    <a:pt x="0" y="0"/>
                  </a:lnTo>
                  <a:lnTo>
                    <a:pt x="825" y="0"/>
                  </a:lnTo>
                  <a:lnTo>
                    <a:pt x="825" y="330"/>
                  </a:lnTo>
                  <a:lnTo>
                    <a:pt x="790" y="295"/>
                  </a:lnTo>
                  <a:lnTo>
                    <a:pt x="790" y="34"/>
                  </a:lnTo>
                  <a:lnTo>
                    <a:pt x="430" y="34"/>
                  </a:lnTo>
                  <a:lnTo>
                    <a:pt x="430" y="295"/>
                  </a:lnTo>
                  <a:lnTo>
                    <a:pt x="790" y="295"/>
                  </a:lnTo>
                  <a:lnTo>
                    <a:pt x="825" y="330"/>
                  </a:lnTo>
                  <a:lnTo>
                    <a:pt x="0" y="330"/>
                  </a:lnTo>
                  <a:lnTo>
                    <a:pt x="34" y="295"/>
                  </a:lnTo>
                  <a:close/>
                </a:path>
              </a:pathLst>
            </a:custGeom>
            <a:solidFill>
              <a:srgbClr val="E8EAEA"/>
            </a:solidFill>
            <a:ln w="9525">
              <a:noFill/>
              <a:round/>
              <a:headEnd/>
              <a:tailEnd/>
            </a:ln>
          </p:spPr>
          <p:txBody>
            <a:bodyPr/>
            <a:lstStyle/>
            <a:p>
              <a:endParaRPr lang="en-US"/>
            </a:p>
          </p:txBody>
        </p:sp>
        <p:grpSp>
          <p:nvGrpSpPr>
            <p:cNvPr id="42000" name="Group 5243"/>
            <p:cNvGrpSpPr>
              <a:grpSpLocks/>
            </p:cNvGrpSpPr>
            <p:nvPr/>
          </p:nvGrpSpPr>
          <p:grpSpPr bwMode="auto">
            <a:xfrm>
              <a:off x="1805" y="3056"/>
              <a:ext cx="184" cy="232"/>
              <a:chOff x="1329" y="2669"/>
              <a:chExt cx="180" cy="232"/>
            </a:xfrm>
          </p:grpSpPr>
          <p:sp>
            <p:nvSpPr>
              <p:cNvPr id="42032" name="Rectangle 5244"/>
              <p:cNvSpPr>
                <a:spLocks noChangeArrowheads="1"/>
              </p:cNvSpPr>
              <p:nvPr/>
            </p:nvSpPr>
            <p:spPr bwMode="auto">
              <a:xfrm>
                <a:off x="1329" y="2669"/>
                <a:ext cx="180" cy="232"/>
              </a:xfrm>
              <a:prstGeom prst="rect">
                <a:avLst/>
              </a:prstGeom>
              <a:solidFill>
                <a:srgbClr val="26CCD8"/>
              </a:solidFill>
              <a:ln w="9525">
                <a:noFill/>
                <a:miter lim="800000"/>
                <a:headEnd/>
                <a:tailEnd/>
              </a:ln>
            </p:spPr>
            <p:txBody>
              <a:bodyPr/>
              <a:lstStyle/>
              <a:p>
                <a:pPr algn="ctr" eaLnBrk="0" hangingPunct="0"/>
                <a:endParaRPr lang="en-US"/>
              </a:p>
            </p:txBody>
          </p:sp>
          <p:sp>
            <p:nvSpPr>
              <p:cNvPr id="42033" name="Freeform 5245"/>
              <p:cNvSpPr>
                <a:spLocks/>
              </p:cNvSpPr>
              <p:nvPr/>
            </p:nvSpPr>
            <p:spPr bwMode="auto">
              <a:xfrm>
                <a:off x="1383" y="2669"/>
                <a:ext cx="126" cy="232"/>
              </a:xfrm>
              <a:custGeom>
                <a:avLst/>
                <a:gdLst>
                  <a:gd name="T0" fmla="*/ 1 w 252"/>
                  <a:gd name="T1" fmla="*/ 0 h 261"/>
                  <a:gd name="T2" fmla="*/ 1 w 252"/>
                  <a:gd name="T3" fmla="*/ 0 h 261"/>
                  <a:gd name="T4" fmla="*/ 1 w 252"/>
                  <a:gd name="T5" fmla="*/ 12 h 261"/>
                  <a:gd name="T6" fmla="*/ 1 w 252"/>
                  <a:gd name="T7" fmla="*/ 12 h 261"/>
                  <a:gd name="T8" fmla="*/ 1 w 252"/>
                  <a:gd name="T9" fmla="*/ 12 h 261"/>
                  <a:gd name="T10" fmla="*/ 1 w 252"/>
                  <a:gd name="T11" fmla="*/ 12 h 261"/>
                  <a:gd name="T12" fmla="*/ 1 w 252"/>
                  <a:gd name="T13" fmla="*/ 14 h 261"/>
                  <a:gd name="T14" fmla="*/ 1 w 252"/>
                  <a:gd name="T15" fmla="*/ 14 h 261"/>
                  <a:gd name="T16" fmla="*/ 1 w 252"/>
                  <a:gd name="T17" fmla="*/ 14 h 261"/>
                  <a:gd name="T18" fmla="*/ 1 w 252"/>
                  <a:gd name="T19" fmla="*/ 16 h 261"/>
                  <a:gd name="T20" fmla="*/ 1 w 252"/>
                  <a:gd name="T21" fmla="*/ 16 h 261"/>
                  <a:gd name="T22" fmla="*/ 1 w 252"/>
                  <a:gd name="T23" fmla="*/ 17 h 261"/>
                  <a:gd name="T24" fmla="*/ 1 w 252"/>
                  <a:gd name="T25" fmla="*/ 18 h 261"/>
                  <a:gd name="T26" fmla="*/ 1 w 252"/>
                  <a:gd name="T27" fmla="*/ 18 h 261"/>
                  <a:gd name="T28" fmla="*/ 1 w 252"/>
                  <a:gd name="T29" fmla="*/ 18 h 261"/>
                  <a:gd name="T30" fmla="*/ 1 w 252"/>
                  <a:gd name="T31" fmla="*/ 20 h 261"/>
                  <a:gd name="T32" fmla="*/ 1 w 252"/>
                  <a:gd name="T33" fmla="*/ 20 h 261"/>
                  <a:gd name="T34" fmla="*/ 1 w 252"/>
                  <a:gd name="T35" fmla="*/ 20 h 261"/>
                  <a:gd name="T36" fmla="*/ 1 w 252"/>
                  <a:gd name="T37" fmla="*/ 22 h 261"/>
                  <a:gd name="T38" fmla="*/ 1 w 252"/>
                  <a:gd name="T39" fmla="*/ 23 h 261"/>
                  <a:gd name="T40" fmla="*/ 1 w 252"/>
                  <a:gd name="T41" fmla="*/ 25 h 261"/>
                  <a:gd name="T42" fmla="*/ 1 w 252"/>
                  <a:gd name="T43" fmla="*/ 26 h 261"/>
                  <a:gd name="T44" fmla="*/ 1 w 252"/>
                  <a:gd name="T45" fmla="*/ 27 h 261"/>
                  <a:gd name="T46" fmla="*/ 1 w 252"/>
                  <a:gd name="T47" fmla="*/ 28 h 261"/>
                  <a:gd name="T48" fmla="*/ 1 w 252"/>
                  <a:gd name="T49" fmla="*/ 29 h 261"/>
                  <a:gd name="T50" fmla="*/ 1 w 252"/>
                  <a:gd name="T51" fmla="*/ 29 h 261"/>
                  <a:gd name="T52" fmla="*/ 1 w 252"/>
                  <a:gd name="T53" fmla="*/ 32 h 261"/>
                  <a:gd name="T54" fmla="*/ 0 w 252"/>
                  <a:gd name="T55" fmla="*/ 32 h 261"/>
                  <a:gd name="T56" fmla="*/ 1 w 252"/>
                  <a:gd name="T57" fmla="*/ 29 h 261"/>
                  <a:gd name="T58" fmla="*/ 1 w 252"/>
                  <a:gd name="T59" fmla="*/ 28 h 261"/>
                  <a:gd name="T60" fmla="*/ 1 w 252"/>
                  <a:gd name="T61" fmla="*/ 28 h 261"/>
                  <a:gd name="T62" fmla="*/ 1 w 252"/>
                  <a:gd name="T63" fmla="*/ 26 h 261"/>
                  <a:gd name="T64" fmla="*/ 1 w 252"/>
                  <a:gd name="T65" fmla="*/ 25 h 261"/>
                  <a:gd name="T66" fmla="*/ 1 w 252"/>
                  <a:gd name="T67" fmla="*/ 22 h 261"/>
                  <a:gd name="T68" fmla="*/ 1 w 252"/>
                  <a:gd name="T69" fmla="*/ 21 h 261"/>
                  <a:gd name="T70" fmla="*/ 1 w 252"/>
                  <a:gd name="T71" fmla="*/ 20 h 261"/>
                  <a:gd name="T72" fmla="*/ 1 w 252"/>
                  <a:gd name="T73" fmla="*/ 20 h 261"/>
                  <a:gd name="T74" fmla="*/ 1 w 252"/>
                  <a:gd name="T75" fmla="*/ 18 h 261"/>
                  <a:gd name="T76" fmla="*/ 1 w 252"/>
                  <a:gd name="T77" fmla="*/ 16 h 261"/>
                  <a:gd name="T78" fmla="*/ 1 w 252"/>
                  <a:gd name="T79" fmla="*/ 14 h 261"/>
                  <a:gd name="T80" fmla="*/ 1 w 252"/>
                  <a:gd name="T81" fmla="*/ 12 h 261"/>
                  <a:gd name="T82" fmla="*/ 1 w 252"/>
                  <a:gd name="T83" fmla="*/ 11 h 261"/>
                  <a:gd name="T84" fmla="*/ 1 w 252"/>
                  <a:gd name="T85" fmla="*/ 10 h 261"/>
                  <a:gd name="T86" fmla="*/ 1 w 252"/>
                  <a:gd name="T87" fmla="*/ 10 h 261"/>
                  <a:gd name="T88" fmla="*/ 1 w 252"/>
                  <a:gd name="T89" fmla="*/ 10 h 261"/>
                  <a:gd name="T90" fmla="*/ 1 w 252"/>
                  <a:gd name="T91" fmla="*/ 10 h 261"/>
                  <a:gd name="T92" fmla="*/ 1 w 252"/>
                  <a:gd name="T93" fmla="*/ 11 h 261"/>
                  <a:gd name="T94" fmla="*/ 1 w 252"/>
                  <a:gd name="T95" fmla="*/ 11 h 261"/>
                  <a:gd name="T96" fmla="*/ 1 w 252"/>
                  <a:gd name="T97" fmla="*/ 11 h 261"/>
                  <a:gd name="T98" fmla="*/ 1 w 252"/>
                  <a:gd name="T99" fmla="*/ 12 h 261"/>
                  <a:gd name="T100" fmla="*/ 1 w 252"/>
                  <a:gd name="T101" fmla="*/ 11 h 261"/>
                  <a:gd name="T102" fmla="*/ 1 w 252"/>
                  <a:gd name="T103" fmla="*/ 11 h 261"/>
                  <a:gd name="T104" fmla="*/ 1 w 252"/>
                  <a:gd name="T105" fmla="*/ 10 h 261"/>
                  <a:gd name="T106" fmla="*/ 1 w 252"/>
                  <a:gd name="T107" fmla="*/ 9 h 261"/>
                  <a:gd name="T108" fmla="*/ 1 w 252"/>
                  <a:gd name="T109" fmla="*/ 7 h 261"/>
                  <a:gd name="T110" fmla="*/ 1 w 252"/>
                  <a:gd name="T111" fmla="*/ 5 h 261"/>
                  <a:gd name="T112" fmla="*/ 1 w 252"/>
                  <a:gd name="T113" fmla="*/ 4 h 261"/>
                  <a:gd name="T114" fmla="*/ 1 w 252"/>
                  <a:gd name="T115" fmla="*/ 4 h 261"/>
                  <a:gd name="T116" fmla="*/ 1 w 252"/>
                  <a:gd name="T117" fmla="*/ 4 h 261"/>
                  <a:gd name="T118" fmla="*/ 1 w 252"/>
                  <a:gd name="T119" fmla="*/ 0 h 2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261"/>
                  <a:gd name="T182" fmla="*/ 252 w 252"/>
                  <a:gd name="T183" fmla="*/ 261 h 2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261">
                    <a:moveTo>
                      <a:pt x="137" y="0"/>
                    </a:moveTo>
                    <a:lnTo>
                      <a:pt x="252" y="0"/>
                    </a:lnTo>
                    <a:lnTo>
                      <a:pt x="252" y="99"/>
                    </a:lnTo>
                    <a:lnTo>
                      <a:pt x="243" y="103"/>
                    </a:lnTo>
                    <a:lnTo>
                      <a:pt x="232" y="105"/>
                    </a:lnTo>
                    <a:lnTo>
                      <a:pt x="222" y="108"/>
                    </a:lnTo>
                    <a:lnTo>
                      <a:pt x="213" y="112"/>
                    </a:lnTo>
                    <a:lnTo>
                      <a:pt x="205" y="116"/>
                    </a:lnTo>
                    <a:lnTo>
                      <a:pt x="198" y="121"/>
                    </a:lnTo>
                    <a:lnTo>
                      <a:pt x="192" y="127"/>
                    </a:lnTo>
                    <a:lnTo>
                      <a:pt x="188" y="134"/>
                    </a:lnTo>
                    <a:lnTo>
                      <a:pt x="188" y="141"/>
                    </a:lnTo>
                    <a:lnTo>
                      <a:pt x="193" y="145"/>
                    </a:lnTo>
                    <a:lnTo>
                      <a:pt x="201" y="151"/>
                    </a:lnTo>
                    <a:lnTo>
                      <a:pt x="211" y="156"/>
                    </a:lnTo>
                    <a:lnTo>
                      <a:pt x="220" y="160"/>
                    </a:lnTo>
                    <a:lnTo>
                      <a:pt x="227" y="167"/>
                    </a:lnTo>
                    <a:lnTo>
                      <a:pt x="230" y="175"/>
                    </a:lnTo>
                    <a:lnTo>
                      <a:pt x="227" y="185"/>
                    </a:lnTo>
                    <a:lnTo>
                      <a:pt x="220" y="197"/>
                    </a:lnTo>
                    <a:lnTo>
                      <a:pt x="211" y="207"/>
                    </a:lnTo>
                    <a:lnTo>
                      <a:pt x="201" y="218"/>
                    </a:lnTo>
                    <a:lnTo>
                      <a:pt x="192" y="226"/>
                    </a:lnTo>
                    <a:lnTo>
                      <a:pt x="182" y="235"/>
                    </a:lnTo>
                    <a:lnTo>
                      <a:pt x="174" y="243"/>
                    </a:lnTo>
                    <a:lnTo>
                      <a:pt x="168" y="252"/>
                    </a:lnTo>
                    <a:lnTo>
                      <a:pt x="163" y="261"/>
                    </a:lnTo>
                    <a:lnTo>
                      <a:pt x="0" y="261"/>
                    </a:lnTo>
                    <a:lnTo>
                      <a:pt x="2" y="252"/>
                    </a:lnTo>
                    <a:lnTo>
                      <a:pt x="8" y="241"/>
                    </a:lnTo>
                    <a:lnTo>
                      <a:pt x="15" y="228"/>
                    </a:lnTo>
                    <a:lnTo>
                      <a:pt x="23" y="215"/>
                    </a:lnTo>
                    <a:lnTo>
                      <a:pt x="32" y="202"/>
                    </a:lnTo>
                    <a:lnTo>
                      <a:pt x="43" y="190"/>
                    </a:lnTo>
                    <a:lnTo>
                      <a:pt x="53" y="179"/>
                    </a:lnTo>
                    <a:lnTo>
                      <a:pt x="62" y="170"/>
                    </a:lnTo>
                    <a:lnTo>
                      <a:pt x="75" y="161"/>
                    </a:lnTo>
                    <a:lnTo>
                      <a:pt x="92" y="149"/>
                    </a:lnTo>
                    <a:lnTo>
                      <a:pt x="112" y="134"/>
                    </a:lnTo>
                    <a:lnTo>
                      <a:pt x="131" y="119"/>
                    </a:lnTo>
                    <a:lnTo>
                      <a:pt x="147" y="105"/>
                    </a:lnTo>
                    <a:lnTo>
                      <a:pt x="158" y="93"/>
                    </a:lnTo>
                    <a:lnTo>
                      <a:pt x="160" y="85"/>
                    </a:lnTo>
                    <a:lnTo>
                      <a:pt x="151" y="82"/>
                    </a:lnTo>
                    <a:lnTo>
                      <a:pt x="135" y="83"/>
                    </a:lnTo>
                    <a:lnTo>
                      <a:pt x="115" y="85"/>
                    </a:lnTo>
                    <a:lnTo>
                      <a:pt x="95" y="90"/>
                    </a:lnTo>
                    <a:lnTo>
                      <a:pt x="77" y="95"/>
                    </a:lnTo>
                    <a:lnTo>
                      <a:pt x="60" y="98"/>
                    </a:lnTo>
                    <a:lnTo>
                      <a:pt x="46" y="99"/>
                    </a:lnTo>
                    <a:lnTo>
                      <a:pt x="36" y="97"/>
                    </a:lnTo>
                    <a:lnTo>
                      <a:pt x="32" y="91"/>
                    </a:lnTo>
                    <a:lnTo>
                      <a:pt x="36" y="82"/>
                    </a:lnTo>
                    <a:lnTo>
                      <a:pt x="45" y="70"/>
                    </a:lnTo>
                    <a:lnTo>
                      <a:pt x="59" y="58"/>
                    </a:lnTo>
                    <a:lnTo>
                      <a:pt x="76" y="44"/>
                    </a:lnTo>
                    <a:lnTo>
                      <a:pt x="94" y="31"/>
                    </a:lnTo>
                    <a:lnTo>
                      <a:pt x="112" y="19"/>
                    </a:lnTo>
                    <a:lnTo>
                      <a:pt x="127" y="8"/>
                    </a:lnTo>
                    <a:lnTo>
                      <a:pt x="137" y="0"/>
                    </a:lnTo>
                    <a:close/>
                  </a:path>
                </a:pathLst>
              </a:custGeom>
              <a:solidFill>
                <a:srgbClr val="99E5E5"/>
              </a:solidFill>
              <a:ln w="9525">
                <a:noFill/>
                <a:round/>
                <a:headEnd/>
                <a:tailEnd/>
              </a:ln>
            </p:spPr>
            <p:txBody>
              <a:bodyPr/>
              <a:lstStyle/>
              <a:p>
                <a:endParaRPr lang="en-US"/>
              </a:p>
            </p:txBody>
          </p:sp>
        </p:grpSp>
        <p:grpSp>
          <p:nvGrpSpPr>
            <p:cNvPr id="42001" name="Group 5246"/>
            <p:cNvGrpSpPr>
              <a:grpSpLocks/>
            </p:cNvGrpSpPr>
            <p:nvPr/>
          </p:nvGrpSpPr>
          <p:grpSpPr bwMode="auto">
            <a:xfrm>
              <a:off x="2007" y="3056"/>
              <a:ext cx="180" cy="232"/>
              <a:chOff x="1527" y="2669"/>
              <a:chExt cx="180" cy="232"/>
            </a:xfrm>
          </p:grpSpPr>
          <p:sp>
            <p:nvSpPr>
              <p:cNvPr id="42030" name="Rectangle 5247"/>
              <p:cNvSpPr>
                <a:spLocks noChangeArrowheads="1"/>
              </p:cNvSpPr>
              <p:nvPr/>
            </p:nvSpPr>
            <p:spPr bwMode="auto">
              <a:xfrm>
                <a:off x="1527" y="2669"/>
                <a:ext cx="180" cy="232"/>
              </a:xfrm>
              <a:prstGeom prst="rect">
                <a:avLst/>
              </a:prstGeom>
              <a:solidFill>
                <a:srgbClr val="26CCD8"/>
              </a:solidFill>
              <a:ln w="9525">
                <a:noFill/>
                <a:miter lim="800000"/>
                <a:headEnd/>
                <a:tailEnd/>
              </a:ln>
            </p:spPr>
            <p:txBody>
              <a:bodyPr/>
              <a:lstStyle/>
              <a:p>
                <a:pPr algn="ctr" eaLnBrk="0" hangingPunct="0"/>
                <a:endParaRPr lang="en-US"/>
              </a:p>
            </p:txBody>
          </p:sp>
          <p:sp>
            <p:nvSpPr>
              <p:cNvPr id="42031" name="Freeform 5248"/>
              <p:cNvSpPr>
                <a:spLocks/>
              </p:cNvSpPr>
              <p:nvPr/>
            </p:nvSpPr>
            <p:spPr bwMode="auto">
              <a:xfrm>
                <a:off x="1572" y="2669"/>
                <a:ext cx="135" cy="232"/>
              </a:xfrm>
              <a:custGeom>
                <a:avLst/>
                <a:gdLst>
                  <a:gd name="T0" fmla="*/ 0 w 271"/>
                  <a:gd name="T1" fmla="*/ 0 h 261"/>
                  <a:gd name="T2" fmla="*/ 0 w 271"/>
                  <a:gd name="T3" fmla="*/ 4 h 261"/>
                  <a:gd name="T4" fmla="*/ 0 w 271"/>
                  <a:gd name="T5" fmla="*/ 4 h 261"/>
                  <a:gd name="T6" fmla="*/ 0 w 271"/>
                  <a:gd name="T7" fmla="*/ 4 h 261"/>
                  <a:gd name="T8" fmla="*/ 0 w 271"/>
                  <a:gd name="T9" fmla="*/ 4 h 261"/>
                  <a:gd name="T10" fmla="*/ 0 w 271"/>
                  <a:gd name="T11" fmla="*/ 4 h 261"/>
                  <a:gd name="T12" fmla="*/ 0 w 271"/>
                  <a:gd name="T13" fmla="*/ 6 h 261"/>
                  <a:gd name="T14" fmla="*/ 0 w 271"/>
                  <a:gd name="T15" fmla="*/ 7 h 261"/>
                  <a:gd name="T16" fmla="*/ 0 w 271"/>
                  <a:gd name="T17" fmla="*/ 8 h 261"/>
                  <a:gd name="T18" fmla="*/ 0 w 271"/>
                  <a:gd name="T19" fmla="*/ 9 h 261"/>
                  <a:gd name="T20" fmla="*/ 0 w 271"/>
                  <a:gd name="T21" fmla="*/ 10 h 261"/>
                  <a:gd name="T22" fmla="*/ 0 w 271"/>
                  <a:gd name="T23" fmla="*/ 11 h 261"/>
                  <a:gd name="T24" fmla="*/ 0 w 271"/>
                  <a:gd name="T25" fmla="*/ 12 h 261"/>
                  <a:gd name="T26" fmla="*/ 0 w 271"/>
                  <a:gd name="T27" fmla="*/ 12 h 261"/>
                  <a:gd name="T28" fmla="*/ 0 w 271"/>
                  <a:gd name="T29" fmla="*/ 12 h 261"/>
                  <a:gd name="T30" fmla="*/ 0 w 271"/>
                  <a:gd name="T31" fmla="*/ 13 h 261"/>
                  <a:gd name="T32" fmla="*/ 0 w 271"/>
                  <a:gd name="T33" fmla="*/ 12 h 261"/>
                  <a:gd name="T34" fmla="*/ 0 w 271"/>
                  <a:gd name="T35" fmla="*/ 12 h 261"/>
                  <a:gd name="T36" fmla="*/ 0 w 271"/>
                  <a:gd name="T37" fmla="*/ 14 h 261"/>
                  <a:gd name="T38" fmla="*/ 0 w 271"/>
                  <a:gd name="T39" fmla="*/ 14 h 261"/>
                  <a:gd name="T40" fmla="*/ 0 w 271"/>
                  <a:gd name="T41" fmla="*/ 16 h 261"/>
                  <a:gd name="T42" fmla="*/ 0 w 271"/>
                  <a:gd name="T43" fmla="*/ 16 h 261"/>
                  <a:gd name="T44" fmla="*/ 0 w 271"/>
                  <a:gd name="T45" fmla="*/ 18 h 261"/>
                  <a:gd name="T46" fmla="*/ 0 w 271"/>
                  <a:gd name="T47" fmla="*/ 20 h 261"/>
                  <a:gd name="T48" fmla="*/ 0 w 271"/>
                  <a:gd name="T49" fmla="*/ 20 h 261"/>
                  <a:gd name="T50" fmla="*/ 0 w 271"/>
                  <a:gd name="T51" fmla="*/ 22 h 261"/>
                  <a:gd name="T52" fmla="*/ 0 w 271"/>
                  <a:gd name="T53" fmla="*/ 23 h 261"/>
                  <a:gd name="T54" fmla="*/ 0 w 271"/>
                  <a:gd name="T55" fmla="*/ 25 h 261"/>
                  <a:gd name="T56" fmla="*/ 0 w 271"/>
                  <a:gd name="T57" fmla="*/ 26 h 261"/>
                  <a:gd name="T58" fmla="*/ 0 w 271"/>
                  <a:gd name="T59" fmla="*/ 28 h 261"/>
                  <a:gd name="T60" fmla="*/ 0 w 271"/>
                  <a:gd name="T61" fmla="*/ 28 h 261"/>
                  <a:gd name="T62" fmla="*/ 0 w 271"/>
                  <a:gd name="T63" fmla="*/ 29 h 261"/>
                  <a:gd name="T64" fmla="*/ 0 w 271"/>
                  <a:gd name="T65" fmla="*/ 32 h 261"/>
                  <a:gd name="T66" fmla="*/ 0 w 271"/>
                  <a:gd name="T67" fmla="*/ 32 h 261"/>
                  <a:gd name="T68" fmla="*/ 0 w 271"/>
                  <a:gd name="T69" fmla="*/ 29 h 261"/>
                  <a:gd name="T70" fmla="*/ 0 w 271"/>
                  <a:gd name="T71" fmla="*/ 29 h 261"/>
                  <a:gd name="T72" fmla="*/ 0 w 271"/>
                  <a:gd name="T73" fmla="*/ 28 h 261"/>
                  <a:gd name="T74" fmla="*/ 0 w 271"/>
                  <a:gd name="T75" fmla="*/ 26 h 261"/>
                  <a:gd name="T76" fmla="*/ 0 w 271"/>
                  <a:gd name="T77" fmla="*/ 25 h 261"/>
                  <a:gd name="T78" fmla="*/ 0 w 271"/>
                  <a:gd name="T79" fmla="*/ 23 h 261"/>
                  <a:gd name="T80" fmla="*/ 0 w 271"/>
                  <a:gd name="T81" fmla="*/ 23 h 261"/>
                  <a:gd name="T82" fmla="*/ 0 w 271"/>
                  <a:gd name="T83" fmla="*/ 22 h 261"/>
                  <a:gd name="T84" fmla="*/ 0 w 271"/>
                  <a:gd name="T85" fmla="*/ 20 h 261"/>
                  <a:gd name="T86" fmla="*/ 0 w 271"/>
                  <a:gd name="T87" fmla="*/ 18 h 261"/>
                  <a:gd name="T88" fmla="*/ 0 w 271"/>
                  <a:gd name="T89" fmla="*/ 16 h 261"/>
                  <a:gd name="T90" fmla="*/ 0 w 271"/>
                  <a:gd name="T91" fmla="*/ 16 h 261"/>
                  <a:gd name="T92" fmla="*/ 0 w 271"/>
                  <a:gd name="T93" fmla="*/ 16 h 261"/>
                  <a:gd name="T94" fmla="*/ 0 w 271"/>
                  <a:gd name="T95" fmla="*/ 16 h 261"/>
                  <a:gd name="T96" fmla="*/ 0 w 271"/>
                  <a:gd name="T97" fmla="*/ 14 h 261"/>
                  <a:gd name="T98" fmla="*/ 0 w 271"/>
                  <a:gd name="T99" fmla="*/ 12 h 261"/>
                  <a:gd name="T100" fmla="*/ 0 w 271"/>
                  <a:gd name="T101" fmla="*/ 11 h 261"/>
                  <a:gd name="T102" fmla="*/ 0 w 271"/>
                  <a:gd name="T103" fmla="*/ 8 h 261"/>
                  <a:gd name="T104" fmla="*/ 0 w 271"/>
                  <a:gd name="T105" fmla="*/ 4 h 261"/>
                  <a:gd name="T106" fmla="*/ 0 w 271"/>
                  <a:gd name="T107" fmla="*/ 0 h 261"/>
                  <a:gd name="T108" fmla="*/ 0 w 271"/>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
                  <a:gd name="T166" fmla="*/ 0 h 261"/>
                  <a:gd name="T167" fmla="*/ 271 w 271"/>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 h="261">
                    <a:moveTo>
                      <a:pt x="110" y="0"/>
                    </a:moveTo>
                    <a:lnTo>
                      <a:pt x="103" y="5"/>
                    </a:lnTo>
                    <a:lnTo>
                      <a:pt x="95" y="12"/>
                    </a:lnTo>
                    <a:lnTo>
                      <a:pt x="84" y="20"/>
                    </a:lnTo>
                    <a:lnTo>
                      <a:pt x="74" y="29"/>
                    </a:lnTo>
                    <a:lnTo>
                      <a:pt x="64" y="39"/>
                    </a:lnTo>
                    <a:lnTo>
                      <a:pt x="54" y="48"/>
                    </a:lnTo>
                    <a:lnTo>
                      <a:pt x="45" y="59"/>
                    </a:lnTo>
                    <a:lnTo>
                      <a:pt x="38" y="67"/>
                    </a:lnTo>
                    <a:lnTo>
                      <a:pt x="34" y="75"/>
                    </a:lnTo>
                    <a:lnTo>
                      <a:pt x="33" y="83"/>
                    </a:lnTo>
                    <a:lnTo>
                      <a:pt x="34" y="91"/>
                    </a:lnTo>
                    <a:lnTo>
                      <a:pt x="38" y="99"/>
                    </a:lnTo>
                    <a:lnTo>
                      <a:pt x="45" y="105"/>
                    </a:lnTo>
                    <a:lnTo>
                      <a:pt x="53" y="109"/>
                    </a:lnTo>
                    <a:lnTo>
                      <a:pt x="64" y="111"/>
                    </a:lnTo>
                    <a:lnTo>
                      <a:pt x="74" y="109"/>
                    </a:lnTo>
                    <a:lnTo>
                      <a:pt x="84" y="108"/>
                    </a:lnTo>
                    <a:lnTo>
                      <a:pt x="94" y="112"/>
                    </a:lnTo>
                    <a:lnTo>
                      <a:pt x="102" y="118"/>
                    </a:lnTo>
                    <a:lnTo>
                      <a:pt x="106" y="127"/>
                    </a:lnTo>
                    <a:lnTo>
                      <a:pt x="107" y="137"/>
                    </a:lnTo>
                    <a:lnTo>
                      <a:pt x="105" y="149"/>
                    </a:lnTo>
                    <a:lnTo>
                      <a:pt x="98" y="160"/>
                    </a:lnTo>
                    <a:lnTo>
                      <a:pt x="85" y="172"/>
                    </a:lnTo>
                    <a:lnTo>
                      <a:pt x="70" y="182"/>
                    </a:lnTo>
                    <a:lnTo>
                      <a:pt x="56" y="193"/>
                    </a:lnTo>
                    <a:lnTo>
                      <a:pt x="42" y="205"/>
                    </a:lnTo>
                    <a:lnTo>
                      <a:pt x="29" y="216"/>
                    </a:lnTo>
                    <a:lnTo>
                      <a:pt x="19" y="227"/>
                    </a:lnTo>
                    <a:lnTo>
                      <a:pt x="9" y="238"/>
                    </a:lnTo>
                    <a:lnTo>
                      <a:pt x="4" y="250"/>
                    </a:lnTo>
                    <a:lnTo>
                      <a:pt x="0" y="261"/>
                    </a:lnTo>
                    <a:lnTo>
                      <a:pt x="179" y="261"/>
                    </a:lnTo>
                    <a:lnTo>
                      <a:pt x="182" y="253"/>
                    </a:lnTo>
                    <a:lnTo>
                      <a:pt x="188" y="244"/>
                    </a:lnTo>
                    <a:lnTo>
                      <a:pt x="193" y="234"/>
                    </a:lnTo>
                    <a:lnTo>
                      <a:pt x="198" y="222"/>
                    </a:lnTo>
                    <a:lnTo>
                      <a:pt x="205" y="212"/>
                    </a:lnTo>
                    <a:lnTo>
                      <a:pt x="211" y="200"/>
                    </a:lnTo>
                    <a:lnTo>
                      <a:pt x="218" y="191"/>
                    </a:lnTo>
                    <a:lnTo>
                      <a:pt x="224" y="183"/>
                    </a:lnTo>
                    <a:lnTo>
                      <a:pt x="235" y="168"/>
                    </a:lnTo>
                    <a:lnTo>
                      <a:pt x="242" y="152"/>
                    </a:lnTo>
                    <a:lnTo>
                      <a:pt x="240" y="139"/>
                    </a:lnTo>
                    <a:lnTo>
                      <a:pt x="225" y="132"/>
                    </a:lnTo>
                    <a:lnTo>
                      <a:pt x="212" y="130"/>
                    </a:lnTo>
                    <a:lnTo>
                      <a:pt x="201" y="126"/>
                    </a:lnTo>
                    <a:lnTo>
                      <a:pt x="191" y="119"/>
                    </a:lnTo>
                    <a:lnTo>
                      <a:pt x="188" y="107"/>
                    </a:lnTo>
                    <a:lnTo>
                      <a:pt x="191" y="90"/>
                    </a:lnTo>
                    <a:lnTo>
                      <a:pt x="205" y="67"/>
                    </a:lnTo>
                    <a:lnTo>
                      <a:pt x="230" y="38"/>
                    </a:lnTo>
                    <a:lnTo>
                      <a:pt x="271" y="0"/>
                    </a:lnTo>
                    <a:lnTo>
                      <a:pt x="110" y="0"/>
                    </a:lnTo>
                    <a:close/>
                  </a:path>
                </a:pathLst>
              </a:custGeom>
              <a:solidFill>
                <a:srgbClr val="99E5E5"/>
              </a:solidFill>
              <a:ln w="9525">
                <a:noFill/>
                <a:round/>
                <a:headEnd/>
                <a:tailEnd/>
              </a:ln>
            </p:spPr>
            <p:txBody>
              <a:bodyPr/>
              <a:lstStyle/>
              <a:p>
                <a:endParaRPr lang="en-US"/>
              </a:p>
            </p:txBody>
          </p:sp>
        </p:grpSp>
        <p:grpSp>
          <p:nvGrpSpPr>
            <p:cNvPr id="42002" name="Group 5249"/>
            <p:cNvGrpSpPr>
              <a:grpSpLocks/>
            </p:cNvGrpSpPr>
            <p:nvPr/>
          </p:nvGrpSpPr>
          <p:grpSpPr bwMode="auto">
            <a:xfrm>
              <a:off x="1023" y="2990"/>
              <a:ext cx="1203" cy="47"/>
              <a:chOff x="852" y="2611"/>
              <a:chExt cx="904" cy="25"/>
            </a:xfrm>
          </p:grpSpPr>
          <p:sp>
            <p:nvSpPr>
              <p:cNvPr id="42028" name="Rectangle 5250"/>
              <p:cNvSpPr>
                <a:spLocks noChangeArrowheads="1"/>
              </p:cNvSpPr>
              <p:nvPr/>
            </p:nvSpPr>
            <p:spPr bwMode="auto">
              <a:xfrm>
                <a:off x="852" y="2611"/>
                <a:ext cx="473" cy="25"/>
              </a:xfrm>
              <a:prstGeom prst="rect">
                <a:avLst/>
              </a:prstGeom>
              <a:solidFill>
                <a:srgbClr val="FFE5B7"/>
              </a:solidFill>
              <a:ln w="9525">
                <a:noFill/>
                <a:miter lim="800000"/>
                <a:headEnd/>
                <a:tailEnd/>
              </a:ln>
            </p:spPr>
            <p:txBody>
              <a:bodyPr/>
              <a:lstStyle/>
              <a:p>
                <a:pPr algn="ctr" eaLnBrk="0" hangingPunct="0"/>
                <a:endParaRPr lang="en-US"/>
              </a:p>
            </p:txBody>
          </p:sp>
          <p:sp>
            <p:nvSpPr>
              <p:cNvPr id="42029" name="Rectangle 5251"/>
              <p:cNvSpPr>
                <a:spLocks noChangeArrowheads="1"/>
              </p:cNvSpPr>
              <p:nvPr/>
            </p:nvSpPr>
            <p:spPr bwMode="auto">
              <a:xfrm>
                <a:off x="1283" y="2611"/>
                <a:ext cx="473" cy="25"/>
              </a:xfrm>
              <a:prstGeom prst="rect">
                <a:avLst/>
              </a:prstGeom>
              <a:solidFill>
                <a:srgbClr val="FFE5B7"/>
              </a:solidFill>
              <a:ln w="9525">
                <a:noFill/>
                <a:miter lim="800000"/>
                <a:headEnd/>
                <a:tailEnd/>
              </a:ln>
            </p:spPr>
            <p:txBody>
              <a:bodyPr/>
              <a:lstStyle/>
              <a:p>
                <a:pPr algn="ctr" eaLnBrk="0" hangingPunct="0"/>
                <a:endParaRPr lang="en-US"/>
              </a:p>
            </p:txBody>
          </p:sp>
        </p:grpSp>
        <p:grpSp>
          <p:nvGrpSpPr>
            <p:cNvPr id="42003" name="Group 5252"/>
            <p:cNvGrpSpPr>
              <a:grpSpLocks/>
            </p:cNvGrpSpPr>
            <p:nvPr/>
          </p:nvGrpSpPr>
          <p:grpSpPr bwMode="auto">
            <a:xfrm>
              <a:off x="1039" y="2903"/>
              <a:ext cx="1181" cy="87"/>
              <a:chOff x="866" y="2524"/>
              <a:chExt cx="874" cy="87"/>
            </a:xfrm>
          </p:grpSpPr>
          <p:sp>
            <p:nvSpPr>
              <p:cNvPr id="42026" name="Freeform 5253"/>
              <p:cNvSpPr>
                <a:spLocks/>
              </p:cNvSpPr>
              <p:nvPr/>
            </p:nvSpPr>
            <p:spPr bwMode="auto">
              <a:xfrm>
                <a:off x="866" y="2524"/>
                <a:ext cx="446" cy="87"/>
              </a:xfrm>
              <a:custGeom>
                <a:avLst/>
                <a:gdLst>
                  <a:gd name="T0" fmla="*/ 0 w 893"/>
                  <a:gd name="T1" fmla="*/ 11 h 98"/>
                  <a:gd name="T2" fmla="*/ 0 w 893"/>
                  <a:gd name="T3" fmla="*/ 0 h 98"/>
                  <a:gd name="T4" fmla="*/ 0 w 893"/>
                  <a:gd name="T5" fmla="*/ 0 h 98"/>
                  <a:gd name="T6" fmla="*/ 0 w 893"/>
                  <a:gd name="T7" fmla="*/ 11 h 98"/>
                  <a:gd name="T8" fmla="*/ 0 w 893"/>
                  <a:gd name="T9" fmla="*/ 11 h 98"/>
                  <a:gd name="T10" fmla="*/ 0 60000 65536"/>
                  <a:gd name="T11" fmla="*/ 0 60000 65536"/>
                  <a:gd name="T12" fmla="*/ 0 60000 65536"/>
                  <a:gd name="T13" fmla="*/ 0 60000 65536"/>
                  <a:gd name="T14" fmla="*/ 0 60000 65536"/>
                  <a:gd name="T15" fmla="*/ 0 w 893"/>
                  <a:gd name="T16" fmla="*/ 0 h 98"/>
                  <a:gd name="T17" fmla="*/ 893 w 893"/>
                  <a:gd name="T18" fmla="*/ 98 h 98"/>
                </a:gdLst>
                <a:ahLst/>
                <a:cxnLst>
                  <a:cxn ang="T10">
                    <a:pos x="T0" y="T1"/>
                  </a:cxn>
                  <a:cxn ang="T11">
                    <a:pos x="T2" y="T3"/>
                  </a:cxn>
                  <a:cxn ang="T12">
                    <a:pos x="T4" y="T5"/>
                  </a:cxn>
                  <a:cxn ang="T13">
                    <a:pos x="T6" y="T7"/>
                  </a:cxn>
                  <a:cxn ang="T14">
                    <a:pos x="T8" y="T9"/>
                  </a:cxn>
                </a:cxnLst>
                <a:rect l="T15" t="T16" r="T17" b="T18"/>
                <a:pathLst>
                  <a:path w="893" h="98">
                    <a:moveTo>
                      <a:pt x="893" y="98"/>
                    </a:moveTo>
                    <a:lnTo>
                      <a:pt x="837" y="0"/>
                    </a:lnTo>
                    <a:lnTo>
                      <a:pt x="50" y="0"/>
                    </a:lnTo>
                    <a:lnTo>
                      <a:pt x="0" y="98"/>
                    </a:lnTo>
                    <a:lnTo>
                      <a:pt x="893" y="98"/>
                    </a:lnTo>
                    <a:close/>
                  </a:path>
                </a:pathLst>
              </a:custGeom>
              <a:solidFill>
                <a:srgbClr val="7C0000"/>
              </a:solidFill>
              <a:ln w="9525">
                <a:noFill/>
                <a:round/>
                <a:headEnd/>
                <a:tailEnd/>
              </a:ln>
            </p:spPr>
            <p:txBody>
              <a:bodyPr/>
              <a:lstStyle/>
              <a:p>
                <a:endParaRPr lang="en-US"/>
              </a:p>
            </p:txBody>
          </p:sp>
          <p:sp>
            <p:nvSpPr>
              <p:cNvPr id="42027" name="Freeform 5254"/>
              <p:cNvSpPr>
                <a:spLocks/>
              </p:cNvSpPr>
              <p:nvPr/>
            </p:nvSpPr>
            <p:spPr bwMode="auto">
              <a:xfrm>
                <a:off x="1294" y="2524"/>
                <a:ext cx="446" cy="87"/>
              </a:xfrm>
              <a:custGeom>
                <a:avLst/>
                <a:gdLst>
                  <a:gd name="T0" fmla="*/ 1 w 892"/>
                  <a:gd name="T1" fmla="*/ 11 h 98"/>
                  <a:gd name="T2" fmla="*/ 1 w 892"/>
                  <a:gd name="T3" fmla="*/ 0 h 98"/>
                  <a:gd name="T4" fmla="*/ 1 w 892"/>
                  <a:gd name="T5" fmla="*/ 0 h 98"/>
                  <a:gd name="T6" fmla="*/ 0 w 892"/>
                  <a:gd name="T7" fmla="*/ 11 h 98"/>
                  <a:gd name="T8" fmla="*/ 1 w 892"/>
                  <a:gd name="T9" fmla="*/ 11 h 98"/>
                  <a:gd name="T10" fmla="*/ 0 60000 65536"/>
                  <a:gd name="T11" fmla="*/ 0 60000 65536"/>
                  <a:gd name="T12" fmla="*/ 0 60000 65536"/>
                  <a:gd name="T13" fmla="*/ 0 60000 65536"/>
                  <a:gd name="T14" fmla="*/ 0 60000 65536"/>
                  <a:gd name="T15" fmla="*/ 0 w 892"/>
                  <a:gd name="T16" fmla="*/ 0 h 98"/>
                  <a:gd name="T17" fmla="*/ 892 w 892"/>
                  <a:gd name="T18" fmla="*/ 98 h 98"/>
                </a:gdLst>
                <a:ahLst/>
                <a:cxnLst>
                  <a:cxn ang="T10">
                    <a:pos x="T0" y="T1"/>
                  </a:cxn>
                  <a:cxn ang="T11">
                    <a:pos x="T2" y="T3"/>
                  </a:cxn>
                  <a:cxn ang="T12">
                    <a:pos x="T4" y="T5"/>
                  </a:cxn>
                  <a:cxn ang="T13">
                    <a:pos x="T6" y="T7"/>
                  </a:cxn>
                  <a:cxn ang="T14">
                    <a:pos x="T8" y="T9"/>
                  </a:cxn>
                </a:cxnLst>
                <a:rect l="T15" t="T16" r="T17" b="T18"/>
                <a:pathLst>
                  <a:path w="892" h="98">
                    <a:moveTo>
                      <a:pt x="892" y="98"/>
                    </a:moveTo>
                    <a:lnTo>
                      <a:pt x="836" y="0"/>
                    </a:lnTo>
                    <a:lnTo>
                      <a:pt x="50" y="0"/>
                    </a:lnTo>
                    <a:lnTo>
                      <a:pt x="0" y="98"/>
                    </a:lnTo>
                    <a:lnTo>
                      <a:pt x="892" y="98"/>
                    </a:lnTo>
                    <a:close/>
                  </a:path>
                </a:pathLst>
              </a:custGeom>
              <a:solidFill>
                <a:srgbClr val="7C0000"/>
              </a:solidFill>
              <a:ln w="9525">
                <a:noFill/>
                <a:round/>
                <a:headEnd/>
                <a:tailEnd/>
              </a:ln>
            </p:spPr>
            <p:txBody>
              <a:bodyPr/>
              <a:lstStyle/>
              <a:p>
                <a:endParaRPr lang="en-US"/>
              </a:p>
            </p:txBody>
          </p:sp>
        </p:grpSp>
        <p:sp>
          <p:nvSpPr>
            <p:cNvPr id="42004" name="Freeform 5255"/>
            <p:cNvSpPr>
              <a:spLocks/>
            </p:cNvSpPr>
            <p:nvPr/>
          </p:nvSpPr>
          <p:spPr bwMode="auto">
            <a:xfrm>
              <a:off x="1068" y="2644"/>
              <a:ext cx="1112" cy="282"/>
            </a:xfrm>
            <a:custGeom>
              <a:avLst/>
              <a:gdLst>
                <a:gd name="T0" fmla="*/ 3 w 1506"/>
                <a:gd name="T1" fmla="*/ 11909 h 214"/>
                <a:gd name="T2" fmla="*/ 3 w 1506"/>
                <a:gd name="T3" fmla="*/ 14814 h 214"/>
                <a:gd name="T4" fmla="*/ 3 w 1506"/>
                <a:gd name="T5" fmla="*/ 19984 h 214"/>
                <a:gd name="T6" fmla="*/ 3 w 1506"/>
                <a:gd name="T7" fmla="*/ 26695 h 214"/>
                <a:gd name="T8" fmla="*/ 0 w 1506"/>
                <a:gd name="T9" fmla="*/ 30727 h 214"/>
                <a:gd name="T10" fmla="*/ 1 w 1506"/>
                <a:gd name="T11" fmla="*/ 20886 h 214"/>
                <a:gd name="T12" fmla="*/ 1 w 1506"/>
                <a:gd name="T13" fmla="*/ 20886 h 214"/>
                <a:gd name="T14" fmla="*/ 1 w 1506"/>
                <a:gd name="T15" fmla="*/ 20886 h 214"/>
                <a:gd name="T16" fmla="*/ 1 w 1506"/>
                <a:gd name="T17" fmla="*/ 20886 h 214"/>
                <a:gd name="T18" fmla="*/ 1 w 1506"/>
                <a:gd name="T19" fmla="*/ 20886 h 214"/>
                <a:gd name="T20" fmla="*/ 1 w 1506"/>
                <a:gd name="T21" fmla="*/ 20886 h 214"/>
                <a:gd name="T22" fmla="*/ 2 w 1506"/>
                <a:gd name="T23" fmla="*/ 20886 h 214"/>
                <a:gd name="T24" fmla="*/ 2 w 1506"/>
                <a:gd name="T25" fmla="*/ 20886 h 214"/>
                <a:gd name="T26" fmla="*/ 2 w 1506"/>
                <a:gd name="T27" fmla="*/ 19082 h 214"/>
                <a:gd name="T28" fmla="*/ 2 w 1506"/>
                <a:gd name="T29" fmla="*/ 15011 h 214"/>
                <a:gd name="T30" fmla="*/ 3 w 1506"/>
                <a:gd name="T31" fmla="*/ 11384 h 214"/>
                <a:gd name="T32" fmla="*/ 3 w 1506"/>
                <a:gd name="T33" fmla="*/ 7842 h 214"/>
                <a:gd name="T34" fmla="*/ 3 w 1506"/>
                <a:gd name="T35" fmla="*/ 5122 h 214"/>
                <a:gd name="T36" fmla="*/ 3 w 1506"/>
                <a:gd name="T37" fmla="*/ 2601 h 214"/>
                <a:gd name="T38" fmla="*/ 3 w 1506"/>
                <a:gd name="T39" fmla="*/ 863 h 214"/>
                <a:gd name="T40" fmla="*/ 3 w 1506"/>
                <a:gd name="T41" fmla="*/ 0 h 214"/>
                <a:gd name="T42" fmla="*/ 3 w 1506"/>
                <a:gd name="T43" fmla="*/ 0 h 214"/>
                <a:gd name="T44" fmla="*/ 4 w 1506"/>
                <a:gd name="T45" fmla="*/ 863 h 214"/>
                <a:gd name="T46" fmla="*/ 4 w 1506"/>
                <a:gd name="T47" fmla="*/ 2601 h 214"/>
                <a:gd name="T48" fmla="*/ 4 w 1506"/>
                <a:gd name="T49" fmla="*/ 5122 h 214"/>
                <a:gd name="T50" fmla="*/ 4 w 1506"/>
                <a:gd name="T51" fmla="*/ 7842 h 214"/>
                <a:gd name="T52" fmla="*/ 4 w 1506"/>
                <a:gd name="T53" fmla="*/ 11384 h 214"/>
                <a:gd name="T54" fmla="*/ 4 w 1506"/>
                <a:gd name="T55" fmla="*/ 15011 h 214"/>
                <a:gd name="T56" fmla="*/ 4 w 1506"/>
                <a:gd name="T57" fmla="*/ 19082 h 214"/>
                <a:gd name="T58" fmla="*/ 4 w 1506"/>
                <a:gd name="T59" fmla="*/ 20886 h 214"/>
                <a:gd name="T60" fmla="*/ 4 w 1506"/>
                <a:gd name="T61" fmla="*/ 20886 h 214"/>
                <a:gd name="T62" fmla="*/ 5 w 1506"/>
                <a:gd name="T63" fmla="*/ 20886 h 214"/>
                <a:gd name="T64" fmla="*/ 5 w 1506"/>
                <a:gd name="T65" fmla="*/ 20886 h 214"/>
                <a:gd name="T66" fmla="*/ 5 w 1506"/>
                <a:gd name="T67" fmla="*/ 20886 h 214"/>
                <a:gd name="T68" fmla="*/ 6 w 1506"/>
                <a:gd name="T69" fmla="*/ 20886 h 214"/>
                <a:gd name="T70" fmla="*/ 7 w 1506"/>
                <a:gd name="T71" fmla="*/ 20886 h 214"/>
                <a:gd name="T72" fmla="*/ 7 w 1506"/>
                <a:gd name="T73" fmla="*/ 20886 h 214"/>
                <a:gd name="T74" fmla="*/ 7 w 1506"/>
                <a:gd name="T75" fmla="*/ 30727 h 214"/>
                <a:gd name="T76" fmla="*/ 4 w 1506"/>
                <a:gd name="T77" fmla="*/ 26695 h 214"/>
                <a:gd name="T78" fmla="*/ 4 w 1506"/>
                <a:gd name="T79" fmla="*/ 19984 h 214"/>
                <a:gd name="T80" fmla="*/ 4 w 1506"/>
                <a:gd name="T81" fmla="*/ 14814 h 214"/>
                <a:gd name="T82" fmla="*/ 4 w 1506"/>
                <a:gd name="T83" fmla="*/ 11909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grpSp>
          <p:nvGrpSpPr>
            <p:cNvPr id="42005" name="Group 5256"/>
            <p:cNvGrpSpPr>
              <a:grpSpLocks/>
            </p:cNvGrpSpPr>
            <p:nvPr/>
          </p:nvGrpSpPr>
          <p:grpSpPr bwMode="auto">
            <a:xfrm>
              <a:off x="1456" y="3020"/>
              <a:ext cx="346" cy="604"/>
              <a:chOff x="4007" y="3091"/>
              <a:chExt cx="346" cy="748"/>
            </a:xfrm>
          </p:grpSpPr>
          <p:sp>
            <p:nvSpPr>
              <p:cNvPr id="42009" name="Rectangle 5257"/>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pPr algn="ctr" eaLnBrk="0" hangingPunct="0"/>
                <a:endParaRPr lang="en-US"/>
              </a:p>
            </p:txBody>
          </p:sp>
          <p:sp>
            <p:nvSpPr>
              <p:cNvPr id="42010" name="Rectangle 5258"/>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2011" name="Rectangle 5259"/>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pPr algn="ctr" eaLnBrk="0" hangingPunct="0"/>
                <a:endParaRPr lang="en-US"/>
              </a:p>
            </p:txBody>
          </p:sp>
          <p:sp>
            <p:nvSpPr>
              <p:cNvPr id="42012" name="Rectangle 5260"/>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2013" name="Rectangle 5261"/>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2014" name="Rectangle 5262"/>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2015" name="Rectangle 5263"/>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pPr algn="ctr" eaLnBrk="0" hangingPunct="0"/>
                <a:endParaRPr lang="en-US"/>
              </a:p>
            </p:txBody>
          </p:sp>
          <p:sp>
            <p:nvSpPr>
              <p:cNvPr id="42016" name="Rectangle 5264"/>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pPr algn="ctr" eaLnBrk="0" hangingPunct="0"/>
                <a:endParaRPr lang="en-US"/>
              </a:p>
            </p:txBody>
          </p:sp>
          <p:sp>
            <p:nvSpPr>
              <p:cNvPr id="42017" name="Rectangle 5265"/>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2018" name="Rectangle 5266"/>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2019" name="Rectangle 5267"/>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pPr algn="ctr" eaLnBrk="0" hangingPunct="0"/>
                <a:endParaRPr lang="en-US"/>
              </a:p>
            </p:txBody>
          </p:sp>
          <p:sp>
            <p:nvSpPr>
              <p:cNvPr id="42020" name="Rectangle 5268"/>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pPr algn="ctr" eaLnBrk="0" hangingPunct="0"/>
                <a:endParaRPr lang="en-US"/>
              </a:p>
            </p:txBody>
          </p:sp>
          <p:sp>
            <p:nvSpPr>
              <p:cNvPr id="42021" name="Rectangle 5269"/>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pPr algn="ctr" eaLnBrk="0" hangingPunct="0"/>
                <a:endParaRPr lang="en-US"/>
              </a:p>
            </p:txBody>
          </p:sp>
          <p:sp>
            <p:nvSpPr>
              <p:cNvPr id="42022" name="Rectangle 5270"/>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pPr algn="ctr" eaLnBrk="0" hangingPunct="0"/>
                <a:endParaRPr lang="en-US"/>
              </a:p>
            </p:txBody>
          </p:sp>
          <p:sp>
            <p:nvSpPr>
              <p:cNvPr id="42023" name="Rectangle 5271"/>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pPr algn="ctr" eaLnBrk="0" hangingPunct="0"/>
                <a:endParaRPr lang="en-US"/>
              </a:p>
            </p:txBody>
          </p:sp>
          <p:sp>
            <p:nvSpPr>
              <p:cNvPr id="42024" name="Rectangle 5272"/>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pPr algn="ctr" eaLnBrk="0" hangingPunct="0"/>
                <a:endParaRPr lang="en-US"/>
              </a:p>
            </p:txBody>
          </p:sp>
          <p:sp>
            <p:nvSpPr>
              <p:cNvPr id="42025" name="Rectangle 5273"/>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pPr algn="ctr" eaLnBrk="0" hangingPunct="0"/>
                <a:endParaRPr lang="en-US"/>
              </a:p>
            </p:txBody>
          </p:sp>
        </p:grpSp>
        <p:sp>
          <p:nvSpPr>
            <p:cNvPr id="42006" name="Text Box 5274"/>
            <p:cNvSpPr txBox="1">
              <a:spLocks noChangeArrowheads="1"/>
            </p:cNvSpPr>
            <p:nvPr/>
          </p:nvSpPr>
          <p:spPr bwMode="auto">
            <a:xfrm>
              <a:off x="1223" y="2783"/>
              <a:ext cx="801" cy="250"/>
            </a:xfrm>
            <a:prstGeom prst="rect">
              <a:avLst/>
            </a:prstGeom>
            <a:noFill/>
            <a:ln w="12700">
              <a:noFill/>
              <a:miter lim="800000"/>
              <a:headEnd/>
              <a:tailEnd/>
            </a:ln>
          </p:spPr>
          <p:txBody>
            <a:bodyPr wrap="none">
              <a:spAutoFit/>
            </a:bodyPr>
            <a:lstStyle/>
            <a:p>
              <a:pPr eaLnBrk="0" hangingPunct="0"/>
              <a:r>
                <a:rPr lang="en-US" sz="2000">
                  <a:solidFill>
                    <a:srgbClr val="FF9933"/>
                  </a:solidFill>
                </a:rPr>
                <a:t>SCHOOL</a:t>
              </a:r>
            </a:p>
          </p:txBody>
        </p:sp>
        <p:sp>
          <p:nvSpPr>
            <p:cNvPr id="42007" name="Freeform 5275"/>
            <p:cNvSpPr>
              <a:spLocks/>
            </p:cNvSpPr>
            <p:nvPr/>
          </p:nvSpPr>
          <p:spPr bwMode="auto">
            <a:xfrm>
              <a:off x="1102" y="3431"/>
              <a:ext cx="342" cy="152"/>
            </a:xfrm>
            <a:custGeom>
              <a:avLst/>
              <a:gdLst>
                <a:gd name="T0" fmla="*/ 1 w 526"/>
                <a:gd name="T1" fmla="*/ 1 h 216"/>
                <a:gd name="T2" fmla="*/ 1 w 526"/>
                <a:gd name="T3" fmla="*/ 1 h 216"/>
                <a:gd name="T4" fmla="*/ 1 w 526"/>
                <a:gd name="T5" fmla="*/ 1 h 216"/>
                <a:gd name="T6" fmla="*/ 0 w 526"/>
                <a:gd name="T7" fmla="*/ 1 h 216"/>
                <a:gd name="T8" fmla="*/ 1 w 526"/>
                <a:gd name="T9" fmla="*/ 1 h 216"/>
                <a:gd name="T10" fmla="*/ 1 w 526"/>
                <a:gd name="T11" fmla="*/ 1 h 216"/>
                <a:gd name="T12" fmla="*/ 1 w 526"/>
                <a:gd name="T13" fmla="*/ 1 h 216"/>
                <a:gd name="T14" fmla="*/ 1 w 526"/>
                <a:gd name="T15" fmla="*/ 1 h 216"/>
                <a:gd name="T16" fmla="*/ 1 w 526"/>
                <a:gd name="T17" fmla="*/ 1 h 216"/>
                <a:gd name="T18" fmla="*/ 1 w 526"/>
                <a:gd name="T19" fmla="*/ 1 h 216"/>
                <a:gd name="T20" fmla="*/ 1 w 526"/>
                <a:gd name="T21" fmla="*/ 0 h 216"/>
                <a:gd name="T22" fmla="*/ 1 w 526"/>
                <a:gd name="T23" fmla="*/ 1 h 216"/>
                <a:gd name="T24" fmla="*/ 1 w 526"/>
                <a:gd name="T25" fmla="*/ 1 h 216"/>
                <a:gd name="T26" fmla="*/ 1 w 526"/>
                <a:gd name="T27" fmla="*/ 1 h 216"/>
                <a:gd name="T28" fmla="*/ 1 w 526"/>
                <a:gd name="T29" fmla="*/ 1 h 216"/>
                <a:gd name="T30" fmla="*/ 1 w 526"/>
                <a:gd name="T31" fmla="*/ 1 h 216"/>
                <a:gd name="T32" fmla="*/ 1 w 526"/>
                <a:gd name="T33" fmla="*/ 1 h 216"/>
                <a:gd name="T34" fmla="*/ 1 w 526"/>
                <a:gd name="T35" fmla="*/ 1 h 216"/>
                <a:gd name="T36" fmla="*/ 1 w 526"/>
                <a:gd name="T37" fmla="*/ 1 h 216"/>
                <a:gd name="T38" fmla="*/ 1 w 526"/>
                <a:gd name="T39" fmla="*/ 1 h 216"/>
                <a:gd name="T40" fmla="*/ 1 w 526"/>
                <a:gd name="T41" fmla="*/ 1 h 216"/>
                <a:gd name="T42" fmla="*/ 1 w 526"/>
                <a:gd name="T43" fmla="*/ 1 h 216"/>
                <a:gd name="T44" fmla="*/ 1 w 526"/>
                <a:gd name="T45" fmla="*/ 1 h 216"/>
                <a:gd name="T46" fmla="*/ 1 w 526"/>
                <a:gd name="T47" fmla="*/ 1 h 216"/>
                <a:gd name="T48" fmla="*/ 1 w 526"/>
                <a:gd name="T49" fmla="*/ 1 h 216"/>
                <a:gd name="T50" fmla="*/ 1 w 526"/>
                <a:gd name="T51" fmla="*/ 1 h 216"/>
                <a:gd name="T52" fmla="*/ 1 w 526"/>
                <a:gd name="T53" fmla="*/ 1 h 216"/>
                <a:gd name="T54" fmla="*/ 1 w 526"/>
                <a:gd name="T55" fmla="*/ 1 h 216"/>
                <a:gd name="T56" fmla="*/ 1 w 526"/>
                <a:gd name="T57" fmla="*/ 1 h 216"/>
                <a:gd name="T58" fmla="*/ 1 w 526"/>
                <a:gd name="T59" fmla="*/ 1 h 216"/>
                <a:gd name="T60" fmla="*/ 1 w 526"/>
                <a:gd name="T61" fmla="*/ 1 h 216"/>
                <a:gd name="T62" fmla="*/ 1 w 526"/>
                <a:gd name="T63" fmla="*/ 1 h 216"/>
                <a:gd name="T64" fmla="*/ 1 w 526"/>
                <a:gd name="T65" fmla="*/ 1 h 216"/>
                <a:gd name="T66" fmla="*/ 1 w 526"/>
                <a:gd name="T67" fmla="*/ 1 h 216"/>
                <a:gd name="T68" fmla="*/ 1 w 526"/>
                <a:gd name="T69" fmla="*/ 1 h 216"/>
                <a:gd name="T70" fmla="*/ 1 w 526"/>
                <a:gd name="T71" fmla="*/ 1 h 216"/>
                <a:gd name="T72" fmla="*/ 1 w 526"/>
                <a:gd name="T73" fmla="*/ 1 h 216"/>
                <a:gd name="T74" fmla="*/ 1 w 526"/>
                <a:gd name="T75" fmla="*/ 1 h 216"/>
                <a:gd name="T76" fmla="*/ 1 w 526"/>
                <a:gd name="T77" fmla="*/ 1 h 216"/>
                <a:gd name="T78" fmla="*/ 1 w 526"/>
                <a:gd name="T79" fmla="*/ 1 h 216"/>
                <a:gd name="T80" fmla="*/ 1 w 526"/>
                <a:gd name="T81" fmla="*/ 1 h 216"/>
                <a:gd name="T82" fmla="*/ 1 w 526"/>
                <a:gd name="T83" fmla="*/ 1 h 216"/>
                <a:gd name="T84" fmla="*/ 1 w 526"/>
                <a:gd name="T85" fmla="*/ 1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42008" name="Freeform 5276"/>
            <p:cNvSpPr>
              <a:spLocks/>
            </p:cNvSpPr>
            <p:nvPr/>
          </p:nvSpPr>
          <p:spPr bwMode="auto">
            <a:xfrm flipH="1">
              <a:off x="1808" y="3439"/>
              <a:ext cx="342" cy="152"/>
            </a:xfrm>
            <a:custGeom>
              <a:avLst/>
              <a:gdLst>
                <a:gd name="T0" fmla="*/ 1 w 526"/>
                <a:gd name="T1" fmla="*/ 1 h 216"/>
                <a:gd name="T2" fmla="*/ 1 w 526"/>
                <a:gd name="T3" fmla="*/ 1 h 216"/>
                <a:gd name="T4" fmla="*/ 1 w 526"/>
                <a:gd name="T5" fmla="*/ 1 h 216"/>
                <a:gd name="T6" fmla="*/ 0 w 526"/>
                <a:gd name="T7" fmla="*/ 1 h 216"/>
                <a:gd name="T8" fmla="*/ 1 w 526"/>
                <a:gd name="T9" fmla="*/ 1 h 216"/>
                <a:gd name="T10" fmla="*/ 1 w 526"/>
                <a:gd name="T11" fmla="*/ 1 h 216"/>
                <a:gd name="T12" fmla="*/ 1 w 526"/>
                <a:gd name="T13" fmla="*/ 1 h 216"/>
                <a:gd name="T14" fmla="*/ 1 w 526"/>
                <a:gd name="T15" fmla="*/ 1 h 216"/>
                <a:gd name="T16" fmla="*/ 1 w 526"/>
                <a:gd name="T17" fmla="*/ 1 h 216"/>
                <a:gd name="T18" fmla="*/ 1 w 526"/>
                <a:gd name="T19" fmla="*/ 1 h 216"/>
                <a:gd name="T20" fmla="*/ 1 w 526"/>
                <a:gd name="T21" fmla="*/ 0 h 216"/>
                <a:gd name="T22" fmla="*/ 1 w 526"/>
                <a:gd name="T23" fmla="*/ 1 h 216"/>
                <a:gd name="T24" fmla="*/ 1 w 526"/>
                <a:gd name="T25" fmla="*/ 1 h 216"/>
                <a:gd name="T26" fmla="*/ 1 w 526"/>
                <a:gd name="T27" fmla="*/ 1 h 216"/>
                <a:gd name="T28" fmla="*/ 1 w 526"/>
                <a:gd name="T29" fmla="*/ 1 h 216"/>
                <a:gd name="T30" fmla="*/ 1 w 526"/>
                <a:gd name="T31" fmla="*/ 1 h 216"/>
                <a:gd name="T32" fmla="*/ 1 w 526"/>
                <a:gd name="T33" fmla="*/ 1 h 216"/>
                <a:gd name="T34" fmla="*/ 1 w 526"/>
                <a:gd name="T35" fmla="*/ 1 h 216"/>
                <a:gd name="T36" fmla="*/ 1 w 526"/>
                <a:gd name="T37" fmla="*/ 1 h 216"/>
                <a:gd name="T38" fmla="*/ 1 w 526"/>
                <a:gd name="T39" fmla="*/ 1 h 216"/>
                <a:gd name="T40" fmla="*/ 1 w 526"/>
                <a:gd name="T41" fmla="*/ 1 h 216"/>
                <a:gd name="T42" fmla="*/ 1 w 526"/>
                <a:gd name="T43" fmla="*/ 1 h 216"/>
                <a:gd name="T44" fmla="*/ 1 w 526"/>
                <a:gd name="T45" fmla="*/ 1 h 216"/>
                <a:gd name="T46" fmla="*/ 1 w 526"/>
                <a:gd name="T47" fmla="*/ 1 h 216"/>
                <a:gd name="T48" fmla="*/ 1 w 526"/>
                <a:gd name="T49" fmla="*/ 1 h 216"/>
                <a:gd name="T50" fmla="*/ 1 w 526"/>
                <a:gd name="T51" fmla="*/ 1 h 216"/>
                <a:gd name="T52" fmla="*/ 1 w 526"/>
                <a:gd name="T53" fmla="*/ 1 h 216"/>
                <a:gd name="T54" fmla="*/ 1 w 526"/>
                <a:gd name="T55" fmla="*/ 1 h 216"/>
                <a:gd name="T56" fmla="*/ 1 w 526"/>
                <a:gd name="T57" fmla="*/ 1 h 216"/>
                <a:gd name="T58" fmla="*/ 1 w 526"/>
                <a:gd name="T59" fmla="*/ 1 h 216"/>
                <a:gd name="T60" fmla="*/ 1 w 526"/>
                <a:gd name="T61" fmla="*/ 1 h 216"/>
                <a:gd name="T62" fmla="*/ 1 w 526"/>
                <a:gd name="T63" fmla="*/ 1 h 216"/>
                <a:gd name="T64" fmla="*/ 1 w 526"/>
                <a:gd name="T65" fmla="*/ 1 h 216"/>
                <a:gd name="T66" fmla="*/ 1 w 526"/>
                <a:gd name="T67" fmla="*/ 1 h 216"/>
                <a:gd name="T68" fmla="*/ 1 w 526"/>
                <a:gd name="T69" fmla="*/ 1 h 216"/>
                <a:gd name="T70" fmla="*/ 1 w 526"/>
                <a:gd name="T71" fmla="*/ 1 h 216"/>
                <a:gd name="T72" fmla="*/ 1 w 526"/>
                <a:gd name="T73" fmla="*/ 1 h 216"/>
                <a:gd name="T74" fmla="*/ 1 w 526"/>
                <a:gd name="T75" fmla="*/ 1 h 216"/>
                <a:gd name="T76" fmla="*/ 1 w 526"/>
                <a:gd name="T77" fmla="*/ 1 h 216"/>
                <a:gd name="T78" fmla="*/ 1 w 526"/>
                <a:gd name="T79" fmla="*/ 1 h 216"/>
                <a:gd name="T80" fmla="*/ 1 w 526"/>
                <a:gd name="T81" fmla="*/ 1 h 216"/>
                <a:gd name="T82" fmla="*/ 1 w 526"/>
                <a:gd name="T83" fmla="*/ 1 h 216"/>
                <a:gd name="T84" fmla="*/ 1 w 526"/>
                <a:gd name="T85" fmla="*/ 1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grpSp>
      <p:sp>
        <p:nvSpPr>
          <p:cNvPr id="41989" name="WordArt 5277"/>
          <p:cNvSpPr>
            <a:spLocks noChangeArrowheads="1" noChangeShapeType="1" noTextEdit="1"/>
          </p:cNvSpPr>
          <p:nvPr/>
        </p:nvSpPr>
        <p:spPr bwMode="auto">
          <a:xfrm>
            <a:off x="5730875" y="5892800"/>
            <a:ext cx="1236663" cy="603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1"/>
                </a:solidFill>
                <a:latin typeface="Arial Black"/>
              </a:rPr>
              <a:t>After</a:t>
            </a:r>
          </a:p>
        </p:txBody>
      </p:sp>
      <p:sp>
        <p:nvSpPr>
          <p:cNvPr id="41990" name="WordArt 5278"/>
          <p:cNvSpPr>
            <a:spLocks noChangeArrowheads="1" noChangeShapeType="1" noTextEdit="1"/>
          </p:cNvSpPr>
          <p:nvPr/>
        </p:nvSpPr>
        <p:spPr bwMode="auto">
          <a:xfrm>
            <a:off x="1849438" y="5935663"/>
            <a:ext cx="1450975" cy="314325"/>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chemeClr val="tx1"/>
                </a:solidFill>
                <a:latin typeface="Arial Black"/>
              </a:rPr>
              <a:t>Before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a:xfrm>
            <a:off x="752475" y="0"/>
            <a:ext cx="7772400" cy="884238"/>
          </a:xfrm>
        </p:spPr>
        <p:txBody>
          <a:bodyPr/>
          <a:lstStyle/>
          <a:p>
            <a:r>
              <a:rPr lang="en-US" smtClean="0"/>
              <a:t>Alternate Projects</a:t>
            </a:r>
          </a:p>
        </p:txBody>
      </p:sp>
      <p:sp>
        <p:nvSpPr>
          <p:cNvPr id="44034" name="Rectangle 1027"/>
          <p:cNvSpPr>
            <a:spLocks noGrp="1" noChangeArrowheads="1"/>
          </p:cNvSpPr>
          <p:nvPr>
            <p:ph type="body" idx="1"/>
          </p:nvPr>
        </p:nvSpPr>
        <p:spPr bwMode="auto">
          <a:xfrm>
            <a:off x="0" y="754063"/>
            <a:ext cx="9144000" cy="2711450"/>
          </a:xfrm>
          <a:noFill/>
          <a:ln w="12700">
            <a:miter lim="800000"/>
            <a:headEnd/>
            <a:tailEnd/>
          </a:ln>
        </p:spPr>
        <p:txBody>
          <a:bodyPr vert="horz" wrap="square" lIns="90488" tIns="44450" rIns="90488" bIns="44450" numCol="1" anchor="t" anchorCtr="0" compatLnSpc="1">
            <a:prstTxWarp prst="textNoShape">
              <a:avLst/>
            </a:prstTxWarp>
          </a:bodyPr>
          <a:lstStyle/>
          <a:p>
            <a:pPr algn="ctr">
              <a:spcBef>
                <a:spcPct val="40000"/>
              </a:spcBef>
              <a:buFontTx/>
              <a:buNone/>
            </a:pPr>
            <a:r>
              <a:rPr lang="en-US" smtClean="0">
                <a:latin typeface="Arial" charset="0"/>
              </a:rPr>
              <a:t> </a:t>
            </a:r>
            <a:r>
              <a:rPr lang="en-US" smtClean="0">
                <a:solidFill>
                  <a:srgbClr val="FFFF66"/>
                </a:solidFill>
                <a:latin typeface="Arial" charset="0"/>
              </a:rPr>
              <a:t>Funds used for a project other than repair of the damaged structure:</a:t>
            </a:r>
            <a:r>
              <a:rPr lang="en-US" smtClean="0">
                <a:latin typeface="Arial" charset="0"/>
              </a:rPr>
              <a:t>	</a:t>
            </a:r>
          </a:p>
          <a:p>
            <a:pPr algn="ctr">
              <a:spcBef>
                <a:spcPct val="40000"/>
              </a:spcBef>
              <a:buFontTx/>
              <a:buNone/>
            </a:pPr>
            <a:r>
              <a:rPr lang="en-US" sz="2000" smtClean="0">
                <a:solidFill>
                  <a:srgbClr val="FFCC66"/>
                </a:solidFill>
                <a:latin typeface="Arial" charset="0"/>
              </a:rPr>
              <a:t>Must receive FEMA prior approval.</a:t>
            </a:r>
          </a:p>
          <a:p>
            <a:pPr algn="ctr">
              <a:spcBef>
                <a:spcPct val="40000"/>
              </a:spcBef>
              <a:buFontTx/>
              <a:buNone/>
            </a:pPr>
            <a:r>
              <a:rPr lang="en-US" sz="2000" smtClean="0">
                <a:solidFill>
                  <a:srgbClr val="FFCC00"/>
                </a:solidFill>
                <a:latin typeface="Arial" charset="0"/>
              </a:rPr>
              <a:t>Require Environmental Assessment.</a:t>
            </a:r>
            <a:endParaRPr lang="en-US" sz="2000" smtClean="0">
              <a:solidFill>
                <a:srgbClr val="FFCC66"/>
              </a:solidFill>
              <a:latin typeface="Arial" charset="0"/>
            </a:endParaRPr>
          </a:p>
          <a:p>
            <a:pPr algn="ctr">
              <a:lnSpc>
                <a:spcPct val="75000"/>
              </a:lnSpc>
              <a:spcBef>
                <a:spcPct val="40000"/>
              </a:spcBef>
              <a:buFontTx/>
              <a:buNone/>
            </a:pPr>
            <a:r>
              <a:rPr lang="en-US" sz="2000" smtClean="0">
                <a:solidFill>
                  <a:srgbClr val="FFA31B"/>
                </a:solidFill>
                <a:latin typeface="Arial" charset="0"/>
              </a:rPr>
              <a:t>10% reduction of FEMA funding from original project estimate; (receive 90% of the approved Federal share)</a:t>
            </a:r>
            <a:r>
              <a:rPr lang="en-US" sz="2400" smtClean="0">
                <a:solidFill>
                  <a:srgbClr val="FFA31B"/>
                </a:solidFill>
                <a:latin typeface="Arial" charset="0"/>
              </a:rPr>
              <a:t>.</a:t>
            </a:r>
          </a:p>
        </p:txBody>
      </p:sp>
      <p:grpSp>
        <p:nvGrpSpPr>
          <p:cNvPr id="2" name="Group 1028"/>
          <p:cNvGrpSpPr>
            <a:grpSpLocks/>
          </p:cNvGrpSpPr>
          <p:nvPr/>
        </p:nvGrpSpPr>
        <p:grpSpPr bwMode="auto">
          <a:xfrm>
            <a:off x="6045200" y="3384550"/>
            <a:ext cx="2874963" cy="2716213"/>
            <a:chOff x="3274" y="2128"/>
            <a:chExt cx="1811" cy="1711"/>
          </a:xfrm>
        </p:grpSpPr>
        <p:sp>
          <p:nvSpPr>
            <p:cNvPr id="44103" name="Freeform 1029"/>
            <p:cNvSpPr>
              <a:spLocks/>
            </p:cNvSpPr>
            <p:nvPr/>
          </p:nvSpPr>
          <p:spPr bwMode="auto">
            <a:xfrm>
              <a:off x="4974" y="3667"/>
              <a:ext cx="111" cy="172"/>
            </a:xfrm>
            <a:custGeom>
              <a:avLst/>
              <a:gdLst>
                <a:gd name="T0" fmla="*/ 111 w 111"/>
                <a:gd name="T1" fmla="*/ 172 h 172"/>
                <a:gd name="T2" fmla="*/ 111 w 111"/>
                <a:gd name="T3" fmla="*/ 117 h 172"/>
                <a:gd name="T4" fmla="*/ 74 w 111"/>
                <a:gd name="T5" fmla="*/ 117 h 172"/>
                <a:gd name="T6" fmla="*/ 74 w 111"/>
                <a:gd name="T7" fmla="*/ 57 h 172"/>
                <a:gd name="T8" fmla="*/ 36 w 111"/>
                <a:gd name="T9" fmla="*/ 57 h 172"/>
                <a:gd name="T10" fmla="*/ 36 w 111"/>
                <a:gd name="T11" fmla="*/ 0 h 172"/>
                <a:gd name="T12" fmla="*/ 0 w 111"/>
                <a:gd name="T13" fmla="*/ 0 h 172"/>
                <a:gd name="T14" fmla="*/ 0 w 111"/>
                <a:gd name="T15" fmla="*/ 172 h 172"/>
                <a:gd name="T16" fmla="*/ 111 w 111"/>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72"/>
                <a:gd name="T29" fmla="*/ 111 w 111"/>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72">
                  <a:moveTo>
                    <a:pt x="111" y="172"/>
                  </a:moveTo>
                  <a:lnTo>
                    <a:pt x="111" y="117"/>
                  </a:lnTo>
                  <a:lnTo>
                    <a:pt x="74" y="117"/>
                  </a:lnTo>
                  <a:lnTo>
                    <a:pt x="74" y="57"/>
                  </a:lnTo>
                  <a:lnTo>
                    <a:pt x="36" y="57"/>
                  </a:lnTo>
                  <a:lnTo>
                    <a:pt x="36" y="0"/>
                  </a:lnTo>
                  <a:lnTo>
                    <a:pt x="0" y="0"/>
                  </a:lnTo>
                  <a:lnTo>
                    <a:pt x="0" y="172"/>
                  </a:lnTo>
                  <a:lnTo>
                    <a:pt x="111" y="172"/>
                  </a:lnTo>
                  <a:close/>
                </a:path>
              </a:pathLst>
            </a:custGeom>
            <a:solidFill>
              <a:srgbClr val="7C0000"/>
            </a:solidFill>
            <a:ln w="9525">
              <a:noFill/>
              <a:round/>
              <a:headEnd/>
              <a:tailEnd/>
            </a:ln>
          </p:spPr>
          <p:txBody>
            <a:bodyPr/>
            <a:lstStyle/>
            <a:p>
              <a:endParaRPr lang="en-US"/>
            </a:p>
          </p:txBody>
        </p:sp>
        <p:sp>
          <p:nvSpPr>
            <p:cNvPr id="44104" name="Freeform 1030"/>
            <p:cNvSpPr>
              <a:spLocks/>
            </p:cNvSpPr>
            <p:nvPr/>
          </p:nvSpPr>
          <p:spPr bwMode="auto">
            <a:xfrm>
              <a:off x="3274" y="3667"/>
              <a:ext cx="113" cy="172"/>
            </a:xfrm>
            <a:custGeom>
              <a:avLst/>
              <a:gdLst>
                <a:gd name="T0" fmla="*/ 0 w 113"/>
                <a:gd name="T1" fmla="*/ 172 h 172"/>
                <a:gd name="T2" fmla="*/ 0 w 113"/>
                <a:gd name="T3" fmla="*/ 117 h 172"/>
                <a:gd name="T4" fmla="*/ 38 w 113"/>
                <a:gd name="T5" fmla="*/ 117 h 172"/>
                <a:gd name="T6" fmla="*/ 38 w 113"/>
                <a:gd name="T7" fmla="*/ 57 h 172"/>
                <a:gd name="T8" fmla="*/ 76 w 113"/>
                <a:gd name="T9" fmla="*/ 57 h 172"/>
                <a:gd name="T10" fmla="*/ 76 w 113"/>
                <a:gd name="T11" fmla="*/ 0 h 172"/>
                <a:gd name="T12" fmla="*/ 113 w 113"/>
                <a:gd name="T13" fmla="*/ 0 h 172"/>
                <a:gd name="T14" fmla="*/ 113 w 113"/>
                <a:gd name="T15" fmla="*/ 172 h 172"/>
                <a:gd name="T16" fmla="*/ 0 w 113"/>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72"/>
                <a:gd name="T29" fmla="*/ 113 w 11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72">
                  <a:moveTo>
                    <a:pt x="0" y="172"/>
                  </a:moveTo>
                  <a:lnTo>
                    <a:pt x="0" y="117"/>
                  </a:lnTo>
                  <a:lnTo>
                    <a:pt x="38" y="117"/>
                  </a:lnTo>
                  <a:lnTo>
                    <a:pt x="38" y="57"/>
                  </a:lnTo>
                  <a:lnTo>
                    <a:pt x="76" y="57"/>
                  </a:lnTo>
                  <a:lnTo>
                    <a:pt x="76" y="0"/>
                  </a:lnTo>
                  <a:lnTo>
                    <a:pt x="113" y="0"/>
                  </a:lnTo>
                  <a:lnTo>
                    <a:pt x="113" y="172"/>
                  </a:lnTo>
                  <a:lnTo>
                    <a:pt x="0" y="172"/>
                  </a:lnTo>
                  <a:close/>
                </a:path>
              </a:pathLst>
            </a:custGeom>
            <a:solidFill>
              <a:srgbClr val="7C0000"/>
            </a:solidFill>
            <a:ln w="9525">
              <a:noFill/>
              <a:round/>
              <a:headEnd/>
              <a:tailEnd/>
            </a:ln>
          </p:spPr>
          <p:txBody>
            <a:bodyPr/>
            <a:lstStyle/>
            <a:p>
              <a:endParaRPr lang="en-US"/>
            </a:p>
          </p:txBody>
        </p:sp>
        <p:sp>
          <p:nvSpPr>
            <p:cNvPr id="44105" name="Freeform 1031"/>
            <p:cNvSpPr>
              <a:spLocks/>
            </p:cNvSpPr>
            <p:nvPr/>
          </p:nvSpPr>
          <p:spPr bwMode="auto">
            <a:xfrm>
              <a:off x="3387" y="2209"/>
              <a:ext cx="1587" cy="1630"/>
            </a:xfrm>
            <a:custGeom>
              <a:avLst/>
              <a:gdLst>
                <a:gd name="T0" fmla="*/ 0 w 1587"/>
                <a:gd name="T1" fmla="*/ 1630 h 1630"/>
                <a:gd name="T2" fmla="*/ 0 w 1587"/>
                <a:gd name="T3" fmla="*/ 133 h 1630"/>
                <a:gd name="T4" fmla="*/ 614 w 1587"/>
                <a:gd name="T5" fmla="*/ 133 h 1630"/>
                <a:gd name="T6" fmla="*/ 618 w 1587"/>
                <a:gd name="T7" fmla="*/ 105 h 1630"/>
                <a:gd name="T8" fmla="*/ 628 w 1587"/>
                <a:gd name="T9" fmla="*/ 81 h 1630"/>
                <a:gd name="T10" fmla="*/ 644 w 1587"/>
                <a:gd name="T11" fmla="*/ 59 h 1630"/>
                <a:gd name="T12" fmla="*/ 667 w 1587"/>
                <a:gd name="T13" fmla="*/ 40 h 1630"/>
                <a:gd name="T14" fmla="*/ 694 w 1587"/>
                <a:gd name="T15" fmla="*/ 22 h 1630"/>
                <a:gd name="T16" fmla="*/ 724 w 1587"/>
                <a:gd name="T17" fmla="*/ 10 h 1630"/>
                <a:gd name="T18" fmla="*/ 758 w 1587"/>
                <a:gd name="T19" fmla="*/ 2 h 1630"/>
                <a:gd name="T20" fmla="*/ 794 w 1587"/>
                <a:gd name="T21" fmla="*/ 0 h 1630"/>
                <a:gd name="T22" fmla="*/ 829 w 1587"/>
                <a:gd name="T23" fmla="*/ 2 h 1630"/>
                <a:gd name="T24" fmla="*/ 863 w 1587"/>
                <a:gd name="T25" fmla="*/ 10 h 1630"/>
                <a:gd name="T26" fmla="*/ 893 w 1587"/>
                <a:gd name="T27" fmla="*/ 22 h 1630"/>
                <a:gd name="T28" fmla="*/ 919 w 1587"/>
                <a:gd name="T29" fmla="*/ 40 h 1630"/>
                <a:gd name="T30" fmla="*/ 942 w 1587"/>
                <a:gd name="T31" fmla="*/ 59 h 1630"/>
                <a:gd name="T32" fmla="*/ 958 w 1587"/>
                <a:gd name="T33" fmla="*/ 81 h 1630"/>
                <a:gd name="T34" fmla="*/ 969 w 1587"/>
                <a:gd name="T35" fmla="*/ 105 h 1630"/>
                <a:gd name="T36" fmla="*/ 972 w 1587"/>
                <a:gd name="T37" fmla="*/ 133 h 1630"/>
                <a:gd name="T38" fmla="*/ 1587 w 1587"/>
                <a:gd name="T39" fmla="*/ 133 h 1630"/>
                <a:gd name="T40" fmla="*/ 1587 w 1587"/>
                <a:gd name="T41" fmla="*/ 1630 h 1630"/>
                <a:gd name="T42" fmla="*/ 0 w 1587"/>
                <a:gd name="T43" fmla="*/ 1630 h 1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7"/>
                <a:gd name="T67" fmla="*/ 0 h 1630"/>
                <a:gd name="T68" fmla="*/ 1587 w 1587"/>
                <a:gd name="T69" fmla="*/ 1630 h 1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7" h="1630">
                  <a:moveTo>
                    <a:pt x="0" y="1630"/>
                  </a:moveTo>
                  <a:lnTo>
                    <a:pt x="0" y="133"/>
                  </a:lnTo>
                  <a:lnTo>
                    <a:pt x="614" y="133"/>
                  </a:lnTo>
                  <a:lnTo>
                    <a:pt x="618" y="105"/>
                  </a:lnTo>
                  <a:lnTo>
                    <a:pt x="628" y="81"/>
                  </a:lnTo>
                  <a:lnTo>
                    <a:pt x="644" y="59"/>
                  </a:lnTo>
                  <a:lnTo>
                    <a:pt x="667" y="40"/>
                  </a:lnTo>
                  <a:lnTo>
                    <a:pt x="694" y="22"/>
                  </a:lnTo>
                  <a:lnTo>
                    <a:pt x="724" y="10"/>
                  </a:lnTo>
                  <a:lnTo>
                    <a:pt x="758" y="2"/>
                  </a:lnTo>
                  <a:lnTo>
                    <a:pt x="794" y="0"/>
                  </a:lnTo>
                  <a:lnTo>
                    <a:pt x="829" y="2"/>
                  </a:lnTo>
                  <a:lnTo>
                    <a:pt x="863" y="10"/>
                  </a:lnTo>
                  <a:lnTo>
                    <a:pt x="893" y="22"/>
                  </a:lnTo>
                  <a:lnTo>
                    <a:pt x="919" y="40"/>
                  </a:lnTo>
                  <a:lnTo>
                    <a:pt x="942" y="59"/>
                  </a:lnTo>
                  <a:lnTo>
                    <a:pt x="958" y="81"/>
                  </a:lnTo>
                  <a:lnTo>
                    <a:pt x="969" y="105"/>
                  </a:lnTo>
                  <a:lnTo>
                    <a:pt x="972" y="133"/>
                  </a:lnTo>
                  <a:lnTo>
                    <a:pt x="1587" y="133"/>
                  </a:lnTo>
                  <a:lnTo>
                    <a:pt x="1587" y="1630"/>
                  </a:lnTo>
                  <a:lnTo>
                    <a:pt x="0" y="1630"/>
                  </a:lnTo>
                  <a:close/>
                </a:path>
              </a:pathLst>
            </a:custGeom>
            <a:solidFill>
              <a:srgbClr val="B23333"/>
            </a:solidFill>
            <a:ln w="9525">
              <a:noFill/>
              <a:round/>
              <a:headEnd/>
              <a:tailEnd/>
            </a:ln>
          </p:spPr>
          <p:txBody>
            <a:bodyPr/>
            <a:lstStyle/>
            <a:p>
              <a:endParaRPr lang="en-US"/>
            </a:p>
          </p:txBody>
        </p:sp>
        <p:sp>
          <p:nvSpPr>
            <p:cNvPr id="44106" name="Rectangle 1032"/>
            <p:cNvSpPr>
              <a:spLocks noChangeArrowheads="1"/>
            </p:cNvSpPr>
            <p:nvPr/>
          </p:nvSpPr>
          <p:spPr bwMode="auto">
            <a:xfrm>
              <a:off x="4405" y="2973"/>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4107" name="Rectangle 1033"/>
            <p:cNvSpPr>
              <a:spLocks noChangeArrowheads="1"/>
            </p:cNvSpPr>
            <p:nvPr/>
          </p:nvSpPr>
          <p:spPr bwMode="auto">
            <a:xfrm>
              <a:off x="4352" y="3048"/>
              <a:ext cx="99" cy="55"/>
            </a:xfrm>
            <a:prstGeom prst="rect">
              <a:avLst/>
            </a:prstGeom>
            <a:solidFill>
              <a:srgbClr val="7C0000"/>
            </a:solidFill>
            <a:ln w="9525">
              <a:noFill/>
              <a:miter lim="800000"/>
              <a:headEnd/>
              <a:tailEnd/>
            </a:ln>
          </p:spPr>
          <p:txBody>
            <a:bodyPr/>
            <a:lstStyle/>
            <a:p>
              <a:pPr algn="ctr" eaLnBrk="0" hangingPunct="0"/>
              <a:endParaRPr lang="en-US"/>
            </a:p>
          </p:txBody>
        </p:sp>
        <p:sp>
          <p:nvSpPr>
            <p:cNvPr id="44108" name="Rectangle 1034"/>
            <p:cNvSpPr>
              <a:spLocks noChangeArrowheads="1"/>
            </p:cNvSpPr>
            <p:nvPr/>
          </p:nvSpPr>
          <p:spPr bwMode="auto">
            <a:xfrm>
              <a:off x="4695" y="2899"/>
              <a:ext cx="97" cy="58"/>
            </a:xfrm>
            <a:prstGeom prst="rect">
              <a:avLst/>
            </a:prstGeom>
            <a:solidFill>
              <a:srgbClr val="7C0000"/>
            </a:solidFill>
            <a:ln w="9525">
              <a:noFill/>
              <a:miter lim="800000"/>
              <a:headEnd/>
              <a:tailEnd/>
            </a:ln>
          </p:spPr>
          <p:txBody>
            <a:bodyPr/>
            <a:lstStyle/>
            <a:p>
              <a:pPr algn="ctr" eaLnBrk="0" hangingPunct="0"/>
              <a:endParaRPr lang="en-US"/>
            </a:p>
          </p:txBody>
        </p:sp>
        <p:sp>
          <p:nvSpPr>
            <p:cNvPr id="44109" name="Rectangle 1035"/>
            <p:cNvSpPr>
              <a:spLocks noChangeArrowheads="1"/>
            </p:cNvSpPr>
            <p:nvPr/>
          </p:nvSpPr>
          <p:spPr bwMode="auto">
            <a:xfrm>
              <a:off x="4640" y="2973"/>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4110" name="Rectangle 1036"/>
            <p:cNvSpPr>
              <a:spLocks noChangeArrowheads="1"/>
            </p:cNvSpPr>
            <p:nvPr/>
          </p:nvSpPr>
          <p:spPr bwMode="auto">
            <a:xfrm>
              <a:off x="4640" y="2828"/>
              <a:ext cx="99" cy="56"/>
            </a:xfrm>
            <a:prstGeom prst="rect">
              <a:avLst/>
            </a:prstGeom>
            <a:solidFill>
              <a:srgbClr val="7C0000"/>
            </a:solidFill>
            <a:ln w="9525">
              <a:noFill/>
              <a:miter lim="800000"/>
              <a:headEnd/>
              <a:tailEnd/>
            </a:ln>
          </p:spPr>
          <p:txBody>
            <a:bodyPr/>
            <a:lstStyle/>
            <a:p>
              <a:pPr algn="ctr" eaLnBrk="0" hangingPunct="0"/>
              <a:endParaRPr lang="en-US"/>
            </a:p>
          </p:txBody>
        </p:sp>
        <p:sp>
          <p:nvSpPr>
            <p:cNvPr id="44111" name="Rectangle 1037"/>
            <p:cNvSpPr>
              <a:spLocks noChangeArrowheads="1"/>
            </p:cNvSpPr>
            <p:nvPr/>
          </p:nvSpPr>
          <p:spPr bwMode="auto">
            <a:xfrm>
              <a:off x="3387" y="2961"/>
              <a:ext cx="98" cy="55"/>
            </a:xfrm>
            <a:prstGeom prst="rect">
              <a:avLst/>
            </a:prstGeom>
            <a:solidFill>
              <a:srgbClr val="7C0000"/>
            </a:solidFill>
            <a:ln w="9525">
              <a:noFill/>
              <a:miter lim="800000"/>
              <a:headEnd/>
              <a:tailEnd/>
            </a:ln>
          </p:spPr>
          <p:txBody>
            <a:bodyPr/>
            <a:lstStyle/>
            <a:p>
              <a:pPr algn="ctr" eaLnBrk="0" hangingPunct="0"/>
              <a:endParaRPr lang="en-US"/>
            </a:p>
          </p:txBody>
        </p:sp>
        <p:sp>
          <p:nvSpPr>
            <p:cNvPr id="44112" name="Rectangle 1038"/>
            <p:cNvSpPr>
              <a:spLocks noChangeArrowheads="1"/>
            </p:cNvSpPr>
            <p:nvPr/>
          </p:nvSpPr>
          <p:spPr bwMode="auto">
            <a:xfrm>
              <a:off x="3387" y="2886"/>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4113" name="Rectangle 1039"/>
            <p:cNvSpPr>
              <a:spLocks noChangeArrowheads="1"/>
            </p:cNvSpPr>
            <p:nvPr/>
          </p:nvSpPr>
          <p:spPr bwMode="auto">
            <a:xfrm>
              <a:off x="3387" y="3034"/>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4114" name="Rectangle 1040"/>
            <p:cNvSpPr>
              <a:spLocks noChangeArrowheads="1"/>
            </p:cNvSpPr>
            <p:nvPr/>
          </p:nvSpPr>
          <p:spPr bwMode="auto">
            <a:xfrm>
              <a:off x="3812" y="2961"/>
              <a:ext cx="99" cy="55"/>
            </a:xfrm>
            <a:prstGeom prst="rect">
              <a:avLst/>
            </a:prstGeom>
            <a:solidFill>
              <a:srgbClr val="7C0000"/>
            </a:solidFill>
            <a:ln w="9525">
              <a:noFill/>
              <a:miter lim="800000"/>
              <a:headEnd/>
              <a:tailEnd/>
            </a:ln>
          </p:spPr>
          <p:txBody>
            <a:bodyPr/>
            <a:lstStyle/>
            <a:p>
              <a:pPr algn="ctr" eaLnBrk="0" hangingPunct="0"/>
              <a:endParaRPr lang="en-US"/>
            </a:p>
          </p:txBody>
        </p:sp>
        <p:sp>
          <p:nvSpPr>
            <p:cNvPr id="44115" name="Rectangle 1041"/>
            <p:cNvSpPr>
              <a:spLocks noChangeArrowheads="1"/>
            </p:cNvSpPr>
            <p:nvPr/>
          </p:nvSpPr>
          <p:spPr bwMode="auto">
            <a:xfrm>
              <a:off x="3759" y="3034"/>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4116" name="Rectangle 1042"/>
            <p:cNvSpPr>
              <a:spLocks noChangeArrowheads="1"/>
            </p:cNvSpPr>
            <p:nvPr/>
          </p:nvSpPr>
          <p:spPr bwMode="auto">
            <a:xfrm>
              <a:off x="3387" y="3515"/>
              <a:ext cx="98" cy="57"/>
            </a:xfrm>
            <a:prstGeom prst="rect">
              <a:avLst/>
            </a:prstGeom>
            <a:solidFill>
              <a:srgbClr val="7C0000"/>
            </a:solidFill>
            <a:ln w="9525">
              <a:noFill/>
              <a:miter lim="800000"/>
              <a:headEnd/>
              <a:tailEnd/>
            </a:ln>
          </p:spPr>
          <p:txBody>
            <a:bodyPr/>
            <a:lstStyle/>
            <a:p>
              <a:pPr algn="ctr" eaLnBrk="0" hangingPunct="0"/>
              <a:endParaRPr lang="en-US"/>
            </a:p>
          </p:txBody>
        </p:sp>
        <p:sp>
          <p:nvSpPr>
            <p:cNvPr id="44117" name="Rectangle 1043"/>
            <p:cNvSpPr>
              <a:spLocks noChangeArrowheads="1"/>
            </p:cNvSpPr>
            <p:nvPr/>
          </p:nvSpPr>
          <p:spPr bwMode="auto">
            <a:xfrm>
              <a:off x="3387" y="3440"/>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4118" name="Rectangle 1044"/>
            <p:cNvSpPr>
              <a:spLocks noChangeArrowheads="1"/>
            </p:cNvSpPr>
            <p:nvPr/>
          </p:nvSpPr>
          <p:spPr bwMode="auto">
            <a:xfrm>
              <a:off x="3387" y="3588"/>
              <a:ext cx="45" cy="57"/>
            </a:xfrm>
            <a:prstGeom prst="rect">
              <a:avLst/>
            </a:prstGeom>
            <a:solidFill>
              <a:srgbClr val="7C0000"/>
            </a:solidFill>
            <a:ln w="9525">
              <a:noFill/>
              <a:miter lim="800000"/>
              <a:headEnd/>
              <a:tailEnd/>
            </a:ln>
          </p:spPr>
          <p:txBody>
            <a:bodyPr/>
            <a:lstStyle/>
            <a:p>
              <a:pPr algn="ctr" eaLnBrk="0" hangingPunct="0"/>
              <a:endParaRPr lang="en-US"/>
            </a:p>
          </p:txBody>
        </p:sp>
        <p:sp>
          <p:nvSpPr>
            <p:cNvPr id="44119" name="Rectangle 1045"/>
            <p:cNvSpPr>
              <a:spLocks noChangeArrowheads="1"/>
            </p:cNvSpPr>
            <p:nvPr/>
          </p:nvSpPr>
          <p:spPr bwMode="auto">
            <a:xfrm>
              <a:off x="3812" y="3515"/>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4120" name="Rectangle 1046"/>
            <p:cNvSpPr>
              <a:spLocks noChangeArrowheads="1"/>
            </p:cNvSpPr>
            <p:nvPr/>
          </p:nvSpPr>
          <p:spPr bwMode="auto">
            <a:xfrm>
              <a:off x="3759" y="3588"/>
              <a:ext cx="99" cy="57"/>
            </a:xfrm>
            <a:prstGeom prst="rect">
              <a:avLst/>
            </a:prstGeom>
            <a:solidFill>
              <a:srgbClr val="7C0000"/>
            </a:solidFill>
            <a:ln w="9525">
              <a:noFill/>
              <a:miter lim="800000"/>
              <a:headEnd/>
              <a:tailEnd/>
            </a:ln>
          </p:spPr>
          <p:txBody>
            <a:bodyPr/>
            <a:lstStyle/>
            <a:p>
              <a:pPr algn="ctr" eaLnBrk="0" hangingPunct="0"/>
              <a:endParaRPr lang="en-US"/>
            </a:p>
          </p:txBody>
        </p:sp>
        <p:sp>
          <p:nvSpPr>
            <p:cNvPr id="44121" name="Freeform 1047"/>
            <p:cNvSpPr>
              <a:spLocks/>
            </p:cNvSpPr>
            <p:nvPr/>
          </p:nvSpPr>
          <p:spPr bwMode="auto">
            <a:xfrm>
              <a:off x="4001" y="2961"/>
              <a:ext cx="358" cy="130"/>
            </a:xfrm>
            <a:custGeom>
              <a:avLst/>
              <a:gdLst>
                <a:gd name="T0" fmla="*/ 358 w 358"/>
                <a:gd name="T1" fmla="*/ 130 h 130"/>
                <a:gd name="T2" fmla="*/ 355 w 358"/>
                <a:gd name="T3" fmla="*/ 105 h 130"/>
                <a:gd name="T4" fmla="*/ 344 w 358"/>
                <a:gd name="T5" fmla="*/ 79 h 130"/>
                <a:gd name="T6" fmla="*/ 328 w 358"/>
                <a:gd name="T7" fmla="*/ 57 h 130"/>
                <a:gd name="T8" fmla="*/ 305 w 358"/>
                <a:gd name="T9" fmla="*/ 37 h 130"/>
                <a:gd name="T10" fmla="*/ 279 w 358"/>
                <a:gd name="T11" fmla="*/ 22 h 130"/>
                <a:gd name="T12" fmla="*/ 249 w 358"/>
                <a:gd name="T13" fmla="*/ 10 h 130"/>
                <a:gd name="T14" fmla="*/ 215 w 358"/>
                <a:gd name="T15" fmla="*/ 2 h 130"/>
                <a:gd name="T16" fmla="*/ 180 w 358"/>
                <a:gd name="T17" fmla="*/ 0 h 130"/>
                <a:gd name="T18" fmla="*/ 144 w 358"/>
                <a:gd name="T19" fmla="*/ 2 h 130"/>
                <a:gd name="T20" fmla="*/ 110 w 358"/>
                <a:gd name="T21" fmla="*/ 10 h 130"/>
                <a:gd name="T22" fmla="*/ 80 w 358"/>
                <a:gd name="T23" fmla="*/ 22 h 130"/>
                <a:gd name="T24" fmla="*/ 53 w 358"/>
                <a:gd name="T25" fmla="*/ 37 h 130"/>
                <a:gd name="T26" fmla="*/ 30 w 358"/>
                <a:gd name="T27" fmla="*/ 57 h 130"/>
                <a:gd name="T28" fmla="*/ 14 w 358"/>
                <a:gd name="T29" fmla="*/ 79 h 130"/>
                <a:gd name="T30" fmla="*/ 4 w 358"/>
                <a:gd name="T31" fmla="*/ 105 h 130"/>
                <a:gd name="T32" fmla="*/ 0 w 358"/>
                <a:gd name="T33" fmla="*/ 130 h 130"/>
                <a:gd name="T34" fmla="*/ 358 w 358"/>
                <a:gd name="T35" fmla="*/ 13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8"/>
                <a:gd name="T55" fmla="*/ 0 h 130"/>
                <a:gd name="T56" fmla="*/ 358 w 358"/>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8" h="130">
                  <a:moveTo>
                    <a:pt x="358" y="130"/>
                  </a:moveTo>
                  <a:lnTo>
                    <a:pt x="355" y="105"/>
                  </a:lnTo>
                  <a:lnTo>
                    <a:pt x="344" y="79"/>
                  </a:lnTo>
                  <a:lnTo>
                    <a:pt x="328" y="57"/>
                  </a:lnTo>
                  <a:lnTo>
                    <a:pt x="305" y="37"/>
                  </a:lnTo>
                  <a:lnTo>
                    <a:pt x="279" y="22"/>
                  </a:lnTo>
                  <a:lnTo>
                    <a:pt x="249" y="10"/>
                  </a:lnTo>
                  <a:lnTo>
                    <a:pt x="215" y="2"/>
                  </a:lnTo>
                  <a:lnTo>
                    <a:pt x="180" y="0"/>
                  </a:lnTo>
                  <a:lnTo>
                    <a:pt x="144" y="2"/>
                  </a:lnTo>
                  <a:lnTo>
                    <a:pt x="110" y="10"/>
                  </a:lnTo>
                  <a:lnTo>
                    <a:pt x="80" y="22"/>
                  </a:lnTo>
                  <a:lnTo>
                    <a:pt x="53" y="37"/>
                  </a:lnTo>
                  <a:lnTo>
                    <a:pt x="30" y="57"/>
                  </a:lnTo>
                  <a:lnTo>
                    <a:pt x="14" y="79"/>
                  </a:lnTo>
                  <a:lnTo>
                    <a:pt x="4" y="105"/>
                  </a:lnTo>
                  <a:lnTo>
                    <a:pt x="0" y="130"/>
                  </a:lnTo>
                  <a:lnTo>
                    <a:pt x="358" y="130"/>
                  </a:lnTo>
                  <a:close/>
                </a:path>
              </a:pathLst>
            </a:custGeom>
            <a:solidFill>
              <a:srgbClr val="7C0000"/>
            </a:solidFill>
            <a:ln w="9525">
              <a:noFill/>
              <a:round/>
              <a:headEnd/>
              <a:tailEnd/>
            </a:ln>
          </p:spPr>
          <p:txBody>
            <a:bodyPr/>
            <a:lstStyle/>
            <a:p>
              <a:endParaRPr lang="en-US"/>
            </a:p>
          </p:txBody>
        </p:sp>
        <p:sp>
          <p:nvSpPr>
            <p:cNvPr id="44122" name="Freeform 1048"/>
            <p:cNvSpPr>
              <a:spLocks/>
            </p:cNvSpPr>
            <p:nvPr/>
          </p:nvSpPr>
          <p:spPr bwMode="auto">
            <a:xfrm>
              <a:off x="3428" y="2128"/>
              <a:ext cx="1498" cy="214"/>
            </a:xfrm>
            <a:custGeom>
              <a:avLst/>
              <a:gdLst>
                <a:gd name="T0" fmla="*/ 649 w 1506"/>
                <a:gd name="T1" fmla="*/ 83 h 214"/>
                <a:gd name="T2" fmla="*/ 600 w 1506"/>
                <a:gd name="T3" fmla="*/ 103 h 214"/>
                <a:gd name="T4" fmla="*/ 550 w 1506"/>
                <a:gd name="T5" fmla="*/ 140 h 214"/>
                <a:gd name="T6" fmla="*/ 524 w 1506"/>
                <a:gd name="T7" fmla="*/ 186 h 214"/>
                <a:gd name="T8" fmla="*/ 0 w 1506"/>
                <a:gd name="T9" fmla="*/ 214 h 214"/>
                <a:gd name="T10" fmla="*/ 5 w 1506"/>
                <a:gd name="T11" fmla="*/ 146 h 214"/>
                <a:gd name="T12" fmla="*/ 47 w 1506"/>
                <a:gd name="T13" fmla="*/ 146 h 214"/>
                <a:gd name="T14" fmla="*/ 100 w 1506"/>
                <a:gd name="T15" fmla="*/ 146 h 214"/>
                <a:gd name="T16" fmla="*/ 189 w 1506"/>
                <a:gd name="T17" fmla="*/ 146 h 214"/>
                <a:gd name="T18" fmla="*/ 275 w 1506"/>
                <a:gd name="T19" fmla="*/ 146 h 214"/>
                <a:gd name="T20" fmla="*/ 361 w 1506"/>
                <a:gd name="T21" fmla="*/ 146 h 214"/>
                <a:gd name="T22" fmla="*/ 436 w 1506"/>
                <a:gd name="T23" fmla="*/ 146 h 214"/>
                <a:gd name="T24" fmla="*/ 472 w 1506"/>
                <a:gd name="T25" fmla="*/ 146 h 214"/>
                <a:gd name="T26" fmla="*/ 490 w 1506"/>
                <a:gd name="T27" fmla="*/ 133 h 214"/>
                <a:gd name="T28" fmla="*/ 506 w 1506"/>
                <a:gd name="T29" fmla="*/ 105 h 214"/>
                <a:gd name="T30" fmla="*/ 528 w 1506"/>
                <a:gd name="T31" fmla="*/ 79 h 214"/>
                <a:gd name="T32" fmla="*/ 553 w 1506"/>
                <a:gd name="T33" fmla="*/ 55 h 214"/>
                <a:gd name="T34" fmla="*/ 581 w 1506"/>
                <a:gd name="T35" fmla="*/ 36 h 214"/>
                <a:gd name="T36" fmla="*/ 610 w 1506"/>
                <a:gd name="T37" fmla="*/ 18 h 214"/>
                <a:gd name="T38" fmla="*/ 636 w 1506"/>
                <a:gd name="T39" fmla="*/ 6 h 214"/>
                <a:gd name="T40" fmla="*/ 664 w 1506"/>
                <a:gd name="T41" fmla="*/ 0 h 214"/>
                <a:gd name="T42" fmla="*/ 699 w 1506"/>
                <a:gd name="T43" fmla="*/ 0 h 214"/>
                <a:gd name="T44" fmla="*/ 735 w 1506"/>
                <a:gd name="T45" fmla="*/ 6 h 214"/>
                <a:gd name="T46" fmla="*/ 768 w 1506"/>
                <a:gd name="T47" fmla="*/ 18 h 214"/>
                <a:gd name="T48" fmla="*/ 795 w 1506"/>
                <a:gd name="T49" fmla="*/ 36 h 214"/>
                <a:gd name="T50" fmla="*/ 818 w 1506"/>
                <a:gd name="T51" fmla="*/ 55 h 214"/>
                <a:gd name="T52" fmla="*/ 837 w 1506"/>
                <a:gd name="T53" fmla="*/ 79 h 214"/>
                <a:gd name="T54" fmla="*/ 856 w 1506"/>
                <a:gd name="T55" fmla="*/ 105 h 214"/>
                <a:gd name="T56" fmla="*/ 873 w 1506"/>
                <a:gd name="T57" fmla="*/ 133 h 214"/>
                <a:gd name="T58" fmla="*/ 890 w 1506"/>
                <a:gd name="T59" fmla="*/ 146 h 214"/>
                <a:gd name="T60" fmla="*/ 942 w 1506"/>
                <a:gd name="T61" fmla="*/ 146 h 214"/>
                <a:gd name="T62" fmla="*/ 1007 w 1506"/>
                <a:gd name="T63" fmla="*/ 146 h 214"/>
                <a:gd name="T64" fmla="*/ 1094 w 1506"/>
                <a:gd name="T65" fmla="*/ 146 h 214"/>
                <a:gd name="T66" fmla="*/ 1181 w 1506"/>
                <a:gd name="T67" fmla="*/ 146 h 214"/>
                <a:gd name="T68" fmla="*/ 1262 w 1506"/>
                <a:gd name="T69" fmla="*/ 146 h 214"/>
                <a:gd name="T70" fmla="*/ 1327 w 1506"/>
                <a:gd name="T71" fmla="*/ 146 h 214"/>
                <a:gd name="T72" fmla="*/ 1363 w 1506"/>
                <a:gd name="T73" fmla="*/ 146 h 214"/>
                <a:gd name="T74" fmla="*/ 1368 w 1506"/>
                <a:gd name="T75" fmla="*/ 214 h 214"/>
                <a:gd name="T76" fmla="*/ 840 w 1506"/>
                <a:gd name="T77" fmla="*/ 186 h 214"/>
                <a:gd name="T78" fmla="*/ 819 w 1506"/>
                <a:gd name="T79" fmla="*/ 140 h 214"/>
                <a:gd name="T80" fmla="*/ 779 w 1506"/>
                <a:gd name="T81" fmla="*/ 103 h 214"/>
                <a:gd name="T82" fmla="*/ 717 w 1506"/>
                <a:gd name="T83" fmla="*/ 83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sp>
          <p:nvSpPr>
            <p:cNvPr id="44123" name="Rectangle 1049"/>
            <p:cNvSpPr>
              <a:spLocks noChangeArrowheads="1"/>
            </p:cNvSpPr>
            <p:nvPr/>
          </p:nvSpPr>
          <p:spPr bwMode="auto">
            <a:xfrm>
              <a:off x="4913" y="2251"/>
              <a:ext cx="75" cy="180"/>
            </a:xfrm>
            <a:prstGeom prst="rect">
              <a:avLst/>
            </a:prstGeom>
            <a:solidFill>
              <a:srgbClr val="7C0000"/>
            </a:solidFill>
            <a:ln w="9525">
              <a:noFill/>
              <a:miter lim="800000"/>
              <a:headEnd/>
              <a:tailEnd/>
            </a:ln>
          </p:spPr>
          <p:txBody>
            <a:bodyPr/>
            <a:lstStyle/>
            <a:p>
              <a:pPr algn="ctr" eaLnBrk="0" hangingPunct="0"/>
              <a:endParaRPr lang="en-US"/>
            </a:p>
          </p:txBody>
        </p:sp>
        <p:sp>
          <p:nvSpPr>
            <p:cNvPr id="44124" name="Rectangle 1050"/>
            <p:cNvSpPr>
              <a:spLocks noChangeArrowheads="1"/>
            </p:cNvSpPr>
            <p:nvPr/>
          </p:nvSpPr>
          <p:spPr bwMode="auto">
            <a:xfrm>
              <a:off x="3353" y="2255"/>
              <a:ext cx="74" cy="180"/>
            </a:xfrm>
            <a:prstGeom prst="rect">
              <a:avLst/>
            </a:prstGeom>
            <a:solidFill>
              <a:srgbClr val="7C0000"/>
            </a:solidFill>
            <a:ln w="9525">
              <a:noFill/>
              <a:miter lim="800000"/>
              <a:headEnd/>
              <a:tailEnd/>
            </a:ln>
          </p:spPr>
          <p:txBody>
            <a:bodyPr/>
            <a:lstStyle/>
            <a:p>
              <a:pPr algn="ctr" eaLnBrk="0" hangingPunct="0"/>
              <a:endParaRPr lang="en-US"/>
            </a:p>
          </p:txBody>
        </p:sp>
        <p:sp>
          <p:nvSpPr>
            <p:cNvPr id="44125" name="Rectangle 1051"/>
            <p:cNvSpPr>
              <a:spLocks noChangeArrowheads="1"/>
            </p:cNvSpPr>
            <p:nvPr/>
          </p:nvSpPr>
          <p:spPr bwMode="auto">
            <a:xfrm>
              <a:off x="4353" y="3469"/>
              <a:ext cx="84" cy="370"/>
            </a:xfrm>
            <a:prstGeom prst="rect">
              <a:avLst/>
            </a:prstGeom>
            <a:solidFill>
              <a:srgbClr val="7C0000"/>
            </a:solidFill>
            <a:ln w="9525">
              <a:noFill/>
              <a:miter lim="800000"/>
              <a:headEnd/>
              <a:tailEnd/>
            </a:ln>
          </p:spPr>
          <p:txBody>
            <a:bodyPr/>
            <a:lstStyle/>
            <a:p>
              <a:pPr algn="ctr" eaLnBrk="0" hangingPunct="0"/>
              <a:endParaRPr lang="en-US"/>
            </a:p>
          </p:txBody>
        </p:sp>
        <p:sp>
          <p:nvSpPr>
            <p:cNvPr id="44126" name="Rectangle 1052"/>
            <p:cNvSpPr>
              <a:spLocks noChangeArrowheads="1"/>
            </p:cNvSpPr>
            <p:nvPr/>
          </p:nvSpPr>
          <p:spPr bwMode="auto">
            <a:xfrm>
              <a:off x="3924" y="3469"/>
              <a:ext cx="83" cy="370"/>
            </a:xfrm>
            <a:prstGeom prst="rect">
              <a:avLst/>
            </a:prstGeom>
            <a:solidFill>
              <a:srgbClr val="7C0000"/>
            </a:solidFill>
            <a:ln w="9525">
              <a:noFill/>
              <a:miter lim="800000"/>
              <a:headEnd/>
              <a:tailEnd/>
            </a:ln>
          </p:spPr>
          <p:txBody>
            <a:bodyPr/>
            <a:lstStyle/>
            <a:p>
              <a:pPr algn="ctr" eaLnBrk="0" hangingPunct="0"/>
              <a:endParaRPr lang="en-US"/>
            </a:p>
          </p:txBody>
        </p:sp>
        <p:grpSp>
          <p:nvGrpSpPr>
            <p:cNvPr id="44127" name="Group 1053"/>
            <p:cNvGrpSpPr>
              <a:grpSpLocks/>
            </p:cNvGrpSpPr>
            <p:nvPr/>
          </p:nvGrpSpPr>
          <p:grpSpPr bwMode="auto">
            <a:xfrm>
              <a:off x="4007" y="3091"/>
              <a:ext cx="346" cy="748"/>
              <a:chOff x="4007" y="3091"/>
              <a:chExt cx="346" cy="748"/>
            </a:xfrm>
          </p:grpSpPr>
          <p:sp>
            <p:nvSpPr>
              <p:cNvPr id="44173" name="Rectangle 1054"/>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pPr algn="ctr" eaLnBrk="0" hangingPunct="0"/>
                <a:endParaRPr lang="en-US"/>
              </a:p>
            </p:txBody>
          </p:sp>
          <p:sp>
            <p:nvSpPr>
              <p:cNvPr id="44174" name="Rectangle 1055"/>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4175" name="Rectangle 1056"/>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pPr algn="ctr" eaLnBrk="0" hangingPunct="0"/>
                <a:endParaRPr lang="en-US"/>
              </a:p>
            </p:txBody>
          </p:sp>
          <p:sp>
            <p:nvSpPr>
              <p:cNvPr id="44176" name="Rectangle 1057"/>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pPr algn="ctr" eaLnBrk="0" hangingPunct="0"/>
                <a:endParaRPr lang="en-US"/>
              </a:p>
            </p:txBody>
          </p:sp>
          <p:sp>
            <p:nvSpPr>
              <p:cNvPr id="44177" name="Rectangle 1058"/>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4178" name="Rectangle 1059"/>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pPr algn="ctr" eaLnBrk="0" hangingPunct="0"/>
                <a:endParaRPr lang="en-US"/>
              </a:p>
            </p:txBody>
          </p:sp>
          <p:sp>
            <p:nvSpPr>
              <p:cNvPr id="44179" name="Rectangle 1060"/>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pPr algn="ctr" eaLnBrk="0" hangingPunct="0"/>
                <a:endParaRPr lang="en-US"/>
              </a:p>
            </p:txBody>
          </p:sp>
          <p:sp>
            <p:nvSpPr>
              <p:cNvPr id="44180" name="Rectangle 1061"/>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pPr algn="ctr" eaLnBrk="0" hangingPunct="0"/>
                <a:endParaRPr lang="en-US"/>
              </a:p>
            </p:txBody>
          </p:sp>
          <p:sp>
            <p:nvSpPr>
              <p:cNvPr id="44181" name="Rectangle 1062"/>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4182" name="Rectangle 1063"/>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pPr algn="ctr" eaLnBrk="0" hangingPunct="0"/>
                <a:endParaRPr lang="en-US"/>
              </a:p>
            </p:txBody>
          </p:sp>
          <p:sp>
            <p:nvSpPr>
              <p:cNvPr id="44183" name="Rectangle 1064"/>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pPr algn="ctr" eaLnBrk="0" hangingPunct="0"/>
                <a:endParaRPr lang="en-US"/>
              </a:p>
            </p:txBody>
          </p:sp>
          <p:sp>
            <p:nvSpPr>
              <p:cNvPr id="44184" name="Rectangle 1065"/>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pPr algn="ctr" eaLnBrk="0" hangingPunct="0"/>
                <a:endParaRPr lang="en-US"/>
              </a:p>
            </p:txBody>
          </p:sp>
          <p:sp>
            <p:nvSpPr>
              <p:cNvPr id="44185" name="Rectangle 1066"/>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pPr algn="ctr" eaLnBrk="0" hangingPunct="0"/>
                <a:endParaRPr lang="en-US"/>
              </a:p>
            </p:txBody>
          </p:sp>
          <p:sp>
            <p:nvSpPr>
              <p:cNvPr id="44186" name="Rectangle 1067"/>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pPr algn="ctr" eaLnBrk="0" hangingPunct="0"/>
                <a:endParaRPr lang="en-US"/>
              </a:p>
            </p:txBody>
          </p:sp>
          <p:sp>
            <p:nvSpPr>
              <p:cNvPr id="44187" name="Rectangle 1068"/>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pPr algn="ctr" eaLnBrk="0" hangingPunct="0"/>
                <a:endParaRPr lang="en-US"/>
              </a:p>
            </p:txBody>
          </p:sp>
          <p:sp>
            <p:nvSpPr>
              <p:cNvPr id="44188" name="Rectangle 1069"/>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pPr algn="ctr" eaLnBrk="0" hangingPunct="0"/>
                <a:endParaRPr lang="en-US"/>
              </a:p>
            </p:txBody>
          </p:sp>
          <p:sp>
            <p:nvSpPr>
              <p:cNvPr id="44189" name="Rectangle 1070"/>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pPr algn="ctr" eaLnBrk="0" hangingPunct="0"/>
                <a:endParaRPr lang="en-US"/>
              </a:p>
            </p:txBody>
          </p:sp>
        </p:grpSp>
        <p:sp>
          <p:nvSpPr>
            <p:cNvPr id="44128" name="Rectangle 1071"/>
            <p:cNvSpPr>
              <a:spLocks noChangeArrowheads="1"/>
            </p:cNvSpPr>
            <p:nvPr/>
          </p:nvSpPr>
          <p:spPr bwMode="auto">
            <a:xfrm>
              <a:off x="4353" y="3659"/>
              <a:ext cx="84" cy="34"/>
            </a:xfrm>
            <a:prstGeom prst="rect">
              <a:avLst/>
            </a:prstGeom>
            <a:solidFill>
              <a:srgbClr val="FFE5B7"/>
            </a:solidFill>
            <a:ln w="9525">
              <a:noFill/>
              <a:miter lim="800000"/>
              <a:headEnd/>
              <a:tailEnd/>
            </a:ln>
          </p:spPr>
          <p:txBody>
            <a:bodyPr/>
            <a:lstStyle/>
            <a:p>
              <a:pPr algn="ctr" eaLnBrk="0" hangingPunct="0"/>
              <a:endParaRPr lang="en-US"/>
            </a:p>
          </p:txBody>
        </p:sp>
        <p:sp>
          <p:nvSpPr>
            <p:cNvPr id="44129" name="Rectangle 1072"/>
            <p:cNvSpPr>
              <a:spLocks noChangeArrowheads="1"/>
            </p:cNvSpPr>
            <p:nvPr/>
          </p:nvSpPr>
          <p:spPr bwMode="auto">
            <a:xfrm>
              <a:off x="3924" y="3659"/>
              <a:ext cx="83" cy="34"/>
            </a:xfrm>
            <a:prstGeom prst="rect">
              <a:avLst/>
            </a:prstGeom>
            <a:solidFill>
              <a:srgbClr val="FFE5B7"/>
            </a:solidFill>
            <a:ln w="9525">
              <a:noFill/>
              <a:miter lim="800000"/>
              <a:headEnd/>
              <a:tailEnd/>
            </a:ln>
          </p:spPr>
          <p:txBody>
            <a:bodyPr/>
            <a:lstStyle/>
            <a:p>
              <a:pPr algn="ctr" eaLnBrk="0" hangingPunct="0"/>
              <a:endParaRPr lang="en-US"/>
            </a:p>
          </p:txBody>
        </p:sp>
        <p:sp>
          <p:nvSpPr>
            <p:cNvPr id="44130" name="Rectangle 1073"/>
            <p:cNvSpPr>
              <a:spLocks noChangeArrowheads="1"/>
            </p:cNvSpPr>
            <p:nvPr/>
          </p:nvSpPr>
          <p:spPr bwMode="auto">
            <a:xfrm>
              <a:off x="4758"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1" name="Rectangle 1074"/>
            <p:cNvSpPr>
              <a:spLocks noChangeArrowheads="1"/>
            </p:cNvSpPr>
            <p:nvPr/>
          </p:nvSpPr>
          <p:spPr bwMode="auto">
            <a:xfrm>
              <a:off x="4501"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2" name="Rectangle 1075"/>
            <p:cNvSpPr>
              <a:spLocks noChangeArrowheads="1"/>
            </p:cNvSpPr>
            <p:nvPr/>
          </p:nvSpPr>
          <p:spPr bwMode="auto">
            <a:xfrm>
              <a:off x="3730"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3" name="Rectangle 1076"/>
            <p:cNvSpPr>
              <a:spLocks noChangeArrowheads="1"/>
            </p:cNvSpPr>
            <p:nvPr/>
          </p:nvSpPr>
          <p:spPr bwMode="auto">
            <a:xfrm>
              <a:off x="4244" y="2476"/>
              <a:ext cx="128" cy="402"/>
            </a:xfrm>
            <a:prstGeom prst="rect">
              <a:avLst/>
            </a:prstGeom>
            <a:solidFill>
              <a:srgbClr val="26CCD8"/>
            </a:solidFill>
            <a:ln w="9525">
              <a:noFill/>
              <a:miter lim="800000"/>
              <a:headEnd/>
              <a:tailEnd/>
            </a:ln>
          </p:spPr>
          <p:txBody>
            <a:bodyPr/>
            <a:lstStyle/>
            <a:p>
              <a:pPr algn="ctr" eaLnBrk="0" hangingPunct="0"/>
              <a:endParaRPr lang="en-US"/>
            </a:p>
          </p:txBody>
        </p:sp>
        <p:sp>
          <p:nvSpPr>
            <p:cNvPr id="44134" name="Rectangle 1077"/>
            <p:cNvSpPr>
              <a:spLocks noChangeArrowheads="1"/>
            </p:cNvSpPr>
            <p:nvPr/>
          </p:nvSpPr>
          <p:spPr bwMode="auto">
            <a:xfrm>
              <a:off x="4501"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5" name="Rectangle 1078"/>
            <p:cNvSpPr>
              <a:spLocks noChangeArrowheads="1"/>
            </p:cNvSpPr>
            <p:nvPr/>
          </p:nvSpPr>
          <p:spPr bwMode="auto">
            <a:xfrm>
              <a:off x="4758"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6" name="Rectangle 1079"/>
            <p:cNvSpPr>
              <a:spLocks noChangeArrowheads="1"/>
            </p:cNvSpPr>
            <p:nvPr/>
          </p:nvSpPr>
          <p:spPr bwMode="auto">
            <a:xfrm>
              <a:off x="3988" y="2476"/>
              <a:ext cx="128" cy="402"/>
            </a:xfrm>
            <a:prstGeom prst="rect">
              <a:avLst/>
            </a:prstGeom>
            <a:solidFill>
              <a:srgbClr val="26CCD8"/>
            </a:solidFill>
            <a:ln w="9525">
              <a:noFill/>
              <a:miter lim="800000"/>
              <a:headEnd/>
              <a:tailEnd/>
            </a:ln>
          </p:spPr>
          <p:txBody>
            <a:bodyPr/>
            <a:lstStyle/>
            <a:p>
              <a:pPr algn="ctr" eaLnBrk="0" hangingPunct="0"/>
              <a:endParaRPr lang="en-US"/>
            </a:p>
          </p:txBody>
        </p:sp>
        <p:sp>
          <p:nvSpPr>
            <p:cNvPr id="44137" name="Rectangle 1080"/>
            <p:cNvSpPr>
              <a:spLocks noChangeArrowheads="1"/>
            </p:cNvSpPr>
            <p:nvPr/>
          </p:nvSpPr>
          <p:spPr bwMode="auto">
            <a:xfrm>
              <a:off x="3473" y="2476"/>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8" name="Rectangle 1081"/>
            <p:cNvSpPr>
              <a:spLocks noChangeArrowheads="1"/>
            </p:cNvSpPr>
            <p:nvPr/>
          </p:nvSpPr>
          <p:spPr bwMode="auto">
            <a:xfrm>
              <a:off x="3730"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39" name="Rectangle 1082"/>
            <p:cNvSpPr>
              <a:spLocks noChangeArrowheads="1"/>
            </p:cNvSpPr>
            <p:nvPr/>
          </p:nvSpPr>
          <p:spPr bwMode="auto">
            <a:xfrm>
              <a:off x="3473" y="3091"/>
              <a:ext cx="129" cy="402"/>
            </a:xfrm>
            <a:prstGeom prst="rect">
              <a:avLst/>
            </a:prstGeom>
            <a:solidFill>
              <a:srgbClr val="26CCD8"/>
            </a:solidFill>
            <a:ln w="9525">
              <a:noFill/>
              <a:miter lim="800000"/>
              <a:headEnd/>
              <a:tailEnd/>
            </a:ln>
          </p:spPr>
          <p:txBody>
            <a:bodyPr/>
            <a:lstStyle/>
            <a:p>
              <a:pPr algn="ctr" eaLnBrk="0" hangingPunct="0"/>
              <a:endParaRPr lang="en-US"/>
            </a:p>
          </p:txBody>
        </p:sp>
        <p:sp>
          <p:nvSpPr>
            <p:cNvPr id="44140" name="Freeform 1083"/>
            <p:cNvSpPr>
              <a:spLocks/>
            </p:cNvSpPr>
            <p:nvPr/>
          </p:nvSpPr>
          <p:spPr bwMode="auto">
            <a:xfrm>
              <a:off x="4221" y="2439"/>
              <a:ext cx="175" cy="476"/>
            </a:xfrm>
            <a:custGeom>
              <a:avLst/>
              <a:gdLst>
                <a:gd name="T0" fmla="*/ 151 w 175"/>
                <a:gd name="T1" fmla="*/ 277 h 476"/>
                <a:gd name="T2" fmla="*/ 23 w 175"/>
                <a:gd name="T3" fmla="*/ 277 h 476"/>
                <a:gd name="T4" fmla="*/ 23 w 175"/>
                <a:gd name="T5" fmla="*/ 439 h 476"/>
                <a:gd name="T6" fmla="*/ 151 w 175"/>
                <a:gd name="T7" fmla="*/ 439 h 476"/>
                <a:gd name="T8" fmla="*/ 175 w 175"/>
                <a:gd name="T9" fmla="*/ 476 h 476"/>
                <a:gd name="T10" fmla="*/ 0 w 175"/>
                <a:gd name="T11" fmla="*/ 476 h 476"/>
                <a:gd name="T12" fmla="*/ 0 w 175"/>
                <a:gd name="T13" fmla="*/ 0 h 476"/>
                <a:gd name="T14" fmla="*/ 175 w 175"/>
                <a:gd name="T15" fmla="*/ 0 h 476"/>
                <a:gd name="T16" fmla="*/ 151 w 175"/>
                <a:gd name="T17" fmla="*/ 37 h 476"/>
                <a:gd name="T18" fmla="*/ 23 w 175"/>
                <a:gd name="T19" fmla="*/ 37 h 476"/>
                <a:gd name="T20" fmla="*/ 23 w 175"/>
                <a:gd name="T21" fmla="*/ 219 h 476"/>
                <a:gd name="T22" fmla="*/ 151 w 175"/>
                <a:gd name="T23" fmla="*/ 219 h 476"/>
                <a:gd name="T24" fmla="*/ 151 w 175"/>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476"/>
                <a:gd name="T41" fmla="*/ 175 w 175"/>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476">
                  <a:moveTo>
                    <a:pt x="151" y="277"/>
                  </a:moveTo>
                  <a:lnTo>
                    <a:pt x="23" y="277"/>
                  </a:lnTo>
                  <a:lnTo>
                    <a:pt x="23" y="439"/>
                  </a:lnTo>
                  <a:lnTo>
                    <a:pt x="151" y="439"/>
                  </a:lnTo>
                  <a:lnTo>
                    <a:pt x="175" y="476"/>
                  </a:lnTo>
                  <a:lnTo>
                    <a:pt x="0" y="476"/>
                  </a:lnTo>
                  <a:lnTo>
                    <a:pt x="0" y="0"/>
                  </a:lnTo>
                  <a:lnTo>
                    <a:pt x="175" y="0"/>
                  </a:lnTo>
                  <a:lnTo>
                    <a:pt x="151" y="37"/>
                  </a:lnTo>
                  <a:lnTo>
                    <a:pt x="23" y="37"/>
                  </a:lnTo>
                  <a:lnTo>
                    <a:pt x="23" y="219"/>
                  </a:lnTo>
                  <a:lnTo>
                    <a:pt x="151" y="219"/>
                  </a:lnTo>
                  <a:lnTo>
                    <a:pt x="151" y="277"/>
                  </a:lnTo>
                  <a:close/>
                </a:path>
              </a:pathLst>
            </a:custGeom>
            <a:solidFill>
              <a:srgbClr val="FFE5B7"/>
            </a:solidFill>
            <a:ln w="9525">
              <a:noFill/>
              <a:round/>
              <a:headEnd/>
              <a:tailEnd/>
            </a:ln>
          </p:spPr>
          <p:txBody>
            <a:bodyPr/>
            <a:lstStyle/>
            <a:p>
              <a:endParaRPr lang="en-US"/>
            </a:p>
          </p:txBody>
        </p:sp>
        <p:sp>
          <p:nvSpPr>
            <p:cNvPr id="44141" name="Freeform 1084"/>
            <p:cNvSpPr>
              <a:spLocks/>
            </p:cNvSpPr>
            <p:nvPr/>
          </p:nvSpPr>
          <p:spPr bwMode="auto">
            <a:xfrm>
              <a:off x="4372"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44142" name="Freeform 1085"/>
            <p:cNvSpPr>
              <a:spLocks/>
            </p:cNvSpPr>
            <p:nvPr/>
          </p:nvSpPr>
          <p:spPr bwMode="auto">
            <a:xfrm>
              <a:off x="4477" y="2439"/>
              <a:ext cx="176" cy="476"/>
            </a:xfrm>
            <a:custGeom>
              <a:avLst/>
              <a:gdLst>
                <a:gd name="T0" fmla="*/ 153 w 176"/>
                <a:gd name="T1" fmla="*/ 277 h 476"/>
                <a:gd name="T2" fmla="*/ 24 w 176"/>
                <a:gd name="T3" fmla="*/ 277 h 476"/>
                <a:gd name="T4" fmla="*/ 24 w 176"/>
                <a:gd name="T5" fmla="*/ 439 h 476"/>
                <a:gd name="T6" fmla="*/ 153 w 176"/>
                <a:gd name="T7" fmla="*/ 439 h 476"/>
                <a:gd name="T8" fmla="*/ 176 w 176"/>
                <a:gd name="T9" fmla="*/ 476 h 476"/>
                <a:gd name="T10" fmla="*/ 0 w 176"/>
                <a:gd name="T11" fmla="*/ 476 h 476"/>
                <a:gd name="T12" fmla="*/ 0 w 176"/>
                <a:gd name="T13" fmla="*/ 0 h 476"/>
                <a:gd name="T14" fmla="*/ 176 w 176"/>
                <a:gd name="T15" fmla="*/ 0 h 476"/>
                <a:gd name="T16" fmla="*/ 153 w 176"/>
                <a:gd name="T17" fmla="*/ 37 h 476"/>
                <a:gd name="T18" fmla="*/ 24 w 176"/>
                <a:gd name="T19" fmla="*/ 37 h 476"/>
                <a:gd name="T20" fmla="*/ 24 w 176"/>
                <a:gd name="T21" fmla="*/ 219 h 476"/>
                <a:gd name="T22" fmla="*/ 153 w 176"/>
                <a:gd name="T23" fmla="*/ 219 h 476"/>
                <a:gd name="T24" fmla="*/ 15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3" y="277"/>
                  </a:moveTo>
                  <a:lnTo>
                    <a:pt x="24" y="277"/>
                  </a:lnTo>
                  <a:lnTo>
                    <a:pt x="24" y="439"/>
                  </a:lnTo>
                  <a:lnTo>
                    <a:pt x="153" y="439"/>
                  </a:lnTo>
                  <a:lnTo>
                    <a:pt x="176" y="476"/>
                  </a:lnTo>
                  <a:lnTo>
                    <a:pt x="0" y="476"/>
                  </a:lnTo>
                  <a:lnTo>
                    <a:pt x="0" y="0"/>
                  </a:lnTo>
                  <a:lnTo>
                    <a:pt x="176" y="0"/>
                  </a:lnTo>
                  <a:lnTo>
                    <a:pt x="153" y="37"/>
                  </a:lnTo>
                  <a:lnTo>
                    <a:pt x="24" y="37"/>
                  </a:lnTo>
                  <a:lnTo>
                    <a:pt x="24" y="219"/>
                  </a:lnTo>
                  <a:lnTo>
                    <a:pt x="153" y="219"/>
                  </a:lnTo>
                  <a:lnTo>
                    <a:pt x="153" y="277"/>
                  </a:lnTo>
                  <a:close/>
                </a:path>
              </a:pathLst>
            </a:custGeom>
            <a:solidFill>
              <a:srgbClr val="FFE5B7"/>
            </a:solidFill>
            <a:ln w="9525">
              <a:noFill/>
              <a:round/>
              <a:headEnd/>
              <a:tailEnd/>
            </a:ln>
          </p:spPr>
          <p:txBody>
            <a:bodyPr/>
            <a:lstStyle/>
            <a:p>
              <a:endParaRPr lang="en-US"/>
            </a:p>
          </p:txBody>
        </p:sp>
        <p:sp>
          <p:nvSpPr>
            <p:cNvPr id="44143" name="Freeform 1086"/>
            <p:cNvSpPr>
              <a:spLocks/>
            </p:cNvSpPr>
            <p:nvPr/>
          </p:nvSpPr>
          <p:spPr bwMode="auto">
            <a:xfrm>
              <a:off x="4630" y="2439"/>
              <a:ext cx="23" cy="476"/>
            </a:xfrm>
            <a:custGeom>
              <a:avLst/>
              <a:gdLst>
                <a:gd name="T0" fmla="*/ 0 w 23"/>
                <a:gd name="T1" fmla="*/ 37 h 476"/>
                <a:gd name="T2" fmla="*/ 0 w 23"/>
                <a:gd name="T3" fmla="*/ 439 h 476"/>
                <a:gd name="T4" fmla="*/ 23 w 23"/>
                <a:gd name="T5" fmla="*/ 476 h 476"/>
                <a:gd name="T6" fmla="*/ 23 w 23"/>
                <a:gd name="T7" fmla="*/ 0 h 476"/>
                <a:gd name="T8" fmla="*/ 0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0" y="37"/>
                  </a:moveTo>
                  <a:lnTo>
                    <a:pt x="0" y="439"/>
                  </a:lnTo>
                  <a:lnTo>
                    <a:pt x="23" y="476"/>
                  </a:lnTo>
                  <a:lnTo>
                    <a:pt x="23" y="0"/>
                  </a:lnTo>
                  <a:lnTo>
                    <a:pt x="0" y="37"/>
                  </a:lnTo>
                  <a:close/>
                </a:path>
              </a:pathLst>
            </a:custGeom>
            <a:solidFill>
              <a:srgbClr val="FFE5B7"/>
            </a:solidFill>
            <a:ln w="9525">
              <a:noFill/>
              <a:round/>
              <a:headEnd/>
              <a:tailEnd/>
            </a:ln>
          </p:spPr>
          <p:txBody>
            <a:bodyPr/>
            <a:lstStyle/>
            <a:p>
              <a:endParaRPr lang="en-US"/>
            </a:p>
          </p:txBody>
        </p:sp>
        <p:sp>
          <p:nvSpPr>
            <p:cNvPr id="44144" name="Freeform 1087"/>
            <p:cNvSpPr>
              <a:spLocks/>
            </p:cNvSpPr>
            <p:nvPr/>
          </p:nvSpPr>
          <p:spPr bwMode="auto">
            <a:xfrm>
              <a:off x="4735" y="2439"/>
              <a:ext cx="176" cy="476"/>
            </a:xfrm>
            <a:custGeom>
              <a:avLst/>
              <a:gdLst>
                <a:gd name="T0" fmla="*/ 152 w 176"/>
                <a:gd name="T1" fmla="*/ 277 h 476"/>
                <a:gd name="T2" fmla="*/ 23 w 176"/>
                <a:gd name="T3" fmla="*/ 277 h 476"/>
                <a:gd name="T4" fmla="*/ 23 w 176"/>
                <a:gd name="T5" fmla="*/ 439 h 476"/>
                <a:gd name="T6" fmla="*/ 152 w 176"/>
                <a:gd name="T7" fmla="*/ 439 h 476"/>
                <a:gd name="T8" fmla="*/ 176 w 176"/>
                <a:gd name="T9" fmla="*/ 476 h 476"/>
                <a:gd name="T10" fmla="*/ 0 w 176"/>
                <a:gd name="T11" fmla="*/ 476 h 476"/>
                <a:gd name="T12" fmla="*/ 0 w 176"/>
                <a:gd name="T13" fmla="*/ 0 h 476"/>
                <a:gd name="T14" fmla="*/ 176 w 176"/>
                <a:gd name="T15" fmla="*/ 0 h 476"/>
                <a:gd name="T16" fmla="*/ 152 w 176"/>
                <a:gd name="T17" fmla="*/ 37 h 476"/>
                <a:gd name="T18" fmla="*/ 23 w 176"/>
                <a:gd name="T19" fmla="*/ 37 h 476"/>
                <a:gd name="T20" fmla="*/ 23 w 176"/>
                <a:gd name="T21" fmla="*/ 219 h 476"/>
                <a:gd name="T22" fmla="*/ 152 w 176"/>
                <a:gd name="T23" fmla="*/ 219 h 476"/>
                <a:gd name="T24" fmla="*/ 152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2" y="277"/>
                  </a:moveTo>
                  <a:lnTo>
                    <a:pt x="23" y="277"/>
                  </a:lnTo>
                  <a:lnTo>
                    <a:pt x="23" y="439"/>
                  </a:lnTo>
                  <a:lnTo>
                    <a:pt x="152" y="439"/>
                  </a:lnTo>
                  <a:lnTo>
                    <a:pt x="176" y="476"/>
                  </a:lnTo>
                  <a:lnTo>
                    <a:pt x="0" y="476"/>
                  </a:lnTo>
                  <a:lnTo>
                    <a:pt x="0" y="0"/>
                  </a:lnTo>
                  <a:lnTo>
                    <a:pt x="176" y="0"/>
                  </a:lnTo>
                  <a:lnTo>
                    <a:pt x="152" y="37"/>
                  </a:lnTo>
                  <a:lnTo>
                    <a:pt x="23" y="37"/>
                  </a:lnTo>
                  <a:lnTo>
                    <a:pt x="23" y="219"/>
                  </a:lnTo>
                  <a:lnTo>
                    <a:pt x="152" y="219"/>
                  </a:lnTo>
                  <a:lnTo>
                    <a:pt x="152" y="277"/>
                  </a:lnTo>
                  <a:close/>
                </a:path>
              </a:pathLst>
            </a:custGeom>
            <a:solidFill>
              <a:srgbClr val="FFE5B7"/>
            </a:solidFill>
            <a:ln w="9525">
              <a:noFill/>
              <a:round/>
              <a:headEnd/>
              <a:tailEnd/>
            </a:ln>
          </p:spPr>
          <p:txBody>
            <a:bodyPr/>
            <a:lstStyle/>
            <a:p>
              <a:endParaRPr lang="en-US"/>
            </a:p>
          </p:txBody>
        </p:sp>
        <p:sp>
          <p:nvSpPr>
            <p:cNvPr id="44145" name="Freeform 1088"/>
            <p:cNvSpPr>
              <a:spLocks/>
            </p:cNvSpPr>
            <p:nvPr/>
          </p:nvSpPr>
          <p:spPr bwMode="auto">
            <a:xfrm>
              <a:off x="4887"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44146" name="Freeform 1089"/>
            <p:cNvSpPr>
              <a:spLocks/>
            </p:cNvSpPr>
            <p:nvPr/>
          </p:nvSpPr>
          <p:spPr bwMode="auto">
            <a:xfrm>
              <a:off x="4477" y="3056"/>
              <a:ext cx="176" cy="473"/>
            </a:xfrm>
            <a:custGeom>
              <a:avLst/>
              <a:gdLst>
                <a:gd name="T0" fmla="*/ 153 w 176"/>
                <a:gd name="T1" fmla="*/ 275 h 473"/>
                <a:gd name="T2" fmla="*/ 24 w 176"/>
                <a:gd name="T3" fmla="*/ 275 h 473"/>
                <a:gd name="T4" fmla="*/ 24 w 176"/>
                <a:gd name="T5" fmla="*/ 437 h 473"/>
                <a:gd name="T6" fmla="*/ 153 w 176"/>
                <a:gd name="T7" fmla="*/ 437 h 473"/>
                <a:gd name="T8" fmla="*/ 176 w 176"/>
                <a:gd name="T9" fmla="*/ 473 h 473"/>
                <a:gd name="T10" fmla="*/ 0 w 176"/>
                <a:gd name="T11" fmla="*/ 473 h 473"/>
                <a:gd name="T12" fmla="*/ 0 w 176"/>
                <a:gd name="T13" fmla="*/ 0 h 473"/>
                <a:gd name="T14" fmla="*/ 176 w 176"/>
                <a:gd name="T15" fmla="*/ 0 h 473"/>
                <a:gd name="T16" fmla="*/ 153 w 176"/>
                <a:gd name="T17" fmla="*/ 35 h 473"/>
                <a:gd name="T18" fmla="*/ 24 w 176"/>
                <a:gd name="T19" fmla="*/ 35 h 473"/>
                <a:gd name="T20" fmla="*/ 24 w 176"/>
                <a:gd name="T21" fmla="*/ 217 h 473"/>
                <a:gd name="T22" fmla="*/ 153 w 176"/>
                <a:gd name="T23" fmla="*/ 217 h 473"/>
                <a:gd name="T24" fmla="*/ 15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3" y="275"/>
                  </a:moveTo>
                  <a:lnTo>
                    <a:pt x="24" y="275"/>
                  </a:lnTo>
                  <a:lnTo>
                    <a:pt x="24" y="437"/>
                  </a:lnTo>
                  <a:lnTo>
                    <a:pt x="153" y="437"/>
                  </a:lnTo>
                  <a:lnTo>
                    <a:pt x="176" y="473"/>
                  </a:lnTo>
                  <a:lnTo>
                    <a:pt x="0" y="473"/>
                  </a:lnTo>
                  <a:lnTo>
                    <a:pt x="0" y="0"/>
                  </a:lnTo>
                  <a:lnTo>
                    <a:pt x="176" y="0"/>
                  </a:lnTo>
                  <a:lnTo>
                    <a:pt x="153" y="35"/>
                  </a:lnTo>
                  <a:lnTo>
                    <a:pt x="24" y="35"/>
                  </a:lnTo>
                  <a:lnTo>
                    <a:pt x="24" y="217"/>
                  </a:lnTo>
                  <a:lnTo>
                    <a:pt x="153" y="217"/>
                  </a:lnTo>
                  <a:lnTo>
                    <a:pt x="153" y="275"/>
                  </a:lnTo>
                  <a:close/>
                </a:path>
              </a:pathLst>
            </a:custGeom>
            <a:solidFill>
              <a:srgbClr val="FFE5B7"/>
            </a:solidFill>
            <a:ln w="9525">
              <a:noFill/>
              <a:round/>
              <a:headEnd/>
              <a:tailEnd/>
            </a:ln>
          </p:spPr>
          <p:txBody>
            <a:bodyPr/>
            <a:lstStyle/>
            <a:p>
              <a:endParaRPr lang="en-US"/>
            </a:p>
          </p:txBody>
        </p:sp>
        <p:sp>
          <p:nvSpPr>
            <p:cNvPr id="44147" name="Freeform 1090"/>
            <p:cNvSpPr>
              <a:spLocks/>
            </p:cNvSpPr>
            <p:nvPr/>
          </p:nvSpPr>
          <p:spPr bwMode="auto">
            <a:xfrm>
              <a:off x="4630" y="3056"/>
              <a:ext cx="23" cy="473"/>
            </a:xfrm>
            <a:custGeom>
              <a:avLst/>
              <a:gdLst>
                <a:gd name="T0" fmla="*/ 0 w 23"/>
                <a:gd name="T1" fmla="*/ 35 h 473"/>
                <a:gd name="T2" fmla="*/ 0 w 23"/>
                <a:gd name="T3" fmla="*/ 437 h 473"/>
                <a:gd name="T4" fmla="*/ 23 w 23"/>
                <a:gd name="T5" fmla="*/ 473 h 473"/>
                <a:gd name="T6" fmla="*/ 23 w 23"/>
                <a:gd name="T7" fmla="*/ 0 h 473"/>
                <a:gd name="T8" fmla="*/ 0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0" y="35"/>
                  </a:moveTo>
                  <a:lnTo>
                    <a:pt x="0" y="437"/>
                  </a:lnTo>
                  <a:lnTo>
                    <a:pt x="23" y="473"/>
                  </a:lnTo>
                  <a:lnTo>
                    <a:pt x="23" y="0"/>
                  </a:lnTo>
                  <a:lnTo>
                    <a:pt x="0" y="35"/>
                  </a:lnTo>
                  <a:close/>
                </a:path>
              </a:pathLst>
            </a:custGeom>
            <a:solidFill>
              <a:srgbClr val="FFE5B7"/>
            </a:solidFill>
            <a:ln w="9525">
              <a:noFill/>
              <a:round/>
              <a:headEnd/>
              <a:tailEnd/>
            </a:ln>
          </p:spPr>
          <p:txBody>
            <a:bodyPr/>
            <a:lstStyle/>
            <a:p>
              <a:endParaRPr lang="en-US"/>
            </a:p>
          </p:txBody>
        </p:sp>
        <p:sp>
          <p:nvSpPr>
            <p:cNvPr id="44148" name="Freeform 1091"/>
            <p:cNvSpPr>
              <a:spLocks/>
            </p:cNvSpPr>
            <p:nvPr/>
          </p:nvSpPr>
          <p:spPr bwMode="auto">
            <a:xfrm>
              <a:off x="4735" y="3056"/>
              <a:ext cx="176" cy="473"/>
            </a:xfrm>
            <a:custGeom>
              <a:avLst/>
              <a:gdLst>
                <a:gd name="T0" fmla="*/ 152 w 176"/>
                <a:gd name="T1" fmla="*/ 275 h 473"/>
                <a:gd name="T2" fmla="*/ 23 w 176"/>
                <a:gd name="T3" fmla="*/ 275 h 473"/>
                <a:gd name="T4" fmla="*/ 23 w 176"/>
                <a:gd name="T5" fmla="*/ 437 h 473"/>
                <a:gd name="T6" fmla="*/ 152 w 176"/>
                <a:gd name="T7" fmla="*/ 437 h 473"/>
                <a:gd name="T8" fmla="*/ 176 w 176"/>
                <a:gd name="T9" fmla="*/ 473 h 473"/>
                <a:gd name="T10" fmla="*/ 0 w 176"/>
                <a:gd name="T11" fmla="*/ 473 h 473"/>
                <a:gd name="T12" fmla="*/ 0 w 176"/>
                <a:gd name="T13" fmla="*/ 0 h 473"/>
                <a:gd name="T14" fmla="*/ 176 w 176"/>
                <a:gd name="T15" fmla="*/ 0 h 473"/>
                <a:gd name="T16" fmla="*/ 152 w 176"/>
                <a:gd name="T17" fmla="*/ 35 h 473"/>
                <a:gd name="T18" fmla="*/ 23 w 176"/>
                <a:gd name="T19" fmla="*/ 35 h 473"/>
                <a:gd name="T20" fmla="*/ 23 w 176"/>
                <a:gd name="T21" fmla="*/ 217 h 473"/>
                <a:gd name="T22" fmla="*/ 152 w 176"/>
                <a:gd name="T23" fmla="*/ 217 h 473"/>
                <a:gd name="T24" fmla="*/ 152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2" y="275"/>
                  </a:moveTo>
                  <a:lnTo>
                    <a:pt x="23" y="275"/>
                  </a:lnTo>
                  <a:lnTo>
                    <a:pt x="23" y="437"/>
                  </a:lnTo>
                  <a:lnTo>
                    <a:pt x="152" y="437"/>
                  </a:lnTo>
                  <a:lnTo>
                    <a:pt x="176" y="473"/>
                  </a:lnTo>
                  <a:lnTo>
                    <a:pt x="0" y="473"/>
                  </a:lnTo>
                  <a:lnTo>
                    <a:pt x="0" y="0"/>
                  </a:lnTo>
                  <a:lnTo>
                    <a:pt x="176" y="0"/>
                  </a:lnTo>
                  <a:lnTo>
                    <a:pt x="152" y="35"/>
                  </a:lnTo>
                  <a:lnTo>
                    <a:pt x="23" y="35"/>
                  </a:lnTo>
                  <a:lnTo>
                    <a:pt x="23" y="217"/>
                  </a:lnTo>
                  <a:lnTo>
                    <a:pt x="152" y="217"/>
                  </a:lnTo>
                  <a:lnTo>
                    <a:pt x="152" y="275"/>
                  </a:lnTo>
                  <a:close/>
                </a:path>
              </a:pathLst>
            </a:custGeom>
            <a:solidFill>
              <a:srgbClr val="FFE5B7"/>
            </a:solidFill>
            <a:ln w="9525">
              <a:noFill/>
              <a:round/>
              <a:headEnd/>
              <a:tailEnd/>
            </a:ln>
          </p:spPr>
          <p:txBody>
            <a:bodyPr/>
            <a:lstStyle/>
            <a:p>
              <a:endParaRPr lang="en-US"/>
            </a:p>
          </p:txBody>
        </p:sp>
        <p:sp>
          <p:nvSpPr>
            <p:cNvPr id="44149" name="Freeform 1092"/>
            <p:cNvSpPr>
              <a:spLocks/>
            </p:cNvSpPr>
            <p:nvPr/>
          </p:nvSpPr>
          <p:spPr bwMode="auto">
            <a:xfrm>
              <a:off x="4887" y="3056"/>
              <a:ext cx="24" cy="473"/>
            </a:xfrm>
            <a:custGeom>
              <a:avLst/>
              <a:gdLst>
                <a:gd name="T0" fmla="*/ 0 w 24"/>
                <a:gd name="T1" fmla="*/ 35 h 473"/>
                <a:gd name="T2" fmla="*/ 0 w 24"/>
                <a:gd name="T3" fmla="*/ 437 h 473"/>
                <a:gd name="T4" fmla="*/ 24 w 24"/>
                <a:gd name="T5" fmla="*/ 473 h 473"/>
                <a:gd name="T6" fmla="*/ 24 w 24"/>
                <a:gd name="T7" fmla="*/ 0 h 473"/>
                <a:gd name="T8" fmla="*/ 0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0" y="35"/>
                  </a:moveTo>
                  <a:lnTo>
                    <a:pt x="0" y="437"/>
                  </a:lnTo>
                  <a:lnTo>
                    <a:pt x="24" y="473"/>
                  </a:lnTo>
                  <a:lnTo>
                    <a:pt x="24" y="0"/>
                  </a:lnTo>
                  <a:lnTo>
                    <a:pt x="0" y="35"/>
                  </a:lnTo>
                  <a:close/>
                </a:path>
              </a:pathLst>
            </a:custGeom>
            <a:solidFill>
              <a:srgbClr val="FFE5B7"/>
            </a:solidFill>
            <a:ln w="9525">
              <a:noFill/>
              <a:round/>
              <a:headEnd/>
              <a:tailEnd/>
            </a:ln>
          </p:spPr>
          <p:txBody>
            <a:bodyPr/>
            <a:lstStyle/>
            <a:p>
              <a:endParaRPr lang="en-US"/>
            </a:p>
          </p:txBody>
        </p:sp>
        <p:sp>
          <p:nvSpPr>
            <p:cNvPr id="44150" name="Freeform 1093"/>
            <p:cNvSpPr>
              <a:spLocks/>
            </p:cNvSpPr>
            <p:nvPr/>
          </p:nvSpPr>
          <p:spPr bwMode="auto">
            <a:xfrm>
              <a:off x="3964" y="2439"/>
              <a:ext cx="176" cy="476"/>
            </a:xfrm>
            <a:custGeom>
              <a:avLst/>
              <a:gdLst>
                <a:gd name="T0" fmla="*/ 23 w 176"/>
                <a:gd name="T1" fmla="*/ 277 h 476"/>
                <a:gd name="T2" fmla="*/ 152 w 176"/>
                <a:gd name="T3" fmla="*/ 277 h 476"/>
                <a:gd name="T4" fmla="*/ 152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2 w 176"/>
                <a:gd name="T19" fmla="*/ 37 h 476"/>
                <a:gd name="T20" fmla="*/ 152 w 176"/>
                <a:gd name="T21" fmla="*/ 219 h 476"/>
                <a:gd name="T22" fmla="*/ 24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4" y="439"/>
                  </a:lnTo>
                  <a:lnTo>
                    <a:pt x="0" y="476"/>
                  </a:lnTo>
                  <a:lnTo>
                    <a:pt x="176" y="476"/>
                  </a:lnTo>
                  <a:lnTo>
                    <a:pt x="176" y="0"/>
                  </a:lnTo>
                  <a:lnTo>
                    <a:pt x="0" y="0"/>
                  </a:lnTo>
                  <a:lnTo>
                    <a:pt x="24" y="37"/>
                  </a:lnTo>
                  <a:lnTo>
                    <a:pt x="152" y="37"/>
                  </a:lnTo>
                  <a:lnTo>
                    <a:pt x="152" y="219"/>
                  </a:lnTo>
                  <a:lnTo>
                    <a:pt x="24" y="219"/>
                  </a:lnTo>
                  <a:lnTo>
                    <a:pt x="23" y="277"/>
                  </a:lnTo>
                  <a:close/>
                </a:path>
              </a:pathLst>
            </a:custGeom>
            <a:solidFill>
              <a:srgbClr val="FFE5B7"/>
            </a:solidFill>
            <a:ln w="9525">
              <a:noFill/>
              <a:round/>
              <a:headEnd/>
              <a:tailEnd/>
            </a:ln>
          </p:spPr>
          <p:txBody>
            <a:bodyPr/>
            <a:lstStyle/>
            <a:p>
              <a:endParaRPr lang="en-US"/>
            </a:p>
          </p:txBody>
        </p:sp>
        <p:sp>
          <p:nvSpPr>
            <p:cNvPr id="44151" name="Freeform 1094"/>
            <p:cNvSpPr>
              <a:spLocks/>
            </p:cNvSpPr>
            <p:nvPr/>
          </p:nvSpPr>
          <p:spPr bwMode="auto">
            <a:xfrm>
              <a:off x="3964"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44152" name="Freeform 1095"/>
            <p:cNvSpPr>
              <a:spLocks/>
            </p:cNvSpPr>
            <p:nvPr/>
          </p:nvSpPr>
          <p:spPr bwMode="auto">
            <a:xfrm>
              <a:off x="3707" y="2439"/>
              <a:ext cx="176" cy="476"/>
            </a:xfrm>
            <a:custGeom>
              <a:avLst/>
              <a:gdLst>
                <a:gd name="T0" fmla="*/ 23 w 176"/>
                <a:gd name="T1" fmla="*/ 277 h 476"/>
                <a:gd name="T2" fmla="*/ 152 w 176"/>
                <a:gd name="T3" fmla="*/ 277 h 476"/>
                <a:gd name="T4" fmla="*/ 152 w 176"/>
                <a:gd name="T5" fmla="*/ 439 h 476"/>
                <a:gd name="T6" fmla="*/ 23 w 176"/>
                <a:gd name="T7" fmla="*/ 439 h 476"/>
                <a:gd name="T8" fmla="*/ 0 w 176"/>
                <a:gd name="T9" fmla="*/ 476 h 476"/>
                <a:gd name="T10" fmla="*/ 176 w 176"/>
                <a:gd name="T11" fmla="*/ 476 h 476"/>
                <a:gd name="T12" fmla="*/ 176 w 176"/>
                <a:gd name="T13" fmla="*/ 0 h 476"/>
                <a:gd name="T14" fmla="*/ 0 w 176"/>
                <a:gd name="T15" fmla="*/ 0 h 476"/>
                <a:gd name="T16" fmla="*/ 23 w 176"/>
                <a:gd name="T17" fmla="*/ 37 h 476"/>
                <a:gd name="T18" fmla="*/ 152 w 176"/>
                <a:gd name="T19" fmla="*/ 37 h 476"/>
                <a:gd name="T20" fmla="*/ 152 w 176"/>
                <a:gd name="T21" fmla="*/ 219 h 476"/>
                <a:gd name="T22" fmla="*/ 23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3" y="439"/>
                  </a:lnTo>
                  <a:lnTo>
                    <a:pt x="0" y="476"/>
                  </a:lnTo>
                  <a:lnTo>
                    <a:pt x="176" y="476"/>
                  </a:lnTo>
                  <a:lnTo>
                    <a:pt x="176" y="0"/>
                  </a:lnTo>
                  <a:lnTo>
                    <a:pt x="0" y="0"/>
                  </a:lnTo>
                  <a:lnTo>
                    <a:pt x="23" y="37"/>
                  </a:lnTo>
                  <a:lnTo>
                    <a:pt x="152" y="37"/>
                  </a:lnTo>
                  <a:lnTo>
                    <a:pt x="152" y="219"/>
                  </a:lnTo>
                  <a:lnTo>
                    <a:pt x="23" y="219"/>
                  </a:lnTo>
                  <a:lnTo>
                    <a:pt x="23" y="277"/>
                  </a:lnTo>
                  <a:close/>
                </a:path>
              </a:pathLst>
            </a:custGeom>
            <a:solidFill>
              <a:srgbClr val="FFE5B7"/>
            </a:solidFill>
            <a:ln w="9525">
              <a:noFill/>
              <a:round/>
              <a:headEnd/>
              <a:tailEnd/>
            </a:ln>
          </p:spPr>
          <p:txBody>
            <a:bodyPr/>
            <a:lstStyle/>
            <a:p>
              <a:endParaRPr lang="en-US"/>
            </a:p>
          </p:txBody>
        </p:sp>
        <p:sp>
          <p:nvSpPr>
            <p:cNvPr id="44153" name="Freeform 1096"/>
            <p:cNvSpPr>
              <a:spLocks/>
            </p:cNvSpPr>
            <p:nvPr/>
          </p:nvSpPr>
          <p:spPr bwMode="auto">
            <a:xfrm>
              <a:off x="3707" y="2439"/>
              <a:ext cx="23" cy="476"/>
            </a:xfrm>
            <a:custGeom>
              <a:avLst/>
              <a:gdLst>
                <a:gd name="T0" fmla="*/ 23 w 23"/>
                <a:gd name="T1" fmla="*/ 37 h 476"/>
                <a:gd name="T2" fmla="*/ 23 w 23"/>
                <a:gd name="T3" fmla="*/ 439 h 476"/>
                <a:gd name="T4" fmla="*/ 0 w 23"/>
                <a:gd name="T5" fmla="*/ 476 h 476"/>
                <a:gd name="T6" fmla="*/ 0 w 23"/>
                <a:gd name="T7" fmla="*/ 0 h 476"/>
                <a:gd name="T8" fmla="*/ 23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23" y="37"/>
                  </a:moveTo>
                  <a:lnTo>
                    <a:pt x="23" y="439"/>
                  </a:lnTo>
                  <a:lnTo>
                    <a:pt x="0" y="476"/>
                  </a:lnTo>
                  <a:lnTo>
                    <a:pt x="0" y="0"/>
                  </a:lnTo>
                  <a:lnTo>
                    <a:pt x="23" y="37"/>
                  </a:lnTo>
                  <a:close/>
                </a:path>
              </a:pathLst>
            </a:custGeom>
            <a:solidFill>
              <a:srgbClr val="FFE5B7"/>
            </a:solidFill>
            <a:ln w="9525">
              <a:noFill/>
              <a:round/>
              <a:headEnd/>
              <a:tailEnd/>
            </a:ln>
          </p:spPr>
          <p:txBody>
            <a:bodyPr/>
            <a:lstStyle/>
            <a:p>
              <a:endParaRPr lang="en-US"/>
            </a:p>
          </p:txBody>
        </p:sp>
        <p:sp>
          <p:nvSpPr>
            <p:cNvPr id="44154" name="Freeform 1097"/>
            <p:cNvSpPr>
              <a:spLocks/>
            </p:cNvSpPr>
            <p:nvPr/>
          </p:nvSpPr>
          <p:spPr bwMode="auto">
            <a:xfrm>
              <a:off x="3449" y="2439"/>
              <a:ext cx="176" cy="476"/>
            </a:xfrm>
            <a:custGeom>
              <a:avLst/>
              <a:gdLst>
                <a:gd name="T0" fmla="*/ 24 w 176"/>
                <a:gd name="T1" fmla="*/ 277 h 476"/>
                <a:gd name="T2" fmla="*/ 153 w 176"/>
                <a:gd name="T3" fmla="*/ 277 h 476"/>
                <a:gd name="T4" fmla="*/ 153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3 w 176"/>
                <a:gd name="T19" fmla="*/ 37 h 476"/>
                <a:gd name="T20" fmla="*/ 153 w 176"/>
                <a:gd name="T21" fmla="*/ 219 h 476"/>
                <a:gd name="T22" fmla="*/ 24 w 176"/>
                <a:gd name="T23" fmla="*/ 219 h 476"/>
                <a:gd name="T24" fmla="*/ 24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4" y="277"/>
                  </a:moveTo>
                  <a:lnTo>
                    <a:pt x="153" y="277"/>
                  </a:lnTo>
                  <a:lnTo>
                    <a:pt x="153" y="439"/>
                  </a:lnTo>
                  <a:lnTo>
                    <a:pt x="24" y="439"/>
                  </a:lnTo>
                  <a:lnTo>
                    <a:pt x="0" y="476"/>
                  </a:lnTo>
                  <a:lnTo>
                    <a:pt x="176" y="476"/>
                  </a:lnTo>
                  <a:lnTo>
                    <a:pt x="176" y="0"/>
                  </a:lnTo>
                  <a:lnTo>
                    <a:pt x="0" y="0"/>
                  </a:lnTo>
                  <a:lnTo>
                    <a:pt x="24" y="37"/>
                  </a:lnTo>
                  <a:lnTo>
                    <a:pt x="153" y="37"/>
                  </a:lnTo>
                  <a:lnTo>
                    <a:pt x="153" y="219"/>
                  </a:lnTo>
                  <a:lnTo>
                    <a:pt x="24" y="219"/>
                  </a:lnTo>
                  <a:lnTo>
                    <a:pt x="24" y="277"/>
                  </a:lnTo>
                  <a:close/>
                </a:path>
              </a:pathLst>
            </a:custGeom>
            <a:solidFill>
              <a:srgbClr val="FFE5B7"/>
            </a:solidFill>
            <a:ln w="9525">
              <a:noFill/>
              <a:round/>
              <a:headEnd/>
              <a:tailEnd/>
            </a:ln>
          </p:spPr>
          <p:txBody>
            <a:bodyPr/>
            <a:lstStyle/>
            <a:p>
              <a:endParaRPr lang="en-US"/>
            </a:p>
          </p:txBody>
        </p:sp>
        <p:sp>
          <p:nvSpPr>
            <p:cNvPr id="44155" name="Freeform 1098"/>
            <p:cNvSpPr>
              <a:spLocks/>
            </p:cNvSpPr>
            <p:nvPr/>
          </p:nvSpPr>
          <p:spPr bwMode="auto">
            <a:xfrm>
              <a:off x="3449"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44156" name="Freeform 1099"/>
            <p:cNvSpPr>
              <a:spLocks/>
            </p:cNvSpPr>
            <p:nvPr/>
          </p:nvSpPr>
          <p:spPr bwMode="auto">
            <a:xfrm>
              <a:off x="3707" y="3056"/>
              <a:ext cx="176" cy="473"/>
            </a:xfrm>
            <a:custGeom>
              <a:avLst/>
              <a:gdLst>
                <a:gd name="T0" fmla="*/ 23 w 176"/>
                <a:gd name="T1" fmla="*/ 275 h 473"/>
                <a:gd name="T2" fmla="*/ 152 w 176"/>
                <a:gd name="T3" fmla="*/ 275 h 473"/>
                <a:gd name="T4" fmla="*/ 152 w 176"/>
                <a:gd name="T5" fmla="*/ 437 h 473"/>
                <a:gd name="T6" fmla="*/ 23 w 176"/>
                <a:gd name="T7" fmla="*/ 437 h 473"/>
                <a:gd name="T8" fmla="*/ 0 w 176"/>
                <a:gd name="T9" fmla="*/ 473 h 473"/>
                <a:gd name="T10" fmla="*/ 176 w 176"/>
                <a:gd name="T11" fmla="*/ 473 h 473"/>
                <a:gd name="T12" fmla="*/ 176 w 176"/>
                <a:gd name="T13" fmla="*/ 0 h 473"/>
                <a:gd name="T14" fmla="*/ 0 w 176"/>
                <a:gd name="T15" fmla="*/ 0 h 473"/>
                <a:gd name="T16" fmla="*/ 23 w 176"/>
                <a:gd name="T17" fmla="*/ 35 h 473"/>
                <a:gd name="T18" fmla="*/ 152 w 176"/>
                <a:gd name="T19" fmla="*/ 35 h 473"/>
                <a:gd name="T20" fmla="*/ 152 w 176"/>
                <a:gd name="T21" fmla="*/ 217 h 473"/>
                <a:gd name="T22" fmla="*/ 23 w 176"/>
                <a:gd name="T23" fmla="*/ 217 h 473"/>
                <a:gd name="T24" fmla="*/ 2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3" y="275"/>
                  </a:moveTo>
                  <a:lnTo>
                    <a:pt x="152" y="275"/>
                  </a:lnTo>
                  <a:lnTo>
                    <a:pt x="152" y="437"/>
                  </a:lnTo>
                  <a:lnTo>
                    <a:pt x="23" y="437"/>
                  </a:lnTo>
                  <a:lnTo>
                    <a:pt x="0" y="473"/>
                  </a:lnTo>
                  <a:lnTo>
                    <a:pt x="176" y="473"/>
                  </a:lnTo>
                  <a:lnTo>
                    <a:pt x="176" y="0"/>
                  </a:lnTo>
                  <a:lnTo>
                    <a:pt x="0" y="0"/>
                  </a:lnTo>
                  <a:lnTo>
                    <a:pt x="23" y="35"/>
                  </a:lnTo>
                  <a:lnTo>
                    <a:pt x="152" y="35"/>
                  </a:lnTo>
                  <a:lnTo>
                    <a:pt x="152" y="217"/>
                  </a:lnTo>
                  <a:lnTo>
                    <a:pt x="23" y="217"/>
                  </a:lnTo>
                  <a:lnTo>
                    <a:pt x="23" y="275"/>
                  </a:lnTo>
                  <a:close/>
                </a:path>
              </a:pathLst>
            </a:custGeom>
            <a:solidFill>
              <a:srgbClr val="FFE5B7"/>
            </a:solidFill>
            <a:ln w="9525">
              <a:noFill/>
              <a:round/>
              <a:headEnd/>
              <a:tailEnd/>
            </a:ln>
          </p:spPr>
          <p:txBody>
            <a:bodyPr/>
            <a:lstStyle/>
            <a:p>
              <a:endParaRPr lang="en-US"/>
            </a:p>
          </p:txBody>
        </p:sp>
        <p:sp>
          <p:nvSpPr>
            <p:cNvPr id="44157" name="Freeform 1100"/>
            <p:cNvSpPr>
              <a:spLocks/>
            </p:cNvSpPr>
            <p:nvPr/>
          </p:nvSpPr>
          <p:spPr bwMode="auto">
            <a:xfrm>
              <a:off x="3707" y="3056"/>
              <a:ext cx="23" cy="473"/>
            </a:xfrm>
            <a:custGeom>
              <a:avLst/>
              <a:gdLst>
                <a:gd name="T0" fmla="*/ 23 w 23"/>
                <a:gd name="T1" fmla="*/ 35 h 473"/>
                <a:gd name="T2" fmla="*/ 23 w 23"/>
                <a:gd name="T3" fmla="*/ 437 h 473"/>
                <a:gd name="T4" fmla="*/ 0 w 23"/>
                <a:gd name="T5" fmla="*/ 473 h 473"/>
                <a:gd name="T6" fmla="*/ 0 w 23"/>
                <a:gd name="T7" fmla="*/ 0 h 473"/>
                <a:gd name="T8" fmla="*/ 23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23" y="35"/>
                  </a:moveTo>
                  <a:lnTo>
                    <a:pt x="23" y="437"/>
                  </a:lnTo>
                  <a:lnTo>
                    <a:pt x="0" y="473"/>
                  </a:lnTo>
                  <a:lnTo>
                    <a:pt x="0" y="0"/>
                  </a:lnTo>
                  <a:lnTo>
                    <a:pt x="23" y="35"/>
                  </a:lnTo>
                  <a:close/>
                </a:path>
              </a:pathLst>
            </a:custGeom>
            <a:solidFill>
              <a:srgbClr val="FFE5B7"/>
            </a:solidFill>
            <a:ln w="9525">
              <a:noFill/>
              <a:round/>
              <a:headEnd/>
              <a:tailEnd/>
            </a:ln>
          </p:spPr>
          <p:txBody>
            <a:bodyPr/>
            <a:lstStyle/>
            <a:p>
              <a:endParaRPr lang="en-US"/>
            </a:p>
          </p:txBody>
        </p:sp>
        <p:sp>
          <p:nvSpPr>
            <p:cNvPr id="44158" name="Freeform 1101"/>
            <p:cNvSpPr>
              <a:spLocks/>
            </p:cNvSpPr>
            <p:nvPr/>
          </p:nvSpPr>
          <p:spPr bwMode="auto">
            <a:xfrm>
              <a:off x="3449" y="3056"/>
              <a:ext cx="176" cy="473"/>
            </a:xfrm>
            <a:custGeom>
              <a:avLst/>
              <a:gdLst>
                <a:gd name="T0" fmla="*/ 24 w 176"/>
                <a:gd name="T1" fmla="*/ 275 h 473"/>
                <a:gd name="T2" fmla="*/ 153 w 176"/>
                <a:gd name="T3" fmla="*/ 275 h 473"/>
                <a:gd name="T4" fmla="*/ 153 w 176"/>
                <a:gd name="T5" fmla="*/ 437 h 473"/>
                <a:gd name="T6" fmla="*/ 24 w 176"/>
                <a:gd name="T7" fmla="*/ 437 h 473"/>
                <a:gd name="T8" fmla="*/ 0 w 176"/>
                <a:gd name="T9" fmla="*/ 473 h 473"/>
                <a:gd name="T10" fmla="*/ 176 w 176"/>
                <a:gd name="T11" fmla="*/ 473 h 473"/>
                <a:gd name="T12" fmla="*/ 176 w 176"/>
                <a:gd name="T13" fmla="*/ 0 h 473"/>
                <a:gd name="T14" fmla="*/ 0 w 176"/>
                <a:gd name="T15" fmla="*/ 0 h 473"/>
                <a:gd name="T16" fmla="*/ 24 w 176"/>
                <a:gd name="T17" fmla="*/ 35 h 473"/>
                <a:gd name="T18" fmla="*/ 153 w 176"/>
                <a:gd name="T19" fmla="*/ 35 h 473"/>
                <a:gd name="T20" fmla="*/ 153 w 176"/>
                <a:gd name="T21" fmla="*/ 217 h 473"/>
                <a:gd name="T22" fmla="*/ 24 w 176"/>
                <a:gd name="T23" fmla="*/ 217 h 473"/>
                <a:gd name="T24" fmla="*/ 24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4" y="275"/>
                  </a:moveTo>
                  <a:lnTo>
                    <a:pt x="153" y="275"/>
                  </a:lnTo>
                  <a:lnTo>
                    <a:pt x="153" y="437"/>
                  </a:lnTo>
                  <a:lnTo>
                    <a:pt x="24" y="437"/>
                  </a:lnTo>
                  <a:lnTo>
                    <a:pt x="0" y="473"/>
                  </a:lnTo>
                  <a:lnTo>
                    <a:pt x="176" y="473"/>
                  </a:lnTo>
                  <a:lnTo>
                    <a:pt x="176" y="0"/>
                  </a:lnTo>
                  <a:lnTo>
                    <a:pt x="0" y="0"/>
                  </a:lnTo>
                  <a:lnTo>
                    <a:pt x="24" y="35"/>
                  </a:lnTo>
                  <a:lnTo>
                    <a:pt x="153" y="35"/>
                  </a:lnTo>
                  <a:lnTo>
                    <a:pt x="153" y="217"/>
                  </a:lnTo>
                  <a:lnTo>
                    <a:pt x="24" y="217"/>
                  </a:lnTo>
                  <a:lnTo>
                    <a:pt x="24" y="275"/>
                  </a:lnTo>
                  <a:close/>
                </a:path>
              </a:pathLst>
            </a:custGeom>
            <a:solidFill>
              <a:srgbClr val="FFE5B7"/>
            </a:solidFill>
            <a:ln w="9525">
              <a:noFill/>
              <a:round/>
              <a:headEnd/>
              <a:tailEnd/>
            </a:ln>
          </p:spPr>
          <p:txBody>
            <a:bodyPr/>
            <a:lstStyle/>
            <a:p>
              <a:endParaRPr lang="en-US"/>
            </a:p>
          </p:txBody>
        </p:sp>
        <p:sp>
          <p:nvSpPr>
            <p:cNvPr id="44159" name="Freeform 1102"/>
            <p:cNvSpPr>
              <a:spLocks/>
            </p:cNvSpPr>
            <p:nvPr/>
          </p:nvSpPr>
          <p:spPr bwMode="auto">
            <a:xfrm>
              <a:off x="3449" y="3056"/>
              <a:ext cx="24" cy="473"/>
            </a:xfrm>
            <a:custGeom>
              <a:avLst/>
              <a:gdLst>
                <a:gd name="T0" fmla="*/ 24 w 24"/>
                <a:gd name="T1" fmla="*/ 35 h 473"/>
                <a:gd name="T2" fmla="*/ 24 w 24"/>
                <a:gd name="T3" fmla="*/ 437 h 473"/>
                <a:gd name="T4" fmla="*/ 0 w 24"/>
                <a:gd name="T5" fmla="*/ 473 h 473"/>
                <a:gd name="T6" fmla="*/ 0 w 24"/>
                <a:gd name="T7" fmla="*/ 0 h 473"/>
                <a:gd name="T8" fmla="*/ 24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24" y="35"/>
                  </a:moveTo>
                  <a:lnTo>
                    <a:pt x="24" y="437"/>
                  </a:lnTo>
                  <a:lnTo>
                    <a:pt x="0" y="473"/>
                  </a:lnTo>
                  <a:lnTo>
                    <a:pt x="0" y="0"/>
                  </a:lnTo>
                  <a:lnTo>
                    <a:pt x="24" y="35"/>
                  </a:lnTo>
                  <a:close/>
                </a:path>
              </a:pathLst>
            </a:custGeom>
            <a:solidFill>
              <a:srgbClr val="FFE5B7"/>
            </a:solidFill>
            <a:ln w="9525">
              <a:noFill/>
              <a:round/>
              <a:headEnd/>
              <a:tailEnd/>
            </a:ln>
          </p:spPr>
          <p:txBody>
            <a:bodyPr/>
            <a:lstStyle/>
            <a:p>
              <a:endParaRPr lang="en-US"/>
            </a:p>
          </p:txBody>
        </p:sp>
        <p:sp>
          <p:nvSpPr>
            <p:cNvPr id="44160" name="Rectangle 1103"/>
            <p:cNvSpPr>
              <a:spLocks noChangeArrowheads="1"/>
            </p:cNvSpPr>
            <p:nvPr/>
          </p:nvSpPr>
          <p:spPr bwMode="auto">
            <a:xfrm>
              <a:off x="4221" y="2698"/>
              <a:ext cx="175" cy="18"/>
            </a:xfrm>
            <a:prstGeom prst="rect">
              <a:avLst/>
            </a:prstGeom>
            <a:solidFill>
              <a:srgbClr val="FFE5B7"/>
            </a:solidFill>
            <a:ln w="9525">
              <a:noFill/>
              <a:miter lim="800000"/>
              <a:headEnd/>
              <a:tailEnd/>
            </a:ln>
          </p:spPr>
          <p:txBody>
            <a:bodyPr/>
            <a:lstStyle/>
            <a:p>
              <a:pPr algn="ctr" eaLnBrk="0" hangingPunct="0"/>
              <a:endParaRPr lang="en-US"/>
            </a:p>
          </p:txBody>
        </p:sp>
        <p:sp>
          <p:nvSpPr>
            <p:cNvPr id="44161" name="Rectangle 1104"/>
            <p:cNvSpPr>
              <a:spLocks noChangeArrowheads="1"/>
            </p:cNvSpPr>
            <p:nvPr/>
          </p:nvSpPr>
          <p:spPr bwMode="auto">
            <a:xfrm>
              <a:off x="4477"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2" name="Rectangle 1105"/>
            <p:cNvSpPr>
              <a:spLocks noChangeArrowheads="1"/>
            </p:cNvSpPr>
            <p:nvPr/>
          </p:nvSpPr>
          <p:spPr bwMode="auto">
            <a:xfrm>
              <a:off x="4735"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3" name="Rectangle 1106"/>
            <p:cNvSpPr>
              <a:spLocks noChangeArrowheads="1"/>
            </p:cNvSpPr>
            <p:nvPr/>
          </p:nvSpPr>
          <p:spPr bwMode="auto">
            <a:xfrm>
              <a:off x="4477"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4" name="Rectangle 1107"/>
            <p:cNvSpPr>
              <a:spLocks noChangeArrowheads="1"/>
            </p:cNvSpPr>
            <p:nvPr/>
          </p:nvSpPr>
          <p:spPr bwMode="auto">
            <a:xfrm>
              <a:off x="4735"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5" name="Rectangle 1108"/>
            <p:cNvSpPr>
              <a:spLocks noChangeArrowheads="1"/>
            </p:cNvSpPr>
            <p:nvPr/>
          </p:nvSpPr>
          <p:spPr bwMode="auto">
            <a:xfrm>
              <a:off x="3964"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6" name="Rectangle 1109"/>
            <p:cNvSpPr>
              <a:spLocks noChangeArrowheads="1"/>
            </p:cNvSpPr>
            <p:nvPr/>
          </p:nvSpPr>
          <p:spPr bwMode="auto">
            <a:xfrm>
              <a:off x="3707"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7" name="Rectangle 1110"/>
            <p:cNvSpPr>
              <a:spLocks noChangeArrowheads="1"/>
            </p:cNvSpPr>
            <p:nvPr/>
          </p:nvSpPr>
          <p:spPr bwMode="auto">
            <a:xfrm>
              <a:off x="3449" y="2698"/>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8" name="Rectangle 1111"/>
            <p:cNvSpPr>
              <a:spLocks noChangeArrowheads="1"/>
            </p:cNvSpPr>
            <p:nvPr/>
          </p:nvSpPr>
          <p:spPr bwMode="auto">
            <a:xfrm>
              <a:off x="3707"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69" name="Rectangle 1112"/>
            <p:cNvSpPr>
              <a:spLocks noChangeArrowheads="1"/>
            </p:cNvSpPr>
            <p:nvPr/>
          </p:nvSpPr>
          <p:spPr bwMode="auto">
            <a:xfrm>
              <a:off x="3449" y="3313"/>
              <a:ext cx="176" cy="18"/>
            </a:xfrm>
            <a:prstGeom prst="rect">
              <a:avLst/>
            </a:prstGeom>
            <a:solidFill>
              <a:srgbClr val="FFE5B7"/>
            </a:solidFill>
            <a:ln w="9525">
              <a:noFill/>
              <a:miter lim="800000"/>
              <a:headEnd/>
              <a:tailEnd/>
            </a:ln>
          </p:spPr>
          <p:txBody>
            <a:bodyPr/>
            <a:lstStyle/>
            <a:p>
              <a:pPr algn="ctr" eaLnBrk="0" hangingPunct="0"/>
              <a:endParaRPr lang="en-US"/>
            </a:p>
          </p:txBody>
        </p:sp>
        <p:sp>
          <p:nvSpPr>
            <p:cNvPr id="44170" name="Freeform 1113"/>
            <p:cNvSpPr>
              <a:spLocks/>
            </p:cNvSpPr>
            <p:nvPr/>
          </p:nvSpPr>
          <p:spPr bwMode="auto">
            <a:xfrm>
              <a:off x="4437" y="3623"/>
              <a:ext cx="524" cy="216"/>
            </a:xfrm>
            <a:custGeom>
              <a:avLst/>
              <a:gdLst>
                <a:gd name="T0" fmla="*/ 0 w 524"/>
                <a:gd name="T1" fmla="*/ 216 h 216"/>
                <a:gd name="T2" fmla="*/ 496 w 524"/>
                <a:gd name="T3" fmla="*/ 212 h 216"/>
                <a:gd name="T4" fmla="*/ 514 w 524"/>
                <a:gd name="T5" fmla="*/ 192 h 216"/>
                <a:gd name="T6" fmla="*/ 524 w 524"/>
                <a:gd name="T7" fmla="*/ 161 h 216"/>
                <a:gd name="T8" fmla="*/ 518 w 524"/>
                <a:gd name="T9" fmla="*/ 135 h 216"/>
                <a:gd name="T10" fmla="*/ 516 w 524"/>
                <a:gd name="T11" fmla="*/ 113 h 216"/>
                <a:gd name="T12" fmla="*/ 521 w 524"/>
                <a:gd name="T13" fmla="*/ 68 h 216"/>
                <a:gd name="T14" fmla="*/ 514 w 524"/>
                <a:gd name="T15" fmla="*/ 32 h 216"/>
                <a:gd name="T16" fmla="*/ 496 w 524"/>
                <a:gd name="T17" fmla="*/ 6 h 216"/>
                <a:gd name="T18" fmla="*/ 478 w 524"/>
                <a:gd name="T19" fmla="*/ 4 h 216"/>
                <a:gd name="T20" fmla="*/ 459 w 524"/>
                <a:gd name="T21" fmla="*/ 0 h 216"/>
                <a:gd name="T22" fmla="*/ 440 w 524"/>
                <a:gd name="T23" fmla="*/ 12 h 216"/>
                <a:gd name="T24" fmla="*/ 428 w 524"/>
                <a:gd name="T25" fmla="*/ 34 h 216"/>
                <a:gd name="T26" fmla="*/ 421 w 524"/>
                <a:gd name="T27" fmla="*/ 40 h 216"/>
                <a:gd name="T28" fmla="*/ 406 w 524"/>
                <a:gd name="T29" fmla="*/ 24 h 216"/>
                <a:gd name="T30" fmla="*/ 387 w 524"/>
                <a:gd name="T31" fmla="*/ 20 h 216"/>
                <a:gd name="T32" fmla="*/ 371 w 524"/>
                <a:gd name="T33" fmla="*/ 34 h 216"/>
                <a:gd name="T34" fmla="*/ 361 w 524"/>
                <a:gd name="T35" fmla="*/ 36 h 216"/>
                <a:gd name="T36" fmla="*/ 348 w 524"/>
                <a:gd name="T37" fmla="*/ 14 h 216"/>
                <a:gd name="T38" fmla="*/ 329 w 524"/>
                <a:gd name="T39" fmla="*/ 4 h 216"/>
                <a:gd name="T40" fmla="*/ 312 w 524"/>
                <a:gd name="T41" fmla="*/ 12 h 216"/>
                <a:gd name="T42" fmla="*/ 296 w 524"/>
                <a:gd name="T43" fmla="*/ 20 h 216"/>
                <a:gd name="T44" fmla="*/ 278 w 524"/>
                <a:gd name="T45" fmla="*/ 26 h 216"/>
                <a:gd name="T46" fmla="*/ 267 w 524"/>
                <a:gd name="T47" fmla="*/ 28 h 216"/>
                <a:gd name="T48" fmla="*/ 250 w 524"/>
                <a:gd name="T49" fmla="*/ 14 h 216"/>
                <a:gd name="T50" fmla="*/ 228 w 524"/>
                <a:gd name="T51" fmla="*/ 16 h 216"/>
                <a:gd name="T52" fmla="*/ 210 w 524"/>
                <a:gd name="T53" fmla="*/ 30 h 216"/>
                <a:gd name="T54" fmla="*/ 201 w 524"/>
                <a:gd name="T55" fmla="*/ 32 h 216"/>
                <a:gd name="T56" fmla="*/ 187 w 524"/>
                <a:gd name="T57" fmla="*/ 16 h 216"/>
                <a:gd name="T58" fmla="*/ 171 w 524"/>
                <a:gd name="T59" fmla="*/ 12 h 216"/>
                <a:gd name="T60" fmla="*/ 154 w 524"/>
                <a:gd name="T61" fmla="*/ 24 h 216"/>
                <a:gd name="T62" fmla="*/ 145 w 524"/>
                <a:gd name="T63" fmla="*/ 22 h 216"/>
                <a:gd name="T64" fmla="*/ 134 w 524"/>
                <a:gd name="T65" fmla="*/ 10 h 216"/>
                <a:gd name="T66" fmla="*/ 120 w 524"/>
                <a:gd name="T67" fmla="*/ 8 h 216"/>
                <a:gd name="T68" fmla="*/ 107 w 524"/>
                <a:gd name="T69" fmla="*/ 24 h 216"/>
                <a:gd name="T70" fmla="*/ 96 w 524"/>
                <a:gd name="T71" fmla="*/ 30 h 216"/>
                <a:gd name="T72" fmla="*/ 83 w 524"/>
                <a:gd name="T73" fmla="*/ 22 h 216"/>
                <a:gd name="T74" fmla="*/ 72 w 524"/>
                <a:gd name="T75" fmla="*/ 22 h 216"/>
                <a:gd name="T76" fmla="*/ 62 w 524"/>
                <a:gd name="T77" fmla="*/ 32 h 216"/>
                <a:gd name="T78" fmla="*/ 52 w 524"/>
                <a:gd name="T79" fmla="*/ 34 h 216"/>
                <a:gd name="T80" fmla="*/ 35 w 524"/>
                <a:gd name="T81" fmla="*/ 20 h 216"/>
                <a:gd name="T82" fmla="*/ 16 w 524"/>
                <a:gd name="T83" fmla="*/ 10 h 216"/>
                <a:gd name="T84" fmla="*/ 2 w 524"/>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216"/>
                <a:gd name="T131" fmla="*/ 524 w 524"/>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216">
                  <a:moveTo>
                    <a:pt x="0" y="24"/>
                  </a:moveTo>
                  <a:lnTo>
                    <a:pt x="0" y="216"/>
                  </a:lnTo>
                  <a:lnTo>
                    <a:pt x="490" y="216"/>
                  </a:lnTo>
                  <a:lnTo>
                    <a:pt x="496" y="212"/>
                  </a:lnTo>
                  <a:lnTo>
                    <a:pt x="505" y="204"/>
                  </a:lnTo>
                  <a:lnTo>
                    <a:pt x="514" y="192"/>
                  </a:lnTo>
                  <a:lnTo>
                    <a:pt x="520" y="177"/>
                  </a:lnTo>
                  <a:lnTo>
                    <a:pt x="524" y="161"/>
                  </a:lnTo>
                  <a:lnTo>
                    <a:pt x="524" y="147"/>
                  </a:lnTo>
                  <a:lnTo>
                    <a:pt x="518" y="135"/>
                  </a:lnTo>
                  <a:lnTo>
                    <a:pt x="504" y="127"/>
                  </a:lnTo>
                  <a:lnTo>
                    <a:pt x="516" y="113"/>
                  </a:lnTo>
                  <a:lnTo>
                    <a:pt x="523" y="89"/>
                  </a:lnTo>
                  <a:lnTo>
                    <a:pt x="521" y="68"/>
                  </a:lnTo>
                  <a:lnTo>
                    <a:pt x="512" y="54"/>
                  </a:lnTo>
                  <a:lnTo>
                    <a:pt x="514" y="32"/>
                  </a:lnTo>
                  <a:lnTo>
                    <a:pt x="506" y="14"/>
                  </a:lnTo>
                  <a:lnTo>
                    <a:pt x="496" y="6"/>
                  </a:lnTo>
                  <a:lnTo>
                    <a:pt x="485" y="14"/>
                  </a:lnTo>
                  <a:lnTo>
                    <a:pt x="478" y="4"/>
                  </a:lnTo>
                  <a:lnTo>
                    <a:pt x="469" y="0"/>
                  </a:lnTo>
                  <a:lnTo>
                    <a:pt x="459" y="0"/>
                  </a:lnTo>
                  <a:lnTo>
                    <a:pt x="449" y="4"/>
                  </a:lnTo>
                  <a:lnTo>
                    <a:pt x="440" y="12"/>
                  </a:lnTo>
                  <a:lnTo>
                    <a:pt x="433" y="22"/>
                  </a:lnTo>
                  <a:lnTo>
                    <a:pt x="428" y="34"/>
                  </a:lnTo>
                  <a:lnTo>
                    <a:pt x="426" y="48"/>
                  </a:lnTo>
                  <a:lnTo>
                    <a:pt x="421" y="40"/>
                  </a:lnTo>
                  <a:lnTo>
                    <a:pt x="415" y="32"/>
                  </a:lnTo>
                  <a:lnTo>
                    <a:pt x="406" y="24"/>
                  </a:lnTo>
                  <a:lnTo>
                    <a:pt x="397" y="20"/>
                  </a:lnTo>
                  <a:lnTo>
                    <a:pt x="387" y="20"/>
                  </a:lnTo>
                  <a:lnTo>
                    <a:pt x="378" y="24"/>
                  </a:lnTo>
                  <a:lnTo>
                    <a:pt x="371" y="34"/>
                  </a:lnTo>
                  <a:lnTo>
                    <a:pt x="363" y="48"/>
                  </a:lnTo>
                  <a:lnTo>
                    <a:pt x="361" y="36"/>
                  </a:lnTo>
                  <a:lnTo>
                    <a:pt x="355" y="24"/>
                  </a:lnTo>
                  <a:lnTo>
                    <a:pt x="348" y="14"/>
                  </a:lnTo>
                  <a:lnTo>
                    <a:pt x="339" y="6"/>
                  </a:lnTo>
                  <a:lnTo>
                    <a:pt x="329" y="4"/>
                  </a:lnTo>
                  <a:lnTo>
                    <a:pt x="320" y="4"/>
                  </a:lnTo>
                  <a:lnTo>
                    <a:pt x="312" y="12"/>
                  </a:lnTo>
                  <a:lnTo>
                    <a:pt x="306" y="24"/>
                  </a:lnTo>
                  <a:lnTo>
                    <a:pt x="296" y="20"/>
                  </a:lnTo>
                  <a:lnTo>
                    <a:pt x="286" y="20"/>
                  </a:lnTo>
                  <a:lnTo>
                    <a:pt x="278" y="26"/>
                  </a:lnTo>
                  <a:lnTo>
                    <a:pt x="272" y="40"/>
                  </a:lnTo>
                  <a:lnTo>
                    <a:pt x="267" y="28"/>
                  </a:lnTo>
                  <a:lnTo>
                    <a:pt x="259" y="20"/>
                  </a:lnTo>
                  <a:lnTo>
                    <a:pt x="250" y="14"/>
                  </a:lnTo>
                  <a:lnTo>
                    <a:pt x="239" y="14"/>
                  </a:lnTo>
                  <a:lnTo>
                    <a:pt x="228" y="16"/>
                  </a:lnTo>
                  <a:lnTo>
                    <a:pt x="217" y="22"/>
                  </a:lnTo>
                  <a:lnTo>
                    <a:pt x="210" y="30"/>
                  </a:lnTo>
                  <a:lnTo>
                    <a:pt x="203" y="44"/>
                  </a:lnTo>
                  <a:lnTo>
                    <a:pt x="201" y="32"/>
                  </a:lnTo>
                  <a:lnTo>
                    <a:pt x="195" y="22"/>
                  </a:lnTo>
                  <a:lnTo>
                    <a:pt x="187" y="16"/>
                  </a:lnTo>
                  <a:lnTo>
                    <a:pt x="179" y="12"/>
                  </a:lnTo>
                  <a:lnTo>
                    <a:pt x="171" y="12"/>
                  </a:lnTo>
                  <a:lnTo>
                    <a:pt x="162" y="16"/>
                  </a:lnTo>
                  <a:lnTo>
                    <a:pt x="154" y="24"/>
                  </a:lnTo>
                  <a:lnTo>
                    <a:pt x="148" y="34"/>
                  </a:lnTo>
                  <a:lnTo>
                    <a:pt x="145" y="22"/>
                  </a:lnTo>
                  <a:lnTo>
                    <a:pt x="140" y="14"/>
                  </a:lnTo>
                  <a:lnTo>
                    <a:pt x="134" y="10"/>
                  </a:lnTo>
                  <a:lnTo>
                    <a:pt x="127" y="8"/>
                  </a:lnTo>
                  <a:lnTo>
                    <a:pt x="120" y="8"/>
                  </a:lnTo>
                  <a:lnTo>
                    <a:pt x="112" y="14"/>
                  </a:lnTo>
                  <a:lnTo>
                    <a:pt x="107" y="24"/>
                  </a:lnTo>
                  <a:lnTo>
                    <a:pt x="103" y="36"/>
                  </a:lnTo>
                  <a:lnTo>
                    <a:pt x="96" y="30"/>
                  </a:lnTo>
                  <a:lnTo>
                    <a:pt x="90" y="24"/>
                  </a:lnTo>
                  <a:lnTo>
                    <a:pt x="83" y="22"/>
                  </a:lnTo>
                  <a:lnTo>
                    <a:pt x="77" y="22"/>
                  </a:lnTo>
                  <a:lnTo>
                    <a:pt x="72" y="22"/>
                  </a:lnTo>
                  <a:lnTo>
                    <a:pt x="67" y="26"/>
                  </a:lnTo>
                  <a:lnTo>
                    <a:pt x="62" y="32"/>
                  </a:lnTo>
                  <a:lnTo>
                    <a:pt x="58" y="40"/>
                  </a:lnTo>
                  <a:lnTo>
                    <a:pt x="52" y="34"/>
                  </a:lnTo>
                  <a:lnTo>
                    <a:pt x="44" y="28"/>
                  </a:lnTo>
                  <a:lnTo>
                    <a:pt x="35" y="20"/>
                  </a:lnTo>
                  <a:lnTo>
                    <a:pt x="25" y="14"/>
                  </a:lnTo>
                  <a:lnTo>
                    <a:pt x="16" y="10"/>
                  </a:lnTo>
                  <a:lnTo>
                    <a:pt x="8" y="10"/>
                  </a:lnTo>
                  <a:lnTo>
                    <a:pt x="2" y="14"/>
                  </a:lnTo>
                  <a:lnTo>
                    <a:pt x="0" y="24"/>
                  </a:lnTo>
                  <a:close/>
                </a:path>
              </a:pathLst>
            </a:custGeom>
            <a:solidFill>
              <a:srgbClr val="00FF00"/>
            </a:solidFill>
            <a:ln w="9525">
              <a:noFill/>
              <a:round/>
              <a:headEnd/>
              <a:tailEnd/>
            </a:ln>
          </p:spPr>
          <p:txBody>
            <a:bodyPr/>
            <a:lstStyle/>
            <a:p>
              <a:endParaRPr lang="en-US"/>
            </a:p>
          </p:txBody>
        </p:sp>
        <p:sp>
          <p:nvSpPr>
            <p:cNvPr id="44171" name="Freeform 1114"/>
            <p:cNvSpPr>
              <a:spLocks/>
            </p:cNvSpPr>
            <p:nvPr/>
          </p:nvSpPr>
          <p:spPr bwMode="auto">
            <a:xfrm>
              <a:off x="3398" y="3623"/>
              <a:ext cx="526" cy="216"/>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44172" name="Text Box 1115"/>
            <p:cNvSpPr txBox="1">
              <a:spLocks noChangeArrowheads="1"/>
            </p:cNvSpPr>
            <p:nvPr/>
          </p:nvSpPr>
          <p:spPr bwMode="auto">
            <a:xfrm>
              <a:off x="3790" y="2228"/>
              <a:ext cx="801" cy="250"/>
            </a:xfrm>
            <a:prstGeom prst="rect">
              <a:avLst/>
            </a:prstGeom>
            <a:noFill/>
            <a:ln w="12700">
              <a:noFill/>
              <a:miter lim="800000"/>
              <a:headEnd/>
              <a:tailEnd/>
            </a:ln>
          </p:spPr>
          <p:txBody>
            <a:bodyPr wrap="none">
              <a:spAutoFit/>
            </a:bodyPr>
            <a:lstStyle/>
            <a:p>
              <a:pPr eaLnBrk="0" hangingPunct="0"/>
              <a:r>
                <a:rPr lang="en-US" sz="2000">
                  <a:solidFill>
                    <a:srgbClr val="FF9933"/>
                  </a:solidFill>
                </a:rPr>
                <a:t>SCHOOL</a:t>
              </a:r>
            </a:p>
          </p:txBody>
        </p:sp>
      </p:grpSp>
      <p:sp>
        <p:nvSpPr>
          <p:cNvPr id="407644" name="Text Box 1116"/>
          <p:cNvSpPr txBox="1">
            <a:spLocks noChangeArrowheads="1"/>
          </p:cNvSpPr>
          <p:nvPr/>
        </p:nvSpPr>
        <p:spPr bwMode="auto">
          <a:xfrm>
            <a:off x="877888" y="3738563"/>
            <a:ext cx="1760537" cy="457200"/>
          </a:xfrm>
          <a:prstGeom prst="rect">
            <a:avLst/>
          </a:prstGeom>
          <a:noFill/>
          <a:ln w="9525">
            <a:noFill/>
            <a:miter lim="800000"/>
            <a:headEnd/>
            <a:tailEnd/>
          </a:ln>
        </p:spPr>
        <p:txBody>
          <a:bodyPr wrap="none">
            <a:spAutoFit/>
          </a:bodyPr>
          <a:lstStyle/>
          <a:p>
            <a:pPr algn="ctr" eaLnBrk="0" hangingPunct="0"/>
            <a:r>
              <a:rPr lang="en-US">
                <a:solidFill>
                  <a:schemeClr val="tx1"/>
                </a:solidFill>
              </a:rPr>
              <a:t>DAMAGED</a:t>
            </a:r>
          </a:p>
        </p:txBody>
      </p:sp>
      <p:grpSp>
        <p:nvGrpSpPr>
          <p:cNvPr id="4" name="Group 1117"/>
          <p:cNvGrpSpPr>
            <a:grpSpLocks/>
          </p:cNvGrpSpPr>
          <p:nvPr/>
        </p:nvGrpSpPr>
        <p:grpSpPr bwMode="auto">
          <a:xfrm>
            <a:off x="382588" y="4356100"/>
            <a:ext cx="2613025" cy="1857375"/>
            <a:chOff x="134" y="2344"/>
            <a:chExt cx="1646" cy="1045"/>
          </a:xfrm>
        </p:grpSpPr>
        <p:sp>
          <p:nvSpPr>
            <p:cNvPr id="44045" name="Freeform 1118"/>
            <p:cNvSpPr>
              <a:spLocks/>
            </p:cNvSpPr>
            <p:nvPr/>
          </p:nvSpPr>
          <p:spPr bwMode="auto">
            <a:xfrm>
              <a:off x="240" y="2437"/>
              <a:ext cx="1448" cy="785"/>
            </a:xfrm>
            <a:custGeom>
              <a:avLst/>
              <a:gdLst>
                <a:gd name="T0" fmla="*/ 0 w 3909"/>
                <a:gd name="T1" fmla="*/ 1 h 1343"/>
                <a:gd name="T2" fmla="*/ 0 w 3909"/>
                <a:gd name="T3" fmla="*/ 0 h 1343"/>
                <a:gd name="T4" fmla="*/ 0 w 3909"/>
                <a:gd name="T5" fmla="*/ 0 h 1343"/>
                <a:gd name="T6" fmla="*/ 0 w 3909"/>
                <a:gd name="T7" fmla="*/ 1 h 1343"/>
                <a:gd name="T8" fmla="*/ 0 w 3909"/>
                <a:gd name="T9" fmla="*/ 1 h 1343"/>
                <a:gd name="T10" fmla="*/ 0 60000 65536"/>
                <a:gd name="T11" fmla="*/ 0 60000 65536"/>
                <a:gd name="T12" fmla="*/ 0 60000 65536"/>
                <a:gd name="T13" fmla="*/ 0 60000 65536"/>
                <a:gd name="T14" fmla="*/ 0 60000 65536"/>
                <a:gd name="T15" fmla="*/ 0 w 3909"/>
                <a:gd name="T16" fmla="*/ 0 h 1343"/>
                <a:gd name="T17" fmla="*/ 3909 w 3909"/>
                <a:gd name="T18" fmla="*/ 1343 h 1343"/>
              </a:gdLst>
              <a:ahLst/>
              <a:cxnLst>
                <a:cxn ang="T10">
                  <a:pos x="T0" y="T1"/>
                </a:cxn>
                <a:cxn ang="T11">
                  <a:pos x="T2" y="T3"/>
                </a:cxn>
                <a:cxn ang="T12">
                  <a:pos x="T4" y="T5"/>
                </a:cxn>
                <a:cxn ang="T13">
                  <a:pos x="T6" y="T7"/>
                </a:cxn>
                <a:cxn ang="T14">
                  <a:pos x="T8" y="T9"/>
                </a:cxn>
              </a:cxnLst>
              <a:rect l="T15" t="T16" r="T17" b="T18"/>
              <a:pathLst>
                <a:path w="3909" h="1343">
                  <a:moveTo>
                    <a:pt x="0" y="1343"/>
                  </a:moveTo>
                  <a:lnTo>
                    <a:pt x="0" y="0"/>
                  </a:lnTo>
                  <a:lnTo>
                    <a:pt x="3909" y="0"/>
                  </a:lnTo>
                  <a:lnTo>
                    <a:pt x="3909" y="1337"/>
                  </a:lnTo>
                  <a:lnTo>
                    <a:pt x="0" y="1343"/>
                  </a:lnTo>
                  <a:close/>
                </a:path>
              </a:pathLst>
            </a:custGeom>
            <a:solidFill>
              <a:srgbClr val="996600"/>
            </a:solidFill>
            <a:ln w="9525">
              <a:noFill/>
              <a:round/>
              <a:headEnd/>
              <a:tailEnd/>
            </a:ln>
          </p:spPr>
          <p:txBody>
            <a:bodyPr/>
            <a:lstStyle/>
            <a:p>
              <a:endParaRPr lang="en-US"/>
            </a:p>
          </p:txBody>
        </p:sp>
        <p:sp>
          <p:nvSpPr>
            <p:cNvPr id="44046" name="Rectangle 1119"/>
            <p:cNvSpPr>
              <a:spLocks noChangeArrowheads="1"/>
            </p:cNvSpPr>
            <p:nvPr/>
          </p:nvSpPr>
          <p:spPr bwMode="auto">
            <a:xfrm>
              <a:off x="1601" y="2504"/>
              <a:ext cx="50" cy="30"/>
            </a:xfrm>
            <a:prstGeom prst="rect">
              <a:avLst/>
            </a:prstGeom>
            <a:solidFill>
              <a:srgbClr val="400000"/>
            </a:solidFill>
            <a:ln w="9525">
              <a:noFill/>
              <a:miter lim="800000"/>
              <a:headEnd/>
              <a:tailEnd/>
            </a:ln>
          </p:spPr>
          <p:txBody>
            <a:bodyPr/>
            <a:lstStyle/>
            <a:p>
              <a:pPr algn="ctr" eaLnBrk="0" hangingPunct="0"/>
              <a:endParaRPr lang="en-US"/>
            </a:p>
          </p:txBody>
        </p:sp>
        <p:sp>
          <p:nvSpPr>
            <p:cNvPr id="44047" name="Rectangle 1120"/>
            <p:cNvSpPr>
              <a:spLocks noChangeArrowheads="1"/>
            </p:cNvSpPr>
            <p:nvPr/>
          </p:nvSpPr>
          <p:spPr bwMode="auto">
            <a:xfrm>
              <a:off x="1462" y="2788"/>
              <a:ext cx="50" cy="32"/>
            </a:xfrm>
            <a:prstGeom prst="rect">
              <a:avLst/>
            </a:prstGeom>
            <a:solidFill>
              <a:srgbClr val="200000"/>
            </a:solidFill>
            <a:ln w="9525">
              <a:noFill/>
              <a:miter lim="800000"/>
              <a:headEnd/>
              <a:tailEnd/>
            </a:ln>
          </p:spPr>
          <p:txBody>
            <a:bodyPr/>
            <a:lstStyle/>
            <a:p>
              <a:pPr algn="ctr" eaLnBrk="0" hangingPunct="0"/>
              <a:endParaRPr lang="en-US"/>
            </a:p>
          </p:txBody>
        </p:sp>
        <p:sp>
          <p:nvSpPr>
            <p:cNvPr id="44048" name="Rectangle 1121"/>
            <p:cNvSpPr>
              <a:spLocks noChangeArrowheads="1"/>
            </p:cNvSpPr>
            <p:nvPr/>
          </p:nvSpPr>
          <p:spPr bwMode="auto">
            <a:xfrm>
              <a:off x="1611" y="2656"/>
              <a:ext cx="52" cy="26"/>
            </a:xfrm>
            <a:prstGeom prst="rect">
              <a:avLst/>
            </a:prstGeom>
            <a:solidFill>
              <a:srgbClr val="400000"/>
            </a:solidFill>
            <a:ln w="9525">
              <a:noFill/>
              <a:miter lim="800000"/>
              <a:headEnd/>
              <a:tailEnd/>
            </a:ln>
          </p:spPr>
          <p:txBody>
            <a:bodyPr/>
            <a:lstStyle/>
            <a:p>
              <a:pPr algn="ctr" eaLnBrk="0" hangingPunct="0"/>
              <a:endParaRPr lang="en-US"/>
            </a:p>
          </p:txBody>
        </p:sp>
        <p:sp>
          <p:nvSpPr>
            <p:cNvPr id="44049" name="Rectangle 1122"/>
            <p:cNvSpPr>
              <a:spLocks noChangeArrowheads="1"/>
            </p:cNvSpPr>
            <p:nvPr/>
          </p:nvSpPr>
          <p:spPr bwMode="auto">
            <a:xfrm>
              <a:off x="1578" y="2610"/>
              <a:ext cx="48" cy="30"/>
            </a:xfrm>
            <a:prstGeom prst="rect">
              <a:avLst/>
            </a:prstGeom>
            <a:solidFill>
              <a:srgbClr val="200000"/>
            </a:solidFill>
            <a:ln w="9525">
              <a:noFill/>
              <a:miter lim="800000"/>
              <a:headEnd/>
              <a:tailEnd/>
            </a:ln>
          </p:spPr>
          <p:txBody>
            <a:bodyPr/>
            <a:lstStyle/>
            <a:p>
              <a:pPr algn="ctr" eaLnBrk="0" hangingPunct="0"/>
              <a:endParaRPr lang="en-US"/>
            </a:p>
          </p:txBody>
        </p:sp>
        <p:sp>
          <p:nvSpPr>
            <p:cNvPr id="44050" name="Rectangle 1123"/>
            <p:cNvSpPr>
              <a:spLocks noChangeArrowheads="1"/>
            </p:cNvSpPr>
            <p:nvPr/>
          </p:nvSpPr>
          <p:spPr bwMode="auto">
            <a:xfrm>
              <a:off x="1611" y="3000"/>
              <a:ext cx="52" cy="31"/>
            </a:xfrm>
            <a:prstGeom prst="rect">
              <a:avLst/>
            </a:prstGeom>
            <a:solidFill>
              <a:srgbClr val="400000"/>
            </a:solidFill>
            <a:ln w="9525">
              <a:noFill/>
              <a:miter lim="800000"/>
              <a:headEnd/>
              <a:tailEnd/>
            </a:ln>
          </p:spPr>
          <p:txBody>
            <a:bodyPr/>
            <a:lstStyle/>
            <a:p>
              <a:pPr algn="ctr" eaLnBrk="0" hangingPunct="0"/>
              <a:endParaRPr lang="en-US"/>
            </a:p>
          </p:txBody>
        </p:sp>
        <p:sp>
          <p:nvSpPr>
            <p:cNvPr id="44051" name="Rectangle 1124"/>
            <p:cNvSpPr>
              <a:spLocks noChangeArrowheads="1"/>
            </p:cNvSpPr>
            <p:nvPr/>
          </p:nvSpPr>
          <p:spPr bwMode="auto">
            <a:xfrm>
              <a:off x="1568" y="3067"/>
              <a:ext cx="50" cy="29"/>
            </a:xfrm>
            <a:prstGeom prst="rect">
              <a:avLst/>
            </a:prstGeom>
            <a:solidFill>
              <a:srgbClr val="400000"/>
            </a:solidFill>
            <a:ln w="9525">
              <a:noFill/>
              <a:miter lim="800000"/>
              <a:headEnd/>
              <a:tailEnd/>
            </a:ln>
          </p:spPr>
          <p:txBody>
            <a:bodyPr/>
            <a:lstStyle/>
            <a:p>
              <a:pPr algn="ctr" eaLnBrk="0" hangingPunct="0"/>
              <a:endParaRPr lang="en-US"/>
            </a:p>
          </p:txBody>
        </p:sp>
        <p:sp>
          <p:nvSpPr>
            <p:cNvPr id="44052" name="Rectangle 1125"/>
            <p:cNvSpPr>
              <a:spLocks noChangeArrowheads="1"/>
            </p:cNvSpPr>
            <p:nvPr/>
          </p:nvSpPr>
          <p:spPr bwMode="auto">
            <a:xfrm>
              <a:off x="1468" y="3118"/>
              <a:ext cx="52" cy="30"/>
            </a:xfrm>
            <a:prstGeom prst="rect">
              <a:avLst/>
            </a:prstGeom>
            <a:solidFill>
              <a:srgbClr val="400000"/>
            </a:solidFill>
            <a:ln w="9525">
              <a:noFill/>
              <a:miter lim="800000"/>
              <a:headEnd/>
              <a:tailEnd/>
            </a:ln>
          </p:spPr>
          <p:txBody>
            <a:bodyPr/>
            <a:lstStyle/>
            <a:p>
              <a:pPr algn="ctr" eaLnBrk="0" hangingPunct="0"/>
              <a:endParaRPr lang="en-US"/>
            </a:p>
          </p:txBody>
        </p:sp>
        <p:sp>
          <p:nvSpPr>
            <p:cNvPr id="44053" name="Rectangle 1126"/>
            <p:cNvSpPr>
              <a:spLocks noChangeArrowheads="1"/>
            </p:cNvSpPr>
            <p:nvPr/>
          </p:nvSpPr>
          <p:spPr bwMode="auto">
            <a:xfrm>
              <a:off x="1628" y="3160"/>
              <a:ext cx="50" cy="29"/>
            </a:xfrm>
            <a:prstGeom prst="rect">
              <a:avLst/>
            </a:prstGeom>
            <a:solidFill>
              <a:srgbClr val="400000"/>
            </a:solidFill>
            <a:ln w="9525">
              <a:noFill/>
              <a:miter lim="800000"/>
              <a:headEnd/>
              <a:tailEnd/>
            </a:ln>
          </p:spPr>
          <p:txBody>
            <a:bodyPr/>
            <a:lstStyle/>
            <a:p>
              <a:pPr algn="ctr" eaLnBrk="0" hangingPunct="0"/>
              <a:endParaRPr lang="en-US"/>
            </a:p>
          </p:txBody>
        </p:sp>
        <p:sp>
          <p:nvSpPr>
            <p:cNvPr id="44054" name="Rectangle 1127"/>
            <p:cNvSpPr>
              <a:spLocks noChangeArrowheads="1"/>
            </p:cNvSpPr>
            <p:nvPr/>
          </p:nvSpPr>
          <p:spPr bwMode="auto">
            <a:xfrm>
              <a:off x="1482" y="2965"/>
              <a:ext cx="50" cy="31"/>
            </a:xfrm>
            <a:prstGeom prst="rect">
              <a:avLst/>
            </a:prstGeom>
            <a:solidFill>
              <a:srgbClr val="200000"/>
            </a:solidFill>
            <a:ln w="9525">
              <a:noFill/>
              <a:miter lim="800000"/>
              <a:headEnd/>
              <a:tailEnd/>
            </a:ln>
          </p:spPr>
          <p:txBody>
            <a:bodyPr/>
            <a:lstStyle/>
            <a:p>
              <a:pPr algn="ctr" eaLnBrk="0" hangingPunct="0"/>
              <a:endParaRPr lang="en-US"/>
            </a:p>
          </p:txBody>
        </p:sp>
        <p:sp>
          <p:nvSpPr>
            <p:cNvPr id="44055" name="Rectangle 1128"/>
            <p:cNvSpPr>
              <a:spLocks noChangeArrowheads="1"/>
            </p:cNvSpPr>
            <p:nvPr/>
          </p:nvSpPr>
          <p:spPr bwMode="auto">
            <a:xfrm>
              <a:off x="328" y="2488"/>
              <a:ext cx="50" cy="29"/>
            </a:xfrm>
            <a:prstGeom prst="rect">
              <a:avLst/>
            </a:prstGeom>
            <a:solidFill>
              <a:srgbClr val="400000"/>
            </a:solidFill>
            <a:ln w="9525">
              <a:noFill/>
              <a:miter lim="800000"/>
              <a:headEnd/>
              <a:tailEnd/>
            </a:ln>
          </p:spPr>
          <p:txBody>
            <a:bodyPr/>
            <a:lstStyle/>
            <a:p>
              <a:pPr algn="ctr" eaLnBrk="0" hangingPunct="0"/>
              <a:endParaRPr lang="en-US"/>
            </a:p>
          </p:txBody>
        </p:sp>
        <p:sp>
          <p:nvSpPr>
            <p:cNvPr id="44056" name="Rectangle 1129"/>
            <p:cNvSpPr>
              <a:spLocks noChangeArrowheads="1"/>
            </p:cNvSpPr>
            <p:nvPr/>
          </p:nvSpPr>
          <p:spPr bwMode="auto">
            <a:xfrm>
              <a:off x="300" y="2653"/>
              <a:ext cx="50" cy="31"/>
            </a:xfrm>
            <a:prstGeom prst="rect">
              <a:avLst/>
            </a:prstGeom>
            <a:solidFill>
              <a:srgbClr val="400000"/>
            </a:solidFill>
            <a:ln w="9525">
              <a:noFill/>
              <a:miter lim="800000"/>
              <a:headEnd/>
              <a:tailEnd/>
            </a:ln>
          </p:spPr>
          <p:txBody>
            <a:bodyPr/>
            <a:lstStyle/>
            <a:p>
              <a:pPr algn="ctr" eaLnBrk="0" hangingPunct="0"/>
              <a:endParaRPr lang="en-US"/>
            </a:p>
          </p:txBody>
        </p:sp>
        <p:sp>
          <p:nvSpPr>
            <p:cNvPr id="44057" name="Rectangle 1130"/>
            <p:cNvSpPr>
              <a:spLocks noChangeArrowheads="1"/>
            </p:cNvSpPr>
            <p:nvPr/>
          </p:nvSpPr>
          <p:spPr bwMode="auto">
            <a:xfrm>
              <a:off x="273" y="2930"/>
              <a:ext cx="52" cy="31"/>
            </a:xfrm>
            <a:prstGeom prst="rect">
              <a:avLst/>
            </a:prstGeom>
            <a:solidFill>
              <a:srgbClr val="400000"/>
            </a:solidFill>
            <a:ln w="9525">
              <a:noFill/>
              <a:miter lim="800000"/>
              <a:headEnd/>
              <a:tailEnd/>
            </a:ln>
          </p:spPr>
          <p:txBody>
            <a:bodyPr/>
            <a:lstStyle/>
            <a:p>
              <a:pPr algn="ctr" eaLnBrk="0" hangingPunct="0"/>
              <a:endParaRPr lang="en-US"/>
            </a:p>
          </p:txBody>
        </p:sp>
        <p:sp>
          <p:nvSpPr>
            <p:cNvPr id="44058" name="Rectangle 1131"/>
            <p:cNvSpPr>
              <a:spLocks noChangeArrowheads="1"/>
            </p:cNvSpPr>
            <p:nvPr/>
          </p:nvSpPr>
          <p:spPr bwMode="auto">
            <a:xfrm rot="-844532">
              <a:off x="338" y="3154"/>
              <a:ext cx="50" cy="30"/>
            </a:xfrm>
            <a:prstGeom prst="rect">
              <a:avLst/>
            </a:prstGeom>
            <a:solidFill>
              <a:srgbClr val="400000"/>
            </a:solidFill>
            <a:ln w="9525">
              <a:noFill/>
              <a:miter lim="800000"/>
              <a:headEnd/>
              <a:tailEnd/>
            </a:ln>
          </p:spPr>
          <p:txBody>
            <a:bodyPr/>
            <a:lstStyle/>
            <a:p>
              <a:pPr algn="ctr" eaLnBrk="0" hangingPunct="0"/>
              <a:endParaRPr lang="en-US"/>
            </a:p>
          </p:txBody>
        </p:sp>
        <p:sp>
          <p:nvSpPr>
            <p:cNvPr id="44059" name="Rectangle 1132"/>
            <p:cNvSpPr>
              <a:spLocks noChangeArrowheads="1"/>
            </p:cNvSpPr>
            <p:nvPr/>
          </p:nvSpPr>
          <p:spPr bwMode="auto">
            <a:xfrm rot="515754">
              <a:off x="276" y="3174"/>
              <a:ext cx="51" cy="32"/>
            </a:xfrm>
            <a:prstGeom prst="rect">
              <a:avLst/>
            </a:prstGeom>
            <a:solidFill>
              <a:srgbClr val="400000"/>
            </a:solidFill>
            <a:ln w="9525">
              <a:noFill/>
              <a:miter lim="800000"/>
              <a:headEnd/>
              <a:tailEnd/>
            </a:ln>
          </p:spPr>
          <p:txBody>
            <a:bodyPr/>
            <a:lstStyle/>
            <a:p>
              <a:pPr algn="ctr" eaLnBrk="0" hangingPunct="0"/>
              <a:endParaRPr lang="en-US"/>
            </a:p>
          </p:txBody>
        </p:sp>
        <p:sp>
          <p:nvSpPr>
            <p:cNvPr id="44060" name="Rectangle 1133"/>
            <p:cNvSpPr>
              <a:spLocks noChangeArrowheads="1"/>
            </p:cNvSpPr>
            <p:nvPr/>
          </p:nvSpPr>
          <p:spPr bwMode="auto">
            <a:xfrm>
              <a:off x="330" y="2993"/>
              <a:ext cx="52" cy="30"/>
            </a:xfrm>
            <a:prstGeom prst="rect">
              <a:avLst/>
            </a:prstGeom>
            <a:solidFill>
              <a:srgbClr val="200000"/>
            </a:solidFill>
            <a:ln w="9525">
              <a:noFill/>
              <a:miter lim="800000"/>
              <a:headEnd/>
              <a:tailEnd/>
            </a:ln>
          </p:spPr>
          <p:txBody>
            <a:bodyPr/>
            <a:lstStyle/>
            <a:p>
              <a:pPr algn="ctr" eaLnBrk="0" hangingPunct="0"/>
              <a:endParaRPr lang="en-US"/>
            </a:p>
          </p:txBody>
        </p:sp>
        <p:sp>
          <p:nvSpPr>
            <p:cNvPr id="44061" name="Rectangle 1134"/>
            <p:cNvSpPr>
              <a:spLocks noChangeArrowheads="1"/>
            </p:cNvSpPr>
            <p:nvPr/>
          </p:nvSpPr>
          <p:spPr bwMode="auto">
            <a:xfrm>
              <a:off x="253" y="2566"/>
              <a:ext cx="50" cy="31"/>
            </a:xfrm>
            <a:prstGeom prst="rect">
              <a:avLst/>
            </a:prstGeom>
            <a:solidFill>
              <a:srgbClr val="200000"/>
            </a:solidFill>
            <a:ln w="9525">
              <a:noFill/>
              <a:miter lim="800000"/>
              <a:headEnd/>
              <a:tailEnd/>
            </a:ln>
          </p:spPr>
          <p:txBody>
            <a:bodyPr/>
            <a:lstStyle/>
            <a:p>
              <a:pPr algn="ctr" eaLnBrk="0" hangingPunct="0"/>
              <a:endParaRPr lang="en-US"/>
            </a:p>
          </p:txBody>
        </p:sp>
        <p:grpSp>
          <p:nvGrpSpPr>
            <p:cNvPr id="44062" name="Group 1135"/>
            <p:cNvGrpSpPr>
              <a:grpSpLocks/>
            </p:cNvGrpSpPr>
            <p:nvPr/>
          </p:nvGrpSpPr>
          <p:grpSpPr bwMode="auto">
            <a:xfrm>
              <a:off x="134" y="3212"/>
              <a:ext cx="1646" cy="177"/>
              <a:chOff x="563" y="2657"/>
              <a:chExt cx="4445" cy="303"/>
            </a:xfrm>
          </p:grpSpPr>
          <p:sp>
            <p:nvSpPr>
              <p:cNvPr id="44101" name="Rectangle 1136"/>
              <p:cNvSpPr>
                <a:spLocks noChangeArrowheads="1"/>
              </p:cNvSpPr>
              <p:nvPr/>
            </p:nvSpPr>
            <p:spPr bwMode="auto">
              <a:xfrm>
                <a:off x="563" y="2657"/>
                <a:ext cx="4444" cy="262"/>
              </a:xfrm>
              <a:prstGeom prst="rect">
                <a:avLst/>
              </a:prstGeom>
              <a:solidFill>
                <a:srgbClr val="A0A0A0"/>
              </a:solidFill>
              <a:ln w="9525">
                <a:noFill/>
                <a:miter lim="800000"/>
                <a:headEnd/>
                <a:tailEnd/>
              </a:ln>
            </p:spPr>
            <p:txBody>
              <a:bodyPr/>
              <a:lstStyle/>
              <a:p>
                <a:pPr algn="ctr" eaLnBrk="0" hangingPunct="0"/>
                <a:endParaRPr lang="en-US"/>
              </a:p>
            </p:txBody>
          </p:sp>
          <p:sp>
            <p:nvSpPr>
              <p:cNvPr id="44102" name="Rectangle 1137"/>
              <p:cNvSpPr>
                <a:spLocks noChangeArrowheads="1"/>
              </p:cNvSpPr>
              <p:nvPr/>
            </p:nvSpPr>
            <p:spPr bwMode="auto">
              <a:xfrm>
                <a:off x="574" y="2902"/>
                <a:ext cx="4434" cy="58"/>
              </a:xfrm>
              <a:prstGeom prst="rect">
                <a:avLst/>
              </a:prstGeom>
              <a:solidFill>
                <a:srgbClr val="606060"/>
              </a:solidFill>
              <a:ln w="9525">
                <a:noFill/>
                <a:miter lim="800000"/>
                <a:headEnd/>
                <a:tailEnd/>
              </a:ln>
            </p:spPr>
            <p:txBody>
              <a:bodyPr/>
              <a:lstStyle/>
              <a:p>
                <a:pPr algn="ctr" eaLnBrk="0" hangingPunct="0"/>
                <a:endParaRPr lang="en-US"/>
              </a:p>
            </p:txBody>
          </p:sp>
        </p:grpSp>
        <p:sp>
          <p:nvSpPr>
            <p:cNvPr id="44063" name="Freeform 1138"/>
            <p:cNvSpPr>
              <a:spLocks/>
            </p:cNvSpPr>
            <p:nvPr/>
          </p:nvSpPr>
          <p:spPr bwMode="auto">
            <a:xfrm>
              <a:off x="400" y="2344"/>
              <a:ext cx="1128" cy="868"/>
            </a:xfrm>
            <a:custGeom>
              <a:avLst/>
              <a:gdLst>
                <a:gd name="T0" fmla="*/ 0 w 3046"/>
                <a:gd name="T1" fmla="*/ 1 h 1497"/>
                <a:gd name="T2" fmla="*/ 0 w 3046"/>
                <a:gd name="T3" fmla="*/ 1 h 1497"/>
                <a:gd name="T4" fmla="*/ 0 w 3046"/>
                <a:gd name="T5" fmla="*/ 0 h 1497"/>
                <a:gd name="T6" fmla="*/ 0 w 3046"/>
                <a:gd name="T7" fmla="*/ 1 h 1497"/>
                <a:gd name="T8" fmla="*/ 0 w 3046"/>
                <a:gd name="T9" fmla="*/ 1 h 1497"/>
                <a:gd name="T10" fmla="*/ 0 w 3046"/>
                <a:gd name="T11" fmla="*/ 1 h 1497"/>
                <a:gd name="T12" fmla="*/ 0 w 3046"/>
                <a:gd name="T13" fmla="*/ 1 h 1497"/>
                <a:gd name="T14" fmla="*/ 0 w 3046"/>
                <a:gd name="T15" fmla="*/ 1 h 1497"/>
                <a:gd name="T16" fmla="*/ 0 w 3046"/>
                <a:gd name="T17" fmla="*/ 1 h 1497"/>
                <a:gd name="T18" fmla="*/ 0 w 3046"/>
                <a:gd name="T19" fmla="*/ 1 h 1497"/>
                <a:gd name="T20" fmla="*/ 0 w 3046"/>
                <a:gd name="T21" fmla="*/ 1 h 1497"/>
                <a:gd name="T22" fmla="*/ 0 w 3046"/>
                <a:gd name="T23" fmla="*/ 1 h 1497"/>
                <a:gd name="T24" fmla="*/ 0 w 3046"/>
                <a:gd name="T25" fmla="*/ 1 h 1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6"/>
                <a:gd name="T40" fmla="*/ 0 h 1497"/>
                <a:gd name="T41" fmla="*/ 3046 w 3046"/>
                <a:gd name="T42" fmla="*/ 1497 h 14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6" h="1497">
                  <a:moveTo>
                    <a:pt x="234" y="741"/>
                  </a:moveTo>
                  <a:lnTo>
                    <a:pt x="0" y="600"/>
                  </a:lnTo>
                  <a:lnTo>
                    <a:pt x="0" y="0"/>
                  </a:lnTo>
                  <a:lnTo>
                    <a:pt x="3046" y="3"/>
                  </a:lnTo>
                  <a:lnTo>
                    <a:pt x="3046" y="582"/>
                  </a:lnTo>
                  <a:lnTo>
                    <a:pt x="2821" y="771"/>
                  </a:lnTo>
                  <a:lnTo>
                    <a:pt x="2821" y="1310"/>
                  </a:lnTo>
                  <a:lnTo>
                    <a:pt x="1858" y="1310"/>
                  </a:lnTo>
                  <a:lnTo>
                    <a:pt x="1858" y="1491"/>
                  </a:lnTo>
                  <a:lnTo>
                    <a:pt x="1188" y="1497"/>
                  </a:lnTo>
                  <a:lnTo>
                    <a:pt x="1185" y="1321"/>
                  </a:lnTo>
                  <a:lnTo>
                    <a:pt x="234" y="1321"/>
                  </a:lnTo>
                  <a:lnTo>
                    <a:pt x="234" y="741"/>
                  </a:lnTo>
                  <a:close/>
                </a:path>
              </a:pathLst>
            </a:custGeom>
            <a:solidFill>
              <a:srgbClr val="663300"/>
            </a:solidFill>
            <a:ln w="9525">
              <a:noFill/>
              <a:round/>
              <a:headEnd/>
              <a:tailEnd/>
            </a:ln>
          </p:spPr>
          <p:txBody>
            <a:bodyPr/>
            <a:lstStyle/>
            <a:p>
              <a:endParaRPr lang="en-US"/>
            </a:p>
          </p:txBody>
        </p:sp>
        <p:sp>
          <p:nvSpPr>
            <p:cNvPr id="44064" name="Freeform 1139"/>
            <p:cNvSpPr>
              <a:spLocks/>
            </p:cNvSpPr>
            <p:nvPr/>
          </p:nvSpPr>
          <p:spPr bwMode="auto">
            <a:xfrm>
              <a:off x="417" y="2692"/>
              <a:ext cx="65" cy="58"/>
            </a:xfrm>
            <a:custGeom>
              <a:avLst/>
              <a:gdLst>
                <a:gd name="T0" fmla="*/ 0 w 178"/>
                <a:gd name="T1" fmla="*/ 1 h 100"/>
                <a:gd name="T2" fmla="*/ 0 w 178"/>
                <a:gd name="T3" fmla="*/ 0 h 100"/>
                <a:gd name="T4" fmla="*/ 0 w 178"/>
                <a:gd name="T5" fmla="*/ 1 h 100"/>
                <a:gd name="T6" fmla="*/ 0 w 178"/>
                <a:gd name="T7" fmla="*/ 1 h 100"/>
                <a:gd name="T8" fmla="*/ 0 60000 65536"/>
                <a:gd name="T9" fmla="*/ 0 60000 65536"/>
                <a:gd name="T10" fmla="*/ 0 60000 65536"/>
                <a:gd name="T11" fmla="*/ 0 60000 65536"/>
                <a:gd name="T12" fmla="*/ 0 w 178"/>
                <a:gd name="T13" fmla="*/ 0 h 100"/>
                <a:gd name="T14" fmla="*/ 178 w 178"/>
                <a:gd name="T15" fmla="*/ 100 h 100"/>
              </a:gdLst>
              <a:ahLst/>
              <a:cxnLst>
                <a:cxn ang="T8">
                  <a:pos x="T0" y="T1"/>
                </a:cxn>
                <a:cxn ang="T9">
                  <a:pos x="T2" y="T3"/>
                </a:cxn>
                <a:cxn ang="T10">
                  <a:pos x="T4" y="T5"/>
                </a:cxn>
                <a:cxn ang="T11">
                  <a:pos x="T6" y="T7"/>
                </a:cxn>
              </a:cxnLst>
              <a:rect l="T12" t="T13" r="T14" b="T15"/>
              <a:pathLst>
                <a:path w="178" h="100">
                  <a:moveTo>
                    <a:pt x="0" y="2"/>
                  </a:moveTo>
                  <a:lnTo>
                    <a:pt x="178" y="0"/>
                  </a:lnTo>
                  <a:lnTo>
                    <a:pt x="178" y="100"/>
                  </a:lnTo>
                  <a:lnTo>
                    <a:pt x="0" y="2"/>
                  </a:lnTo>
                  <a:close/>
                </a:path>
              </a:pathLst>
            </a:custGeom>
            <a:solidFill>
              <a:srgbClr val="603000"/>
            </a:solidFill>
            <a:ln w="9525">
              <a:noFill/>
              <a:round/>
              <a:headEnd/>
              <a:tailEnd/>
            </a:ln>
          </p:spPr>
          <p:txBody>
            <a:bodyPr/>
            <a:lstStyle/>
            <a:p>
              <a:endParaRPr lang="en-US"/>
            </a:p>
          </p:txBody>
        </p:sp>
        <p:sp>
          <p:nvSpPr>
            <p:cNvPr id="44065" name="Freeform 1140"/>
            <p:cNvSpPr>
              <a:spLocks/>
            </p:cNvSpPr>
            <p:nvPr/>
          </p:nvSpPr>
          <p:spPr bwMode="auto">
            <a:xfrm>
              <a:off x="1447" y="2692"/>
              <a:ext cx="62" cy="74"/>
            </a:xfrm>
            <a:custGeom>
              <a:avLst/>
              <a:gdLst>
                <a:gd name="T0" fmla="*/ 0 w 165"/>
                <a:gd name="T1" fmla="*/ 0 h 128"/>
                <a:gd name="T2" fmla="*/ 0 w 165"/>
                <a:gd name="T3" fmla="*/ 0 h 128"/>
                <a:gd name="T4" fmla="*/ 0 w 165"/>
                <a:gd name="T5" fmla="*/ 1 h 128"/>
                <a:gd name="T6" fmla="*/ 0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0" y="0"/>
                  </a:lnTo>
                  <a:lnTo>
                    <a:pt x="0" y="128"/>
                  </a:lnTo>
                  <a:lnTo>
                    <a:pt x="165" y="0"/>
                  </a:lnTo>
                  <a:close/>
                </a:path>
              </a:pathLst>
            </a:custGeom>
            <a:solidFill>
              <a:srgbClr val="603000"/>
            </a:solidFill>
            <a:ln w="9525">
              <a:noFill/>
              <a:round/>
              <a:headEnd/>
              <a:tailEnd/>
            </a:ln>
          </p:spPr>
          <p:txBody>
            <a:bodyPr/>
            <a:lstStyle/>
            <a:p>
              <a:endParaRPr lang="en-US"/>
            </a:p>
          </p:txBody>
        </p:sp>
        <p:sp>
          <p:nvSpPr>
            <p:cNvPr id="44066" name="Freeform 1141"/>
            <p:cNvSpPr>
              <a:spLocks/>
            </p:cNvSpPr>
            <p:nvPr/>
          </p:nvSpPr>
          <p:spPr bwMode="auto">
            <a:xfrm>
              <a:off x="490" y="2775"/>
              <a:ext cx="945" cy="430"/>
            </a:xfrm>
            <a:custGeom>
              <a:avLst/>
              <a:gdLst>
                <a:gd name="T0" fmla="*/ 0 w 2552"/>
                <a:gd name="T1" fmla="*/ 1 h 737"/>
                <a:gd name="T2" fmla="*/ 0 w 2552"/>
                <a:gd name="T3" fmla="*/ 0 h 737"/>
                <a:gd name="T4" fmla="*/ 0 w 2552"/>
                <a:gd name="T5" fmla="*/ 0 h 737"/>
                <a:gd name="T6" fmla="*/ 0 w 2552"/>
                <a:gd name="T7" fmla="*/ 1 h 737"/>
                <a:gd name="T8" fmla="*/ 0 60000 65536"/>
                <a:gd name="T9" fmla="*/ 0 60000 65536"/>
                <a:gd name="T10" fmla="*/ 0 60000 65536"/>
                <a:gd name="T11" fmla="*/ 0 60000 65536"/>
                <a:gd name="T12" fmla="*/ 0 w 2552"/>
                <a:gd name="T13" fmla="*/ 0 h 737"/>
                <a:gd name="T14" fmla="*/ 2552 w 2552"/>
                <a:gd name="T15" fmla="*/ 737 h 737"/>
              </a:gdLst>
              <a:ahLst/>
              <a:cxnLst>
                <a:cxn ang="T8">
                  <a:pos x="T0" y="T1"/>
                </a:cxn>
                <a:cxn ang="T9">
                  <a:pos x="T2" y="T3"/>
                </a:cxn>
                <a:cxn ang="T10">
                  <a:pos x="T4" y="T5"/>
                </a:cxn>
                <a:cxn ang="T11">
                  <a:pos x="T6" y="T7"/>
                </a:cxn>
              </a:cxnLst>
              <a:rect l="T12" t="T13" r="T14" b="T15"/>
              <a:pathLst>
                <a:path w="2552" h="737">
                  <a:moveTo>
                    <a:pt x="2552" y="731"/>
                  </a:moveTo>
                  <a:lnTo>
                    <a:pt x="2552" y="0"/>
                  </a:lnTo>
                  <a:lnTo>
                    <a:pt x="0" y="0"/>
                  </a:lnTo>
                  <a:lnTo>
                    <a:pt x="0" y="737"/>
                  </a:lnTo>
                </a:path>
              </a:pathLst>
            </a:custGeom>
            <a:noFill/>
            <a:ln w="12700">
              <a:solidFill>
                <a:srgbClr val="000000"/>
              </a:solidFill>
              <a:round/>
              <a:headEnd/>
              <a:tailEnd/>
            </a:ln>
          </p:spPr>
          <p:txBody>
            <a:bodyPr/>
            <a:lstStyle/>
            <a:p>
              <a:endParaRPr lang="en-US"/>
            </a:p>
          </p:txBody>
        </p:sp>
        <p:grpSp>
          <p:nvGrpSpPr>
            <p:cNvPr id="44067" name="Group 1142"/>
            <p:cNvGrpSpPr>
              <a:grpSpLocks/>
            </p:cNvGrpSpPr>
            <p:nvPr/>
          </p:nvGrpSpPr>
          <p:grpSpPr bwMode="auto">
            <a:xfrm rot="-725204">
              <a:off x="856" y="2824"/>
              <a:ext cx="92" cy="272"/>
              <a:chOff x="2524" y="1979"/>
              <a:chExt cx="250" cy="462"/>
            </a:xfrm>
          </p:grpSpPr>
          <p:sp>
            <p:nvSpPr>
              <p:cNvPr id="44098" name="Rectangle 1143"/>
              <p:cNvSpPr>
                <a:spLocks noChangeArrowheads="1"/>
              </p:cNvSpPr>
              <p:nvPr/>
            </p:nvSpPr>
            <p:spPr bwMode="auto">
              <a:xfrm>
                <a:off x="2546" y="1979"/>
                <a:ext cx="216" cy="462"/>
              </a:xfrm>
              <a:prstGeom prst="rect">
                <a:avLst/>
              </a:prstGeom>
              <a:solidFill>
                <a:srgbClr val="0000FF"/>
              </a:solidFill>
              <a:ln w="12700">
                <a:solidFill>
                  <a:srgbClr val="000000"/>
                </a:solidFill>
                <a:miter lim="800000"/>
                <a:headEnd/>
                <a:tailEnd/>
              </a:ln>
            </p:spPr>
            <p:txBody>
              <a:bodyPr/>
              <a:lstStyle/>
              <a:p>
                <a:pPr algn="ctr" eaLnBrk="0" hangingPunct="0"/>
                <a:endParaRPr lang="en-US"/>
              </a:p>
            </p:txBody>
          </p:sp>
          <p:sp>
            <p:nvSpPr>
              <p:cNvPr id="44099" name="Freeform 1144"/>
              <p:cNvSpPr>
                <a:spLocks/>
              </p:cNvSpPr>
              <p:nvPr/>
            </p:nvSpPr>
            <p:spPr bwMode="auto">
              <a:xfrm>
                <a:off x="2524" y="2309"/>
                <a:ext cx="250" cy="36"/>
              </a:xfrm>
              <a:custGeom>
                <a:avLst/>
                <a:gdLst>
                  <a:gd name="T0" fmla="*/ 0 w 250"/>
                  <a:gd name="T1" fmla="*/ 9 h 36"/>
                  <a:gd name="T2" fmla="*/ 141 w 250"/>
                  <a:gd name="T3" fmla="*/ 9 h 36"/>
                  <a:gd name="T4" fmla="*/ 141 w 250"/>
                  <a:gd name="T5" fmla="*/ 3 h 36"/>
                  <a:gd name="T6" fmla="*/ 145 w 250"/>
                  <a:gd name="T7" fmla="*/ 0 h 36"/>
                  <a:gd name="T8" fmla="*/ 154 w 250"/>
                  <a:gd name="T9" fmla="*/ 0 h 36"/>
                  <a:gd name="T10" fmla="*/ 240 w 250"/>
                  <a:gd name="T11" fmla="*/ 0 h 36"/>
                  <a:gd name="T12" fmla="*/ 249 w 250"/>
                  <a:gd name="T13" fmla="*/ 2 h 36"/>
                  <a:gd name="T14" fmla="*/ 250 w 250"/>
                  <a:gd name="T15" fmla="*/ 11 h 36"/>
                  <a:gd name="T16" fmla="*/ 250 w 250"/>
                  <a:gd name="T17" fmla="*/ 30 h 36"/>
                  <a:gd name="T18" fmla="*/ 246 w 250"/>
                  <a:gd name="T19" fmla="*/ 36 h 36"/>
                  <a:gd name="T20" fmla="*/ 142 w 250"/>
                  <a:gd name="T21" fmla="*/ 36 h 36"/>
                  <a:gd name="T22" fmla="*/ 141 w 250"/>
                  <a:gd name="T23" fmla="*/ 32 h 36"/>
                  <a:gd name="T24" fmla="*/ 141 w 250"/>
                  <a:gd name="T25" fmla="*/ 26 h 36"/>
                  <a:gd name="T26" fmla="*/ 0 w 250"/>
                  <a:gd name="T27" fmla="*/ 26 h 36"/>
                  <a:gd name="T28" fmla="*/ 0 w 250"/>
                  <a:gd name="T29" fmla="*/ 9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36"/>
                  <a:gd name="T47" fmla="*/ 250 w 250"/>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36">
                    <a:moveTo>
                      <a:pt x="0" y="9"/>
                    </a:moveTo>
                    <a:lnTo>
                      <a:pt x="141" y="9"/>
                    </a:lnTo>
                    <a:lnTo>
                      <a:pt x="141" y="3"/>
                    </a:lnTo>
                    <a:lnTo>
                      <a:pt x="145" y="0"/>
                    </a:lnTo>
                    <a:lnTo>
                      <a:pt x="154" y="0"/>
                    </a:lnTo>
                    <a:lnTo>
                      <a:pt x="240" y="0"/>
                    </a:lnTo>
                    <a:lnTo>
                      <a:pt x="249" y="2"/>
                    </a:lnTo>
                    <a:lnTo>
                      <a:pt x="250" y="11"/>
                    </a:lnTo>
                    <a:lnTo>
                      <a:pt x="250" y="30"/>
                    </a:lnTo>
                    <a:lnTo>
                      <a:pt x="246" y="36"/>
                    </a:lnTo>
                    <a:lnTo>
                      <a:pt x="142" y="36"/>
                    </a:lnTo>
                    <a:lnTo>
                      <a:pt x="141" y="32"/>
                    </a:lnTo>
                    <a:lnTo>
                      <a:pt x="141" y="26"/>
                    </a:lnTo>
                    <a:lnTo>
                      <a:pt x="0" y="26"/>
                    </a:lnTo>
                    <a:lnTo>
                      <a:pt x="0" y="9"/>
                    </a:lnTo>
                    <a:close/>
                  </a:path>
                </a:pathLst>
              </a:custGeom>
              <a:solidFill>
                <a:srgbClr val="A0A0A0"/>
              </a:solidFill>
              <a:ln w="9525">
                <a:noFill/>
                <a:round/>
                <a:headEnd/>
                <a:tailEnd/>
              </a:ln>
            </p:spPr>
            <p:txBody>
              <a:bodyPr/>
              <a:lstStyle/>
              <a:p>
                <a:endParaRPr lang="en-US"/>
              </a:p>
            </p:txBody>
          </p:sp>
          <p:sp>
            <p:nvSpPr>
              <p:cNvPr id="44100" name="Rectangle 1145"/>
              <p:cNvSpPr>
                <a:spLocks noChangeArrowheads="1"/>
              </p:cNvSpPr>
              <p:nvPr/>
            </p:nvSpPr>
            <p:spPr bwMode="auto">
              <a:xfrm>
                <a:off x="2676" y="2320"/>
                <a:ext cx="84" cy="15"/>
              </a:xfrm>
              <a:prstGeom prst="rect">
                <a:avLst/>
              </a:prstGeom>
              <a:solidFill>
                <a:srgbClr val="0000FF"/>
              </a:solidFill>
              <a:ln w="9525">
                <a:noFill/>
                <a:miter lim="800000"/>
                <a:headEnd/>
                <a:tailEnd/>
              </a:ln>
            </p:spPr>
            <p:txBody>
              <a:bodyPr/>
              <a:lstStyle/>
              <a:p>
                <a:pPr algn="ctr" eaLnBrk="0" hangingPunct="0"/>
                <a:endParaRPr lang="en-US"/>
              </a:p>
            </p:txBody>
          </p:sp>
        </p:grpSp>
        <p:grpSp>
          <p:nvGrpSpPr>
            <p:cNvPr id="44068" name="Group 1146"/>
            <p:cNvGrpSpPr>
              <a:grpSpLocks/>
            </p:cNvGrpSpPr>
            <p:nvPr/>
          </p:nvGrpSpPr>
          <p:grpSpPr bwMode="auto">
            <a:xfrm rot="-187313">
              <a:off x="991" y="2832"/>
              <a:ext cx="92" cy="271"/>
              <a:chOff x="2841" y="1979"/>
              <a:chExt cx="250" cy="462"/>
            </a:xfrm>
          </p:grpSpPr>
          <p:sp>
            <p:nvSpPr>
              <p:cNvPr id="44095" name="Rectangle 1147"/>
              <p:cNvSpPr>
                <a:spLocks noChangeArrowheads="1"/>
              </p:cNvSpPr>
              <p:nvPr/>
            </p:nvSpPr>
            <p:spPr bwMode="auto">
              <a:xfrm>
                <a:off x="2852" y="1979"/>
                <a:ext cx="218" cy="462"/>
              </a:xfrm>
              <a:prstGeom prst="rect">
                <a:avLst/>
              </a:prstGeom>
              <a:solidFill>
                <a:srgbClr val="0000FF"/>
              </a:solidFill>
              <a:ln w="12700">
                <a:solidFill>
                  <a:srgbClr val="000000"/>
                </a:solidFill>
                <a:miter lim="800000"/>
                <a:headEnd/>
                <a:tailEnd/>
              </a:ln>
            </p:spPr>
            <p:txBody>
              <a:bodyPr/>
              <a:lstStyle/>
              <a:p>
                <a:pPr algn="ctr" eaLnBrk="0" hangingPunct="0"/>
                <a:endParaRPr lang="en-US"/>
              </a:p>
            </p:txBody>
          </p:sp>
          <p:sp>
            <p:nvSpPr>
              <p:cNvPr id="44096" name="Freeform 1148"/>
              <p:cNvSpPr>
                <a:spLocks/>
              </p:cNvSpPr>
              <p:nvPr/>
            </p:nvSpPr>
            <p:spPr bwMode="auto">
              <a:xfrm>
                <a:off x="2841" y="2309"/>
                <a:ext cx="250" cy="36"/>
              </a:xfrm>
              <a:custGeom>
                <a:avLst/>
                <a:gdLst>
                  <a:gd name="T0" fmla="*/ 250 w 250"/>
                  <a:gd name="T1" fmla="*/ 9 h 36"/>
                  <a:gd name="T2" fmla="*/ 108 w 250"/>
                  <a:gd name="T3" fmla="*/ 9 h 36"/>
                  <a:gd name="T4" fmla="*/ 108 w 250"/>
                  <a:gd name="T5" fmla="*/ 3 h 36"/>
                  <a:gd name="T6" fmla="*/ 104 w 250"/>
                  <a:gd name="T7" fmla="*/ 0 h 36"/>
                  <a:gd name="T8" fmla="*/ 95 w 250"/>
                  <a:gd name="T9" fmla="*/ 0 h 36"/>
                  <a:gd name="T10" fmla="*/ 10 w 250"/>
                  <a:gd name="T11" fmla="*/ 0 h 36"/>
                  <a:gd name="T12" fmla="*/ 1 w 250"/>
                  <a:gd name="T13" fmla="*/ 2 h 36"/>
                  <a:gd name="T14" fmla="*/ 0 w 250"/>
                  <a:gd name="T15" fmla="*/ 11 h 36"/>
                  <a:gd name="T16" fmla="*/ 0 w 250"/>
                  <a:gd name="T17" fmla="*/ 30 h 36"/>
                  <a:gd name="T18" fmla="*/ 3 w 250"/>
                  <a:gd name="T19" fmla="*/ 36 h 36"/>
                  <a:gd name="T20" fmla="*/ 107 w 250"/>
                  <a:gd name="T21" fmla="*/ 36 h 36"/>
                  <a:gd name="T22" fmla="*/ 108 w 250"/>
                  <a:gd name="T23" fmla="*/ 32 h 36"/>
                  <a:gd name="T24" fmla="*/ 108 w 250"/>
                  <a:gd name="T25" fmla="*/ 26 h 36"/>
                  <a:gd name="T26" fmla="*/ 250 w 250"/>
                  <a:gd name="T27" fmla="*/ 26 h 36"/>
                  <a:gd name="T28" fmla="*/ 250 w 250"/>
                  <a:gd name="T29" fmla="*/ 9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36"/>
                  <a:gd name="T47" fmla="*/ 250 w 250"/>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36">
                    <a:moveTo>
                      <a:pt x="250" y="9"/>
                    </a:moveTo>
                    <a:lnTo>
                      <a:pt x="108" y="9"/>
                    </a:lnTo>
                    <a:lnTo>
                      <a:pt x="108" y="3"/>
                    </a:lnTo>
                    <a:lnTo>
                      <a:pt x="104" y="0"/>
                    </a:lnTo>
                    <a:lnTo>
                      <a:pt x="95" y="0"/>
                    </a:lnTo>
                    <a:lnTo>
                      <a:pt x="10" y="0"/>
                    </a:lnTo>
                    <a:lnTo>
                      <a:pt x="1" y="2"/>
                    </a:lnTo>
                    <a:lnTo>
                      <a:pt x="0" y="11"/>
                    </a:lnTo>
                    <a:lnTo>
                      <a:pt x="0" y="30"/>
                    </a:lnTo>
                    <a:lnTo>
                      <a:pt x="3" y="36"/>
                    </a:lnTo>
                    <a:lnTo>
                      <a:pt x="107" y="36"/>
                    </a:lnTo>
                    <a:lnTo>
                      <a:pt x="108" y="32"/>
                    </a:lnTo>
                    <a:lnTo>
                      <a:pt x="108" y="26"/>
                    </a:lnTo>
                    <a:lnTo>
                      <a:pt x="250" y="26"/>
                    </a:lnTo>
                    <a:lnTo>
                      <a:pt x="250" y="9"/>
                    </a:lnTo>
                    <a:close/>
                  </a:path>
                </a:pathLst>
              </a:custGeom>
              <a:solidFill>
                <a:srgbClr val="A0A0A0"/>
              </a:solidFill>
              <a:ln w="9525">
                <a:noFill/>
                <a:round/>
                <a:headEnd/>
                <a:tailEnd/>
              </a:ln>
            </p:spPr>
            <p:txBody>
              <a:bodyPr/>
              <a:lstStyle/>
              <a:p>
                <a:endParaRPr lang="en-US"/>
              </a:p>
            </p:txBody>
          </p:sp>
          <p:sp>
            <p:nvSpPr>
              <p:cNvPr id="44097" name="Rectangle 1149"/>
              <p:cNvSpPr>
                <a:spLocks noChangeArrowheads="1"/>
              </p:cNvSpPr>
              <p:nvPr/>
            </p:nvSpPr>
            <p:spPr bwMode="auto">
              <a:xfrm>
                <a:off x="2856" y="2320"/>
                <a:ext cx="83" cy="15"/>
              </a:xfrm>
              <a:prstGeom prst="rect">
                <a:avLst/>
              </a:prstGeom>
              <a:solidFill>
                <a:srgbClr val="0000FF"/>
              </a:solidFill>
              <a:ln w="9525">
                <a:noFill/>
                <a:miter lim="800000"/>
                <a:headEnd/>
                <a:tailEnd/>
              </a:ln>
            </p:spPr>
            <p:txBody>
              <a:bodyPr/>
              <a:lstStyle/>
              <a:p>
                <a:pPr algn="ctr" eaLnBrk="0" hangingPunct="0"/>
                <a:endParaRPr lang="en-US"/>
              </a:p>
            </p:txBody>
          </p:sp>
        </p:grpSp>
        <p:sp>
          <p:nvSpPr>
            <p:cNvPr id="44069" name="Rectangle 1150"/>
            <p:cNvSpPr>
              <a:spLocks noChangeArrowheads="1"/>
            </p:cNvSpPr>
            <p:nvPr/>
          </p:nvSpPr>
          <p:spPr bwMode="auto">
            <a:xfrm rot="-735076">
              <a:off x="860" y="2808"/>
              <a:ext cx="98" cy="388"/>
            </a:xfrm>
            <a:prstGeom prst="rect">
              <a:avLst/>
            </a:prstGeom>
            <a:noFill/>
            <a:ln w="12700">
              <a:solidFill>
                <a:srgbClr val="000000"/>
              </a:solidFill>
              <a:miter lim="800000"/>
              <a:headEnd/>
              <a:tailEnd/>
            </a:ln>
          </p:spPr>
          <p:txBody>
            <a:bodyPr/>
            <a:lstStyle/>
            <a:p>
              <a:pPr algn="ctr" eaLnBrk="0" hangingPunct="0"/>
              <a:endParaRPr lang="en-US"/>
            </a:p>
          </p:txBody>
        </p:sp>
        <p:sp>
          <p:nvSpPr>
            <p:cNvPr id="44070" name="Rectangle 1151"/>
            <p:cNvSpPr>
              <a:spLocks noChangeArrowheads="1"/>
            </p:cNvSpPr>
            <p:nvPr/>
          </p:nvSpPr>
          <p:spPr bwMode="auto">
            <a:xfrm rot="-186430">
              <a:off x="991" y="2816"/>
              <a:ext cx="98" cy="389"/>
            </a:xfrm>
            <a:prstGeom prst="rect">
              <a:avLst/>
            </a:prstGeom>
            <a:noFill/>
            <a:ln w="12700">
              <a:solidFill>
                <a:srgbClr val="000000"/>
              </a:solidFill>
              <a:miter lim="800000"/>
              <a:headEnd/>
              <a:tailEnd/>
            </a:ln>
          </p:spPr>
          <p:txBody>
            <a:bodyPr/>
            <a:lstStyle/>
            <a:p>
              <a:pPr algn="ctr" eaLnBrk="0" hangingPunct="0"/>
              <a:endParaRPr lang="en-US"/>
            </a:p>
          </p:txBody>
        </p:sp>
        <p:sp>
          <p:nvSpPr>
            <p:cNvPr id="44071" name="Rectangle 1152"/>
            <p:cNvSpPr>
              <a:spLocks noChangeArrowheads="1"/>
            </p:cNvSpPr>
            <p:nvPr/>
          </p:nvSpPr>
          <p:spPr bwMode="auto">
            <a:xfrm>
              <a:off x="519" y="2801"/>
              <a:ext cx="121" cy="289"/>
            </a:xfrm>
            <a:prstGeom prst="rect">
              <a:avLst/>
            </a:prstGeom>
            <a:solidFill>
              <a:schemeClr val="bg2"/>
            </a:solidFill>
            <a:ln w="12700">
              <a:solidFill>
                <a:srgbClr val="000000"/>
              </a:solidFill>
              <a:miter lim="800000"/>
              <a:headEnd/>
              <a:tailEnd/>
            </a:ln>
          </p:spPr>
          <p:txBody>
            <a:bodyPr/>
            <a:lstStyle/>
            <a:p>
              <a:pPr algn="ctr" eaLnBrk="0" hangingPunct="0"/>
              <a:endParaRPr lang="en-US"/>
            </a:p>
          </p:txBody>
        </p:sp>
        <p:sp>
          <p:nvSpPr>
            <p:cNvPr id="44072" name="Freeform 1153"/>
            <p:cNvSpPr>
              <a:spLocks/>
            </p:cNvSpPr>
            <p:nvPr/>
          </p:nvSpPr>
          <p:spPr bwMode="auto">
            <a:xfrm>
              <a:off x="519" y="2961"/>
              <a:ext cx="119" cy="122"/>
            </a:xfrm>
            <a:custGeom>
              <a:avLst/>
              <a:gdLst>
                <a:gd name="T0" fmla="*/ 0 w 321"/>
                <a:gd name="T1" fmla="*/ 1 h 209"/>
                <a:gd name="T2" fmla="*/ 0 w 321"/>
                <a:gd name="T3" fmla="*/ 1 h 209"/>
                <a:gd name="T4" fmla="*/ 0 w 321"/>
                <a:gd name="T5" fmla="*/ 0 h 209"/>
                <a:gd name="T6" fmla="*/ 0 w 321"/>
                <a:gd name="T7" fmla="*/ 1 h 209"/>
                <a:gd name="T8" fmla="*/ 0 w 321"/>
                <a:gd name="T9" fmla="*/ 1 h 209"/>
                <a:gd name="T10" fmla="*/ 0 w 321"/>
                <a:gd name="T11" fmla="*/ 1 h 209"/>
                <a:gd name="T12" fmla="*/ 0 w 321"/>
                <a:gd name="T13" fmla="*/ 1 h 209"/>
                <a:gd name="T14" fmla="*/ 0 w 321"/>
                <a:gd name="T15" fmla="*/ 1 h 209"/>
                <a:gd name="T16" fmla="*/ 0 w 321"/>
                <a:gd name="T17" fmla="*/ 1 h 209"/>
                <a:gd name="T18" fmla="*/ 0 w 321"/>
                <a:gd name="T19" fmla="*/ 1 h 209"/>
                <a:gd name="T20" fmla="*/ 0 w 321"/>
                <a:gd name="T21" fmla="*/ 1 h 209"/>
                <a:gd name="T22" fmla="*/ 0 w 321"/>
                <a:gd name="T23" fmla="*/ 1 h 209"/>
                <a:gd name="T24" fmla="*/ 0 w 321"/>
                <a:gd name="T25" fmla="*/ 1 h 209"/>
                <a:gd name="T26" fmla="*/ 0 w 321"/>
                <a:gd name="T27" fmla="*/ 1 h 209"/>
                <a:gd name="T28" fmla="*/ 0 w 321"/>
                <a:gd name="T29" fmla="*/ 1 h 209"/>
                <a:gd name="T30" fmla="*/ 0 w 321"/>
                <a:gd name="T31" fmla="*/ 1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1"/>
                <a:gd name="T49" fmla="*/ 0 h 209"/>
                <a:gd name="T50" fmla="*/ 321 w 321"/>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1" h="209">
                  <a:moveTo>
                    <a:pt x="0" y="104"/>
                  </a:moveTo>
                  <a:lnTo>
                    <a:pt x="128" y="104"/>
                  </a:lnTo>
                  <a:lnTo>
                    <a:pt x="128" y="0"/>
                  </a:lnTo>
                  <a:lnTo>
                    <a:pt x="165" y="11"/>
                  </a:lnTo>
                  <a:lnTo>
                    <a:pt x="175" y="19"/>
                  </a:lnTo>
                  <a:lnTo>
                    <a:pt x="195" y="19"/>
                  </a:lnTo>
                  <a:lnTo>
                    <a:pt x="195" y="101"/>
                  </a:lnTo>
                  <a:lnTo>
                    <a:pt x="246" y="101"/>
                  </a:lnTo>
                  <a:lnTo>
                    <a:pt x="256" y="79"/>
                  </a:lnTo>
                  <a:lnTo>
                    <a:pt x="263" y="41"/>
                  </a:lnTo>
                  <a:lnTo>
                    <a:pt x="277" y="33"/>
                  </a:lnTo>
                  <a:lnTo>
                    <a:pt x="311" y="33"/>
                  </a:lnTo>
                  <a:lnTo>
                    <a:pt x="321" y="44"/>
                  </a:lnTo>
                  <a:lnTo>
                    <a:pt x="321" y="209"/>
                  </a:lnTo>
                  <a:lnTo>
                    <a:pt x="0" y="209"/>
                  </a:lnTo>
                  <a:lnTo>
                    <a:pt x="0" y="104"/>
                  </a:lnTo>
                  <a:close/>
                </a:path>
              </a:pathLst>
            </a:custGeom>
            <a:solidFill>
              <a:srgbClr val="4040FF"/>
            </a:solidFill>
            <a:ln w="9525">
              <a:noFill/>
              <a:round/>
              <a:headEnd/>
              <a:tailEnd/>
            </a:ln>
          </p:spPr>
          <p:txBody>
            <a:bodyPr/>
            <a:lstStyle/>
            <a:p>
              <a:endParaRPr lang="en-US"/>
            </a:p>
          </p:txBody>
        </p:sp>
        <p:sp>
          <p:nvSpPr>
            <p:cNvPr id="44073" name="Rectangle 1154"/>
            <p:cNvSpPr>
              <a:spLocks noChangeArrowheads="1"/>
            </p:cNvSpPr>
            <p:nvPr/>
          </p:nvSpPr>
          <p:spPr bwMode="auto">
            <a:xfrm>
              <a:off x="673" y="2801"/>
              <a:ext cx="168" cy="283"/>
            </a:xfrm>
            <a:prstGeom prst="rect">
              <a:avLst/>
            </a:prstGeom>
            <a:solidFill>
              <a:schemeClr val="bg2"/>
            </a:solidFill>
            <a:ln w="12700">
              <a:solidFill>
                <a:srgbClr val="000000"/>
              </a:solidFill>
              <a:miter lim="800000"/>
              <a:headEnd/>
              <a:tailEnd/>
            </a:ln>
          </p:spPr>
          <p:txBody>
            <a:bodyPr/>
            <a:lstStyle/>
            <a:p>
              <a:pPr algn="ctr" eaLnBrk="0" hangingPunct="0"/>
              <a:endParaRPr lang="en-US"/>
            </a:p>
          </p:txBody>
        </p:sp>
        <p:sp>
          <p:nvSpPr>
            <p:cNvPr id="44074" name="Freeform 1155"/>
            <p:cNvSpPr>
              <a:spLocks/>
            </p:cNvSpPr>
            <p:nvPr/>
          </p:nvSpPr>
          <p:spPr bwMode="auto">
            <a:xfrm>
              <a:off x="673" y="2943"/>
              <a:ext cx="168" cy="137"/>
            </a:xfrm>
            <a:custGeom>
              <a:avLst/>
              <a:gdLst>
                <a:gd name="T0" fmla="*/ 0 w 448"/>
                <a:gd name="T1" fmla="*/ 1 h 234"/>
                <a:gd name="T2" fmla="*/ 0 w 448"/>
                <a:gd name="T3" fmla="*/ 1 h 234"/>
                <a:gd name="T4" fmla="*/ 0 w 448"/>
                <a:gd name="T5" fmla="*/ 1 h 234"/>
                <a:gd name="T6" fmla="*/ 0 w 448"/>
                <a:gd name="T7" fmla="*/ 0 h 234"/>
                <a:gd name="T8" fmla="*/ 0 w 448"/>
                <a:gd name="T9" fmla="*/ 1 h 234"/>
                <a:gd name="T10" fmla="*/ 0 w 448"/>
                <a:gd name="T11" fmla="*/ 1 h 234"/>
                <a:gd name="T12" fmla="*/ 0 w 448"/>
                <a:gd name="T13" fmla="*/ 1 h 234"/>
                <a:gd name="T14" fmla="*/ 0 w 448"/>
                <a:gd name="T15" fmla="*/ 1 h 234"/>
                <a:gd name="T16" fmla="*/ 0 w 448"/>
                <a:gd name="T17" fmla="*/ 1 h 234"/>
                <a:gd name="T18" fmla="*/ 0 w 448"/>
                <a:gd name="T19" fmla="*/ 1 h 234"/>
                <a:gd name="T20" fmla="*/ 0 w 448"/>
                <a:gd name="T21" fmla="*/ 1 h 234"/>
                <a:gd name="T22" fmla="*/ 0 w 448"/>
                <a:gd name="T23" fmla="*/ 1 h 234"/>
                <a:gd name="T24" fmla="*/ 0 w 448"/>
                <a:gd name="T25" fmla="*/ 1 h 234"/>
                <a:gd name="T26" fmla="*/ 0 w 448"/>
                <a:gd name="T27" fmla="*/ 1 h 234"/>
                <a:gd name="T28" fmla="*/ 0 w 448"/>
                <a:gd name="T29" fmla="*/ 1 h 234"/>
                <a:gd name="T30" fmla="*/ 0 w 448"/>
                <a:gd name="T31" fmla="*/ 1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8"/>
                <a:gd name="T49" fmla="*/ 0 h 234"/>
                <a:gd name="T50" fmla="*/ 448 w 448"/>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8" h="234">
                  <a:moveTo>
                    <a:pt x="0" y="66"/>
                  </a:moveTo>
                  <a:lnTo>
                    <a:pt x="14" y="52"/>
                  </a:lnTo>
                  <a:lnTo>
                    <a:pt x="27" y="25"/>
                  </a:lnTo>
                  <a:lnTo>
                    <a:pt x="54" y="0"/>
                  </a:lnTo>
                  <a:lnTo>
                    <a:pt x="87" y="3"/>
                  </a:lnTo>
                  <a:lnTo>
                    <a:pt x="97" y="11"/>
                  </a:lnTo>
                  <a:lnTo>
                    <a:pt x="114" y="14"/>
                  </a:lnTo>
                  <a:lnTo>
                    <a:pt x="134" y="11"/>
                  </a:lnTo>
                  <a:lnTo>
                    <a:pt x="165" y="11"/>
                  </a:lnTo>
                  <a:lnTo>
                    <a:pt x="165" y="33"/>
                  </a:lnTo>
                  <a:lnTo>
                    <a:pt x="178" y="52"/>
                  </a:lnTo>
                  <a:lnTo>
                    <a:pt x="178" y="126"/>
                  </a:lnTo>
                  <a:lnTo>
                    <a:pt x="448" y="130"/>
                  </a:lnTo>
                  <a:lnTo>
                    <a:pt x="448" y="234"/>
                  </a:lnTo>
                  <a:lnTo>
                    <a:pt x="0" y="234"/>
                  </a:lnTo>
                  <a:lnTo>
                    <a:pt x="0" y="66"/>
                  </a:lnTo>
                  <a:close/>
                </a:path>
              </a:pathLst>
            </a:custGeom>
            <a:solidFill>
              <a:srgbClr val="4040FF"/>
            </a:solidFill>
            <a:ln w="9525">
              <a:noFill/>
              <a:round/>
              <a:headEnd/>
              <a:tailEnd/>
            </a:ln>
          </p:spPr>
          <p:txBody>
            <a:bodyPr/>
            <a:lstStyle/>
            <a:p>
              <a:endParaRPr lang="en-US"/>
            </a:p>
          </p:txBody>
        </p:sp>
        <p:sp>
          <p:nvSpPr>
            <p:cNvPr id="44075" name="Rectangle 1156"/>
            <p:cNvSpPr>
              <a:spLocks noChangeArrowheads="1"/>
            </p:cNvSpPr>
            <p:nvPr/>
          </p:nvSpPr>
          <p:spPr bwMode="auto">
            <a:xfrm>
              <a:off x="1089" y="2801"/>
              <a:ext cx="169" cy="283"/>
            </a:xfrm>
            <a:prstGeom prst="rect">
              <a:avLst/>
            </a:prstGeom>
            <a:solidFill>
              <a:schemeClr val="bg2"/>
            </a:solidFill>
            <a:ln w="12700">
              <a:solidFill>
                <a:srgbClr val="000000"/>
              </a:solidFill>
              <a:miter lim="800000"/>
              <a:headEnd/>
              <a:tailEnd/>
            </a:ln>
          </p:spPr>
          <p:txBody>
            <a:bodyPr/>
            <a:lstStyle/>
            <a:p>
              <a:pPr algn="ctr" eaLnBrk="0" hangingPunct="0"/>
              <a:endParaRPr lang="en-US"/>
            </a:p>
          </p:txBody>
        </p:sp>
        <p:sp>
          <p:nvSpPr>
            <p:cNvPr id="44076" name="Freeform 1157"/>
            <p:cNvSpPr>
              <a:spLocks/>
            </p:cNvSpPr>
            <p:nvPr/>
          </p:nvSpPr>
          <p:spPr bwMode="auto">
            <a:xfrm>
              <a:off x="1091" y="2943"/>
              <a:ext cx="165" cy="137"/>
            </a:xfrm>
            <a:custGeom>
              <a:avLst/>
              <a:gdLst>
                <a:gd name="T0" fmla="*/ 0 w 449"/>
                <a:gd name="T1" fmla="*/ 1 h 234"/>
                <a:gd name="T2" fmla="*/ 0 w 449"/>
                <a:gd name="T3" fmla="*/ 1 h 234"/>
                <a:gd name="T4" fmla="*/ 0 w 449"/>
                <a:gd name="T5" fmla="*/ 1 h 234"/>
                <a:gd name="T6" fmla="*/ 0 w 449"/>
                <a:gd name="T7" fmla="*/ 0 h 234"/>
                <a:gd name="T8" fmla="*/ 0 w 449"/>
                <a:gd name="T9" fmla="*/ 1 h 234"/>
                <a:gd name="T10" fmla="*/ 0 w 449"/>
                <a:gd name="T11" fmla="*/ 1 h 234"/>
                <a:gd name="T12" fmla="*/ 0 w 449"/>
                <a:gd name="T13" fmla="*/ 1 h 234"/>
                <a:gd name="T14" fmla="*/ 0 w 449"/>
                <a:gd name="T15" fmla="*/ 1 h 234"/>
                <a:gd name="T16" fmla="*/ 0 w 449"/>
                <a:gd name="T17" fmla="*/ 1 h 234"/>
                <a:gd name="T18" fmla="*/ 0 w 449"/>
                <a:gd name="T19" fmla="*/ 1 h 234"/>
                <a:gd name="T20" fmla="*/ 0 w 449"/>
                <a:gd name="T21" fmla="*/ 1 h 234"/>
                <a:gd name="T22" fmla="*/ 0 w 449"/>
                <a:gd name="T23" fmla="*/ 1 h 234"/>
                <a:gd name="T24" fmla="*/ 0 w 449"/>
                <a:gd name="T25" fmla="*/ 1 h 234"/>
                <a:gd name="T26" fmla="*/ 0 w 449"/>
                <a:gd name="T27" fmla="*/ 1 h 234"/>
                <a:gd name="T28" fmla="*/ 0 w 449"/>
                <a:gd name="T29" fmla="*/ 1 h 234"/>
                <a:gd name="T30" fmla="*/ 0 w 449"/>
                <a:gd name="T31" fmla="*/ 1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9"/>
                <a:gd name="T49" fmla="*/ 0 h 234"/>
                <a:gd name="T50" fmla="*/ 449 w 449"/>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9" h="234">
                  <a:moveTo>
                    <a:pt x="449" y="66"/>
                  </a:moveTo>
                  <a:lnTo>
                    <a:pt x="436" y="52"/>
                  </a:lnTo>
                  <a:lnTo>
                    <a:pt x="422" y="25"/>
                  </a:lnTo>
                  <a:lnTo>
                    <a:pt x="396" y="0"/>
                  </a:lnTo>
                  <a:lnTo>
                    <a:pt x="361" y="3"/>
                  </a:lnTo>
                  <a:lnTo>
                    <a:pt x="351" y="11"/>
                  </a:lnTo>
                  <a:lnTo>
                    <a:pt x="335" y="14"/>
                  </a:lnTo>
                  <a:lnTo>
                    <a:pt x="315" y="11"/>
                  </a:lnTo>
                  <a:lnTo>
                    <a:pt x="284" y="11"/>
                  </a:lnTo>
                  <a:lnTo>
                    <a:pt x="284" y="33"/>
                  </a:lnTo>
                  <a:lnTo>
                    <a:pt x="270" y="52"/>
                  </a:lnTo>
                  <a:lnTo>
                    <a:pt x="270" y="126"/>
                  </a:lnTo>
                  <a:lnTo>
                    <a:pt x="0" y="130"/>
                  </a:lnTo>
                  <a:lnTo>
                    <a:pt x="0" y="234"/>
                  </a:lnTo>
                  <a:lnTo>
                    <a:pt x="449" y="234"/>
                  </a:lnTo>
                  <a:lnTo>
                    <a:pt x="449" y="66"/>
                  </a:lnTo>
                  <a:close/>
                </a:path>
              </a:pathLst>
            </a:custGeom>
            <a:solidFill>
              <a:srgbClr val="4040FF"/>
            </a:solidFill>
            <a:ln w="9525">
              <a:noFill/>
              <a:round/>
              <a:headEnd/>
              <a:tailEnd/>
            </a:ln>
          </p:spPr>
          <p:txBody>
            <a:bodyPr/>
            <a:lstStyle/>
            <a:p>
              <a:endParaRPr lang="en-US"/>
            </a:p>
          </p:txBody>
        </p:sp>
        <p:sp>
          <p:nvSpPr>
            <p:cNvPr id="44077" name="Rectangle 1158"/>
            <p:cNvSpPr>
              <a:spLocks noChangeArrowheads="1"/>
            </p:cNvSpPr>
            <p:nvPr/>
          </p:nvSpPr>
          <p:spPr bwMode="auto">
            <a:xfrm>
              <a:off x="1291" y="2801"/>
              <a:ext cx="123" cy="290"/>
            </a:xfrm>
            <a:prstGeom prst="rect">
              <a:avLst/>
            </a:prstGeom>
            <a:solidFill>
              <a:schemeClr val="bg2"/>
            </a:solidFill>
            <a:ln w="12700">
              <a:solidFill>
                <a:srgbClr val="000000"/>
              </a:solidFill>
              <a:miter lim="800000"/>
              <a:headEnd/>
              <a:tailEnd/>
            </a:ln>
          </p:spPr>
          <p:txBody>
            <a:bodyPr/>
            <a:lstStyle/>
            <a:p>
              <a:pPr algn="ctr" eaLnBrk="0" hangingPunct="0"/>
              <a:endParaRPr lang="en-US"/>
            </a:p>
          </p:txBody>
        </p:sp>
        <p:sp>
          <p:nvSpPr>
            <p:cNvPr id="44078" name="Freeform 1159"/>
            <p:cNvSpPr>
              <a:spLocks/>
            </p:cNvSpPr>
            <p:nvPr/>
          </p:nvSpPr>
          <p:spPr bwMode="auto">
            <a:xfrm>
              <a:off x="1293" y="2968"/>
              <a:ext cx="119" cy="122"/>
            </a:xfrm>
            <a:custGeom>
              <a:avLst/>
              <a:gdLst>
                <a:gd name="T0" fmla="*/ 0 w 323"/>
                <a:gd name="T1" fmla="*/ 1 h 208"/>
                <a:gd name="T2" fmla="*/ 0 w 323"/>
                <a:gd name="T3" fmla="*/ 1 h 208"/>
                <a:gd name="T4" fmla="*/ 0 w 323"/>
                <a:gd name="T5" fmla="*/ 0 h 208"/>
                <a:gd name="T6" fmla="*/ 0 w 323"/>
                <a:gd name="T7" fmla="*/ 1 h 208"/>
                <a:gd name="T8" fmla="*/ 0 w 323"/>
                <a:gd name="T9" fmla="*/ 1 h 208"/>
                <a:gd name="T10" fmla="*/ 0 w 323"/>
                <a:gd name="T11" fmla="*/ 1 h 208"/>
                <a:gd name="T12" fmla="*/ 0 w 323"/>
                <a:gd name="T13" fmla="*/ 1 h 208"/>
                <a:gd name="T14" fmla="*/ 0 w 323"/>
                <a:gd name="T15" fmla="*/ 1 h 208"/>
                <a:gd name="T16" fmla="*/ 0 w 323"/>
                <a:gd name="T17" fmla="*/ 1 h 208"/>
                <a:gd name="T18" fmla="*/ 0 w 323"/>
                <a:gd name="T19" fmla="*/ 1 h 208"/>
                <a:gd name="T20" fmla="*/ 0 w 323"/>
                <a:gd name="T21" fmla="*/ 1 h 208"/>
                <a:gd name="T22" fmla="*/ 0 w 323"/>
                <a:gd name="T23" fmla="*/ 1 h 208"/>
                <a:gd name="T24" fmla="*/ 0 w 323"/>
                <a:gd name="T25" fmla="*/ 1 h 208"/>
                <a:gd name="T26" fmla="*/ 0 w 323"/>
                <a:gd name="T27" fmla="*/ 1 h 208"/>
                <a:gd name="T28" fmla="*/ 0 w 323"/>
                <a:gd name="T29" fmla="*/ 1 h 208"/>
                <a:gd name="T30" fmla="*/ 0 w 323"/>
                <a:gd name="T31" fmla="*/ 1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3"/>
                <a:gd name="T49" fmla="*/ 0 h 208"/>
                <a:gd name="T50" fmla="*/ 323 w 32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3" h="208">
                  <a:moveTo>
                    <a:pt x="323" y="104"/>
                  </a:moveTo>
                  <a:lnTo>
                    <a:pt x="191" y="104"/>
                  </a:lnTo>
                  <a:lnTo>
                    <a:pt x="191" y="0"/>
                  </a:lnTo>
                  <a:lnTo>
                    <a:pt x="155" y="11"/>
                  </a:lnTo>
                  <a:lnTo>
                    <a:pt x="144" y="17"/>
                  </a:lnTo>
                  <a:lnTo>
                    <a:pt x="124" y="17"/>
                  </a:lnTo>
                  <a:lnTo>
                    <a:pt x="124" y="101"/>
                  </a:lnTo>
                  <a:lnTo>
                    <a:pt x="73" y="101"/>
                  </a:lnTo>
                  <a:lnTo>
                    <a:pt x="63" y="77"/>
                  </a:lnTo>
                  <a:lnTo>
                    <a:pt x="57" y="41"/>
                  </a:lnTo>
                  <a:lnTo>
                    <a:pt x="43" y="33"/>
                  </a:lnTo>
                  <a:lnTo>
                    <a:pt x="10" y="33"/>
                  </a:lnTo>
                  <a:lnTo>
                    <a:pt x="0" y="44"/>
                  </a:lnTo>
                  <a:lnTo>
                    <a:pt x="0" y="208"/>
                  </a:lnTo>
                  <a:lnTo>
                    <a:pt x="323" y="208"/>
                  </a:lnTo>
                  <a:lnTo>
                    <a:pt x="323" y="104"/>
                  </a:lnTo>
                  <a:close/>
                </a:path>
              </a:pathLst>
            </a:custGeom>
            <a:solidFill>
              <a:srgbClr val="4040FF"/>
            </a:solidFill>
            <a:ln w="9525">
              <a:noFill/>
              <a:round/>
              <a:headEnd/>
              <a:tailEnd/>
            </a:ln>
          </p:spPr>
          <p:txBody>
            <a:bodyPr/>
            <a:lstStyle/>
            <a:p>
              <a:endParaRPr lang="en-US"/>
            </a:p>
          </p:txBody>
        </p:sp>
        <p:grpSp>
          <p:nvGrpSpPr>
            <p:cNvPr id="44079" name="Group 1160"/>
            <p:cNvGrpSpPr>
              <a:grpSpLocks/>
            </p:cNvGrpSpPr>
            <p:nvPr/>
          </p:nvGrpSpPr>
          <p:grpSpPr bwMode="auto">
            <a:xfrm>
              <a:off x="698" y="2990"/>
              <a:ext cx="501" cy="359"/>
              <a:chOff x="1980" y="3293"/>
              <a:chExt cx="260" cy="245"/>
            </a:xfrm>
          </p:grpSpPr>
          <p:sp>
            <p:nvSpPr>
              <p:cNvPr id="44091" name="Text Box 1161"/>
              <p:cNvSpPr txBox="1">
                <a:spLocks noChangeArrowheads="1"/>
              </p:cNvSpPr>
              <p:nvPr/>
            </p:nvSpPr>
            <p:spPr bwMode="auto">
              <a:xfrm rot="405073">
                <a:off x="2034" y="3337"/>
                <a:ext cx="165" cy="105"/>
              </a:xfrm>
              <a:prstGeom prst="rect">
                <a:avLst/>
              </a:prstGeom>
              <a:noFill/>
              <a:ln w="12700">
                <a:noFill/>
                <a:miter lim="800000"/>
                <a:headEnd/>
                <a:tailEnd/>
              </a:ln>
            </p:spPr>
            <p:txBody>
              <a:bodyPr wrap="none">
                <a:spAutoFit/>
              </a:bodyPr>
              <a:lstStyle/>
              <a:p>
                <a:pPr eaLnBrk="0" hangingPunct="0"/>
                <a:r>
                  <a:rPr lang="en-US" sz="1200">
                    <a:solidFill>
                      <a:srgbClr val="FF9933"/>
                    </a:solidFill>
                  </a:rPr>
                  <a:t>SCH</a:t>
                </a:r>
                <a:endParaRPr lang="en-US">
                  <a:solidFill>
                    <a:srgbClr val="FF9933"/>
                  </a:solidFill>
                </a:endParaRPr>
              </a:p>
            </p:txBody>
          </p:sp>
          <p:sp>
            <p:nvSpPr>
              <p:cNvPr id="44092" name="Text Box 1162"/>
              <p:cNvSpPr txBox="1">
                <a:spLocks noChangeArrowheads="1"/>
              </p:cNvSpPr>
              <p:nvPr/>
            </p:nvSpPr>
            <p:spPr bwMode="auto">
              <a:xfrm rot="-1523811">
                <a:off x="2102" y="3421"/>
                <a:ext cx="138" cy="105"/>
              </a:xfrm>
              <a:prstGeom prst="rect">
                <a:avLst/>
              </a:prstGeom>
              <a:noFill/>
              <a:ln w="12700">
                <a:noFill/>
                <a:miter lim="800000"/>
                <a:headEnd/>
                <a:tailEnd/>
              </a:ln>
            </p:spPr>
            <p:txBody>
              <a:bodyPr wrap="none">
                <a:spAutoFit/>
              </a:bodyPr>
              <a:lstStyle/>
              <a:p>
                <a:pPr eaLnBrk="0" hangingPunct="0"/>
                <a:r>
                  <a:rPr lang="en-US" sz="1200">
                    <a:solidFill>
                      <a:srgbClr val="FF9933"/>
                    </a:solidFill>
                  </a:rPr>
                  <a:t>OO</a:t>
                </a:r>
                <a:endParaRPr lang="en-US">
                  <a:solidFill>
                    <a:srgbClr val="FF9933"/>
                  </a:solidFill>
                </a:endParaRPr>
              </a:p>
            </p:txBody>
          </p:sp>
          <p:sp>
            <p:nvSpPr>
              <p:cNvPr id="44093" name="Text Box 1163"/>
              <p:cNvSpPr txBox="1">
                <a:spLocks noChangeArrowheads="1"/>
              </p:cNvSpPr>
              <p:nvPr/>
            </p:nvSpPr>
            <p:spPr bwMode="auto">
              <a:xfrm rot="5921062">
                <a:off x="2123" y="3424"/>
                <a:ext cx="118" cy="110"/>
              </a:xfrm>
              <a:prstGeom prst="rect">
                <a:avLst/>
              </a:prstGeom>
              <a:noFill/>
              <a:ln w="12700">
                <a:noFill/>
                <a:miter lim="800000"/>
                <a:headEnd/>
                <a:tailEnd/>
              </a:ln>
            </p:spPr>
            <p:txBody>
              <a:bodyPr wrap="none">
                <a:spAutoFit/>
              </a:bodyPr>
              <a:lstStyle/>
              <a:p>
                <a:pPr eaLnBrk="0" hangingPunct="0"/>
                <a:r>
                  <a:rPr lang="en-US" sz="1600">
                    <a:solidFill>
                      <a:srgbClr val="FF9933"/>
                    </a:solidFill>
                  </a:rPr>
                  <a:t>L</a:t>
                </a:r>
              </a:p>
            </p:txBody>
          </p:sp>
          <p:sp>
            <p:nvSpPr>
              <p:cNvPr id="44094" name="Text Box 1164"/>
              <p:cNvSpPr txBox="1">
                <a:spLocks noChangeArrowheads="1"/>
              </p:cNvSpPr>
              <p:nvPr/>
            </p:nvSpPr>
            <p:spPr bwMode="auto">
              <a:xfrm rot="-1316470">
                <a:off x="1980" y="3293"/>
                <a:ext cx="60" cy="175"/>
              </a:xfrm>
              <a:prstGeom prst="rect">
                <a:avLst/>
              </a:prstGeom>
              <a:noFill/>
              <a:ln w="12700">
                <a:noFill/>
                <a:miter lim="800000"/>
                <a:headEnd/>
                <a:tailEnd/>
              </a:ln>
            </p:spPr>
            <p:txBody>
              <a:bodyPr wrap="none">
                <a:spAutoFit/>
              </a:bodyPr>
              <a:lstStyle/>
              <a:p>
                <a:pPr eaLnBrk="0" hangingPunct="0"/>
                <a:endParaRPr lang="en-US">
                  <a:solidFill>
                    <a:srgbClr val="FF9933"/>
                  </a:solidFill>
                </a:endParaRPr>
              </a:p>
            </p:txBody>
          </p:sp>
        </p:grpSp>
        <p:grpSp>
          <p:nvGrpSpPr>
            <p:cNvPr id="44080" name="Group 1165"/>
            <p:cNvGrpSpPr>
              <a:grpSpLocks/>
            </p:cNvGrpSpPr>
            <p:nvPr/>
          </p:nvGrpSpPr>
          <p:grpSpPr bwMode="auto">
            <a:xfrm rot="1030911">
              <a:off x="430" y="2447"/>
              <a:ext cx="1073" cy="299"/>
              <a:chOff x="1362" y="1226"/>
              <a:chExt cx="2896" cy="511"/>
            </a:xfrm>
          </p:grpSpPr>
          <p:sp>
            <p:nvSpPr>
              <p:cNvPr id="44089" name="Rectangle 1166"/>
              <p:cNvSpPr>
                <a:spLocks noChangeArrowheads="1"/>
              </p:cNvSpPr>
              <p:nvPr/>
            </p:nvSpPr>
            <p:spPr bwMode="auto">
              <a:xfrm>
                <a:off x="1362" y="1226"/>
                <a:ext cx="2896" cy="511"/>
              </a:xfrm>
              <a:prstGeom prst="rect">
                <a:avLst/>
              </a:prstGeom>
              <a:solidFill>
                <a:srgbClr val="603000"/>
              </a:solidFill>
              <a:ln w="12700">
                <a:solidFill>
                  <a:srgbClr val="000000"/>
                </a:solidFill>
                <a:miter lim="800000"/>
                <a:headEnd/>
                <a:tailEnd/>
              </a:ln>
            </p:spPr>
            <p:txBody>
              <a:bodyPr/>
              <a:lstStyle/>
              <a:p>
                <a:pPr algn="ctr" eaLnBrk="0" hangingPunct="0"/>
                <a:endParaRPr lang="en-US"/>
              </a:p>
            </p:txBody>
          </p:sp>
          <p:sp>
            <p:nvSpPr>
              <p:cNvPr id="44090" name="Rectangle 1167"/>
              <p:cNvSpPr>
                <a:spLocks noChangeArrowheads="1"/>
              </p:cNvSpPr>
              <p:nvPr/>
            </p:nvSpPr>
            <p:spPr bwMode="auto">
              <a:xfrm>
                <a:off x="2279" y="1286"/>
                <a:ext cx="964" cy="370"/>
              </a:xfrm>
              <a:prstGeom prst="rect">
                <a:avLst/>
              </a:prstGeom>
              <a:solidFill>
                <a:srgbClr val="201000"/>
              </a:solidFill>
              <a:ln w="9525">
                <a:noFill/>
                <a:miter lim="800000"/>
                <a:headEnd/>
                <a:tailEnd/>
              </a:ln>
            </p:spPr>
            <p:txBody>
              <a:bodyPr/>
              <a:lstStyle/>
              <a:p>
                <a:pPr algn="ctr" eaLnBrk="0" hangingPunct="0"/>
                <a:endParaRPr lang="en-US"/>
              </a:p>
            </p:txBody>
          </p:sp>
        </p:grpSp>
        <p:sp>
          <p:nvSpPr>
            <p:cNvPr id="44081" name="Rectangle 1168"/>
            <p:cNvSpPr>
              <a:spLocks noChangeArrowheads="1"/>
            </p:cNvSpPr>
            <p:nvPr/>
          </p:nvSpPr>
          <p:spPr bwMode="auto">
            <a:xfrm rot="-974059">
              <a:off x="384" y="3226"/>
              <a:ext cx="52" cy="31"/>
            </a:xfrm>
            <a:prstGeom prst="rect">
              <a:avLst/>
            </a:prstGeom>
            <a:solidFill>
              <a:srgbClr val="400000"/>
            </a:solidFill>
            <a:ln w="9525">
              <a:noFill/>
              <a:miter lim="800000"/>
              <a:headEnd/>
              <a:tailEnd/>
            </a:ln>
          </p:spPr>
          <p:txBody>
            <a:bodyPr/>
            <a:lstStyle/>
            <a:p>
              <a:pPr algn="ctr" eaLnBrk="0" hangingPunct="0"/>
              <a:endParaRPr lang="en-US"/>
            </a:p>
          </p:txBody>
        </p:sp>
        <p:sp>
          <p:nvSpPr>
            <p:cNvPr id="44082" name="Rectangle 1169"/>
            <p:cNvSpPr>
              <a:spLocks noChangeArrowheads="1"/>
            </p:cNvSpPr>
            <p:nvPr/>
          </p:nvSpPr>
          <p:spPr bwMode="auto">
            <a:xfrm rot="-1231106">
              <a:off x="346" y="3199"/>
              <a:ext cx="50" cy="30"/>
            </a:xfrm>
            <a:prstGeom prst="rect">
              <a:avLst/>
            </a:prstGeom>
            <a:solidFill>
              <a:srgbClr val="200000"/>
            </a:solidFill>
            <a:ln w="9525">
              <a:noFill/>
              <a:miter lim="800000"/>
              <a:headEnd/>
              <a:tailEnd/>
            </a:ln>
          </p:spPr>
          <p:txBody>
            <a:bodyPr/>
            <a:lstStyle/>
            <a:p>
              <a:pPr algn="ctr" eaLnBrk="0" hangingPunct="0"/>
              <a:endParaRPr lang="en-US"/>
            </a:p>
          </p:txBody>
        </p:sp>
        <p:sp>
          <p:nvSpPr>
            <p:cNvPr id="44083" name="Rectangle 1170"/>
            <p:cNvSpPr>
              <a:spLocks noChangeArrowheads="1"/>
            </p:cNvSpPr>
            <p:nvPr/>
          </p:nvSpPr>
          <p:spPr bwMode="auto">
            <a:xfrm rot="1138562">
              <a:off x="1530" y="3212"/>
              <a:ext cx="52" cy="30"/>
            </a:xfrm>
            <a:prstGeom prst="rect">
              <a:avLst/>
            </a:prstGeom>
            <a:solidFill>
              <a:srgbClr val="400000"/>
            </a:solidFill>
            <a:ln w="9525">
              <a:noFill/>
              <a:miter lim="800000"/>
              <a:headEnd/>
              <a:tailEnd/>
            </a:ln>
          </p:spPr>
          <p:txBody>
            <a:bodyPr/>
            <a:lstStyle/>
            <a:p>
              <a:pPr algn="ctr" eaLnBrk="0" hangingPunct="0"/>
              <a:endParaRPr lang="en-US"/>
            </a:p>
          </p:txBody>
        </p:sp>
        <p:sp>
          <p:nvSpPr>
            <p:cNvPr id="44084" name="Rectangle 1171"/>
            <p:cNvSpPr>
              <a:spLocks noChangeArrowheads="1"/>
            </p:cNvSpPr>
            <p:nvPr/>
          </p:nvSpPr>
          <p:spPr bwMode="auto">
            <a:xfrm rot="-2486253">
              <a:off x="1562" y="3237"/>
              <a:ext cx="51" cy="32"/>
            </a:xfrm>
            <a:prstGeom prst="rect">
              <a:avLst/>
            </a:prstGeom>
            <a:solidFill>
              <a:srgbClr val="200000"/>
            </a:solidFill>
            <a:ln w="9525">
              <a:noFill/>
              <a:miter lim="800000"/>
              <a:headEnd/>
              <a:tailEnd/>
            </a:ln>
          </p:spPr>
          <p:txBody>
            <a:bodyPr/>
            <a:lstStyle/>
            <a:p>
              <a:pPr algn="ctr" eaLnBrk="0" hangingPunct="0"/>
              <a:endParaRPr lang="en-US"/>
            </a:p>
          </p:txBody>
        </p:sp>
        <p:sp>
          <p:nvSpPr>
            <p:cNvPr id="44085" name="Rectangle 1172"/>
            <p:cNvSpPr>
              <a:spLocks noChangeArrowheads="1"/>
            </p:cNvSpPr>
            <p:nvPr/>
          </p:nvSpPr>
          <p:spPr bwMode="auto">
            <a:xfrm>
              <a:off x="1599" y="3302"/>
              <a:ext cx="50" cy="30"/>
            </a:xfrm>
            <a:prstGeom prst="rect">
              <a:avLst/>
            </a:prstGeom>
            <a:solidFill>
              <a:srgbClr val="200000"/>
            </a:solidFill>
            <a:ln w="9525">
              <a:noFill/>
              <a:miter lim="800000"/>
              <a:headEnd/>
              <a:tailEnd/>
            </a:ln>
          </p:spPr>
          <p:txBody>
            <a:bodyPr/>
            <a:lstStyle/>
            <a:p>
              <a:pPr algn="ctr" eaLnBrk="0" hangingPunct="0"/>
              <a:endParaRPr lang="en-US"/>
            </a:p>
          </p:txBody>
        </p:sp>
        <p:sp>
          <p:nvSpPr>
            <p:cNvPr id="44086" name="Rectangle 1173"/>
            <p:cNvSpPr>
              <a:spLocks noChangeArrowheads="1"/>
            </p:cNvSpPr>
            <p:nvPr/>
          </p:nvSpPr>
          <p:spPr bwMode="auto">
            <a:xfrm rot="1110638">
              <a:off x="1547" y="3279"/>
              <a:ext cx="52" cy="26"/>
            </a:xfrm>
            <a:prstGeom prst="rect">
              <a:avLst/>
            </a:prstGeom>
            <a:solidFill>
              <a:srgbClr val="400000"/>
            </a:solidFill>
            <a:ln w="9525">
              <a:noFill/>
              <a:miter lim="800000"/>
              <a:headEnd/>
              <a:tailEnd/>
            </a:ln>
          </p:spPr>
          <p:txBody>
            <a:bodyPr/>
            <a:lstStyle/>
            <a:p>
              <a:pPr algn="ctr" eaLnBrk="0" hangingPunct="0"/>
              <a:endParaRPr lang="en-US"/>
            </a:p>
          </p:txBody>
        </p:sp>
        <p:sp>
          <p:nvSpPr>
            <p:cNvPr id="44087" name="Rectangle 1174"/>
            <p:cNvSpPr>
              <a:spLocks noChangeArrowheads="1"/>
            </p:cNvSpPr>
            <p:nvPr/>
          </p:nvSpPr>
          <p:spPr bwMode="auto">
            <a:xfrm rot="-858017">
              <a:off x="1605" y="3212"/>
              <a:ext cx="50" cy="30"/>
            </a:xfrm>
            <a:prstGeom prst="rect">
              <a:avLst/>
            </a:prstGeom>
            <a:solidFill>
              <a:srgbClr val="200000"/>
            </a:solidFill>
            <a:ln w="9525">
              <a:noFill/>
              <a:miter lim="800000"/>
              <a:headEnd/>
              <a:tailEnd/>
            </a:ln>
          </p:spPr>
          <p:txBody>
            <a:bodyPr/>
            <a:lstStyle/>
            <a:p>
              <a:pPr algn="ctr" eaLnBrk="0" hangingPunct="0"/>
              <a:endParaRPr lang="en-US"/>
            </a:p>
          </p:txBody>
        </p:sp>
        <p:sp>
          <p:nvSpPr>
            <p:cNvPr id="44088" name="Rectangle 1175"/>
            <p:cNvSpPr>
              <a:spLocks noChangeArrowheads="1"/>
            </p:cNvSpPr>
            <p:nvPr/>
          </p:nvSpPr>
          <p:spPr bwMode="auto">
            <a:xfrm>
              <a:off x="1688" y="3279"/>
              <a:ext cx="50" cy="30"/>
            </a:xfrm>
            <a:prstGeom prst="rect">
              <a:avLst/>
            </a:prstGeom>
            <a:solidFill>
              <a:srgbClr val="200000"/>
            </a:solidFill>
            <a:ln w="9525">
              <a:noFill/>
              <a:miter lim="800000"/>
              <a:headEnd/>
              <a:tailEnd/>
            </a:ln>
          </p:spPr>
          <p:txBody>
            <a:bodyPr/>
            <a:lstStyle/>
            <a:p>
              <a:pPr algn="ctr" eaLnBrk="0" hangingPunct="0"/>
              <a:endParaRPr lang="en-US"/>
            </a:p>
          </p:txBody>
        </p:sp>
      </p:grpSp>
      <p:sp>
        <p:nvSpPr>
          <p:cNvPr id="44038" name="Text Box 1176"/>
          <p:cNvSpPr txBox="1">
            <a:spLocks noChangeArrowheads="1"/>
          </p:cNvSpPr>
          <p:nvPr/>
        </p:nvSpPr>
        <p:spPr bwMode="auto">
          <a:xfrm>
            <a:off x="4649788" y="4065588"/>
            <a:ext cx="1123950" cy="1187450"/>
          </a:xfrm>
          <a:prstGeom prst="rect">
            <a:avLst/>
          </a:prstGeom>
          <a:noFill/>
          <a:ln w="9525">
            <a:noFill/>
            <a:miter lim="800000"/>
            <a:headEnd/>
            <a:tailEnd/>
          </a:ln>
        </p:spPr>
        <p:txBody>
          <a:bodyPr wrap="none">
            <a:spAutoFit/>
          </a:bodyPr>
          <a:lstStyle/>
          <a:p>
            <a:pPr algn="ctr" eaLnBrk="0" hangingPunct="0"/>
            <a:r>
              <a:rPr lang="en-US">
                <a:solidFill>
                  <a:schemeClr val="tx2"/>
                </a:solidFill>
                <a:latin typeface="Comic Sans MS" pitchFamily="66" charset="0"/>
              </a:rPr>
              <a:t>NEW</a:t>
            </a:r>
          </a:p>
          <a:p>
            <a:pPr algn="ctr" eaLnBrk="0" hangingPunct="0"/>
            <a:r>
              <a:rPr lang="en-US">
                <a:solidFill>
                  <a:schemeClr val="tx2"/>
                </a:solidFill>
                <a:latin typeface="Comic Sans MS" pitchFamily="66" charset="0"/>
              </a:rPr>
              <a:t>WING</a:t>
            </a:r>
          </a:p>
          <a:p>
            <a:pPr algn="ctr" eaLnBrk="0" hangingPunct="0"/>
            <a:r>
              <a:rPr lang="en-US">
                <a:solidFill>
                  <a:schemeClr val="tx2"/>
                </a:solidFill>
                <a:latin typeface="Comic Sans MS" pitchFamily="66" charset="0"/>
              </a:rPr>
              <a:t>HERE</a:t>
            </a:r>
            <a:endParaRPr lang="en-US">
              <a:solidFill>
                <a:schemeClr val="tx2"/>
              </a:solidFill>
            </a:endParaRPr>
          </a:p>
        </p:txBody>
      </p:sp>
      <p:sp>
        <p:nvSpPr>
          <p:cNvPr id="44039" name="AutoShape 1177"/>
          <p:cNvSpPr>
            <a:spLocks noChangeArrowheads="1"/>
          </p:cNvSpPr>
          <p:nvPr/>
        </p:nvSpPr>
        <p:spPr bwMode="auto">
          <a:xfrm>
            <a:off x="5749925" y="3965575"/>
            <a:ext cx="352425" cy="522288"/>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pPr algn="ctr" eaLnBrk="0" hangingPunct="0"/>
            <a:endParaRPr lang="en-US"/>
          </a:p>
        </p:txBody>
      </p:sp>
      <p:sp>
        <p:nvSpPr>
          <p:cNvPr id="44040" name="AutoShape 1178"/>
          <p:cNvSpPr>
            <a:spLocks noChangeArrowheads="1"/>
          </p:cNvSpPr>
          <p:nvPr/>
        </p:nvSpPr>
        <p:spPr bwMode="auto">
          <a:xfrm>
            <a:off x="5749925" y="4398963"/>
            <a:ext cx="352425" cy="522287"/>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pPr algn="ctr" eaLnBrk="0" hangingPunct="0"/>
            <a:endParaRPr lang="en-US"/>
          </a:p>
        </p:txBody>
      </p:sp>
      <p:sp>
        <p:nvSpPr>
          <p:cNvPr id="44041" name="AutoShape 1179"/>
          <p:cNvSpPr>
            <a:spLocks noChangeArrowheads="1"/>
          </p:cNvSpPr>
          <p:nvPr/>
        </p:nvSpPr>
        <p:spPr bwMode="auto">
          <a:xfrm>
            <a:off x="5748338" y="4833938"/>
            <a:ext cx="352425" cy="522287"/>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pPr algn="ctr" eaLnBrk="0" hangingPunct="0"/>
            <a:endParaRPr lang="en-US"/>
          </a:p>
        </p:txBody>
      </p:sp>
      <p:grpSp>
        <p:nvGrpSpPr>
          <p:cNvPr id="44042" name="Group 1180"/>
          <p:cNvGrpSpPr>
            <a:grpSpLocks/>
          </p:cNvGrpSpPr>
          <p:nvPr/>
        </p:nvGrpSpPr>
        <p:grpSpPr bwMode="auto">
          <a:xfrm>
            <a:off x="2876550" y="4156075"/>
            <a:ext cx="1854200" cy="1084263"/>
            <a:chOff x="1314" y="1897"/>
            <a:chExt cx="1594" cy="683"/>
          </a:xfrm>
        </p:grpSpPr>
        <p:sp>
          <p:nvSpPr>
            <p:cNvPr id="44043" name="Freeform 1181"/>
            <p:cNvSpPr>
              <a:spLocks/>
            </p:cNvSpPr>
            <p:nvPr/>
          </p:nvSpPr>
          <p:spPr bwMode="auto">
            <a:xfrm>
              <a:off x="2606" y="2037"/>
              <a:ext cx="302" cy="275"/>
            </a:xfrm>
            <a:custGeom>
              <a:avLst/>
              <a:gdLst>
                <a:gd name="T0" fmla="*/ 0 w 302"/>
                <a:gd name="T1" fmla="*/ 0 h 275"/>
                <a:gd name="T2" fmla="*/ 0 w 302"/>
                <a:gd name="T3" fmla="*/ 275 h 275"/>
                <a:gd name="T4" fmla="*/ 302 w 302"/>
                <a:gd name="T5" fmla="*/ 151 h 275"/>
                <a:gd name="T6" fmla="*/ 0 w 302"/>
                <a:gd name="T7" fmla="*/ 0 h 275"/>
                <a:gd name="T8" fmla="*/ 0 60000 65536"/>
                <a:gd name="T9" fmla="*/ 0 60000 65536"/>
                <a:gd name="T10" fmla="*/ 0 60000 65536"/>
                <a:gd name="T11" fmla="*/ 0 60000 65536"/>
                <a:gd name="T12" fmla="*/ 0 w 302"/>
                <a:gd name="T13" fmla="*/ 0 h 275"/>
                <a:gd name="T14" fmla="*/ 302 w 302"/>
                <a:gd name="T15" fmla="*/ 275 h 275"/>
              </a:gdLst>
              <a:ahLst/>
              <a:cxnLst>
                <a:cxn ang="T8">
                  <a:pos x="T0" y="T1"/>
                </a:cxn>
                <a:cxn ang="T9">
                  <a:pos x="T2" y="T3"/>
                </a:cxn>
                <a:cxn ang="T10">
                  <a:pos x="T4" y="T5"/>
                </a:cxn>
                <a:cxn ang="T11">
                  <a:pos x="T6" y="T7"/>
                </a:cxn>
              </a:cxnLst>
              <a:rect l="T12" t="T13" r="T14" b="T15"/>
              <a:pathLst>
                <a:path w="302" h="275">
                  <a:moveTo>
                    <a:pt x="0" y="0"/>
                  </a:moveTo>
                  <a:lnTo>
                    <a:pt x="0" y="275"/>
                  </a:lnTo>
                  <a:lnTo>
                    <a:pt x="302" y="151"/>
                  </a:lnTo>
                  <a:lnTo>
                    <a:pt x="0" y="0"/>
                  </a:lnTo>
                  <a:close/>
                </a:path>
              </a:pathLst>
            </a:custGeom>
            <a:gradFill rotWithShape="0">
              <a:gsLst>
                <a:gs pos="0">
                  <a:schemeClr val="tx2"/>
                </a:gs>
                <a:gs pos="100000">
                  <a:srgbClr val="FFCC66"/>
                </a:gs>
              </a:gsLst>
              <a:lin ang="0" scaled="1"/>
            </a:gradFill>
            <a:ln w="12700">
              <a:noFill/>
              <a:round/>
              <a:headEnd/>
              <a:tailEnd/>
            </a:ln>
          </p:spPr>
          <p:txBody>
            <a:bodyPr wrap="none" anchor="ctr"/>
            <a:lstStyle/>
            <a:p>
              <a:endParaRPr lang="en-US"/>
            </a:p>
          </p:txBody>
        </p:sp>
        <p:sp>
          <p:nvSpPr>
            <p:cNvPr id="44044" name="WordArt 1182"/>
            <p:cNvSpPr>
              <a:spLocks noChangeArrowheads="1" noChangeShapeType="1" noTextEdit="1"/>
            </p:cNvSpPr>
            <p:nvPr/>
          </p:nvSpPr>
          <p:spPr bwMode="auto">
            <a:xfrm>
              <a:off x="1314" y="1897"/>
              <a:ext cx="1248" cy="68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gradFill rotWithShape="1">
                    <a:gsLst>
                      <a:gs pos="0">
                        <a:srgbClr val="FFCC66"/>
                      </a:gs>
                      <a:gs pos="100000">
                        <a:schemeClr val="tx2"/>
                      </a:gs>
                    </a:gsLst>
                    <a:lin ang="0" scaled="1"/>
                  </a:gradFill>
                  <a:latin typeface="Arial Black"/>
                </a:rPr>
                <a:t>Funding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499"/>
                                          </p:stCondLst>
                                        </p:cTn>
                                        <p:tgtEl>
                                          <p:spTgt spid="407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64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838200" y="238125"/>
            <a:ext cx="7772400" cy="487363"/>
          </a:xfrm>
        </p:spPr>
        <p:txBody>
          <a:bodyPr/>
          <a:lstStyle/>
          <a:p>
            <a:r>
              <a:rPr lang="en-US" smtClean="0"/>
              <a:t>Special </a:t>
            </a:r>
            <a:r>
              <a:rPr lang="en-US" sz="4800" smtClean="0"/>
              <a:t>Considerations</a:t>
            </a:r>
            <a:endParaRPr lang="en-US" smtClean="0"/>
          </a:p>
        </p:txBody>
      </p:sp>
      <p:sp>
        <p:nvSpPr>
          <p:cNvPr id="46082" name="Text Box 1027"/>
          <p:cNvSpPr txBox="1">
            <a:spLocks noChangeArrowheads="1"/>
          </p:cNvSpPr>
          <p:nvPr/>
        </p:nvSpPr>
        <p:spPr bwMode="auto">
          <a:xfrm>
            <a:off x="1504950" y="5659438"/>
            <a:ext cx="6199188" cy="663575"/>
          </a:xfrm>
          <a:prstGeom prst="rect">
            <a:avLst/>
          </a:prstGeom>
          <a:solidFill>
            <a:srgbClr val="00C2F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2F0"/>
            </a:extrusionClr>
          </a:sp3d>
        </p:spPr>
        <p:txBody>
          <a:bodyPr>
            <a:spAutoFit/>
            <a:flatTx/>
          </a:bodyPr>
          <a:lstStyle/>
          <a:p>
            <a:pPr algn="ctr" eaLnBrk="0" hangingPunct="0">
              <a:lnSpc>
                <a:spcPct val="125000"/>
              </a:lnSpc>
            </a:pPr>
            <a:r>
              <a:rPr lang="en-US" sz="3000"/>
              <a:t>Insurance Requirements  </a:t>
            </a:r>
          </a:p>
        </p:txBody>
      </p:sp>
      <p:sp>
        <p:nvSpPr>
          <p:cNvPr id="46083" name="Text Box 1028"/>
          <p:cNvSpPr txBox="1">
            <a:spLocks noChangeArrowheads="1"/>
          </p:cNvSpPr>
          <p:nvPr/>
        </p:nvSpPr>
        <p:spPr bwMode="auto">
          <a:xfrm>
            <a:off x="1711325" y="2268538"/>
            <a:ext cx="5786438" cy="641350"/>
          </a:xfrm>
          <a:prstGeom prst="rect">
            <a:avLst/>
          </a:prstGeom>
          <a:solidFill>
            <a:srgbClr val="FF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66"/>
            </a:extrusionClr>
          </a:sp3d>
        </p:spPr>
        <p:txBody>
          <a:bodyPr>
            <a:spAutoFit/>
            <a:flatTx/>
          </a:bodyPr>
          <a:lstStyle/>
          <a:p>
            <a:pPr algn="ctr" eaLnBrk="0" hangingPunct="0">
              <a:lnSpc>
                <a:spcPct val="120000"/>
              </a:lnSpc>
            </a:pPr>
            <a:r>
              <a:rPr lang="en-US" sz="3000"/>
              <a:t>  Environmental Requirements  </a:t>
            </a:r>
          </a:p>
        </p:txBody>
      </p:sp>
      <p:sp>
        <p:nvSpPr>
          <p:cNvPr id="46084" name="Text Box 1029"/>
          <p:cNvSpPr txBox="1">
            <a:spLocks noChangeArrowheads="1"/>
          </p:cNvSpPr>
          <p:nvPr/>
        </p:nvSpPr>
        <p:spPr bwMode="auto">
          <a:xfrm>
            <a:off x="1670050" y="3213100"/>
            <a:ext cx="5943600" cy="1006475"/>
          </a:xfrm>
          <a:prstGeom prst="rect">
            <a:avLst/>
          </a:prstGeom>
          <a:solidFill>
            <a:srgbClr val="CC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CC00"/>
            </a:extrusionClr>
          </a:sp3d>
        </p:spPr>
        <p:txBody>
          <a:bodyPr>
            <a:spAutoFit/>
            <a:flatTx/>
          </a:bodyPr>
          <a:lstStyle/>
          <a:p>
            <a:pPr algn="ctr" eaLnBrk="0" hangingPunct="0"/>
            <a:r>
              <a:rPr lang="en-US" sz="3000"/>
              <a:t>Historic Preservation </a:t>
            </a:r>
            <a:r>
              <a:rPr lang="en-US" sz="2200"/>
              <a:t>&amp;</a:t>
            </a:r>
          </a:p>
          <a:p>
            <a:pPr algn="ctr" eaLnBrk="0" hangingPunct="0"/>
            <a:r>
              <a:rPr lang="en-US" sz="3000"/>
              <a:t>   Cultural Resources    </a:t>
            </a:r>
          </a:p>
        </p:txBody>
      </p:sp>
      <p:sp>
        <p:nvSpPr>
          <p:cNvPr id="46085" name="Text Box 1030"/>
          <p:cNvSpPr txBox="1">
            <a:spLocks noChangeArrowheads="1"/>
          </p:cNvSpPr>
          <p:nvPr/>
        </p:nvSpPr>
        <p:spPr bwMode="auto">
          <a:xfrm>
            <a:off x="1682750" y="1192213"/>
            <a:ext cx="5821363" cy="685800"/>
          </a:xfrm>
          <a:prstGeom prst="rect">
            <a:avLst/>
          </a:prstGeom>
          <a:solidFill>
            <a:srgbClr val="33CC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CC"/>
            </a:extrusionClr>
          </a:sp3d>
        </p:spPr>
        <p:txBody>
          <a:bodyPr>
            <a:spAutoFit/>
            <a:flatTx/>
          </a:bodyPr>
          <a:lstStyle/>
          <a:p>
            <a:pPr algn="ctr" eaLnBrk="0" hangingPunct="0">
              <a:lnSpc>
                <a:spcPct val="130000"/>
              </a:lnSpc>
            </a:pPr>
            <a:r>
              <a:rPr lang="en-US" sz="3000"/>
              <a:t>Hazard Mitigation      </a:t>
            </a:r>
          </a:p>
        </p:txBody>
      </p:sp>
      <p:sp>
        <p:nvSpPr>
          <p:cNvPr id="46086" name="Text Box 1032"/>
          <p:cNvSpPr txBox="1">
            <a:spLocks noChangeArrowheads="1"/>
          </p:cNvSpPr>
          <p:nvPr/>
        </p:nvSpPr>
        <p:spPr bwMode="auto">
          <a:xfrm>
            <a:off x="1524000" y="4608513"/>
            <a:ext cx="6091238" cy="641350"/>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a:spAutoFit/>
            <a:flatTx/>
          </a:bodyPr>
          <a:lstStyle/>
          <a:p>
            <a:pPr algn="ctr" eaLnBrk="0" hangingPunct="0">
              <a:lnSpc>
                <a:spcPct val="120000"/>
              </a:lnSpc>
            </a:pPr>
            <a:r>
              <a:rPr lang="en-US" sz="3000"/>
              <a:t>Special Flood Hazard Areas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15913" y="279400"/>
            <a:ext cx="8485187" cy="939800"/>
          </a:xfrm>
        </p:spPr>
        <p:txBody>
          <a:bodyPr anchor="t"/>
          <a:lstStyle/>
          <a:p>
            <a:pPr>
              <a:lnSpc>
                <a:spcPct val="85000"/>
              </a:lnSpc>
            </a:pPr>
            <a:r>
              <a:rPr lang="en-US" smtClean="0"/>
              <a:t>406 Hazard </a:t>
            </a:r>
            <a:r>
              <a:rPr lang="en-US" dirty="0" smtClean="0"/>
              <a:t>Mitigation</a:t>
            </a:r>
          </a:p>
        </p:txBody>
      </p:sp>
      <p:sp>
        <p:nvSpPr>
          <p:cNvPr id="48130" name="Rectangle 3"/>
          <p:cNvSpPr>
            <a:spLocks noGrp="1" noChangeArrowheads="1"/>
          </p:cNvSpPr>
          <p:nvPr>
            <p:ph type="body" sz="half" idx="2"/>
          </p:nvPr>
        </p:nvSpPr>
        <p:spPr bwMode="auto">
          <a:xfrm>
            <a:off x="4648200" y="1411288"/>
            <a:ext cx="3914775" cy="4981575"/>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400" smtClean="0">
                <a:solidFill>
                  <a:srgbClr val="B0B1B3"/>
                </a:solidFill>
                <a:latin typeface="Arial" charset="0"/>
              </a:rPr>
              <a:t>Cost effective measures that reduce or eliminate the potential for damages to a facility from a future event.  For a hazard mitigation proposal to be eligible for funding under Public Assistance, the measure must apply only to the damaged elements of the eligible facility.</a:t>
            </a:r>
          </a:p>
        </p:txBody>
      </p:sp>
      <p:sp>
        <p:nvSpPr>
          <p:cNvPr id="48131" name="Rectangle 4"/>
          <p:cNvSpPr>
            <a:spLocks noChangeArrowheads="1"/>
          </p:cNvSpPr>
          <p:nvPr/>
        </p:nvSpPr>
        <p:spPr bwMode="auto">
          <a:xfrm>
            <a:off x="320675" y="1090613"/>
            <a:ext cx="8226425" cy="441325"/>
          </a:xfrm>
          <a:prstGeom prst="rect">
            <a:avLst/>
          </a:prstGeom>
          <a:noFill/>
          <a:ln w="9525">
            <a:noFill/>
            <a:miter lim="800000"/>
            <a:headEnd/>
            <a:tailEnd/>
          </a:ln>
        </p:spPr>
        <p:txBody>
          <a:bodyPr/>
          <a:lstStyle/>
          <a:p>
            <a:pPr eaLnBrk="0" hangingPunct="0">
              <a:lnSpc>
                <a:spcPct val="85000"/>
              </a:lnSpc>
            </a:pPr>
            <a:endParaRPr lang="en-US" sz="2800">
              <a:solidFill>
                <a:srgbClr val="B0B1B3"/>
              </a:solidFill>
            </a:endParaRPr>
          </a:p>
        </p:txBody>
      </p:sp>
      <p:sp>
        <p:nvSpPr>
          <p:cNvPr id="48132" name="Freeform 5"/>
          <p:cNvSpPr>
            <a:spLocks noChangeAspect="1"/>
          </p:cNvSpPr>
          <p:nvPr/>
        </p:nvSpPr>
        <p:spPr bwMode="auto">
          <a:xfrm>
            <a:off x="2565400" y="2136775"/>
            <a:ext cx="1911350" cy="1581150"/>
          </a:xfrm>
          <a:custGeom>
            <a:avLst/>
            <a:gdLst>
              <a:gd name="T0" fmla="*/ 0 w 1820"/>
              <a:gd name="T1" fmla="*/ 2147483647 h 1506"/>
              <a:gd name="T2" fmla="*/ 2147483647 w 1820"/>
              <a:gd name="T3" fmla="*/ 2147483647 h 1506"/>
              <a:gd name="T4" fmla="*/ 2147483647 w 1820"/>
              <a:gd name="T5" fmla="*/ 0 h 1506"/>
              <a:gd name="T6" fmla="*/ 2147483647 w 1820"/>
              <a:gd name="T7" fmla="*/ 0 h 1506"/>
              <a:gd name="T8" fmla="*/ 0 60000 65536"/>
              <a:gd name="T9" fmla="*/ 0 60000 65536"/>
              <a:gd name="T10" fmla="*/ 0 60000 65536"/>
              <a:gd name="T11" fmla="*/ 0 60000 65536"/>
              <a:gd name="T12" fmla="*/ 0 w 1820"/>
              <a:gd name="T13" fmla="*/ 0 h 1506"/>
              <a:gd name="T14" fmla="*/ 1820 w 1820"/>
              <a:gd name="T15" fmla="*/ 1506 h 1506"/>
            </a:gdLst>
            <a:ahLst/>
            <a:cxnLst>
              <a:cxn ang="T8">
                <a:pos x="T0" y="T1"/>
              </a:cxn>
              <a:cxn ang="T9">
                <a:pos x="T2" y="T3"/>
              </a:cxn>
              <a:cxn ang="T10">
                <a:pos x="T4" y="T5"/>
              </a:cxn>
              <a:cxn ang="T11">
                <a:pos x="T6" y="T7"/>
              </a:cxn>
            </a:cxnLst>
            <a:rect l="T12" t="T13" r="T14" b="T15"/>
            <a:pathLst>
              <a:path w="1820" h="1506">
                <a:moveTo>
                  <a:pt x="0" y="1506"/>
                </a:moveTo>
                <a:lnTo>
                  <a:pt x="92" y="1452"/>
                </a:lnTo>
                <a:lnTo>
                  <a:pt x="92" y="0"/>
                </a:lnTo>
                <a:lnTo>
                  <a:pt x="1820" y="0"/>
                </a:lnTo>
              </a:path>
            </a:pathLst>
          </a:custGeom>
          <a:noFill/>
          <a:ln w="19050">
            <a:solidFill>
              <a:schemeClr val="tx1"/>
            </a:solidFill>
            <a:round/>
            <a:headEnd/>
            <a:tailEnd/>
          </a:ln>
        </p:spPr>
        <p:txBody>
          <a:bodyPr/>
          <a:lstStyle/>
          <a:p>
            <a:endParaRPr lang="en-US"/>
          </a:p>
        </p:txBody>
      </p:sp>
      <p:grpSp>
        <p:nvGrpSpPr>
          <p:cNvPr id="48133" name="Group 6"/>
          <p:cNvGrpSpPr>
            <a:grpSpLocks noChangeAspect="1"/>
          </p:cNvGrpSpPr>
          <p:nvPr/>
        </p:nvGrpSpPr>
        <p:grpSpPr bwMode="auto">
          <a:xfrm>
            <a:off x="2787650" y="2416175"/>
            <a:ext cx="1260475" cy="1965325"/>
            <a:chOff x="2064" y="1344"/>
            <a:chExt cx="1200" cy="1872"/>
          </a:xfrm>
        </p:grpSpPr>
        <p:sp>
          <p:nvSpPr>
            <p:cNvPr id="48190" name="Rectangle 7"/>
            <p:cNvSpPr>
              <a:spLocks noChangeAspect="1" noChangeArrowheads="1"/>
            </p:cNvSpPr>
            <p:nvPr/>
          </p:nvSpPr>
          <p:spPr bwMode="auto">
            <a:xfrm>
              <a:off x="2064" y="1344"/>
              <a:ext cx="432" cy="1872"/>
            </a:xfrm>
            <a:prstGeom prst="rect">
              <a:avLst/>
            </a:prstGeom>
            <a:noFill/>
            <a:ln w="28575">
              <a:solidFill>
                <a:schemeClr val="tx1"/>
              </a:solidFill>
              <a:miter lim="800000"/>
              <a:headEnd/>
              <a:tailEnd/>
            </a:ln>
          </p:spPr>
          <p:txBody>
            <a:bodyPr wrap="none" anchor="ctr"/>
            <a:lstStyle/>
            <a:p>
              <a:pPr algn="ctr" eaLnBrk="0" hangingPunct="0"/>
              <a:endParaRPr lang="en-US"/>
            </a:p>
          </p:txBody>
        </p:sp>
        <p:sp>
          <p:nvSpPr>
            <p:cNvPr id="48191" name="Freeform 8"/>
            <p:cNvSpPr>
              <a:spLocks noChangeAspect="1"/>
            </p:cNvSpPr>
            <p:nvPr/>
          </p:nvSpPr>
          <p:spPr bwMode="auto">
            <a:xfrm>
              <a:off x="2496" y="1438"/>
              <a:ext cx="768" cy="1778"/>
            </a:xfrm>
            <a:custGeom>
              <a:avLst/>
              <a:gdLst>
                <a:gd name="T0" fmla="*/ 0 w 768"/>
                <a:gd name="T1" fmla="*/ 1778 h 1778"/>
                <a:gd name="T2" fmla="*/ 768 w 768"/>
                <a:gd name="T3" fmla="*/ 1346 h 1778"/>
                <a:gd name="T4" fmla="*/ 768 w 768"/>
                <a:gd name="T5" fmla="*/ 0 h 1778"/>
                <a:gd name="T6" fmla="*/ 0 60000 65536"/>
                <a:gd name="T7" fmla="*/ 0 60000 65536"/>
                <a:gd name="T8" fmla="*/ 0 60000 65536"/>
                <a:gd name="T9" fmla="*/ 0 w 768"/>
                <a:gd name="T10" fmla="*/ 0 h 1778"/>
                <a:gd name="T11" fmla="*/ 768 w 768"/>
                <a:gd name="T12" fmla="*/ 1778 h 1778"/>
              </a:gdLst>
              <a:ahLst/>
              <a:cxnLst>
                <a:cxn ang="T6">
                  <a:pos x="T0" y="T1"/>
                </a:cxn>
                <a:cxn ang="T7">
                  <a:pos x="T2" y="T3"/>
                </a:cxn>
                <a:cxn ang="T8">
                  <a:pos x="T4" y="T5"/>
                </a:cxn>
              </a:cxnLst>
              <a:rect l="T9" t="T10" r="T11" b="T12"/>
              <a:pathLst>
                <a:path w="768" h="1778">
                  <a:moveTo>
                    <a:pt x="0" y="1778"/>
                  </a:moveTo>
                  <a:lnTo>
                    <a:pt x="768" y="1346"/>
                  </a:lnTo>
                  <a:lnTo>
                    <a:pt x="768" y="0"/>
                  </a:lnTo>
                </a:path>
              </a:pathLst>
            </a:custGeom>
            <a:noFill/>
            <a:ln w="28575">
              <a:solidFill>
                <a:schemeClr val="tx1"/>
              </a:solidFill>
              <a:round/>
              <a:headEnd/>
              <a:tailEnd/>
            </a:ln>
          </p:spPr>
          <p:txBody>
            <a:bodyPr/>
            <a:lstStyle/>
            <a:p>
              <a:endParaRPr lang="en-US"/>
            </a:p>
          </p:txBody>
        </p:sp>
        <p:sp>
          <p:nvSpPr>
            <p:cNvPr id="48192" name="Freeform 9"/>
            <p:cNvSpPr>
              <a:spLocks noChangeAspect="1"/>
            </p:cNvSpPr>
            <p:nvPr/>
          </p:nvSpPr>
          <p:spPr bwMode="auto">
            <a:xfrm>
              <a:off x="2556" y="1425"/>
              <a:ext cx="672" cy="1695"/>
            </a:xfrm>
            <a:custGeom>
              <a:avLst/>
              <a:gdLst>
                <a:gd name="T0" fmla="*/ 0 w 672"/>
                <a:gd name="T1" fmla="*/ 1695 h 1695"/>
                <a:gd name="T2" fmla="*/ 672 w 672"/>
                <a:gd name="T3" fmla="*/ 1338 h 1695"/>
                <a:gd name="T4" fmla="*/ 672 w 672"/>
                <a:gd name="T5" fmla="*/ 72 h 1695"/>
                <a:gd name="T6" fmla="*/ 0 w 672"/>
                <a:gd name="T7" fmla="*/ 0 h 1695"/>
                <a:gd name="T8" fmla="*/ 0 w 672"/>
                <a:gd name="T9" fmla="*/ 1695 h 1695"/>
                <a:gd name="T10" fmla="*/ 0 60000 65536"/>
                <a:gd name="T11" fmla="*/ 0 60000 65536"/>
                <a:gd name="T12" fmla="*/ 0 60000 65536"/>
                <a:gd name="T13" fmla="*/ 0 60000 65536"/>
                <a:gd name="T14" fmla="*/ 0 60000 65536"/>
                <a:gd name="T15" fmla="*/ 0 w 672"/>
                <a:gd name="T16" fmla="*/ 0 h 1695"/>
                <a:gd name="T17" fmla="*/ 672 w 672"/>
                <a:gd name="T18" fmla="*/ 1695 h 1695"/>
              </a:gdLst>
              <a:ahLst/>
              <a:cxnLst>
                <a:cxn ang="T10">
                  <a:pos x="T0" y="T1"/>
                </a:cxn>
                <a:cxn ang="T11">
                  <a:pos x="T2" y="T3"/>
                </a:cxn>
                <a:cxn ang="T12">
                  <a:pos x="T4" y="T5"/>
                </a:cxn>
                <a:cxn ang="T13">
                  <a:pos x="T6" y="T7"/>
                </a:cxn>
                <a:cxn ang="T14">
                  <a:pos x="T8" y="T9"/>
                </a:cxn>
              </a:cxnLst>
              <a:rect l="T15" t="T16" r="T17" b="T18"/>
              <a:pathLst>
                <a:path w="672" h="1695">
                  <a:moveTo>
                    <a:pt x="0" y="1695"/>
                  </a:moveTo>
                  <a:lnTo>
                    <a:pt x="672" y="1338"/>
                  </a:lnTo>
                  <a:lnTo>
                    <a:pt x="672" y="72"/>
                  </a:lnTo>
                  <a:lnTo>
                    <a:pt x="0" y="0"/>
                  </a:lnTo>
                  <a:lnTo>
                    <a:pt x="0" y="1695"/>
                  </a:lnTo>
                  <a:close/>
                </a:path>
              </a:pathLst>
            </a:custGeom>
            <a:noFill/>
            <a:ln w="28575">
              <a:solidFill>
                <a:schemeClr val="tx1"/>
              </a:solidFill>
              <a:round/>
              <a:headEnd/>
              <a:tailEnd/>
            </a:ln>
          </p:spPr>
          <p:txBody>
            <a:bodyPr/>
            <a:lstStyle/>
            <a:p>
              <a:endParaRPr lang="en-US"/>
            </a:p>
          </p:txBody>
        </p:sp>
        <p:sp>
          <p:nvSpPr>
            <p:cNvPr id="48193" name="Freeform 10"/>
            <p:cNvSpPr>
              <a:spLocks noChangeAspect="1"/>
            </p:cNvSpPr>
            <p:nvPr/>
          </p:nvSpPr>
          <p:spPr bwMode="auto">
            <a:xfrm>
              <a:off x="2561" y="1478"/>
              <a:ext cx="667" cy="1486"/>
            </a:xfrm>
            <a:custGeom>
              <a:avLst/>
              <a:gdLst>
                <a:gd name="T0" fmla="*/ 0 w 667"/>
                <a:gd name="T1" fmla="*/ 1486 h 1486"/>
                <a:gd name="T2" fmla="*/ 391 w 667"/>
                <a:gd name="T3" fmla="*/ 1281 h 1486"/>
                <a:gd name="T4" fmla="*/ 43 w 667"/>
                <a:gd name="T5" fmla="*/ 686 h 1486"/>
                <a:gd name="T6" fmla="*/ 387 w 667"/>
                <a:gd name="T7" fmla="*/ 0 h 1486"/>
                <a:gd name="T8" fmla="*/ 388 w 667"/>
                <a:gd name="T9" fmla="*/ 1284 h 1486"/>
                <a:gd name="T10" fmla="*/ 667 w 667"/>
                <a:gd name="T11" fmla="*/ 1285 h 1486"/>
                <a:gd name="T12" fmla="*/ 0 60000 65536"/>
                <a:gd name="T13" fmla="*/ 0 60000 65536"/>
                <a:gd name="T14" fmla="*/ 0 60000 65536"/>
                <a:gd name="T15" fmla="*/ 0 60000 65536"/>
                <a:gd name="T16" fmla="*/ 0 60000 65536"/>
                <a:gd name="T17" fmla="*/ 0 60000 65536"/>
                <a:gd name="T18" fmla="*/ 0 w 667"/>
                <a:gd name="T19" fmla="*/ 0 h 1486"/>
                <a:gd name="T20" fmla="*/ 667 w 667"/>
                <a:gd name="T21" fmla="*/ 1486 h 1486"/>
              </a:gdLst>
              <a:ahLst/>
              <a:cxnLst>
                <a:cxn ang="T12">
                  <a:pos x="T0" y="T1"/>
                </a:cxn>
                <a:cxn ang="T13">
                  <a:pos x="T2" y="T3"/>
                </a:cxn>
                <a:cxn ang="T14">
                  <a:pos x="T4" y="T5"/>
                </a:cxn>
                <a:cxn ang="T15">
                  <a:pos x="T6" y="T7"/>
                </a:cxn>
                <a:cxn ang="T16">
                  <a:pos x="T8" y="T9"/>
                </a:cxn>
                <a:cxn ang="T17">
                  <a:pos x="T10" y="T11"/>
                </a:cxn>
              </a:cxnLst>
              <a:rect l="T18" t="T19" r="T20" b="T21"/>
              <a:pathLst>
                <a:path w="667" h="1486">
                  <a:moveTo>
                    <a:pt x="0" y="1486"/>
                  </a:moveTo>
                  <a:lnTo>
                    <a:pt x="391" y="1281"/>
                  </a:lnTo>
                  <a:lnTo>
                    <a:pt x="43" y="686"/>
                  </a:lnTo>
                  <a:lnTo>
                    <a:pt x="387" y="0"/>
                  </a:lnTo>
                  <a:lnTo>
                    <a:pt x="388" y="1284"/>
                  </a:lnTo>
                  <a:lnTo>
                    <a:pt x="667" y="1285"/>
                  </a:lnTo>
                </a:path>
              </a:pathLst>
            </a:custGeom>
            <a:noFill/>
            <a:ln w="28575">
              <a:solidFill>
                <a:schemeClr val="tx1"/>
              </a:solidFill>
              <a:round/>
              <a:headEnd/>
              <a:tailEnd/>
            </a:ln>
          </p:spPr>
          <p:txBody>
            <a:bodyPr/>
            <a:lstStyle/>
            <a:p>
              <a:endParaRPr lang="en-US"/>
            </a:p>
          </p:txBody>
        </p:sp>
        <p:sp>
          <p:nvSpPr>
            <p:cNvPr id="48194" name="Freeform 11"/>
            <p:cNvSpPr>
              <a:spLocks noChangeAspect="1"/>
            </p:cNvSpPr>
            <p:nvPr/>
          </p:nvSpPr>
          <p:spPr bwMode="auto">
            <a:xfrm>
              <a:off x="2554" y="2078"/>
              <a:ext cx="50" cy="188"/>
            </a:xfrm>
            <a:custGeom>
              <a:avLst/>
              <a:gdLst>
                <a:gd name="T0" fmla="*/ 0 w 50"/>
                <a:gd name="T1" fmla="*/ 188 h 188"/>
                <a:gd name="T2" fmla="*/ 50 w 50"/>
                <a:gd name="T3" fmla="*/ 86 h 188"/>
                <a:gd name="T4" fmla="*/ 0 w 50"/>
                <a:gd name="T5" fmla="*/ 0 h 188"/>
                <a:gd name="T6" fmla="*/ 0 60000 65536"/>
                <a:gd name="T7" fmla="*/ 0 60000 65536"/>
                <a:gd name="T8" fmla="*/ 0 60000 65536"/>
                <a:gd name="T9" fmla="*/ 0 w 50"/>
                <a:gd name="T10" fmla="*/ 0 h 188"/>
                <a:gd name="T11" fmla="*/ 50 w 50"/>
                <a:gd name="T12" fmla="*/ 188 h 188"/>
              </a:gdLst>
              <a:ahLst/>
              <a:cxnLst>
                <a:cxn ang="T6">
                  <a:pos x="T0" y="T1"/>
                </a:cxn>
                <a:cxn ang="T7">
                  <a:pos x="T2" y="T3"/>
                </a:cxn>
                <a:cxn ang="T8">
                  <a:pos x="T4" y="T5"/>
                </a:cxn>
              </a:cxnLst>
              <a:rect l="T9" t="T10" r="T11" b="T12"/>
              <a:pathLst>
                <a:path w="50" h="188">
                  <a:moveTo>
                    <a:pt x="0" y="188"/>
                  </a:moveTo>
                  <a:lnTo>
                    <a:pt x="50" y="86"/>
                  </a:lnTo>
                  <a:lnTo>
                    <a:pt x="0" y="0"/>
                  </a:lnTo>
                </a:path>
              </a:pathLst>
            </a:custGeom>
            <a:noFill/>
            <a:ln w="28575">
              <a:solidFill>
                <a:schemeClr val="tx1"/>
              </a:solidFill>
              <a:round/>
              <a:headEnd/>
              <a:tailEnd/>
            </a:ln>
          </p:spPr>
          <p:txBody>
            <a:bodyPr/>
            <a:lstStyle/>
            <a:p>
              <a:endParaRPr lang="en-US"/>
            </a:p>
          </p:txBody>
        </p:sp>
        <p:sp>
          <p:nvSpPr>
            <p:cNvPr id="48195" name="Line 12"/>
            <p:cNvSpPr>
              <a:spLocks noChangeAspect="1" noChangeShapeType="1"/>
            </p:cNvSpPr>
            <p:nvPr/>
          </p:nvSpPr>
          <p:spPr bwMode="auto">
            <a:xfrm>
              <a:off x="2496" y="1344"/>
              <a:ext cx="768" cy="96"/>
            </a:xfrm>
            <a:prstGeom prst="line">
              <a:avLst/>
            </a:prstGeom>
            <a:noFill/>
            <a:ln w="28575">
              <a:solidFill>
                <a:schemeClr val="tx1"/>
              </a:solidFill>
              <a:round/>
              <a:headEnd/>
              <a:tailEnd/>
            </a:ln>
          </p:spPr>
          <p:txBody>
            <a:bodyPr/>
            <a:lstStyle/>
            <a:p>
              <a:endParaRPr lang="en-US"/>
            </a:p>
          </p:txBody>
        </p:sp>
      </p:grpSp>
      <p:sp>
        <p:nvSpPr>
          <p:cNvPr id="48134" name="Rectangle 13"/>
          <p:cNvSpPr>
            <a:spLocks noChangeAspect="1" noChangeArrowheads="1"/>
          </p:cNvSpPr>
          <p:nvPr/>
        </p:nvSpPr>
        <p:spPr bwMode="auto">
          <a:xfrm>
            <a:off x="1300163" y="2416175"/>
            <a:ext cx="454025" cy="1965325"/>
          </a:xfrm>
          <a:prstGeom prst="rect">
            <a:avLst/>
          </a:prstGeom>
          <a:noFill/>
          <a:ln w="28575">
            <a:solidFill>
              <a:schemeClr val="tx1"/>
            </a:solidFill>
            <a:miter lim="800000"/>
            <a:headEnd/>
            <a:tailEnd/>
          </a:ln>
        </p:spPr>
        <p:txBody>
          <a:bodyPr wrap="none" anchor="ctr"/>
          <a:lstStyle/>
          <a:p>
            <a:pPr algn="ctr" eaLnBrk="0" hangingPunct="0"/>
            <a:endParaRPr lang="en-US"/>
          </a:p>
        </p:txBody>
      </p:sp>
      <p:sp>
        <p:nvSpPr>
          <p:cNvPr id="48135" name="Freeform 14"/>
          <p:cNvSpPr>
            <a:spLocks noChangeAspect="1"/>
          </p:cNvSpPr>
          <p:nvPr/>
        </p:nvSpPr>
        <p:spPr bwMode="auto">
          <a:xfrm>
            <a:off x="1754188" y="2514600"/>
            <a:ext cx="806450" cy="1866900"/>
          </a:xfrm>
          <a:custGeom>
            <a:avLst/>
            <a:gdLst>
              <a:gd name="T0" fmla="*/ 0 w 768"/>
              <a:gd name="T1" fmla="*/ 2147483647 h 1778"/>
              <a:gd name="T2" fmla="*/ 2147483647 w 768"/>
              <a:gd name="T3" fmla="*/ 2147483647 h 1778"/>
              <a:gd name="T4" fmla="*/ 2147483647 w 768"/>
              <a:gd name="T5" fmla="*/ 0 h 1778"/>
              <a:gd name="T6" fmla="*/ 0 60000 65536"/>
              <a:gd name="T7" fmla="*/ 0 60000 65536"/>
              <a:gd name="T8" fmla="*/ 0 60000 65536"/>
              <a:gd name="T9" fmla="*/ 0 w 768"/>
              <a:gd name="T10" fmla="*/ 0 h 1778"/>
              <a:gd name="T11" fmla="*/ 768 w 768"/>
              <a:gd name="T12" fmla="*/ 1778 h 1778"/>
            </a:gdLst>
            <a:ahLst/>
            <a:cxnLst>
              <a:cxn ang="T6">
                <a:pos x="T0" y="T1"/>
              </a:cxn>
              <a:cxn ang="T7">
                <a:pos x="T2" y="T3"/>
              </a:cxn>
              <a:cxn ang="T8">
                <a:pos x="T4" y="T5"/>
              </a:cxn>
            </a:cxnLst>
            <a:rect l="T9" t="T10" r="T11" b="T12"/>
            <a:pathLst>
              <a:path w="768" h="1778">
                <a:moveTo>
                  <a:pt x="0" y="1778"/>
                </a:moveTo>
                <a:lnTo>
                  <a:pt x="768" y="1346"/>
                </a:lnTo>
                <a:lnTo>
                  <a:pt x="768" y="0"/>
                </a:lnTo>
              </a:path>
            </a:pathLst>
          </a:custGeom>
          <a:noFill/>
          <a:ln w="28575">
            <a:solidFill>
              <a:schemeClr val="tx1"/>
            </a:solidFill>
            <a:round/>
            <a:headEnd/>
            <a:tailEnd/>
          </a:ln>
        </p:spPr>
        <p:txBody>
          <a:bodyPr/>
          <a:lstStyle/>
          <a:p>
            <a:endParaRPr lang="en-US"/>
          </a:p>
        </p:txBody>
      </p:sp>
      <p:sp>
        <p:nvSpPr>
          <p:cNvPr id="48136" name="Freeform 15"/>
          <p:cNvSpPr>
            <a:spLocks noChangeAspect="1"/>
          </p:cNvSpPr>
          <p:nvPr/>
        </p:nvSpPr>
        <p:spPr bwMode="auto">
          <a:xfrm>
            <a:off x="1817688" y="2500313"/>
            <a:ext cx="704850" cy="1779587"/>
          </a:xfrm>
          <a:custGeom>
            <a:avLst/>
            <a:gdLst>
              <a:gd name="T0" fmla="*/ 0 w 672"/>
              <a:gd name="T1" fmla="*/ 2147483647 h 1695"/>
              <a:gd name="T2" fmla="*/ 2147483647 w 672"/>
              <a:gd name="T3" fmla="*/ 2147483647 h 1695"/>
              <a:gd name="T4" fmla="*/ 2147483647 w 672"/>
              <a:gd name="T5" fmla="*/ 2147483647 h 1695"/>
              <a:gd name="T6" fmla="*/ 0 w 672"/>
              <a:gd name="T7" fmla="*/ 0 h 1695"/>
              <a:gd name="T8" fmla="*/ 0 w 672"/>
              <a:gd name="T9" fmla="*/ 2147483647 h 1695"/>
              <a:gd name="T10" fmla="*/ 0 60000 65536"/>
              <a:gd name="T11" fmla="*/ 0 60000 65536"/>
              <a:gd name="T12" fmla="*/ 0 60000 65536"/>
              <a:gd name="T13" fmla="*/ 0 60000 65536"/>
              <a:gd name="T14" fmla="*/ 0 60000 65536"/>
              <a:gd name="T15" fmla="*/ 0 w 672"/>
              <a:gd name="T16" fmla="*/ 0 h 1695"/>
              <a:gd name="T17" fmla="*/ 672 w 672"/>
              <a:gd name="T18" fmla="*/ 1695 h 1695"/>
            </a:gdLst>
            <a:ahLst/>
            <a:cxnLst>
              <a:cxn ang="T10">
                <a:pos x="T0" y="T1"/>
              </a:cxn>
              <a:cxn ang="T11">
                <a:pos x="T2" y="T3"/>
              </a:cxn>
              <a:cxn ang="T12">
                <a:pos x="T4" y="T5"/>
              </a:cxn>
              <a:cxn ang="T13">
                <a:pos x="T6" y="T7"/>
              </a:cxn>
              <a:cxn ang="T14">
                <a:pos x="T8" y="T9"/>
              </a:cxn>
            </a:cxnLst>
            <a:rect l="T15" t="T16" r="T17" b="T18"/>
            <a:pathLst>
              <a:path w="672" h="1695">
                <a:moveTo>
                  <a:pt x="0" y="1695"/>
                </a:moveTo>
                <a:lnTo>
                  <a:pt x="672" y="1338"/>
                </a:lnTo>
                <a:lnTo>
                  <a:pt x="672" y="72"/>
                </a:lnTo>
                <a:lnTo>
                  <a:pt x="0" y="0"/>
                </a:lnTo>
                <a:lnTo>
                  <a:pt x="0" y="1695"/>
                </a:lnTo>
                <a:close/>
              </a:path>
            </a:pathLst>
          </a:custGeom>
          <a:noFill/>
          <a:ln w="28575">
            <a:solidFill>
              <a:schemeClr val="tx1"/>
            </a:solidFill>
            <a:round/>
            <a:headEnd/>
            <a:tailEnd/>
          </a:ln>
        </p:spPr>
        <p:txBody>
          <a:bodyPr/>
          <a:lstStyle/>
          <a:p>
            <a:endParaRPr lang="en-US"/>
          </a:p>
        </p:txBody>
      </p:sp>
      <p:sp>
        <p:nvSpPr>
          <p:cNvPr id="48137" name="Freeform 16"/>
          <p:cNvSpPr>
            <a:spLocks noChangeAspect="1"/>
          </p:cNvSpPr>
          <p:nvPr/>
        </p:nvSpPr>
        <p:spPr bwMode="auto">
          <a:xfrm>
            <a:off x="1817688" y="2555875"/>
            <a:ext cx="704850" cy="1560513"/>
          </a:xfrm>
          <a:custGeom>
            <a:avLst/>
            <a:gdLst>
              <a:gd name="T0" fmla="*/ 0 w 672"/>
              <a:gd name="T1" fmla="*/ 2147483647 h 1486"/>
              <a:gd name="T2" fmla="*/ 2147483647 w 672"/>
              <a:gd name="T3" fmla="*/ 2147483647 h 1486"/>
              <a:gd name="T4" fmla="*/ 2147483647 w 672"/>
              <a:gd name="T5" fmla="*/ 2147483647 h 1486"/>
              <a:gd name="T6" fmla="*/ 2147483647 w 672"/>
              <a:gd name="T7" fmla="*/ 0 h 1486"/>
              <a:gd name="T8" fmla="*/ 2147483647 w 672"/>
              <a:gd name="T9" fmla="*/ 2147483647 h 1486"/>
              <a:gd name="T10" fmla="*/ 2147483647 w 672"/>
              <a:gd name="T11" fmla="*/ 2147483647 h 1486"/>
              <a:gd name="T12" fmla="*/ 0 60000 65536"/>
              <a:gd name="T13" fmla="*/ 0 60000 65536"/>
              <a:gd name="T14" fmla="*/ 0 60000 65536"/>
              <a:gd name="T15" fmla="*/ 0 60000 65536"/>
              <a:gd name="T16" fmla="*/ 0 60000 65536"/>
              <a:gd name="T17" fmla="*/ 0 60000 65536"/>
              <a:gd name="T18" fmla="*/ 0 w 672"/>
              <a:gd name="T19" fmla="*/ 0 h 1486"/>
              <a:gd name="T20" fmla="*/ 672 w 672"/>
              <a:gd name="T21" fmla="*/ 1486 h 1486"/>
            </a:gdLst>
            <a:ahLst/>
            <a:cxnLst>
              <a:cxn ang="T12">
                <a:pos x="T0" y="T1"/>
              </a:cxn>
              <a:cxn ang="T13">
                <a:pos x="T2" y="T3"/>
              </a:cxn>
              <a:cxn ang="T14">
                <a:pos x="T4" y="T5"/>
              </a:cxn>
              <a:cxn ang="T15">
                <a:pos x="T6" y="T7"/>
              </a:cxn>
              <a:cxn ang="T16">
                <a:pos x="T8" y="T9"/>
              </a:cxn>
              <a:cxn ang="T17">
                <a:pos x="T10" y="T11"/>
              </a:cxn>
            </a:cxnLst>
            <a:rect l="T18" t="T19" r="T20" b="T21"/>
            <a:pathLst>
              <a:path w="672" h="1486">
                <a:moveTo>
                  <a:pt x="0" y="1486"/>
                </a:moveTo>
                <a:lnTo>
                  <a:pt x="396" y="1281"/>
                </a:lnTo>
                <a:lnTo>
                  <a:pt x="48" y="686"/>
                </a:lnTo>
                <a:lnTo>
                  <a:pt x="392" y="0"/>
                </a:lnTo>
                <a:lnTo>
                  <a:pt x="393" y="1284"/>
                </a:lnTo>
                <a:lnTo>
                  <a:pt x="672" y="1285"/>
                </a:lnTo>
              </a:path>
            </a:pathLst>
          </a:custGeom>
          <a:noFill/>
          <a:ln w="28575">
            <a:solidFill>
              <a:schemeClr val="tx1"/>
            </a:solidFill>
            <a:round/>
            <a:headEnd/>
            <a:tailEnd/>
          </a:ln>
        </p:spPr>
        <p:txBody>
          <a:bodyPr/>
          <a:lstStyle/>
          <a:p>
            <a:endParaRPr lang="en-US"/>
          </a:p>
        </p:txBody>
      </p:sp>
      <p:sp>
        <p:nvSpPr>
          <p:cNvPr id="48138" name="Freeform 17"/>
          <p:cNvSpPr>
            <a:spLocks noChangeAspect="1"/>
          </p:cNvSpPr>
          <p:nvPr/>
        </p:nvSpPr>
        <p:spPr bwMode="auto">
          <a:xfrm>
            <a:off x="1814513" y="3186113"/>
            <a:ext cx="53975" cy="196850"/>
          </a:xfrm>
          <a:custGeom>
            <a:avLst/>
            <a:gdLst>
              <a:gd name="T0" fmla="*/ 0 w 50"/>
              <a:gd name="T1" fmla="*/ 2147483647 h 188"/>
              <a:gd name="T2" fmla="*/ 2147483647 w 50"/>
              <a:gd name="T3" fmla="*/ 2147483647 h 188"/>
              <a:gd name="T4" fmla="*/ 0 w 50"/>
              <a:gd name="T5" fmla="*/ 0 h 188"/>
              <a:gd name="T6" fmla="*/ 0 60000 65536"/>
              <a:gd name="T7" fmla="*/ 0 60000 65536"/>
              <a:gd name="T8" fmla="*/ 0 60000 65536"/>
              <a:gd name="T9" fmla="*/ 0 w 50"/>
              <a:gd name="T10" fmla="*/ 0 h 188"/>
              <a:gd name="T11" fmla="*/ 50 w 50"/>
              <a:gd name="T12" fmla="*/ 188 h 188"/>
            </a:gdLst>
            <a:ahLst/>
            <a:cxnLst>
              <a:cxn ang="T6">
                <a:pos x="T0" y="T1"/>
              </a:cxn>
              <a:cxn ang="T7">
                <a:pos x="T2" y="T3"/>
              </a:cxn>
              <a:cxn ang="T8">
                <a:pos x="T4" y="T5"/>
              </a:cxn>
            </a:cxnLst>
            <a:rect l="T9" t="T10" r="T11" b="T12"/>
            <a:pathLst>
              <a:path w="50" h="188">
                <a:moveTo>
                  <a:pt x="0" y="188"/>
                </a:moveTo>
                <a:lnTo>
                  <a:pt x="50" y="86"/>
                </a:lnTo>
                <a:lnTo>
                  <a:pt x="0" y="0"/>
                </a:lnTo>
              </a:path>
            </a:pathLst>
          </a:custGeom>
          <a:noFill/>
          <a:ln w="28575">
            <a:solidFill>
              <a:schemeClr val="tx1"/>
            </a:solidFill>
            <a:round/>
            <a:headEnd/>
            <a:tailEnd/>
          </a:ln>
        </p:spPr>
        <p:txBody>
          <a:bodyPr/>
          <a:lstStyle/>
          <a:p>
            <a:endParaRPr lang="en-US"/>
          </a:p>
        </p:txBody>
      </p:sp>
      <p:sp>
        <p:nvSpPr>
          <p:cNvPr id="48139" name="Line 18"/>
          <p:cNvSpPr>
            <a:spLocks noChangeAspect="1" noChangeShapeType="1"/>
          </p:cNvSpPr>
          <p:nvPr/>
        </p:nvSpPr>
        <p:spPr bwMode="auto">
          <a:xfrm>
            <a:off x="1754188" y="2416175"/>
            <a:ext cx="806450" cy="100013"/>
          </a:xfrm>
          <a:prstGeom prst="line">
            <a:avLst/>
          </a:prstGeom>
          <a:noFill/>
          <a:ln w="28575">
            <a:solidFill>
              <a:schemeClr val="tx1"/>
            </a:solidFill>
            <a:round/>
            <a:headEnd/>
            <a:tailEnd/>
          </a:ln>
        </p:spPr>
        <p:txBody>
          <a:bodyPr/>
          <a:lstStyle/>
          <a:p>
            <a:endParaRPr lang="en-US"/>
          </a:p>
        </p:txBody>
      </p:sp>
      <p:grpSp>
        <p:nvGrpSpPr>
          <p:cNvPr id="48140" name="Group 19"/>
          <p:cNvGrpSpPr>
            <a:grpSpLocks noChangeAspect="1"/>
          </p:cNvGrpSpPr>
          <p:nvPr/>
        </p:nvGrpSpPr>
        <p:grpSpPr bwMode="auto">
          <a:xfrm>
            <a:off x="1293813" y="2338388"/>
            <a:ext cx="2460625" cy="74612"/>
            <a:chOff x="1962" y="1248"/>
            <a:chExt cx="2343" cy="71"/>
          </a:xfrm>
        </p:grpSpPr>
        <p:sp>
          <p:nvSpPr>
            <p:cNvPr id="48188" name="Rectangle 20"/>
            <p:cNvSpPr>
              <a:spLocks noChangeAspect="1" noChangeArrowheads="1"/>
            </p:cNvSpPr>
            <p:nvPr/>
          </p:nvSpPr>
          <p:spPr bwMode="auto">
            <a:xfrm>
              <a:off x="1962" y="1248"/>
              <a:ext cx="2303" cy="58"/>
            </a:xfrm>
            <a:prstGeom prst="rect">
              <a:avLst/>
            </a:prstGeom>
            <a:solidFill>
              <a:srgbClr val="002F80"/>
            </a:solidFill>
            <a:ln w="22225">
              <a:solidFill>
                <a:schemeClr val="tx1"/>
              </a:solidFill>
              <a:miter lim="800000"/>
              <a:headEnd/>
              <a:tailEnd/>
            </a:ln>
          </p:spPr>
          <p:txBody>
            <a:bodyPr wrap="none" anchor="ctr"/>
            <a:lstStyle/>
            <a:p>
              <a:pPr algn="ctr" eaLnBrk="0" hangingPunct="0"/>
              <a:endParaRPr lang="en-US"/>
            </a:p>
          </p:txBody>
        </p:sp>
        <p:sp>
          <p:nvSpPr>
            <p:cNvPr id="48189" name="Freeform 21"/>
            <p:cNvSpPr>
              <a:spLocks noChangeAspect="1"/>
            </p:cNvSpPr>
            <p:nvPr/>
          </p:nvSpPr>
          <p:spPr bwMode="auto">
            <a:xfrm>
              <a:off x="3816" y="1304"/>
              <a:ext cx="489" cy="15"/>
            </a:xfrm>
            <a:custGeom>
              <a:avLst/>
              <a:gdLst>
                <a:gd name="T0" fmla="*/ 0 w 489"/>
                <a:gd name="T1" fmla="*/ 15 h 15"/>
                <a:gd name="T2" fmla="*/ 489 w 489"/>
                <a:gd name="T3" fmla="*/ 15 h 15"/>
                <a:gd name="T4" fmla="*/ 449 w 489"/>
                <a:gd name="T5" fmla="*/ 0 h 15"/>
                <a:gd name="T6" fmla="*/ 0 60000 65536"/>
                <a:gd name="T7" fmla="*/ 0 60000 65536"/>
                <a:gd name="T8" fmla="*/ 0 60000 65536"/>
                <a:gd name="T9" fmla="*/ 0 w 489"/>
                <a:gd name="T10" fmla="*/ 0 h 15"/>
                <a:gd name="T11" fmla="*/ 489 w 489"/>
                <a:gd name="T12" fmla="*/ 15 h 15"/>
              </a:gdLst>
              <a:ahLst/>
              <a:cxnLst>
                <a:cxn ang="T6">
                  <a:pos x="T0" y="T1"/>
                </a:cxn>
                <a:cxn ang="T7">
                  <a:pos x="T2" y="T3"/>
                </a:cxn>
                <a:cxn ang="T8">
                  <a:pos x="T4" y="T5"/>
                </a:cxn>
              </a:cxnLst>
              <a:rect l="T9" t="T10" r="T11" b="T12"/>
              <a:pathLst>
                <a:path w="489" h="15">
                  <a:moveTo>
                    <a:pt x="0" y="15"/>
                  </a:moveTo>
                  <a:lnTo>
                    <a:pt x="489" y="15"/>
                  </a:lnTo>
                  <a:lnTo>
                    <a:pt x="449" y="0"/>
                  </a:lnTo>
                </a:path>
              </a:pathLst>
            </a:custGeom>
            <a:solidFill>
              <a:srgbClr val="002F80"/>
            </a:solidFill>
            <a:ln w="19050">
              <a:solidFill>
                <a:schemeClr val="tx1"/>
              </a:solidFill>
              <a:round/>
              <a:headEnd/>
              <a:tailEnd/>
            </a:ln>
          </p:spPr>
          <p:txBody>
            <a:bodyPr/>
            <a:lstStyle/>
            <a:p>
              <a:endParaRPr lang="en-US"/>
            </a:p>
          </p:txBody>
        </p:sp>
      </p:grpSp>
      <p:sp>
        <p:nvSpPr>
          <p:cNvPr id="48141" name="Freeform 22"/>
          <p:cNvSpPr>
            <a:spLocks noChangeAspect="1"/>
          </p:cNvSpPr>
          <p:nvPr/>
        </p:nvSpPr>
        <p:spPr bwMode="auto">
          <a:xfrm>
            <a:off x="712788" y="4364038"/>
            <a:ext cx="587375" cy="314325"/>
          </a:xfrm>
          <a:custGeom>
            <a:avLst/>
            <a:gdLst>
              <a:gd name="T0" fmla="*/ 0 w 666"/>
              <a:gd name="T1" fmla="*/ 2147483647 h 356"/>
              <a:gd name="T2" fmla="*/ 2147483647 w 666"/>
              <a:gd name="T3" fmla="*/ 0 h 356"/>
              <a:gd name="T4" fmla="*/ 0 60000 65536"/>
              <a:gd name="T5" fmla="*/ 0 60000 65536"/>
              <a:gd name="T6" fmla="*/ 0 w 666"/>
              <a:gd name="T7" fmla="*/ 0 h 356"/>
              <a:gd name="T8" fmla="*/ 666 w 666"/>
              <a:gd name="T9" fmla="*/ 356 h 356"/>
            </a:gdLst>
            <a:ahLst/>
            <a:cxnLst>
              <a:cxn ang="T4">
                <a:pos x="T0" y="T1"/>
              </a:cxn>
              <a:cxn ang="T5">
                <a:pos x="T2" y="T3"/>
              </a:cxn>
            </a:cxnLst>
            <a:rect l="T6" t="T7" r="T8" b="T9"/>
            <a:pathLst>
              <a:path w="666" h="356">
                <a:moveTo>
                  <a:pt x="0" y="356"/>
                </a:moveTo>
                <a:lnTo>
                  <a:pt x="666" y="0"/>
                </a:lnTo>
              </a:path>
            </a:pathLst>
          </a:custGeom>
          <a:noFill/>
          <a:ln w="19050">
            <a:solidFill>
              <a:schemeClr val="tx1"/>
            </a:solidFill>
            <a:round/>
            <a:headEnd/>
            <a:tailEnd/>
          </a:ln>
        </p:spPr>
        <p:txBody>
          <a:bodyPr/>
          <a:lstStyle/>
          <a:p>
            <a:endParaRPr lang="en-US"/>
          </a:p>
        </p:txBody>
      </p:sp>
      <p:sp>
        <p:nvSpPr>
          <p:cNvPr id="48142" name="Freeform 23"/>
          <p:cNvSpPr>
            <a:spLocks noChangeAspect="1"/>
          </p:cNvSpPr>
          <p:nvPr/>
        </p:nvSpPr>
        <p:spPr bwMode="auto">
          <a:xfrm>
            <a:off x="750888" y="1703388"/>
            <a:ext cx="1911350" cy="433387"/>
          </a:xfrm>
          <a:custGeom>
            <a:avLst/>
            <a:gdLst>
              <a:gd name="T0" fmla="*/ 2147483647 w 1820"/>
              <a:gd name="T1" fmla="*/ 2147483647 h 412"/>
              <a:gd name="T2" fmla="*/ 0 w 1820"/>
              <a:gd name="T3" fmla="*/ 0 h 412"/>
              <a:gd name="T4" fmla="*/ 0 60000 65536"/>
              <a:gd name="T5" fmla="*/ 0 60000 65536"/>
              <a:gd name="T6" fmla="*/ 0 w 1820"/>
              <a:gd name="T7" fmla="*/ 0 h 412"/>
              <a:gd name="T8" fmla="*/ 1820 w 1820"/>
              <a:gd name="T9" fmla="*/ 412 h 412"/>
            </a:gdLst>
            <a:ahLst/>
            <a:cxnLst>
              <a:cxn ang="T4">
                <a:pos x="T0" y="T1"/>
              </a:cxn>
              <a:cxn ang="T5">
                <a:pos x="T2" y="T3"/>
              </a:cxn>
            </a:cxnLst>
            <a:rect l="T6" t="T7" r="T8" b="T9"/>
            <a:pathLst>
              <a:path w="1820" h="412">
                <a:moveTo>
                  <a:pt x="1820" y="412"/>
                </a:moveTo>
                <a:lnTo>
                  <a:pt x="0" y="0"/>
                </a:lnTo>
              </a:path>
            </a:pathLst>
          </a:custGeom>
          <a:noFill/>
          <a:ln w="19050">
            <a:solidFill>
              <a:schemeClr val="tx1"/>
            </a:solidFill>
            <a:round/>
            <a:headEnd/>
            <a:tailEnd/>
          </a:ln>
        </p:spPr>
        <p:txBody>
          <a:bodyPr/>
          <a:lstStyle/>
          <a:p>
            <a:endParaRPr lang="en-US"/>
          </a:p>
        </p:txBody>
      </p:sp>
      <p:sp>
        <p:nvSpPr>
          <p:cNvPr id="48143" name="Freeform 24"/>
          <p:cNvSpPr>
            <a:spLocks noChangeAspect="1"/>
          </p:cNvSpPr>
          <p:nvPr/>
        </p:nvSpPr>
        <p:spPr bwMode="auto">
          <a:xfrm>
            <a:off x="2239963" y="2459038"/>
            <a:ext cx="547687" cy="53975"/>
          </a:xfrm>
          <a:custGeom>
            <a:avLst/>
            <a:gdLst>
              <a:gd name="T0" fmla="*/ 0 w 522"/>
              <a:gd name="T1" fmla="*/ 0 h 51"/>
              <a:gd name="T2" fmla="*/ 2147483647 w 522"/>
              <a:gd name="T3" fmla="*/ 2147483647 h 51"/>
              <a:gd name="T4" fmla="*/ 2147483647 w 522"/>
              <a:gd name="T5" fmla="*/ 2147483647 h 51"/>
              <a:gd name="T6" fmla="*/ 2147483647 w 522"/>
              <a:gd name="T7" fmla="*/ 2147483647 h 51"/>
              <a:gd name="T8" fmla="*/ 0 w 522"/>
              <a:gd name="T9" fmla="*/ 2147483647 h 51"/>
              <a:gd name="T10" fmla="*/ 0 w 522"/>
              <a:gd name="T11" fmla="*/ 0 h 51"/>
              <a:gd name="T12" fmla="*/ 0 60000 65536"/>
              <a:gd name="T13" fmla="*/ 0 60000 65536"/>
              <a:gd name="T14" fmla="*/ 0 60000 65536"/>
              <a:gd name="T15" fmla="*/ 0 60000 65536"/>
              <a:gd name="T16" fmla="*/ 0 60000 65536"/>
              <a:gd name="T17" fmla="*/ 0 60000 65536"/>
              <a:gd name="T18" fmla="*/ 0 w 522"/>
              <a:gd name="T19" fmla="*/ 0 h 51"/>
              <a:gd name="T20" fmla="*/ 522 w 52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2" h="51">
                <a:moveTo>
                  <a:pt x="0" y="0"/>
                </a:moveTo>
                <a:lnTo>
                  <a:pt x="522" y="1"/>
                </a:lnTo>
                <a:lnTo>
                  <a:pt x="521" y="51"/>
                </a:lnTo>
                <a:lnTo>
                  <a:pt x="309" y="51"/>
                </a:lnTo>
                <a:lnTo>
                  <a:pt x="0" y="13"/>
                </a:lnTo>
                <a:lnTo>
                  <a:pt x="0" y="0"/>
                </a:lnTo>
                <a:close/>
              </a:path>
            </a:pathLst>
          </a:custGeom>
          <a:solidFill>
            <a:srgbClr val="002F80"/>
          </a:solidFill>
          <a:ln w="19050">
            <a:solidFill>
              <a:schemeClr val="tx1"/>
            </a:solidFill>
            <a:round/>
            <a:headEnd/>
            <a:tailEnd/>
          </a:ln>
        </p:spPr>
        <p:txBody>
          <a:bodyPr/>
          <a:lstStyle/>
          <a:p>
            <a:endParaRPr lang="en-US"/>
          </a:p>
        </p:txBody>
      </p:sp>
      <p:sp>
        <p:nvSpPr>
          <p:cNvPr id="48144" name="Freeform 25"/>
          <p:cNvSpPr>
            <a:spLocks noChangeAspect="1"/>
          </p:cNvSpPr>
          <p:nvPr/>
        </p:nvSpPr>
        <p:spPr bwMode="auto">
          <a:xfrm>
            <a:off x="3608388" y="2459038"/>
            <a:ext cx="655637" cy="53975"/>
          </a:xfrm>
          <a:custGeom>
            <a:avLst/>
            <a:gdLst>
              <a:gd name="T0" fmla="*/ 0 w 624"/>
              <a:gd name="T1" fmla="*/ 2147483647 h 51"/>
              <a:gd name="T2" fmla="*/ 2147483647 w 624"/>
              <a:gd name="T3" fmla="*/ 0 h 51"/>
              <a:gd name="T4" fmla="*/ 2147483647 w 624"/>
              <a:gd name="T5" fmla="*/ 2147483647 h 51"/>
              <a:gd name="T6" fmla="*/ 2147483647 w 624"/>
              <a:gd name="T7" fmla="*/ 2147483647 h 51"/>
              <a:gd name="T8" fmla="*/ 0 w 624"/>
              <a:gd name="T9" fmla="*/ 2147483647 h 51"/>
              <a:gd name="T10" fmla="*/ 0 60000 65536"/>
              <a:gd name="T11" fmla="*/ 0 60000 65536"/>
              <a:gd name="T12" fmla="*/ 0 60000 65536"/>
              <a:gd name="T13" fmla="*/ 0 60000 65536"/>
              <a:gd name="T14" fmla="*/ 0 60000 65536"/>
              <a:gd name="T15" fmla="*/ 0 w 624"/>
              <a:gd name="T16" fmla="*/ 0 h 51"/>
              <a:gd name="T17" fmla="*/ 624 w 624"/>
              <a:gd name="T18" fmla="*/ 51 h 51"/>
            </a:gdLst>
            <a:ahLst/>
            <a:cxnLst>
              <a:cxn ang="T10">
                <a:pos x="T0" y="T1"/>
              </a:cxn>
              <a:cxn ang="T11">
                <a:pos x="T2" y="T3"/>
              </a:cxn>
              <a:cxn ang="T12">
                <a:pos x="T4" y="T5"/>
              </a:cxn>
              <a:cxn ang="T13">
                <a:pos x="T6" y="T7"/>
              </a:cxn>
              <a:cxn ang="T14">
                <a:pos x="T8" y="T9"/>
              </a:cxn>
            </a:cxnLst>
            <a:rect l="T15" t="T16" r="T17" b="T18"/>
            <a:pathLst>
              <a:path w="624" h="51">
                <a:moveTo>
                  <a:pt x="0" y="1"/>
                </a:moveTo>
                <a:lnTo>
                  <a:pt x="624" y="0"/>
                </a:lnTo>
                <a:lnTo>
                  <a:pt x="624" y="51"/>
                </a:lnTo>
                <a:lnTo>
                  <a:pt x="417" y="51"/>
                </a:lnTo>
                <a:lnTo>
                  <a:pt x="0" y="1"/>
                </a:lnTo>
                <a:close/>
              </a:path>
            </a:pathLst>
          </a:custGeom>
          <a:noFill/>
          <a:ln w="19050">
            <a:solidFill>
              <a:schemeClr val="tx1"/>
            </a:solidFill>
            <a:round/>
            <a:headEnd/>
            <a:tailEnd/>
          </a:ln>
        </p:spPr>
        <p:txBody>
          <a:bodyPr/>
          <a:lstStyle/>
          <a:p>
            <a:endParaRPr lang="en-US"/>
          </a:p>
        </p:txBody>
      </p:sp>
      <p:sp>
        <p:nvSpPr>
          <p:cNvPr id="48145" name="Freeform 26"/>
          <p:cNvSpPr>
            <a:spLocks noChangeAspect="1"/>
          </p:cNvSpPr>
          <p:nvPr/>
        </p:nvSpPr>
        <p:spPr bwMode="auto">
          <a:xfrm>
            <a:off x="2660650" y="3659188"/>
            <a:ext cx="127000" cy="1587"/>
          </a:xfrm>
          <a:custGeom>
            <a:avLst/>
            <a:gdLst>
              <a:gd name="T0" fmla="*/ 0 w 121"/>
              <a:gd name="T1" fmla="*/ 0 h 1"/>
              <a:gd name="T2" fmla="*/ 2147483647 w 121"/>
              <a:gd name="T3" fmla="*/ 0 h 1"/>
              <a:gd name="T4" fmla="*/ 0 60000 65536"/>
              <a:gd name="T5" fmla="*/ 0 60000 65536"/>
              <a:gd name="T6" fmla="*/ 0 w 121"/>
              <a:gd name="T7" fmla="*/ 0 h 1"/>
              <a:gd name="T8" fmla="*/ 121 w 121"/>
              <a:gd name="T9" fmla="*/ 1 h 1"/>
            </a:gdLst>
            <a:ahLst/>
            <a:cxnLst>
              <a:cxn ang="T4">
                <a:pos x="T0" y="T1"/>
              </a:cxn>
              <a:cxn ang="T5">
                <a:pos x="T2" y="T3"/>
              </a:cxn>
            </a:cxnLst>
            <a:rect l="T6" t="T7" r="T8" b="T9"/>
            <a:pathLst>
              <a:path w="121" h="1">
                <a:moveTo>
                  <a:pt x="0" y="0"/>
                </a:moveTo>
                <a:lnTo>
                  <a:pt x="121" y="0"/>
                </a:lnTo>
              </a:path>
            </a:pathLst>
          </a:custGeom>
          <a:noFill/>
          <a:ln w="19050">
            <a:solidFill>
              <a:schemeClr val="tx1"/>
            </a:solidFill>
            <a:round/>
            <a:headEnd/>
            <a:tailEnd/>
          </a:ln>
        </p:spPr>
        <p:txBody>
          <a:bodyPr/>
          <a:lstStyle/>
          <a:p>
            <a:endParaRPr lang="en-US"/>
          </a:p>
        </p:txBody>
      </p:sp>
      <p:sp>
        <p:nvSpPr>
          <p:cNvPr id="48146" name="Freeform 27"/>
          <p:cNvSpPr>
            <a:spLocks noChangeAspect="1"/>
          </p:cNvSpPr>
          <p:nvPr/>
        </p:nvSpPr>
        <p:spPr bwMode="auto">
          <a:xfrm>
            <a:off x="3305175" y="3659188"/>
            <a:ext cx="412750" cy="1587"/>
          </a:xfrm>
          <a:custGeom>
            <a:avLst/>
            <a:gdLst>
              <a:gd name="T0" fmla="*/ 0 w 393"/>
              <a:gd name="T1" fmla="*/ 0 h 1"/>
              <a:gd name="T2" fmla="*/ 2147483647 w 393"/>
              <a:gd name="T3" fmla="*/ 0 h 1"/>
              <a:gd name="T4" fmla="*/ 0 60000 65536"/>
              <a:gd name="T5" fmla="*/ 0 60000 65536"/>
              <a:gd name="T6" fmla="*/ 0 w 393"/>
              <a:gd name="T7" fmla="*/ 0 h 1"/>
              <a:gd name="T8" fmla="*/ 393 w 393"/>
              <a:gd name="T9" fmla="*/ 1 h 1"/>
            </a:gdLst>
            <a:ahLst/>
            <a:cxnLst>
              <a:cxn ang="T4">
                <a:pos x="T0" y="T1"/>
              </a:cxn>
              <a:cxn ang="T5">
                <a:pos x="T2" y="T3"/>
              </a:cxn>
            </a:cxnLst>
            <a:rect l="T6" t="T7" r="T8" b="T9"/>
            <a:pathLst>
              <a:path w="393" h="1">
                <a:moveTo>
                  <a:pt x="0" y="0"/>
                </a:moveTo>
                <a:lnTo>
                  <a:pt x="393" y="0"/>
                </a:lnTo>
              </a:path>
            </a:pathLst>
          </a:custGeom>
          <a:noFill/>
          <a:ln w="19050">
            <a:solidFill>
              <a:schemeClr val="tx1"/>
            </a:solidFill>
            <a:round/>
            <a:headEnd/>
            <a:tailEnd/>
          </a:ln>
        </p:spPr>
        <p:txBody>
          <a:bodyPr/>
          <a:lstStyle/>
          <a:p>
            <a:endParaRPr lang="en-US"/>
          </a:p>
        </p:txBody>
      </p:sp>
      <p:sp>
        <p:nvSpPr>
          <p:cNvPr id="48147" name="Freeform 28"/>
          <p:cNvSpPr>
            <a:spLocks noChangeAspect="1"/>
          </p:cNvSpPr>
          <p:nvPr/>
        </p:nvSpPr>
        <p:spPr bwMode="auto">
          <a:xfrm>
            <a:off x="4049713" y="3657600"/>
            <a:ext cx="427037" cy="1588"/>
          </a:xfrm>
          <a:custGeom>
            <a:avLst/>
            <a:gdLst>
              <a:gd name="T0" fmla="*/ 0 w 406"/>
              <a:gd name="T1" fmla="*/ 2147483647 h 2"/>
              <a:gd name="T2" fmla="*/ 2147483647 w 406"/>
              <a:gd name="T3" fmla="*/ 0 h 2"/>
              <a:gd name="T4" fmla="*/ 0 60000 65536"/>
              <a:gd name="T5" fmla="*/ 0 60000 65536"/>
              <a:gd name="T6" fmla="*/ 0 w 406"/>
              <a:gd name="T7" fmla="*/ 0 h 2"/>
              <a:gd name="T8" fmla="*/ 406 w 406"/>
              <a:gd name="T9" fmla="*/ 2 h 2"/>
            </a:gdLst>
            <a:ahLst/>
            <a:cxnLst>
              <a:cxn ang="T4">
                <a:pos x="T0" y="T1"/>
              </a:cxn>
              <a:cxn ang="T5">
                <a:pos x="T2" y="T3"/>
              </a:cxn>
            </a:cxnLst>
            <a:rect l="T6" t="T7" r="T8" b="T9"/>
            <a:pathLst>
              <a:path w="406" h="2">
                <a:moveTo>
                  <a:pt x="0" y="2"/>
                </a:moveTo>
                <a:lnTo>
                  <a:pt x="406" y="0"/>
                </a:lnTo>
              </a:path>
            </a:pathLst>
          </a:custGeom>
          <a:noFill/>
          <a:ln w="19050">
            <a:solidFill>
              <a:schemeClr val="tx1"/>
            </a:solidFill>
            <a:round/>
            <a:headEnd/>
            <a:tailEnd/>
          </a:ln>
        </p:spPr>
        <p:txBody>
          <a:bodyPr/>
          <a:lstStyle/>
          <a:p>
            <a:endParaRPr lang="en-US"/>
          </a:p>
        </p:txBody>
      </p:sp>
      <p:sp>
        <p:nvSpPr>
          <p:cNvPr id="48148" name="Freeform 29"/>
          <p:cNvSpPr>
            <a:spLocks noChangeAspect="1"/>
          </p:cNvSpPr>
          <p:nvPr/>
        </p:nvSpPr>
        <p:spPr bwMode="auto">
          <a:xfrm>
            <a:off x="1208088" y="2335213"/>
            <a:ext cx="88900" cy="84137"/>
          </a:xfrm>
          <a:custGeom>
            <a:avLst/>
            <a:gdLst>
              <a:gd name="T0" fmla="*/ 2147483647 w 84"/>
              <a:gd name="T1" fmla="*/ 2147483647 h 80"/>
              <a:gd name="T2" fmla="*/ 0 w 84"/>
              <a:gd name="T3" fmla="*/ 2147483647 h 80"/>
              <a:gd name="T4" fmla="*/ 0 w 84"/>
              <a:gd name="T5" fmla="*/ 0 h 80"/>
              <a:gd name="T6" fmla="*/ 2147483647 w 84"/>
              <a:gd name="T7" fmla="*/ 0 h 80"/>
              <a:gd name="T8" fmla="*/ 2147483647 w 84"/>
              <a:gd name="T9" fmla="*/ 2147483647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82" y="80"/>
                </a:moveTo>
                <a:lnTo>
                  <a:pt x="0" y="80"/>
                </a:lnTo>
                <a:lnTo>
                  <a:pt x="0" y="0"/>
                </a:lnTo>
                <a:lnTo>
                  <a:pt x="84" y="0"/>
                </a:lnTo>
                <a:lnTo>
                  <a:pt x="84" y="78"/>
                </a:lnTo>
              </a:path>
            </a:pathLst>
          </a:custGeom>
          <a:noFill/>
          <a:ln w="22225">
            <a:solidFill>
              <a:schemeClr val="tx1"/>
            </a:solidFill>
            <a:round/>
            <a:headEnd/>
            <a:tailEnd/>
          </a:ln>
        </p:spPr>
        <p:txBody>
          <a:bodyPr/>
          <a:lstStyle/>
          <a:p>
            <a:endParaRPr lang="en-US"/>
          </a:p>
        </p:txBody>
      </p:sp>
      <p:sp>
        <p:nvSpPr>
          <p:cNvPr id="48149" name="AutoShape 30"/>
          <p:cNvSpPr>
            <a:spLocks noChangeAspect="1" noChangeArrowheads="1"/>
          </p:cNvSpPr>
          <p:nvPr/>
        </p:nvSpPr>
        <p:spPr bwMode="auto">
          <a:xfrm>
            <a:off x="1262063" y="2386013"/>
            <a:ext cx="19050" cy="17462"/>
          </a:xfrm>
          <a:custGeom>
            <a:avLst/>
            <a:gdLst>
              <a:gd name="T0" fmla="*/ 681 w 21600"/>
              <a:gd name="T1" fmla="*/ 0 h 21600"/>
              <a:gd name="T2" fmla="*/ 199 w 21600"/>
              <a:gd name="T3" fmla="*/ 30 h 21600"/>
              <a:gd name="T4" fmla="*/ 0 w 21600"/>
              <a:gd name="T5" fmla="*/ 100 h 21600"/>
              <a:gd name="T6" fmla="*/ 199 w 21600"/>
              <a:gd name="T7" fmla="*/ 171 h 21600"/>
              <a:gd name="T8" fmla="*/ 681 w 21600"/>
              <a:gd name="T9" fmla="*/ 200 h 21600"/>
              <a:gd name="T10" fmla="*/ 1162 w 21600"/>
              <a:gd name="T11" fmla="*/ 171 h 21600"/>
              <a:gd name="T12" fmla="*/ 1363 w 21600"/>
              <a:gd name="T13" fmla="*/ 100 h 21600"/>
              <a:gd name="T14" fmla="*/ 1162 w 21600"/>
              <a:gd name="T15" fmla="*/ 3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p:spPr>
        <p:txBody>
          <a:bodyPr wrap="none" anchor="ctr"/>
          <a:lstStyle/>
          <a:p>
            <a:endParaRPr lang="en-US"/>
          </a:p>
        </p:txBody>
      </p:sp>
      <p:sp>
        <p:nvSpPr>
          <p:cNvPr id="48150" name="AutoShape 31"/>
          <p:cNvSpPr>
            <a:spLocks noChangeAspect="1" noChangeArrowheads="1"/>
          </p:cNvSpPr>
          <p:nvPr/>
        </p:nvSpPr>
        <p:spPr bwMode="auto">
          <a:xfrm>
            <a:off x="1223963" y="2347913"/>
            <a:ext cx="17462" cy="19050"/>
          </a:xfrm>
          <a:custGeom>
            <a:avLst/>
            <a:gdLst>
              <a:gd name="T0" fmla="*/ 100 w 21600"/>
              <a:gd name="T1" fmla="*/ 0 h 21600"/>
              <a:gd name="T2" fmla="*/ 30 w 21600"/>
              <a:gd name="T3" fmla="*/ 199 h 21600"/>
              <a:gd name="T4" fmla="*/ 0 w 21600"/>
              <a:gd name="T5" fmla="*/ 681 h 21600"/>
              <a:gd name="T6" fmla="*/ 30 w 21600"/>
              <a:gd name="T7" fmla="*/ 1162 h 21600"/>
              <a:gd name="T8" fmla="*/ 100 w 21600"/>
              <a:gd name="T9" fmla="*/ 1363 h 21600"/>
              <a:gd name="T10" fmla="*/ 171 w 21600"/>
              <a:gd name="T11" fmla="*/ 1162 h 21600"/>
              <a:gd name="T12" fmla="*/ 200 w 21600"/>
              <a:gd name="T13" fmla="*/ 681 h 21600"/>
              <a:gd name="T14" fmla="*/ 171 w 21600"/>
              <a:gd name="T15" fmla="*/ 19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p:spPr>
        <p:txBody>
          <a:bodyPr wrap="none" anchor="ctr"/>
          <a:lstStyle/>
          <a:p>
            <a:endParaRPr lang="en-US"/>
          </a:p>
        </p:txBody>
      </p:sp>
      <p:sp>
        <p:nvSpPr>
          <p:cNvPr id="48151" name="Oval 32"/>
          <p:cNvSpPr>
            <a:spLocks noChangeAspect="1" noChangeArrowheads="1"/>
          </p:cNvSpPr>
          <p:nvPr/>
        </p:nvSpPr>
        <p:spPr bwMode="auto">
          <a:xfrm>
            <a:off x="1006475" y="2132013"/>
            <a:ext cx="484188" cy="484187"/>
          </a:xfrm>
          <a:prstGeom prst="ellipse">
            <a:avLst/>
          </a:prstGeom>
          <a:noFill/>
          <a:ln w="15875" cap="rnd">
            <a:solidFill>
              <a:schemeClr val="tx1"/>
            </a:solidFill>
            <a:prstDash val="sysDot"/>
            <a:round/>
            <a:headEnd/>
            <a:tailEnd/>
          </a:ln>
        </p:spPr>
        <p:txBody>
          <a:bodyPr wrap="none" anchor="ctr"/>
          <a:lstStyle/>
          <a:p>
            <a:pPr algn="ctr" eaLnBrk="0" hangingPunct="0"/>
            <a:endParaRPr lang="en-US"/>
          </a:p>
        </p:txBody>
      </p:sp>
      <p:sp>
        <p:nvSpPr>
          <p:cNvPr id="48152" name="Freeform 33"/>
          <p:cNvSpPr>
            <a:spLocks noChangeAspect="1"/>
          </p:cNvSpPr>
          <p:nvPr/>
        </p:nvSpPr>
        <p:spPr bwMode="auto">
          <a:xfrm>
            <a:off x="531813" y="2943225"/>
            <a:ext cx="282575" cy="265113"/>
          </a:xfrm>
          <a:custGeom>
            <a:avLst/>
            <a:gdLst>
              <a:gd name="T0" fmla="*/ 2147483647 w 460"/>
              <a:gd name="T1" fmla="*/ 2147483647 h 431"/>
              <a:gd name="T2" fmla="*/ 2147483647 w 460"/>
              <a:gd name="T3" fmla="*/ 0 h 431"/>
              <a:gd name="T4" fmla="*/ 0 w 460"/>
              <a:gd name="T5" fmla="*/ 0 h 431"/>
              <a:gd name="T6" fmla="*/ 0 w 460"/>
              <a:gd name="T7" fmla="*/ 2147483647 h 431"/>
              <a:gd name="T8" fmla="*/ 2147483647 w 460"/>
              <a:gd name="T9" fmla="*/ 2147483647 h 431"/>
              <a:gd name="T10" fmla="*/ 2147483647 w 460"/>
              <a:gd name="T11" fmla="*/ 0 h 431"/>
              <a:gd name="T12" fmla="*/ 2147483647 w 460"/>
              <a:gd name="T13" fmla="*/ 0 h 431"/>
              <a:gd name="T14" fmla="*/ 0 60000 65536"/>
              <a:gd name="T15" fmla="*/ 0 60000 65536"/>
              <a:gd name="T16" fmla="*/ 0 60000 65536"/>
              <a:gd name="T17" fmla="*/ 0 60000 65536"/>
              <a:gd name="T18" fmla="*/ 0 60000 65536"/>
              <a:gd name="T19" fmla="*/ 0 60000 65536"/>
              <a:gd name="T20" fmla="*/ 0 60000 65536"/>
              <a:gd name="T21" fmla="*/ 0 w 460"/>
              <a:gd name="T22" fmla="*/ 0 h 431"/>
              <a:gd name="T23" fmla="*/ 460 w 460"/>
              <a:gd name="T24" fmla="*/ 431 h 4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0" h="431">
                <a:moveTo>
                  <a:pt x="372" y="431"/>
                </a:moveTo>
                <a:lnTo>
                  <a:pt x="372" y="0"/>
                </a:lnTo>
                <a:lnTo>
                  <a:pt x="0" y="0"/>
                </a:lnTo>
                <a:lnTo>
                  <a:pt x="0" y="431"/>
                </a:lnTo>
                <a:lnTo>
                  <a:pt x="460" y="431"/>
                </a:lnTo>
                <a:lnTo>
                  <a:pt x="460" y="0"/>
                </a:lnTo>
                <a:lnTo>
                  <a:pt x="372" y="0"/>
                </a:lnTo>
              </a:path>
            </a:pathLst>
          </a:custGeom>
          <a:noFill/>
          <a:ln w="15875">
            <a:solidFill>
              <a:schemeClr val="tx1"/>
            </a:solidFill>
            <a:round/>
            <a:headEnd/>
            <a:tailEnd/>
          </a:ln>
        </p:spPr>
        <p:txBody>
          <a:bodyPr/>
          <a:lstStyle/>
          <a:p>
            <a:endParaRPr lang="en-US"/>
          </a:p>
        </p:txBody>
      </p:sp>
      <p:sp>
        <p:nvSpPr>
          <p:cNvPr id="48153" name="Oval 34"/>
          <p:cNvSpPr>
            <a:spLocks noChangeAspect="1" noChangeArrowheads="1"/>
          </p:cNvSpPr>
          <p:nvPr/>
        </p:nvSpPr>
        <p:spPr bwMode="auto">
          <a:xfrm>
            <a:off x="555625" y="2967038"/>
            <a:ext cx="30163" cy="31750"/>
          </a:xfrm>
          <a:prstGeom prst="ellipse">
            <a:avLst/>
          </a:prstGeom>
          <a:solidFill>
            <a:srgbClr val="000000"/>
          </a:solidFill>
          <a:ln w="9525">
            <a:solidFill>
              <a:schemeClr val="tx1"/>
            </a:solidFill>
            <a:round/>
            <a:headEnd/>
            <a:tailEnd/>
          </a:ln>
        </p:spPr>
        <p:txBody>
          <a:bodyPr wrap="none" anchor="ctr"/>
          <a:lstStyle/>
          <a:p>
            <a:pPr algn="ctr" eaLnBrk="0" hangingPunct="0"/>
            <a:endParaRPr lang="en-US"/>
          </a:p>
        </p:txBody>
      </p:sp>
      <p:sp>
        <p:nvSpPr>
          <p:cNvPr id="48154" name="Oval 35"/>
          <p:cNvSpPr>
            <a:spLocks noChangeAspect="1" noChangeArrowheads="1"/>
          </p:cNvSpPr>
          <p:nvPr/>
        </p:nvSpPr>
        <p:spPr bwMode="auto">
          <a:xfrm>
            <a:off x="638175" y="3152775"/>
            <a:ext cx="31750" cy="30163"/>
          </a:xfrm>
          <a:prstGeom prst="ellipse">
            <a:avLst/>
          </a:prstGeom>
          <a:solidFill>
            <a:srgbClr val="000000"/>
          </a:solidFill>
          <a:ln w="9525">
            <a:solidFill>
              <a:schemeClr val="tx1"/>
            </a:solidFill>
            <a:round/>
            <a:headEnd/>
            <a:tailEnd/>
          </a:ln>
        </p:spPr>
        <p:txBody>
          <a:bodyPr wrap="none" anchor="ctr"/>
          <a:lstStyle/>
          <a:p>
            <a:pPr algn="ctr" eaLnBrk="0" hangingPunct="0"/>
            <a:endParaRPr lang="en-US"/>
          </a:p>
        </p:txBody>
      </p:sp>
      <p:grpSp>
        <p:nvGrpSpPr>
          <p:cNvPr id="48155" name="Group 36"/>
          <p:cNvGrpSpPr>
            <a:grpSpLocks noChangeAspect="1"/>
          </p:cNvGrpSpPr>
          <p:nvPr/>
        </p:nvGrpSpPr>
        <p:grpSpPr bwMode="auto">
          <a:xfrm>
            <a:off x="682625" y="3001963"/>
            <a:ext cx="74613" cy="147637"/>
            <a:chOff x="1247" y="1976"/>
            <a:chExt cx="72" cy="141"/>
          </a:xfrm>
        </p:grpSpPr>
        <p:sp>
          <p:nvSpPr>
            <p:cNvPr id="48186" name="AutoShape 37"/>
            <p:cNvSpPr>
              <a:spLocks noChangeAspect="1" noChangeArrowheads="1"/>
            </p:cNvSpPr>
            <p:nvPr/>
          </p:nvSpPr>
          <p:spPr bwMode="auto">
            <a:xfrm>
              <a:off x="1291" y="1976"/>
              <a:ext cx="28" cy="141"/>
            </a:xfrm>
            <a:prstGeom prst="roundRect">
              <a:avLst>
                <a:gd name="adj" fmla="val 16667"/>
              </a:avLst>
            </a:prstGeom>
            <a:noFill/>
            <a:ln w="15875">
              <a:solidFill>
                <a:schemeClr val="tx1"/>
              </a:solidFill>
              <a:round/>
              <a:headEnd/>
              <a:tailEnd/>
            </a:ln>
          </p:spPr>
          <p:txBody>
            <a:bodyPr wrap="none" anchor="ctr"/>
            <a:lstStyle/>
            <a:p>
              <a:pPr algn="ctr" eaLnBrk="0" hangingPunct="0"/>
              <a:endParaRPr lang="en-US"/>
            </a:p>
          </p:txBody>
        </p:sp>
        <p:sp>
          <p:nvSpPr>
            <p:cNvPr id="48187" name="Rectangle 38"/>
            <p:cNvSpPr>
              <a:spLocks noChangeAspect="1" noChangeArrowheads="1"/>
            </p:cNvSpPr>
            <p:nvPr/>
          </p:nvSpPr>
          <p:spPr bwMode="auto">
            <a:xfrm>
              <a:off x="1247" y="2021"/>
              <a:ext cx="44" cy="56"/>
            </a:xfrm>
            <a:prstGeom prst="rect">
              <a:avLst/>
            </a:prstGeom>
            <a:noFill/>
            <a:ln w="19050">
              <a:solidFill>
                <a:schemeClr val="tx1"/>
              </a:solidFill>
              <a:miter lim="800000"/>
              <a:headEnd/>
              <a:tailEnd/>
            </a:ln>
          </p:spPr>
          <p:txBody>
            <a:bodyPr wrap="none" anchor="ctr"/>
            <a:lstStyle/>
            <a:p>
              <a:pPr algn="ctr" eaLnBrk="0" hangingPunct="0"/>
              <a:endParaRPr lang="en-US"/>
            </a:p>
          </p:txBody>
        </p:sp>
      </p:grpSp>
      <p:sp>
        <p:nvSpPr>
          <p:cNvPr id="48156" name="Rectangle 39"/>
          <p:cNvSpPr>
            <a:spLocks noChangeAspect="1" noChangeArrowheads="1"/>
          </p:cNvSpPr>
          <p:nvPr/>
        </p:nvSpPr>
        <p:spPr bwMode="auto">
          <a:xfrm>
            <a:off x="817563" y="3049588"/>
            <a:ext cx="36512" cy="58737"/>
          </a:xfrm>
          <a:prstGeom prst="rect">
            <a:avLst/>
          </a:prstGeom>
          <a:noFill/>
          <a:ln w="19050">
            <a:solidFill>
              <a:schemeClr val="tx1"/>
            </a:solidFill>
            <a:miter lim="800000"/>
            <a:headEnd/>
            <a:tailEnd/>
          </a:ln>
        </p:spPr>
        <p:txBody>
          <a:bodyPr wrap="none" anchor="ctr"/>
          <a:lstStyle/>
          <a:p>
            <a:pPr algn="ctr" eaLnBrk="0" hangingPunct="0"/>
            <a:endParaRPr lang="en-US"/>
          </a:p>
        </p:txBody>
      </p:sp>
      <p:sp>
        <p:nvSpPr>
          <p:cNvPr id="48157" name="Freeform 40" descr="Wide upward diagonal"/>
          <p:cNvSpPr>
            <a:spLocks noChangeAspect="1"/>
          </p:cNvSpPr>
          <p:nvPr/>
        </p:nvSpPr>
        <p:spPr bwMode="auto">
          <a:xfrm>
            <a:off x="857250" y="2943225"/>
            <a:ext cx="268288" cy="342900"/>
          </a:xfrm>
          <a:custGeom>
            <a:avLst/>
            <a:gdLst>
              <a:gd name="T0" fmla="*/ 0 w 435"/>
              <a:gd name="T1" fmla="*/ 0 h 558"/>
              <a:gd name="T2" fmla="*/ 0 w 435"/>
              <a:gd name="T3" fmla="*/ 2147483647 h 558"/>
              <a:gd name="T4" fmla="*/ 2147483647 w 435"/>
              <a:gd name="T5" fmla="*/ 2147483647 h 558"/>
              <a:gd name="T6" fmla="*/ 2147483647 w 435"/>
              <a:gd name="T7" fmla="*/ 2147483647 h 558"/>
              <a:gd name="T8" fmla="*/ 2147483647 w 435"/>
              <a:gd name="T9" fmla="*/ 2147483647 h 558"/>
              <a:gd name="T10" fmla="*/ 2147483647 w 435"/>
              <a:gd name="T11" fmla="*/ 0 h 558"/>
              <a:gd name="T12" fmla="*/ 0 w 435"/>
              <a:gd name="T13" fmla="*/ 0 h 558"/>
              <a:gd name="T14" fmla="*/ 0 60000 65536"/>
              <a:gd name="T15" fmla="*/ 0 60000 65536"/>
              <a:gd name="T16" fmla="*/ 0 60000 65536"/>
              <a:gd name="T17" fmla="*/ 0 60000 65536"/>
              <a:gd name="T18" fmla="*/ 0 60000 65536"/>
              <a:gd name="T19" fmla="*/ 0 60000 65536"/>
              <a:gd name="T20" fmla="*/ 0 60000 65536"/>
              <a:gd name="T21" fmla="*/ 0 w 435"/>
              <a:gd name="T22" fmla="*/ 0 h 558"/>
              <a:gd name="T23" fmla="*/ 435 w 435"/>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558">
                <a:moveTo>
                  <a:pt x="0" y="0"/>
                </a:moveTo>
                <a:lnTo>
                  <a:pt x="0" y="558"/>
                </a:lnTo>
                <a:lnTo>
                  <a:pt x="435" y="558"/>
                </a:lnTo>
                <a:lnTo>
                  <a:pt x="435" y="477"/>
                </a:lnTo>
                <a:lnTo>
                  <a:pt x="81" y="477"/>
                </a:lnTo>
                <a:lnTo>
                  <a:pt x="81" y="0"/>
                </a:lnTo>
                <a:lnTo>
                  <a:pt x="0" y="0"/>
                </a:lnTo>
                <a:close/>
              </a:path>
            </a:pathLst>
          </a:custGeom>
          <a:pattFill prst="wdUpDiag">
            <a:fgClr>
              <a:schemeClr val="tx1"/>
            </a:fgClr>
            <a:bgClr>
              <a:srgbClr val="002F80"/>
            </a:bgClr>
          </a:pattFill>
          <a:ln w="19050">
            <a:solidFill>
              <a:schemeClr val="tx1"/>
            </a:solidFill>
            <a:round/>
            <a:headEnd/>
            <a:tailEnd/>
          </a:ln>
        </p:spPr>
        <p:txBody>
          <a:bodyPr/>
          <a:lstStyle/>
          <a:p>
            <a:endParaRPr lang="en-US"/>
          </a:p>
        </p:txBody>
      </p:sp>
      <p:sp>
        <p:nvSpPr>
          <p:cNvPr id="48158" name="Rectangle 41"/>
          <p:cNvSpPr>
            <a:spLocks noChangeAspect="1" noChangeArrowheads="1"/>
          </p:cNvSpPr>
          <p:nvPr/>
        </p:nvSpPr>
        <p:spPr bwMode="auto">
          <a:xfrm flipH="1">
            <a:off x="908050" y="3049588"/>
            <a:ext cx="36513" cy="58737"/>
          </a:xfrm>
          <a:prstGeom prst="rect">
            <a:avLst/>
          </a:prstGeom>
          <a:noFill/>
          <a:ln w="19050">
            <a:solidFill>
              <a:schemeClr val="tx1"/>
            </a:solidFill>
            <a:miter lim="800000"/>
            <a:headEnd/>
            <a:tailEnd/>
          </a:ln>
        </p:spPr>
        <p:txBody>
          <a:bodyPr wrap="none" anchor="ctr"/>
          <a:lstStyle/>
          <a:p>
            <a:pPr algn="ctr" eaLnBrk="0" hangingPunct="0"/>
            <a:endParaRPr lang="en-US"/>
          </a:p>
        </p:txBody>
      </p:sp>
      <p:sp>
        <p:nvSpPr>
          <p:cNvPr id="48159" name="Freeform 42"/>
          <p:cNvSpPr>
            <a:spLocks noChangeAspect="1"/>
          </p:cNvSpPr>
          <p:nvPr/>
        </p:nvSpPr>
        <p:spPr bwMode="auto">
          <a:xfrm flipH="1">
            <a:off x="946150" y="2943225"/>
            <a:ext cx="282575" cy="265113"/>
          </a:xfrm>
          <a:custGeom>
            <a:avLst/>
            <a:gdLst>
              <a:gd name="T0" fmla="*/ 2147483647 w 460"/>
              <a:gd name="T1" fmla="*/ 2147483647 h 431"/>
              <a:gd name="T2" fmla="*/ 2147483647 w 460"/>
              <a:gd name="T3" fmla="*/ 0 h 431"/>
              <a:gd name="T4" fmla="*/ 0 w 460"/>
              <a:gd name="T5" fmla="*/ 0 h 431"/>
              <a:gd name="T6" fmla="*/ 0 w 460"/>
              <a:gd name="T7" fmla="*/ 2147483647 h 431"/>
              <a:gd name="T8" fmla="*/ 2147483647 w 460"/>
              <a:gd name="T9" fmla="*/ 2147483647 h 431"/>
              <a:gd name="T10" fmla="*/ 2147483647 w 460"/>
              <a:gd name="T11" fmla="*/ 0 h 431"/>
              <a:gd name="T12" fmla="*/ 2147483647 w 460"/>
              <a:gd name="T13" fmla="*/ 0 h 431"/>
              <a:gd name="T14" fmla="*/ 0 60000 65536"/>
              <a:gd name="T15" fmla="*/ 0 60000 65536"/>
              <a:gd name="T16" fmla="*/ 0 60000 65536"/>
              <a:gd name="T17" fmla="*/ 0 60000 65536"/>
              <a:gd name="T18" fmla="*/ 0 60000 65536"/>
              <a:gd name="T19" fmla="*/ 0 60000 65536"/>
              <a:gd name="T20" fmla="*/ 0 60000 65536"/>
              <a:gd name="T21" fmla="*/ 0 w 460"/>
              <a:gd name="T22" fmla="*/ 0 h 431"/>
              <a:gd name="T23" fmla="*/ 460 w 460"/>
              <a:gd name="T24" fmla="*/ 431 h 4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0" h="431">
                <a:moveTo>
                  <a:pt x="372" y="431"/>
                </a:moveTo>
                <a:lnTo>
                  <a:pt x="372" y="0"/>
                </a:lnTo>
                <a:lnTo>
                  <a:pt x="0" y="0"/>
                </a:lnTo>
                <a:lnTo>
                  <a:pt x="0" y="431"/>
                </a:lnTo>
                <a:lnTo>
                  <a:pt x="460" y="431"/>
                </a:lnTo>
                <a:lnTo>
                  <a:pt x="460" y="0"/>
                </a:lnTo>
                <a:lnTo>
                  <a:pt x="372" y="0"/>
                </a:lnTo>
              </a:path>
            </a:pathLst>
          </a:custGeom>
          <a:noFill/>
          <a:ln w="15875">
            <a:solidFill>
              <a:schemeClr val="tx1"/>
            </a:solidFill>
            <a:round/>
            <a:headEnd/>
            <a:tailEnd/>
          </a:ln>
        </p:spPr>
        <p:txBody>
          <a:bodyPr/>
          <a:lstStyle/>
          <a:p>
            <a:endParaRPr lang="en-US"/>
          </a:p>
        </p:txBody>
      </p:sp>
      <p:sp>
        <p:nvSpPr>
          <p:cNvPr id="48160" name="Oval 43"/>
          <p:cNvSpPr>
            <a:spLocks noChangeAspect="1" noChangeArrowheads="1"/>
          </p:cNvSpPr>
          <p:nvPr/>
        </p:nvSpPr>
        <p:spPr bwMode="auto">
          <a:xfrm flipH="1">
            <a:off x="1171575" y="2963863"/>
            <a:ext cx="30163" cy="31750"/>
          </a:xfrm>
          <a:prstGeom prst="ellipse">
            <a:avLst/>
          </a:prstGeom>
          <a:solidFill>
            <a:srgbClr val="000000"/>
          </a:solidFill>
          <a:ln w="9525">
            <a:solidFill>
              <a:schemeClr val="tx1"/>
            </a:solidFill>
            <a:round/>
            <a:headEnd/>
            <a:tailEnd/>
          </a:ln>
        </p:spPr>
        <p:txBody>
          <a:bodyPr wrap="none" anchor="ctr"/>
          <a:lstStyle/>
          <a:p>
            <a:pPr algn="ctr" eaLnBrk="0" hangingPunct="0"/>
            <a:endParaRPr lang="en-US"/>
          </a:p>
        </p:txBody>
      </p:sp>
      <p:sp>
        <p:nvSpPr>
          <p:cNvPr id="48161" name="Oval 44"/>
          <p:cNvSpPr>
            <a:spLocks noChangeAspect="1" noChangeArrowheads="1"/>
          </p:cNvSpPr>
          <p:nvPr/>
        </p:nvSpPr>
        <p:spPr bwMode="auto">
          <a:xfrm flipH="1">
            <a:off x="1079500" y="3155950"/>
            <a:ext cx="30163" cy="30163"/>
          </a:xfrm>
          <a:prstGeom prst="ellipse">
            <a:avLst/>
          </a:prstGeom>
          <a:solidFill>
            <a:srgbClr val="000000"/>
          </a:solidFill>
          <a:ln w="9525">
            <a:solidFill>
              <a:schemeClr val="tx1"/>
            </a:solidFill>
            <a:round/>
            <a:headEnd/>
            <a:tailEnd/>
          </a:ln>
        </p:spPr>
        <p:txBody>
          <a:bodyPr wrap="none" anchor="ctr"/>
          <a:lstStyle/>
          <a:p>
            <a:pPr algn="ctr" eaLnBrk="0" hangingPunct="0"/>
            <a:endParaRPr lang="en-US"/>
          </a:p>
        </p:txBody>
      </p:sp>
      <p:sp>
        <p:nvSpPr>
          <p:cNvPr id="48162" name="Freeform 45"/>
          <p:cNvSpPr>
            <a:spLocks noChangeAspect="1"/>
          </p:cNvSpPr>
          <p:nvPr/>
        </p:nvSpPr>
        <p:spPr bwMode="auto">
          <a:xfrm>
            <a:off x="1003300" y="3001963"/>
            <a:ext cx="38100" cy="146050"/>
          </a:xfrm>
          <a:custGeom>
            <a:avLst/>
            <a:gdLst>
              <a:gd name="T0" fmla="*/ 0 w 63"/>
              <a:gd name="T1" fmla="*/ 2147483647 h 238"/>
              <a:gd name="T2" fmla="*/ 0 w 63"/>
              <a:gd name="T3" fmla="*/ 2147483647 h 238"/>
              <a:gd name="T4" fmla="*/ 2147483647 w 63"/>
              <a:gd name="T5" fmla="*/ 2147483647 h 238"/>
              <a:gd name="T6" fmla="*/ 2147483647 w 63"/>
              <a:gd name="T7" fmla="*/ 2147483647 h 238"/>
              <a:gd name="T8" fmla="*/ 2147483647 w 63"/>
              <a:gd name="T9" fmla="*/ 0 h 238"/>
              <a:gd name="T10" fmla="*/ 0 w 63"/>
              <a:gd name="T11" fmla="*/ 2147483647 h 238"/>
              <a:gd name="T12" fmla="*/ 0 60000 65536"/>
              <a:gd name="T13" fmla="*/ 0 60000 65536"/>
              <a:gd name="T14" fmla="*/ 0 60000 65536"/>
              <a:gd name="T15" fmla="*/ 0 60000 65536"/>
              <a:gd name="T16" fmla="*/ 0 60000 65536"/>
              <a:gd name="T17" fmla="*/ 0 60000 65536"/>
              <a:gd name="T18" fmla="*/ 0 w 63"/>
              <a:gd name="T19" fmla="*/ 0 h 238"/>
              <a:gd name="T20" fmla="*/ 63 w 63"/>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3" h="238">
                <a:moveTo>
                  <a:pt x="0" y="1"/>
                </a:moveTo>
                <a:lnTo>
                  <a:pt x="0" y="238"/>
                </a:lnTo>
                <a:lnTo>
                  <a:pt x="32" y="238"/>
                </a:lnTo>
                <a:cubicBezTo>
                  <a:pt x="42" y="218"/>
                  <a:pt x="63" y="150"/>
                  <a:pt x="63" y="120"/>
                </a:cubicBezTo>
                <a:cubicBezTo>
                  <a:pt x="63" y="90"/>
                  <a:pt x="40" y="20"/>
                  <a:pt x="30" y="0"/>
                </a:cubicBezTo>
                <a:lnTo>
                  <a:pt x="0" y="1"/>
                </a:lnTo>
                <a:close/>
              </a:path>
            </a:pathLst>
          </a:custGeom>
          <a:noFill/>
          <a:ln w="19050">
            <a:solidFill>
              <a:schemeClr val="tx1"/>
            </a:solidFill>
            <a:round/>
            <a:headEnd/>
            <a:tailEnd/>
          </a:ln>
        </p:spPr>
        <p:txBody>
          <a:bodyPr/>
          <a:lstStyle/>
          <a:p>
            <a:endParaRPr lang="en-US"/>
          </a:p>
        </p:txBody>
      </p:sp>
      <p:sp>
        <p:nvSpPr>
          <p:cNvPr id="48163" name="Freeform 46"/>
          <p:cNvSpPr>
            <a:spLocks noChangeAspect="1"/>
          </p:cNvSpPr>
          <p:nvPr/>
        </p:nvSpPr>
        <p:spPr bwMode="auto">
          <a:xfrm>
            <a:off x="760413" y="2332038"/>
            <a:ext cx="250825" cy="484187"/>
          </a:xfrm>
          <a:custGeom>
            <a:avLst/>
            <a:gdLst>
              <a:gd name="T0" fmla="*/ 2147483647 w 239"/>
              <a:gd name="T1" fmla="*/ 0 h 462"/>
              <a:gd name="T2" fmla="*/ 2147483647 w 239"/>
              <a:gd name="T3" fmla="*/ 2147483647 h 462"/>
              <a:gd name="T4" fmla="*/ 2147483647 w 239"/>
              <a:gd name="T5" fmla="*/ 2147483647 h 462"/>
              <a:gd name="T6" fmla="*/ 0 60000 65536"/>
              <a:gd name="T7" fmla="*/ 0 60000 65536"/>
              <a:gd name="T8" fmla="*/ 0 60000 65536"/>
              <a:gd name="T9" fmla="*/ 0 w 239"/>
              <a:gd name="T10" fmla="*/ 0 h 462"/>
              <a:gd name="T11" fmla="*/ 239 w 239"/>
              <a:gd name="T12" fmla="*/ 462 h 462"/>
            </a:gdLst>
            <a:ahLst/>
            <a:cxnLst>
              <a:cxn ang="T6">
                <a:pos x="T0" y="T1"/>
              </a:cxn>
              <a:cxn ang="T7">
                <a:pos x="T2" y="T3"/>
              </a:cxn>
              <a:cxn ang="T8">
                <a:pos x="T4" y="T5"/>
              </a:cxn>
            </a:cxnLst>
            <a:rect l="T9" t="T10" r="T11" b="T12"/>
            <a:pathLst>
              <a:path w="239" h="462">
                <a:moveTo>
                  <a:pt x="239" y="0"/>
                </a:moveTo>
                <a:cubicBezTo>
                  <a:pt x="204" y="17"/>
                  <a:pt x="58" y="25"/>
                  <a:pt x="29" y="102"/>
                </a:cubicBezTo>
                <a:cubicBezTo>
                  <a:pt x="0" y="179"/>
                  <a:pt x="57" y="387"/>
                  <a:pt x="65" y="462"/>
                </a:cubicBezTo>
              </a:path>
            </a:pathLst>
          </a:custGeom>
          <a:noFill/>
          <a:ln w="15875" cap="rnd">
            <a:solidFill>
              <a:schemeClr val="tx1"/>
            </a:solidFill>
            <a:prstDash val="sysDot"/>
            <a:round/>
            <a:headEnd/>
            <a:tailEnd type="triangle" w="med" len="sm"/>
          </a:ln>
        </p:spPr>
        <p:txBody>
          <a:bodyPr/>
          <a:lstStyle/>
          <a:p>
            <a:endParaRPr lang="en-US"/>
          </a:p>
        </p:txBody>
      </p:sp>
      <p:sp>
        <p:nvSpPr>
          <p:cNvPr id="48164" name="Oval 47"/>
          <p:cNvSpPr>
            <a:spLocks noChangeAspect="1" noChangeArrowheads="1"/>
          </p:cNvSpPr>
          <p:nvPr/>
        </p:nvSpPr>
        <p:spPr bwMode="auto">
          <a:xfrm>
            <a:off x="2700338" y="2205038"/>
            <a:ext cx="654050" cy="409575"/>
          </a:xfrm>
          <a:prstGeom prst="ellipse">
            <a:avLst/>
          </a:prstGeom>
          <a:noFill/>
          <a:ln w="15875" cap="rnd">
            <a:solidFill>
              <a:schemeClr val="tx1"/>
            </a:solidFill>
            <a:prstDash val="sysDot"/>
            <a:round/>
            <a:headEnd/>
            <a:tailEnd/>
          </a:ln>
        </p:spPr>
        <p:txBody>
          <a:bodyPr wrap="none" anchor="ctr"/>
          <a:lstStyle/>
          <a:p>
            <a:pPr algn="ctr" eaLnBrk="0" hangingPunct="0"/>
            <a:endParaRPr lang="en-US"/>
          </a:p>
        </p:txBody>
      </p:sp>
      <p:sp>
        <p:nvSpPr>
          <p:cNvPr id="48165" name="Freeform 48"/>
          <p:cNvSpPr>
            <a:spLocks noChangeAspect="1"/>
          </p:cNvSpPr>
          <p:nvPr/>
        </p:nvSpPr>
        <p:spPr bwMode="auto">
          <a:xfrm>
            <a:off x="2693988" y="1676400"/>
            <a:ext cx="995362" cy="100013"/>
          </a:xfrm>
          <a:custGeom>
            <a:avLst/>
            <a:gdLst>
              <a:gd name="T0" fmla="*/ 2147483647 w 948"/>
              <a:gd name="T1" fmla="*/ 0 h 96"/>
              <a:gd name="T2" fmla="*/ 2147483647 w 948"/>
              <a:gd name="T3" fmla="*/ 0 h 96"/>
              <a:gd name="T4" fmla="*/ 2147483647 w 948"/>
              <a:gd name="T5" fmla="*/ 2147483647 h 96"/>
              <a:gd name="T6" fmla="*/ 2147483647 w 948"/>
              <a:gd name="T7" fmla="*/ 2147483647 h 96"/>
              <a:gd name="T8" fmla="*/ 2147483647 w 948"/>
              <a:gd name="T9" fmla="*/ 2147483647 h 96"/>
              <a:gd name="T10" fmla="*/ 2147483647 w 948"/>
              <a:gd name="T11" fmla="*/ 2147483647 h 96"/>
              <a:gd name="T12" fmla="*/ 2147483647 w 948"/>
              <a:gd name="T13" fmla="*/ 2147483647 h 96"/>
              <a:gd name="T14" fmla="*/ 2147483647 w 948"/>
              <a:gd name="T15" fmla="*/ 2147483647 h 96"/>
              <a:gd name="T16" fmla="*/ 2147483647 w 948"/>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8"/>
              <a:gd name="T28" fmla="*/ 0 h 96"/>
              <a:gd name="T29" fmla="*/ 948 w 94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8" h="96">
                <a:moveTo>
                  <a:pt x="936" y="0"/>
                </a:moveTo>
                <a:lnTo>
                  <a:pt x="9" y="0"/>
                </a:lnTo>
                <a:lnTo>
                  <a:pt x="13" y="30"/>
                </a:lnTo>
                <a:cubicBezTo>
                  <a:pt x="11" y="40"/>
                  <a:pt x="0" y="59"/>
                  <a:pt x="1" y="69"/>
                </a:cubicBezTo>
                <a:lnTo>
                  <a:pt x="18" y="95"/>
                </a:lnTo>
                <a:lnTo>
                  <a:pt x="934" y="96"/>
                </a:lnTo>
                <a:lnTo>
                  <a:pt x="927" y="66"/>
                </a:lnTo>
                <a:cubicBezTo>
                  <a:pt x="926" y="49"/>
                  <a:pt x="944" y="34"/>
                  <a:pt x="946" y="23"/>
                </a:cubicBezTo>
                <a:cubicBezTo>
                  <a:pt x="948" y="12"/>
                  <a:pt x="936" y="0"/>
                  <a:pt x="936" y="0"/>
                </a:cubicBezTo>
                <a:close/>
              </a:path>
            </a:pathLst>
          </a:custGeom>
          <a:noFill/>
          <a:ln w="19050">
            <a:solidFill>
              <a:schemeClr val="tx1"/>
            </a:solidFill>
            <a:round/>
            <a:headEnd/>
            <a:tailEnd/>
          </a:ln>
        </p:spPr>
        <p:txBody>
          <a:bodyPr/>
          <a:lstStyle/>
          <a:p>
            <a:endParaRPr lang="en-US"/>
          </a:p>
        </p:txBody>
      </p:sp>
      <p:sp>
        <p:nvSpPr>
          <p:cNvPr id="48166" name="Freeform 49" descr="Wide upward diagonal"/>
          <p:cNvSpPr>
            <a:spLocks noChangeAspect="1"/>
          </p:cNvSpPr>
          <p:nvPr/>
        </p:nvSpPr>
        <p:spPr bwMode="auto">
          <a:xfrm>
            <a:off x="2713038" y="1776413"/>
            <a:ext cx="969962" cy="26987"/>
          </a:xfrm>
          <a:custGeom>
            <a:avLst/>
            <a:gdLst>
              <a:gd name="T0" fmla="*/ 0 w 611"/>
              <a:gd name="T1" fmla="*/ 0 h 17"/>
              <a:gd name="T2" fmla="*/ 2147483647 w 611"/>
              <a:gd name="T3" fmla="*/ 2147483647 h 17"/>
              <a:gd name="T4" fmla="*/ 2147483647 w 611"/>
              <a:gd name="T5" fmla="*/ 2147483647 h 17"/>
              <a:gd name="T6" fmla="*/ 2147483647 w 611"/>
              <a:gd name="T7" fmla="*/ 2147483647 h 17"/>
              <a:gd name="T8" fmla="*/ 0 w 611"/>
              <a:gd name="T9" fmla="*/ 0 h 17"/>
              <a:gd name="T10" fmla="*/ 0 60000 65536"/>
              <a:gd name="T11" fmla="*/ 0 60000 65536"/>
              <a:gd name="T12" fmla="*/ 0 60000 65536"/>
              <a:gd name="T13" fmla="*/ 0 60000 65536"/>
              <a:gd name="T14" fmla="*/ 0 60000 65536"/>
              <a:gd name="T15" fmla="*/ 0 w 611"/>
              <a:gd name="T16" fmla="*/ 0 h 17"/>
              <a:gd name="T17" fmla="*/ 611 w 611"/>
              <a:gd name="T18" fmla="*/ 17 h 17"/>
            </a:gdLst>
            <a:ahLst/>
            <a:cxnLst>
              <a:cxn ang="T10">
                <a:pos x="T0" y="T1"/>
              </a:cxn>
              <a:cxn ang="T11">
                <a:pos x="T2" y="T3"/>
              </a:cxn>
              <a:cxn ang="T12">
                <a:pos x="T4" y="T5"/>
              </a:cxn>
              <a:cxn ang="T13">
                <a:pos x="T6" y="T7"/>
              </a:cxn>
              <a:cxn ang="T14">
                <a:pos x="T8" y="T9"/>
              </a:cxn>
            </a:cxnLst>
            <a:rect l="T15" t="T16" r="T17" b="T18"/>
            <a:pathLst>
              <a:path w="611" h="17">
                <a:moveTo>
                  <a:pt x="0" y="0"/>
                </a:moveTo>
                <a:lnTo>
                  <a:pt x="5" y="16"/>
                </a:lnTo>
                <a:lnTo>
                  <a:pt x="611" y="17"/>
                </a:lnTo>
                <a:lnTo>
                  <a:pt x="607" y="1"/>
                </a:lnTo>
                <a:lnTo>
                  <a:pt x="0" y="0"/>
                </a:lnTo>
                <a:close/>
              </a:path>
            </a:pathLst>
          </a:custGeom>
          <a:pattFill prst="wdUpDiag">
            <a:fgClr>
              <a:schemeClr val="tx1"/>
            </a:fgClr>
            <a:bgClr>
              <a:srgbClr val="002F80"/>
            </a:bgClr>
          </a:pattFill>
          <a:ln w="12700">
            <a:solidFill>
              <a:schemeClr val="tx1"/>
            </a:solidFill>
            <a:round/>
            <a:headEnd/>
            <a:tailEnd/>
          </a:ln>
        </p:spPr>
        <p:txBody>
          <a:bodyPr/>
          <a:lstStyle/>
          <a:p>
            <a:endParaRPr lang="en-US"/>
          </a:p>
        </p:txBody>
      </p:sp>
      <p:sp>
        <p:nvSpPr>
          <p:cNvPr id="48167" name="Freeform 50"/>
          <p:cNvSpPr>
            <a:spLocks noChangeAspect="1"/>
          </p:cNvSpPr>
          <p:nvPr/>
        </p:nvSpPr>
        <p:spPr bwMode="auto">
          <a:xfrm rot="-5400000">
            <a:off x="2989262" y="1735138"/>
            <a:ext cx="17463" cy="65088"/>
          </a:xfrm>
          <a:custGeom>
            <a:avLst/>
            <a:gdLst>
              <a:gd name="T0" fmla="*/ 0 w 63"/>
              <a:gd name="T1" fmla="*/ 2147483647 h 238"/>
              <a:gd name="T2" fmla="*/ 0 w 63"/>
              <a:gd name="T3" fmla="*/ 2147483647 h 238"/>
              <a:gd name="T4" fmla="*/ 2147483647 w 63"/>
              <a:gd name="T5" fmla="*/ 2147483647 h 238"/>
              <a:gd name="T6" fmla="*/ 2147483647 w 63"/>
              <a:gd name="T7" fmla="*/ 2147483647 h 238"/>
              <a:gd name="T8" fmla="*/ 2147483647 w 63"/>
              <a:gd name="T9" fmla="*/ 0 h 238"/>
              <a:gd name="T10" fmla="*/ 0 w 63"/>
              <a:gd name="T11" fmla="*/ 2147483647 h 238"/>
              <a:gd name="T12" fmla="*/ 0 60000 65536"/>
              <a:gd name="T13" fmla="*/ 0 60000 65536"/>
              <a:gd name="T14" fmla="*/ 0 60000 65536"/>
              <a:gd name="T15" fmla="*/ 0 60000 65536"/>
              <a:gd name="T16" fmla="*/ 0 60000 65536"/>
              <a:gd name="T17" fmla="*/ 0 60000 65536"/>
              <a:gd name="T18" fmla="*/ 0 w 63"/>
              <a:gd name="T19" fmla="*/ 0 h 238"/>
              <a:gd name="T20" fmla="*/ 63 w 63"/>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3" h="238">
                <a:moveTo>
                  <a:pt x="0" y="1"/>
                </a:moveTo>
                <a:lnTo>
                  <a:pt x="0" y="238"/>
                </a:lnTo>
                <a:lnTo>
                  <a:pt x="32" y="238"/>
                </a:lnTo>
                <a:cubicBezTo>
                  <a:pt x="42" y="218"/>
                  <a:pt x="63" y="150"/>
                  <a:pt x="63" y="120"/>
                </a:cubicBezTo>
                <a:cubicBezTo>
                  <a:pt x="63" y="90"/>
                  <a:pt x="40" y="20"/>
                  <a:pt x="30" y="0"/>
                </a:cubicBezTo>
                <a:lnTo>
                  <a:pt x="0" y="1"/>
                </a:lnTo>
                <a:close/>
              </a:path>
            </a:pathLst>
          </a:custGeom>
          <a:noFill/>
          <a:ln w="15875">
            <a:solidFill>
              <a:schemeClr val="tx1"/>
            </a:solidFill>
            <a:round/>
            <a:headEnd/>
            <a:tailEnd/>
          </a:ln>
        </p:spPr>
        <p:txBody>
          <a:bodyPr/>
          <a:lstStyle/>
          <a:p>
            <a:endParaRPr lang="en-US"/>
          </a:p>
        </p:txBody>
      </p:sp>
      <p:sp>
        <p:nvSpPr>
          <p:cNvPr id="48168" name="Freeform 51"/>
          <p:cNvSpPr>
            <a:spLocks noChangeAspect="1"/>
          </p:cNvSpPr>
          <p:nvPr/>
        </p:nvSpPr>
        <p:spPr bwMode="auto">
          <a:xfrm rot="-5400000">
            <a:off x="3338512" y="1735138"/>
            <a:ext cx="17463" cy="65088"/>
          </a:xfrm>
          <a:custGeom>
            <a:avLst/>
            <a:gdLst>
              <a:gd name="T0" fmla="*/ 0 w 63"/>
              <a:gd name="T1" fmla="*/ 2147483647 h 238"/>
              <a:gd name="T2" fmla="*/ 0 w 63"/>
              <a:gd name="T3" fmla="*/ 2147483647 h 238"/>
              <a:gd name="T4" fmla="*/ 2147483647 w 63"/>
              <a:gd name="T5" fmla="*/ 2147483647 h 238"/>
              <a:gd name="T6" fmla="*/ 2147483647 w 63"/>
              <a:gd name="T7" fmla="*/ 2147483647 h 238"/>
              <a:gd name="T8" fmla="*/ 2147483647 w 63"/>
              <a:gd name="T9" fmla="*/ 0 h 238"/>
              <a:gd name="T10" fmla="*/ 0 w 63"/>
              <a:gd name="T11" fmla="*/ 2147483647 h 238"/>
              <a:gd name="T12" fmla="*/ 0 60000 65536"/>
              <a:gd name="T13" fmla="*/ 0 60000 65536"/>
              <a:gd name="T14" fmla="*/ 0 60000 65536"/>
              <a:gd name="T15" fmla="*/ 0 60000 65536"/>
              <a:gd name="T16" fmla="*/ 0 60000 65536"/>
              <a:gd name="T17" fmla="*/ 0 60000 65536"/>
              <a:gd name="T18" fmla="*/ 0 w 63"/>
              <a:gd name="T19" fmla="*/ 0 h 238"/>
              <a:gd name="T20" fmla="*/ 63 w 63"/>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3" h="238">
                <a:moveTo>
                  <a:pt x="0" y="1"/>
                </a:moveTo>
                <a:lnTo>
                  <a:pt x="0" y="238"/>
                </a:lnTo>
                <a:lnTo>
                  <a:pt x="32" y="238"/>
                </a:lnTo>
                <a:cubicBezTo>
                  <a:pt x="42" y="218"/>
                  <a:pt x="63" y="150"/>
                  <a:pt x="63" y="120"/>
                </a:cubicBezTo>
                <a:cubicBezTo>
                  <a:pt x="63" y="90"/>
                  <a:pt x="40" y="20"/>
                  <a:pt x="30" y="0"/>
                </a:cubicBezTo>
                <a:lnTo>
                  <a:pt x="0" y="1"/>
                </a:lnTo>
                <a:close/>
              </a:path>
            </a:pathLst>
          </a:custGeom>
          <a:noFill/>
          <a:ln w="15875">
            <a:solidFill>
              <a:schemeClr val="tx1"/>
            </a:solidFill>
            <a:round/>
            <a:headEnd/>
            <a:tailEnd/>
          </a:ln>
        </p:spPr>
        <p:txBody>
          <a:bodyPr/>
          <a:lstStyle/>
          <a:p>
            <a:endParaRPr lang="en-US"/>
          </a:p>
        </p:txBody>
      </p:sp>
      <p:grpSp>
        <p:nvGrpSpPr>
          <p:cNvPr id="48169" name="Group 52"/>
          <p:cNvGrpSpPr>
            <a:grpSpLocks noChangeAspect="1"/>
          </p:cNvGrpSpPr>
          <p:nvPr/>
        </p:nvGrpSpPr>
        <p:grpSpPr bwMode="auto">
          <a:xfrm rot="-5400000">
            <a:off x="2984500" y="1862138"/>
            <a:ext cx="30163" cy="58737"/>
            <a:chOff x="1247" y="1976"/>
            <a:chExt cx="72" cy="141"/>
          </a:xfrm>
        </p:grpSpPr>
        <p:sp>
          <p:nvSpPr>
            <p:cNvPr id="48184" name="AutoShape 53"/>
            <p:cNvSpPr>
              <a:spLocks noChangeAspect="1" noChangeArrowheads="1"/>
            </p:cNvSpPr>
            <p:nvPr/>
          </p:nvSpPr>
          <p:spPr bwMode="auto">
            <a:xfrm>
              <a:off x="1291" y="1976"/>
              <a:ext cx="28" cy="141"/>
            </a:xfrm>
            <a:prstGeom prst="roundRect">
              <a:avLst>
                <a:gd name="adj" fmla="val 16667"/>
              </a:avLst>
            </a:prstGeom>
            <a:noFill/>
            <a:ln w="15875">
              <a:solidFill>
                <a:schemeClr val="tx1"/>
              </a:solidFill>
              <a:round/>
              <a:headEnd/>
              <a:tailEnd/>
            </a:ln>
          </p:spPr>
          <p:txBody>
            <a:bodyPr wrap="none" anchor="ctr"/>
            <a:lstStyle/>
            <a:p>
              <a:pPr algn="ctr" eaLnBrk="0" hangingPunct="0"/>
              <a:endParaRPr lang="en-US"/>
            </a:p>
          </p:txBody>
        </p:sp>
        <p:sp>
          <p:nvSpPr>
            <p:cNvPr id="48185" name="Rectangle 54"/>
            <p:cNvSpPr>
              <a:spLocks noChangeAspect="1" noChangeArrowheads="1"/>
            </p:cNvSpPr>
            <p:nvPr/>
          </p:nvSpPr>
          <p:spPr bwMode="auto">
            <a:xfrm>
              <a:off x="1247" y="2021"/>
              <a:ext cx="44" cy="56"/>
            </a:xfrm>
            <a:prstGeom prst="rect">
              <a:avLst/>
            </a:prstGeom>
            <a:noFill/>
            <a:ln w="19050">
              <a:solidFill>
                <a:schemeClr val="tx1"/>
              </a:solidFill>
              <a:miter lim="800000"/>
              <a:headEnd/>
              <a:tailEnd/>
            </a:ln>
          </p:spPr>
          <p:txBody>
            <a:bodyPr wrap="none" anchor="ctr"/>
            <a:lstStyle/>
            <a:p>
              <a:pPr algn="ctr" eaLnBrk="0" hangingPunct="0"/>
              <a:endParaRPr lang="en-US"/>
            </a:p>
          </p:txBody>
        </p:sp>
      </p:grpSp>
      <p:grpSp>
        <p:nvGrpSpPr>
          <p:cNvPr id="48170" name="Group 55"/>
          <p:cNvGrpSpPr>
            <a:grpSpLocks noChangeAspect="1"/>
          </p:cNvGrpSpPr>
          <p:nvPr/>
        </p:nvGrpSpPr>
        <p:grpSpPr bwMode="auto">
          <a:xfrm rot="-5400000">
            <a:off x="3333751" y="1863725"/>
            <a:ext cx="30162" cy="58737"/>
            <a:chOff x="1247" y="1976"/>
            <a:chExt cx="72" cy="141"/>
          </a:xfrm>
        </p:grpSpPr>
        <p:sp>
          <p:nvSpPr>
            <p:cNvPr id="48182" name="AutoShape 56"/>
            <p:cNvSpPr>
              <a:spLocks noChangeAspect="1" noChangeArrowheads="1"/>
            </p:cNvSpPr>
            <p:nvPr/>
          </p:nvSpPr>
          <p:spPr bwMode="auto">
            <a:xfrm>
              <a:off x="1291" y="1976"/>
              <a:ext cx="28" cy="141"/>
            </a:xfrm>
            <a:prstGeom prst="roundRect">
              <a:avLst>
                <a:gd name="adj" fmla="val 16667"/>
              </a:avLst>
            </a:prstGeom>
            <a:noFill/>
            <a:ln w="15875">
              <a:solidFill>
                <a:schemeClr val="tx1"/>
              </a:solidFill>
              <a:round/>
              <a:headEnd/>
              <a:tailEnd/>
            </a:ln>
          </p:spPr>
          <p:txBody>
            <a:bodyPr wrap="none" anchor="ctr"/>
            <a:lstStyle/>
            <a:p>
              <a:pPr algn="ctr" eaLnBrk="0" hangingPunct="0"/>
              <a:endParaRPr lang="en-US"/>
            </a:p>
          </p:txBody>
        </p:sp>
        <p:sp>
          <p:nvSpPr>
            <p:cNvPr id="48183" name="Rectangle 57"/>
            <p:cNvSpPr>
              <a:spLocks noChangeAspect="1" noChangeArrowheads="1"/>
            </p:cNvSpPr>
            <p:nvPr/>
          </p:nvSpPr>
          <p:spPr bwMode="auto">
            <a:xfrm>
              <a:off x="1247" y="2021"/>
              <a:ext cx="44" cy="56"/>
            </a:xfrm>
            <a:prstGeom prst="rect">
              <a:avLst/>
            </a:prstGeom>
            <a:noFill/>
            <a:ln w="19050">
              <a:solidFill>
                <a:schemeClr val="tx1"/>
              </a:solidFill>
              <a:miter lim="800000"/>
              <a:headEnd/>
              <a:tailEnd/>
            </a:ln>
          </p:spPr>
          <p:txBody>
            <a:bodyPr wrap="none" anchor="ctr"/>
            <a:lstStyle/>
            <a:p>
              <a:pPr algn="ctr" eaLnBrk="0" hangingPunct="0"/>
              <a:endParaRPr lang="en-US"/>
            </a:p>
          </p:txBody>
        </p:sp>
      </p:grpSp>
      <p:sp>
        <p:nvSpPr>
          <p:cNvPr id="48171" name="Freeform 58"/>
          <p:cNvSpPr>
            <a:spLocks noChangeAspect="1"/>
          </p:cNvSpPr>
          <p:nvPr/>
        </p:nvSpPr>
        <p:spPr bwMode="auto">
          <a:xfrm>
            <a:off x="3286125" y="1941513"/>
            <a:ext cx="779463" cy="342900"/>
          </a:xfrm>
          <a:custGeom>
            <a:avLst/>
            <a:gdLst>
              <a:gd name="T0" fmla="*/ 0 w 743"/>
              <a:gd name="T1" fmla="*/ 2147483647 h 327"/>
              <a:gd name="T2" fmla="*/ 2147483647 w 743"/>
              <a:gd name="T3" fmla="*/ 2147483647 h 327"/>
              <a:gd name="T4" fmla="*/ 2147483647 w 743"/>
              <a:gd name="T5" fmla="*/ 0 h 327"/>
              <a:gd name="T6" fmla="*/ 0 60000 65536"/>
              <a:gd name="T7" fmla="*/ 0 60000 65536"/>
              <a:gd name="T8" fmla="*/ 0 60000 65536"/>
              <a:gd name="T9" fmla="*/ 0 w 743"/>
              <a:gd name="T10" fmla="*/ 0 h 327"/>
              <a:gd name="T11" fmla="*/ 743 w 743"/>
              <a:gd name="T12" fmla="*/ 327 h 327"/>
            </a:gdLst>
            <a:ahLst/>
            <a:cxnLst>
              <a:cxn ang="T6">
                <a:pos x="T0" y="T1"/>
              </a:cxn>
              <a:cxn ang="T7">
                <a:pos x="T2" y="T3"/>
              </a:cxn>
              <a:cxn ang="T8">
                <a:pos x="T4" y="T5"/>
              </a:cxn>
            </a:cxnLst>
            <a:rect l="T9" t="T10" r="T11" b="T12"/>
            <a:pathLst>
              <a:path w="743" h="327">
                <a:moveTo>
                  <a:pt x="0" y="327"/>
                </a:moveTo>
                <a:cubicBezTo>
                  <a:pt x="113" y="313"/>
                  <a:pt x="613" y="299"/>
                  <a:pt x="678" y="245"/>
                </a:cubicBezTo>
                <a:cubicBezTo>
                  <a:pt x="743" y="191"/>
                  <a:pt x="452" y="51"/>
                  <a:pt x="393" y="0"/>
                </a:cubicBezTo>
              </a:path>
            </a:pathLst>
          </a:custGeom>
          <a:noFill/>
          <a:ln w="15875" cap="rnd">
            <a:solidFill>
              <a:schemeClr val="tx1"/>
            </a:solidFill>
            <a:prstDash val="sysDot"/>
            <a:round/>
            <a:headEnd/>
            <a:tailEnd type="triangle" w="med" len="sm"/>
          </a:ln>
        </p:spPr>
        <p:txBody>
          <a:bodyPr/>
          <a:lstStyle/>
          <a:p>
            <a:endParaRPr lang="en-US"/>
          </a:p>
        </p:txBody>
      </p:sp>
      <p:sp>
        <p:nvSpPr>
          <p:cNvPr id="48172" name="Text Box 59"/>
          <p:cNvSpPr txBox="1">
            <a:spLocks noChangeAspect="1" noChangeArrowheads="1"/>
          </p:cNvSpPr>
          <p:nvPr/>
        </p:nvSpPr>
        <p:spPr bwMode="auto">
          <a:xfrm>
            <a:off x="4029075" y="3070225"/>
            <a:ext cx="563563" cy="396875"/>
          </a:xfrm>
          <a:prstGeom prst="rect">
            <a:avLst/>
          </a:prstGeom>
          <a:noFill/>
          <a:ln w="9525">
            <a:noFill/>
            <a:miter lim="800000"/>
            <a:headEnd/>
            <a:tailEnd/>
          </a:ln>
        </p:spPr>
        <p:txBody>
          <a:bodyPr wrap="none">
            <a:spAutoFit/>
          </a:bodyPr>
          <a:lstStyle/>
          <a:p>
            <a:r>
              <a:rPr lang="en-US" sz="1000">
                <a:solidFill>
                  <a:schemeClr val="tx1"/>
                </a:solidFill>
              </a:rPr>
              <a:t>steel</a:t>
            </a:r>
          </a:p>
          <a:p>
            <a:r>
              <a:rPr lang="en-US" sz="1000">
                <a:solidFill>
                  <a:schemeClr val="tx1"/>
                </a:solidFill>
              </a:rPr>
              <a:t>straps</a:t>
            </a:r>
          </a:p>
        </p:txBody>
      </p:sp>
      <p:sp>
        <p:nvSpPr>
          <p:cNvPr id="48173" name="Freeform 60"/>
          <p:cNvSpPr>
            <a:spLocks noChangeAspect="1"/>
          </p:cNvSpPr>
          <p:nvPr/>
        </p:nvSpPr>
        <p:spPr bwMode="auto">
          <a:xfrm>
            <a:off x="3449638" y="3244850"/>
            <a:ext cx="1112837" cy="228600"/>
          </a:xfrm>
          <a:custGeom>
            <a:avLst/>
            <a:gdLst>
              <a:gd name="T0" fmla="*/ 2147483647 w 701"/>
              <a:gd name="T1" fmla="*/ 2147483647 h 144"/>
              <a:gd name="T2" fmla="*/ 2147483647 w 701"/>
              <a:gd name="T3" fmla="*/ 2147483647 h 144"/>
              <a:gd name="T4" fmla="*/ 0 w 701"/>
              <a:gd name="T5" fmla="*/ 0 h 144"/>
              <a:gd name="T6" fmla="*/ 0 60000 65536"/>
              <a:gd name="T7" fmla="*/ 0 60000 65536"/>
              <a:gd name="T8" fmla="*/ 0 60000 65536"/>
              <a:gd name="T9" fmla="*/ 0 w 701"/>
              <a:gd name="T10" fmla="*/ 0 h 144"/>
              <a:gd name="T11" fmla="*/ 701 w 701"/>
              <a:gd name="T12" fmla="*/ 144 h 144"/>
            </a:gdLst>
            <a:ahLst/>
            <a:cxnLst>
              <a:cxn ang="T6">
                <a:pos x="T0" y="T1"/>
              </a:cxn>
              <a:cxn ang="T7">
                <a:pos x="T2" y="T3"/>
              </a:cxn>
              <a:cxn ang="T8">
                <a:pos x="T4" y="T5"/>
              </a:cxn>
            </a:cxnLst>
            <a:rect l="T9" t="T10" r="T11" b="T12"/>
            <a:pathLst>
              <a:path w="701" h="144">
                <a:moveTo>
                  <a:pt x="701" y="139"/>
                </a:moveTo>
                <a:cubicBezTo>
                  <a:pt x="636" y="136"/>
                  <a:pt x="428" y="144"/>
                  <a:pt x="311" y="121"/>
                </a:cubicBezTo>
                <a:cubicBezTo>
                  <a:pt x="194" y="98"/>
                  <a:pt x="65" y="25"/>
                  <a:pt x="0" y="0"/>
                </a:cubicBezTo>
              </a:path>
            </a:pathLst>
          </a:custGeom>
          <a:noFill/>
          <a:ln w="15875">
            <a:solidFill>
              <a:schemeClr val="tx1"/>
            </a:solidFill>
            <a:round/>
            <a:headEnd/>
            <a:tailEnd type="triangle" w="med" len="sm"/>
          </a:ln>
        </p:spPr>
        <p:txBody>
          <a:bodyPr/>
          <a:lstStyle/>
          <a:p>
            <a:endParaRPr lang="en-US"/>
          </a:p>
        </p:txBody>
      </p:sp>
      <p:sp>
        <p:nvSpPr>
          <p:cNvPr id="48174" name="Text Box 61"/>
          <p:cNvSpPr txBox="1">
            <a:spLocks noChangeAspect="1" noChangeArrowheads="1"/>
          </p:cNvSpPr>
          <p:nvPr/>
        </p:nvSpPr>
        <p:spPr bwMode="auto">
          <a:xfrm>
            <a:off x="1497013" y="1952625"/>
            <a:ext cx="482600" cy="365125"/>
          </a:xfrm>
          <a:prstGeom prst="rect">
            <a:avLst/>
          </a:prstGeom>
          <a:noFill/>
          <a:ln w="9525">
            <a:noFill/>
            <a:miter lim="800000"/>
            <a:headEnd/>
            <a:tailEnd/>
          </a:ln>
        </p:spPr>
        <p:txBody>
          <a:bodyPr wrap="none">
            <a:spAutoFit/>
          </a:bodyPr>
          <a:lstStyle/>
          <a:p>
            <a:r>
              <a:rPr lang="en-US" sz="900">
                <a:solidFill>
                  <a:schemeClr val="tx1"/>
                </a:solidFill>
              </a:rPr>
              <a:t>steel</a:t>
            </a:r>
          </a:p>
          <a:p>
            <a:r>
              <a:rPr lang="en-US" sz="900">
                <a:solidFill>
                  <a:schemeClr val="tx1"/>
                </a:solidFill>
              </a:rPr>
              <a:t>angle</a:t>
            </a:r>
          </a:p>
        </p:txBody>
      </p:sp>
      <p:sp>
        <p:nvSpPr>
          <p:cNvPr id="48175" name="Freeform 62"/>
          <p:cNvSpPr>
            <a:spLocks noChangeAspect="1"/>
          </p:cNvSpPr>
          <p:nvPr/>
        </p:nvSpPr>
        <p:spPr bwMode="auto">
          <a:xfrm>
            <a:off x="1879600" y="2108200"/>
            <a:ext cx="328613" cy="177800"/>
          </a:xfrm>
          <a:custGeom>
            <a:avLst/>
            <a:gdLst>
              <a:gd name="T0" fmla="*/ 0 w 207"/>
              <a:gd name="T1" fmla="*/ 2147483647 h 112"/>
              <a:gd name="T2" fmla="*/ 2147483647 w 207"/>
              <a:gd name="T3" fmla="*/ 2147483647 h 112"/>
              <a:gd name="T4" fmla="*/ 2147483647 w 207"/>
              <a:gd name="T5" fmla="*/ 2147483647 h 112"/>
              <a:gd name="T6" fmla="*/ 0 60000 65536"/>
              <a:gd name="T7" fmla="*/ 0 60000 65536"/>
              <a:gd name="T8" fmla="*/ 0 60000 65536"/>
              <a:gd name="T9" fmla="*/ 0 w 207"/>
              <a:gd name="T10" fmla="*/ 0 h 112"/>
              <a:gd name="T11" fmla="*/ 207 w 207"/>
              <a:gd name="T12" fmla="*/ 112 h 112"/>
            </a:gdLst>
            <a:ahLst/>
            <a:cxnLst>
              <a:cxn ang="T6">
                <a:pos x="T0" y="T1"/>
              </a:cxn>
              <a:cxn ang="T7">
                <a:pos x="T2" y="T3"/>
              </a:cxn>
              <a:cxn ang="T8">
                <a:pos x="T4" y="T5"/>
              </a:cxn>
            </a:cxnLst>
            <a:rect l="T9" t="T10" r="T11" b="T12"/>
            <a:pathLst>
              <a:path w="207" h="112">
                <a:moveTo>
                  <a:pt x="0" y="9"/>
                </a:moveTo>
                <a:cubicBezTo>
                  <a:pt x="23" y="11"/>
                  <a:pt x="105" y="0"/>
                  <a:pt x="139" y="17"/>
                </a:cubicBezTo>
                <a:cubicBezTo>
                  <a:pt x="173" y="34"/>
                  <a:pt x="193" y="92"/>
                  <a:pt x="207" y="112"/>
                </a:cubicBezTo>
              </a:path>
            </a:pathLst>
          </a:custGeom>
          <a:noFill/>
          <a:ln w="15875">
            <a:solidFill>
              <a:schemeClr val="tx1"/>
            </a:solidFill>
            <a:round/>
            <a:headEnd/>
            <a:tailEnd type="triangle" w="med" len="sm"/>
          </a:ln>
        </p:spPr>
        <p:txBody>
          <a:bodyPr/>
          <a:lstStyle/>
          <a:p>
            <a:endParaRPr lang="en-US"/>
          </a:p>
        </p:txBody>
      </p:sp>
      <p:sp>
        <p:nvSpPr>
          <p:cNvPr id="48176" name="Text Box 63"/>
          <p:cNvSpPr txBox="1">
            <a:spLocks noChangeAspect="1" noChangeArrowheads="1"/>
          </p:cNvSpPr>
          <p:nvPr/>
        </p:nvSpPr>
        <p:spPr bwMode="auto">
          <a:xfrm>
            <a:off x="474663" y="3303588"/>
            <a:ext cx="812800" cy="365125"/>
          </a:xfrm>
          <a:prstGeom prst="rect">
            <a:avLst/>
          </a:prstGeom>
          <a:noFill/>
          <a:ln w="9525">
            <a:noFill/>
            <a:miter lim="800000"/>
            <a:headEnd/>
            <a:tailEnd/>
          </a:ln>
        </p:spPr>
        <p:txBody>
          <a:bodyPr wrap="none">
            <a:spAutoFit/>
          </a:bodyPr>
          <a:lstStyle/>
          <a:p>
            <a:r>
              <a:rPr lang="en-US" sz="900">
                <a:solidFill>
                  <a:schemeClr val="tx1"/>
                </a:solidFill>
              </a:rPr>
              <a:t>steel angle</a:t>
            </a:r>
          </a:p>
          <a:p>
            <a:r>
              <a:rPr lang="en-US" sz="900">
                <a:solidFill>
                  <a:schemeClr val="tx1"/>
                </a:solidFill>
              </a:rPr>
              <a:t>wall anchor</a:t>
            </a:r>
          </a:p>
        </p:txBody>
      </p:sp>
      <p:sp>
        <p:nvSpPr>
          <p:cNvPr id="48177" name="Text Box 64"/>
          <p:cNvSpPr txBox="1">
            <a:spLocks noChangeAspect="1" noChangeArrowheads="1"/>
          </p:cNvSpPr>
          <p:nvPr/>
        </p:nvSpPr>
        <p:spPr bwMode="auto">
          <a:xfrm>
            <a:off x="1389063" y="4381500"/>
            <a:ext cx="2597150" cy="366713"/>
          </a:xfrm>
          <a:prstGeom prst="rect">
            <a:avLst/>
          </a:prstGeom>
          <a:noFill/>
          <a:ln w="9525">
            <a:noFill/>
            <a:miter lim="800000"/>
            <a:headEnd/>
            <a:tailEnd/>
          </a:ln>
        </p:spPr>
        <p:txBody>
          <a:bodyPr wrap="none">
            <a:spAutoFit/>
          </a:bodyPr>
          <a:lstStyle/>
          <a:p>
            <a:r>
              <a:rPr lang="en-US" sz="1800" b="0">
                <a:solidFill>
                  <a:schemeClr val="tx1"/>
                </a:solidFill>
              </a:rPr>
              <a:t>Bracing Library Shelves</a:t>
            </a:r>
          </a:p>
        </p:txBody>
      </p:sp>
      <p:sp>
        <p:nvSpPr>
          <p:cNvPr id="48178" name="Freeform 65"/>
          <p:cNvSpPr>
            <a:spLocks/>
          </p:cNvSpPr>
          <p:nvPr/>
        </p:nvSpPr>
        <p:spPr bwMode="auto">
          <a:xfrm>
            <a:off x="2017713" y="1727200"/>
            <a:ext cx="606425" cy="396875"/>
          </a:xfrm>
          <a:custGeom>
            <a:avLst/>
            <a:gdLst>
              <a:gd name="T0" fmla="*/ 0 w 382"/>
              <a:gd name="T1" fmla="*/ 2147483647 h 250"/>
              <a:gd name="T2" fmla="*/ 2147483647 w 382"/>
              <a:gd name="T3" fmla="*/ 2147483647 h 250"/>
              <a:gd name="T4" fmla="*/ 2147483647 w 382"/>
              <a:gd name="T5" fmla="*/ 0 h 250"/>
              <a:gd name="T6" fmla="*/ 0 60000 65536"/>
              <a:gd name="T7" fmla="*/ 0 60000 65536"/>
              <a:gd name="T8" fmla="*/ 0 60000 65536"/>
              <a:gd name="T9" fmla="*/ 0 w 382"/>
              <a:gd name="T10" fmla="*/ 0 h 250"/>
              <a:gd name="T11" fmla="*/ 382 w 382"/>
              <a:gd name="T12" fmla="*/ 250 h 250"/>
            </a:gdLst>
            <a:ahLst/>
            <a:cxnLst>
              <a:cxn ang="T6">
                <a:pos x="T0" y="T1"/>
              </a:cxn>
              <a:cxn ang="T7">
                <a:pos x="T2" y="T3"/>
              </a:cxn>
              <a:cxn ang="T8">
                <a:pos x="T4" y="T5"/>
              </a:cxn>
            </a:cxnLst>
            <a:rect l="T9" t="T10" r="T11" b="T12"/>
            <a:pathLst>
              <a:path w="382" h="250">
                <a:moveTo>
                  <a:pt x="0" y="250"/>
                </a:moveTo>
                <a:cubicBezTo>
                  <a:pt x="21" y="222"/>
                  <a:pt x="60" y="120"/>
                  <a:pt x="124" y="78"/>
                </a:cubicBezTo>
                <a:cubicBezTo>
                  <a:pt x="188" y="36"/>
                  <a:pt x="328" y="16"/>
                  <a:pt x="382" y="0"/>
                </a:cubicBezTo>
              </a:path>
            </a:pathLst>
          </a:custGeom>
          <a:noFill/>
          <a:ln w="15875">
            <a:solidFill>
              <a:schemeClr val="tx1"/>
            </a:solidFill>
            <a:round/>
            <a:headEnd/>
            <a:tailEnd type="triangle" w="med" len="sm"/>
          </a:ln>
        </p:spPr>
        <p:txBody>
          <a:bodyPr/>
          <a:lstStyle/>
          <a:p>
            <a:endParaRPr lang="en-US"/>
          </a:p>
        </p:txBody>
      </p:sp>
      <p:sp>
        <p:nvSpPr>
          <p:cNvPr id="48179" name="Freeform 66"/>
          <p:cNvSpPr>
            <a:spLocks/>
          </p:cNvSpPr>
          <p:nvPr/>
        </p:nvSpPr>
        <p:spPr bwMode="auto">
          <a:xfrm>
            <a:off x="2849563" y="1808163"/>
            <a:ext cx="1587" cy="252412"/>
          </a:xfrm>
          <a:custGeom>
            <a:avLst/>
            <a:gdLst>
              <a:gd name="T0" fmla="*/ 0 w 1"/>
              <a:gd name="T1" fmla="*/ 2147483647 h 159"/>
              <a:gd name="T2" fmla="*/ 0 w 1"/>
              <a:gd name="T3" fmla="*/ 0 h 159"/>
              <a:gd name="T4" fmla="*/ 0 60000 65536"/>
              <a:gd name="T5" fmla="*/ 0 60000 65536"/>
              <a:gd name="T6" fmla="*/ 0 w 1"/>
              <a:gd name="T7" fmla="*/ 0 h 159"/>
              <a:gd name="T8" fmla="*/ 1 w 1"/>
              <a:gd name="T9" fmla="*/ 159 h 159"/>
            </a:gdLst>
            <a:ahLst/>
            <a:cxnLst>
              <a:cxn ang="T4">
                <a:pos x="T0" y="T1"/>
              </a:cxn>
              <a:cxn ang="T5">
                <a:pos x="T2" y="T3"/>
              </a:cxn>
            </a:cxnLst>
            <a:rect l="T6" t="T7" r="T8" b="T9"/>
            <a:pathLst>
              <a:path w="1" h="159">
                <a:moveTo>
                  <a:pt x="0" y="159"/>
                </a:moveTo>
                <a:lnTo>
                  <a:pt x="0" y="0"/>
                </a:lnTo>
              </a:path>
            </a:pathLst>
          </a:custGeom>
          <a:noFill/>
          <a:ln w="63500">
            <a:solidFill>
              <a:schemeClr val="tx1"/>
            </a:solidFill>
            <a:round/>
            <a:headEnd/>
            <a:tailEnd/>
          </a:ln>
        </p:spPr>
        <p:txBody>
          <a:bodyPr/>
          <a:lstStyle/>
          <a:p>
            <a:endParaRPr lang="en-US"/>
          </a:p>
        </p:txBody>
      </p:sp>
      <p:sp>
        <p:nvSpPr>
          <p:cNvPr id="48180" name="Freeform 67"/>
          <p:cNvSpPr>
            <a:spLocks/>
          </p:cNvSpPr>
          <p:nvPr/>
        </p:nvSpPr>
        <p:spPr bwMode="auto">
          <a:xfrm>
            <a:off x="3538538" y="1806575"/>
            <a:ext cx="1587" cy="252413"/>
          </a:xfrm>
          <a:custGeom>
            <a:avLst/>
            <a:gdLst>
              <a:gd name="T0" fmla="*/ 0 w 1"/>
              <a:gd name="T1" fmla="*/ 2147483647 h 159"/>
              <a:gd name="T2" fmla="*/ 0 w 1"/>
              <a:gd name="T3" fmla="*/ 0 h 159"/>
              <a:gd name="T4" fmla="*/ 0 60000 65536"/>
              <a:gd name="T5" fmla="*/ 0 60000 65536"/>
              <a:gd name="T6" fmla="*/ 0 w 1"/>
              <a:gd name="T7" fmla="*/ 0 h 159"/>
              <a:gd name="T8" fmla="*/ 1 w 1"/>
              <a:gd name="T9" fmla="*/ 159 h 159"/>
            </a:gdLst>
            <a:ahLst/>
            <a:cxnLst>
              <a:cxn ang="T4">
                <a:pos x="T0" y="T1"/>
              </a:cxn>
              <a:cxn ang="T5">
                <a:pos x="T2" y="T3"/>
              </a:cxn>
            </a:cxnLst>
            <a:rect l="T6" t="T7" r="T8" b="T9"/>
            <a:pathLst>
              <a:path w="1" h="159">
                <a:moveTo>
                  <a:pt x="0" y="159"/>
                </a:moveTo>
                <a:lnTo>
                  <a:pt x="0" y="0"/>
                </a:lnTo>
              </a:path>
            </a:pathLst>
          </a:custGeom>
          <a:noFill/>
          <a:ln w="63500">
            <a:solidFill>
              <a:schemeClr val="tx1"/>
            </a:solidFill>
            <a:round/>
            <a:headEnd/>
            <a:tailEnd/>
          </a:ln>
        </p:spPr>
        <p:txBody>
          <a:bodyPr/>
          <a:lstStyle/>
          <a:p>
            <a:endParaRPr lang="en-US"/>
          </a:p>
        </p:txBody>
      </p:sp>
      <p:sp>
        <p:nvSpPr>
          <p:cNvPr id="48181" name="Line 68"/>
          <p:cNvSpPr>
            <a:spLocks noChangeShapeType="1"/>
          </p:cNvSpPr>
          <p:nvPr/>
        </p:nvSpPr>
        <p:spPr bwMode="auto">
          <a:xfrm>
            <a:off x="2852738" y="1841500"/>
            <a:ext cx="685800" cy="0"/>
          </a:xfrm>
          <a:prstGeom prst="line">
            <a:avLst/>
          </a:prstGeom>
          <a:noFill/>
          <a:ln w="6350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623888" y="638175"/>
            <a:ext cx="9498013" cy="5373688"/>
            <a:chOff x="-384" y="128"/>
            <a:chExt cx="5808" cy="3214"/>
          </a:xfrm>
        </p:grpSpPr>
        <p:sp>
          <p:nvSpPr>
            <p:cNvPr id="19458" name="Text Box 3"/>
            <p:cNvSpPr txBox="1">
              <a:spLocks noChangeArrowheads="1"/>
            </p:cNvSpPr>
            <p:nvPr/>
          </p:nvSpPr>
          <p:spPr bwMode="auto">
            <a:xfrm>
              <a:off x="216" y="128"/>
              <a:ext cx="5208" cy="456"/>
            </a:xfrm>
            <a:prstGeom prst="rect">
              <a:avLst/>
            </a:prstGeom>
            <a:noFill/>
            <a:ln w="9525">
              <a:noFill/>
              <a:miter lim="800000"/>
              <a:headEnd/>
              <a:tailEnd/>
            </a:ln>
          </p:spPr>
          <p:txBody>
            <a:bodyPr>
              <a:spAutoFit/>
            </a:bodyPr>
            <a:lstStyle/>
            <a:p>
              <a:pPr algn="ctr" eaLnBrk="0" hangingPunct="0">
                <a:spcBef>
                  <a:spcPct val="50000"/>
                </a:spcBef>
              </a:pPr>
              <a:r>
                <a:rPr lang="en-US" sz="4400">
                  <a:solidFill>
                    <a:schemeClr val="tx2"/>
                  </a:solidFill>
                  <a:latin typeface="Arial Narrow" pitchFamily="34" charset="0"/>
                </a:rPr>
                <a:t>FEMA’s MISSION STATEMENT</a:t>
              </a:r>
            </a:p>
          </p:txBody>
        </p:sp>
        <p:sp>
          <p:nvSpPr>
            <p:cNvPr id="19459" name="Rectangle 4"/>
            <p:cNvSpPr>
              <a:spLocks noChangeArrowheads="1"/>
            </p:cNvSpPr>
            <p:nvPr/>
          </p:nvSpPr>
          <p:spPr bwMode="auto">
            <a:xfrm>
              <a:off x="-384" y="884"/>
              <a:ext cx="5808" cy="2458"/>
            </a:xfrm>
            <a:prstGeom prst="rect">
              <a:avLst/>
            </a:prstGeom>
            <a:noFill/>
            <a:ln w="9525">
              <a:noFill/>
              <a:miter lim="800000"/>
              <a:headEnd/>
              <a:tailEnd/>
            </a:ln>
          </p:spPr>
          <p:txBody>
            <a:bodyPr/>
            <a:lstStyle/>
            <a:p>
              <a:pPr marL="1200150" indent="-1200150" algn="ctr" eaLnBrk="0" hangingPunct="0">
                <a:spcBef>
                  <a:spcPct val="60000"/>
                </a:spcBef>
                <a:buClr>
                  <a:srgbClr val="B0B1B3"/>
                </a:buClr>
              </a:pPr>
              <a:r>
                <a:rPr lang="en-US" sz="2200" b="0" dirty="0">
                  <a:solidFill>
                    <a:srgbClr val="B0B1B3"/>
                  </a:solidFill>
                </a:rPr>
                <a:t>	</a:t>
              </a:r>
              <a:r>
                <a:rPr lang="en-US" sz="3200" dirty="0" smtClean="0">
                  <a:solidFill>
                    <a:schemeClr val="tx1"/>
                  </a:solidFill>
                </a:rPr>
                <a:t>Helping people before, during, and after disasters.</a:t>
              </a:r>
              <a:endParaRPr lang="en-US" sz="2800" dirty="0">
                <a:solidFill>
                  <a:schemeClr val="tx1"/>
                </a:solidFill>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p:txBody>
          <a:bodyPr/>
          <a:lstStyle/>
          <a:p>
            <a:r>
              <a:rPr lang="en-US" smtClean="0"/>
              <a:t>Environmental Requirements</a:t>
            </a:r>
          </a:p>
        </p:txBody>
      </p:sp>
      <p:sp>
        <p:nvSpPr>
          <p:cNvPr id="2058" name="Rectangle 3"/>
          <p:cNvSpPr>
            <a:spLocks noGrp="1" noChangeArrowheads="1"/>
          </p:cNvSpPr>
          <p:nvPr>
            <p:ph type="body" idx="1"/>
          </p:nvPr>
        </p:nvSpPr>
        <p:spPr bwMode="auto">
          <a:xfrm>
            <a:off x="1879600" y="925513"/>
            <a:ext cx="7018338" cy="2414587"/>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mtClean="0">
                <a:latin typeface="Arial" charset="0"/>
              </a:rPr>
              <a:t>	Ensure that all practical means </a:t>
            </a:r>
          </a:p>
          <a:p>
            <a:pPr>
              <a:lnSpc>
                <a:spcPct val="90000"/>
              </a:lnSpc>
              <a:buFontTx/>
              <a:buNone/>
            </a:pPr>
            <a:r>
              <a:rPr lang="en-US" smtClean="0">
                <a:latin typeface="Arial" charset="0"/>
              </a:rPr>
              <a:t>	are used to protect, </a:t>
            </a:r>
          </a:p>
          <a:p>
            <a:pPr>
              <a:lnSpc>
                <a:spcPct val="90000"/>
              </a:lnSpc>
              <a:buFontTx/>
              <a:buNone/>
            </a:pPr>
            <a:r>
              <a:rPr lang="en-US" smtClean="0">
                <a:latin typeface="Arial" charset="0"/>
              </a:rPr>
              <a:t>	restore, and enhance</a:t>
            </a:r>
          </a:p>
          <a:p>
            <a:pPr>
              <a:lnSpc>
                <a:spcPct val="90000"/>
              </a:lnSpc>
              <a:buFontTx/>
              <a:buNone/>
            </a:pPr>
            <a:r>
              <a:rPr lang="en-US" smtClean="0">
                <a:latin typeface="Arial" charset="0"/>
              </a:rPr>
              <a:t>    the environment</a:t>
            </a:r>
          </a:p>
        </p:txBody>
      </p:sp>
      <p:graphicFrame>
        <p:nvGraphicFramePr>
          <p:cNvPr id="2050" name="Object 4"/>
          <p:cNvGraphicFramePr>
            <a:graphicFrameLocks noChangeAspect="1"/>
          </p:cNvGraphicFramePr>
          <p:nvPr/>
        </p:nvGraphicFramePr>
        <p:xfrm>
          <a:off x="320675" y="1446213"/>
          <a:ext cx="1828800" cy="2738437"/>
        </p:xfrm>
        <a:graphic>
          <a:graphicData uri="http://schemas.openxmlformats.org/presentationml/2006/ole">
            <mc:AlternateContent xmlns:mc="http://schemas.openxmlformats.org/markup-compatibility/2006">
              <mc:Choice xmlns:v="urn:schemas-microsoft-com:vml" Requires="v">
                <p:oleObj spid="_x0000_s2645" name="Clip" r:id="rId4" imgW="1828776" imgH="2737786" progId="">
                  <p:embed/>
                </p:oleObj>
              </mc:Choice>
              <mc:Fallback>
                <p:oleObj name="Clip" r:id="rId4" imgW="1828776" imgH="273778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446213"/>
                        <a:ext cx="1828800" cy="273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3484563" y="2927350"/>
          <a:ext cx="2743200" cy="1833563"/>
        </p:xfrm>
        <a:graphic>
          <a:graphicData uri="http://schemas.openxmlformats.org/presentationml/2006/ole">
            <mc:AlternateContent xmlns:mc="http://schemas.openxmlformats.org/markup-compatibility/2006">
              <mc:Choice xmlns:v="urn:schemas-microsoft-com:vml" Requires="v">
                <p:oleObj spid="_x0000_s2646" name="Clip" r:id="rId6" imgW="2743165" imgH="1833881" progId="">
                  <p:embed/>
                </p:oleObj>
              </mc:Choice>
              <mc:Fallback>
                <p:oleObj name="Clip" r:id="rId6" imgW="2743165" imgH="1833881"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63" y="2927350"/>
                        <a:ext cx="2743200"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6"/>
          <p:cNvGraphicFramePr>
            <a:graphicFrameLocks noChangeAspect="1"/>
          </p:cNvGraphicFramePr>
          <p:nvPr/>
        </p:nvGraphicFramePr>
        <p:xfrm>
          <a:off x="481013" y="4300538"/>
          <a:ext cx="2497137" cy="1841500"/>
        </p:xfrm>
        <a:graphic>
          <a:graphicData uri="http://schemas.openxmlformats.org/presentationml/2006/ole">
            <mc:AlternateContent xmlns:mc="http://schemas.openxmlformats.org/markup-compatibility/2006">
              <mc:Choice xmlns:v="urn:schemas-microsoft-com:vml" Requires="v">
                <p:oleObj spid="_x0000_s2647" name="Clip" r:id="rId8" imgW="2743165" imgH="1860771" progId="">
                  <p:embed/>
                </p:oleObj>
              </mc:Choice>
              <mc:Fallback>
                <p:oleObj name="Clip" r:id="rId8" imgW="2743165" imgH="1860771"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013" y="4300538"/>
                        <a:ext cx="2497137" cy="184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7"/>
          <p:cNvGraphicFramePr>
            <a:graphicFrameLocks noChangeAspect="1"/>
          </p:cNvGraphicFramePr>
          <p:nvPr/>
        </p:nvGraphicFramePr>
        <p:xfrm>
          <a:off x="6029325" y="1422400"/>
          <a:ext cx="2871788" cy="1914525"/>
        </p:xfrm>
        <a:graphic>
          <a:graphicData uri="http://schemas.openxmlformats.org/presentationml/2006/ole">
            <mc:AlternateContent xmlns:mc="http://schemas.openxmlformats.org/markup-compatibility/2006">
              <mc:Choice xmlns:v="urn:schemas-microsoft-com:vml" Requires="v">
                <p:oleObj spid="_x0000_s2648" name="Clip" r:id="rId10" imgW="2743165" imgH="1828776" progId="">
                  <p:embed/>
                </p:oleObj>
              </mc:Choice>
              <mc:Fallback>
                <p:oleObj name="Clip" r:id="rId10" imgW="2743165" imgH="1828776" progId="">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9325" y="1422400"/>
                        <a:ext cx="2871788" cy="191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8"/>
          <p:cNvGraphicFramePr>
            <a:graphicFrameLocks noChangeAspect="1"/>
          </p:cNvGraphicFramePr>
          <p:nvPr/>
        </p:nvGraphicFramePr>
        <p:xfrm>
          <a:off x="3060700" y="4648200"/>
          <a:ext cx="1273175" cy="1912938"/>
        </p:xfrm>
        <a:graphic>
          <a:graphicData uri="http://schemas.openxmlformats.org/presentationml/2006/ole">
            <mc:AlternateContent xmlns:mc="http://schemas.openxmlformats.org/markup-compatibility/2006">
              <mc:Choice xmlns:v="urn:schemas-microsoft-com:vml" Requires="v">
                <p:oleObj spid="_x0000_s2649" name="Clip" r:id="rId12" imgW="1828776" imgH="2748133" progId="">
                  <p:embed/>
                </p:oleObj>
              </mc:Choice>
              <mc:Fallback>
                <p:oleObj name="Clip" r:id="rId12" imgW="1828776" imgH="2748133" progId="">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0700" y="4648200"/>
                        <a:ext cx="1273175"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9"/>
          <p:cNvGraphicFramePr>
            <a:graphicFrameLocks noChangeAspect="1"/>
          </p:cNvGraphicFramePr>
          <p:nvPr/>
        </p:nvGraphicFramePr>
        <p:xfrm>
          <a:off x="4497388" y="5011738"/>
          <a:ext cx="2120900" cy="1417637"/>
        </p:xfrm>
        <a:graphic>
          <a:graphicData uri="http://schemas.openxmlformats.org/presentationml/2006/ole">
            <mc:AlternateContent xmlns:mc="http://schemas.openxmlformats.org/markup-compatibility/2006">
              <mc:Choice xmlns:v="urn:schemas-microsoft-com:vml" Requires="v">
                <p:oleObj spid="_x0000_s2650" name="Clip" r:id="rId14" imgW="2743165" imgH="1833881" progId="">
                  <p:embed/>
                </p:oleObj>
              </mc:Choice>
              <mc:Fallback>
                <p:oleObj name="Clip" r:id="rId14" imgW="2743165" imgH="1833881" progId="">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7388" y="5011738"/>
                        <a:ext cx="2120900" cy="1417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10"/>
          <p:cNvGraphicFramePr>
            <a:graphicFrameLocks noChangeAspect="1"/>
          </p:cNvGraphicFramePr>
          <p:nvPr/>
        </p:nvGraphicFramePr>
        <p:xfrm>
          <a:off x="6932613" y="3495675"/>
          <a:ext cx="1792287" cy="2781300"/>
        </p:xfrm>
        <a:graphic>
          <a:graphicData uri="http://schemas.openxmlformats.org/presentationml/2006/ole">
            <mc:AlternateContent xmlns:mc="http://schemas.openxmlformats.org/markup-compatibility/2006">
              <mc:Choice xmlns:v="urn:schemas-microsoft-com:vml" Requires="v">
                <p:oleObj spid="_x0000_s2651" name="Clip" r:id="rId16" imgW="1828776" imgH="2285970" progId="">
                  <p:embed/>
                </p:oleObj>
              </mc:Choice>
              <mc:Fallback>
                <p:oleObj name="Clip" r:id="rId16" imgW="1828776" imgH="2285970" progId="">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2613" y="3495675"/>
                        <a:ext cx="1792287" cy="278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t>Historic Preservation</a:t>
            </a:r>
          </a:p>
        </p:txBody>
      </p:sp>
      <p:sp>
        <p:nvSpPr>
          <p:cNvPr id="52226" name="Rectangle 3"/>
          <p:cNvSpPr>
            <a:spLocks noGrp="1" noChangeArrowheads="1"/>
          </p:cNvSpPr>
          <p:nvPr>
            <p:ph type="body" idx="1"/>
          </p:nvPr>
        </p:nvSpPr>
        <p:spPr bwMode="auto">
          <a:xfrm>
            <a:off x="0" y="957263"/>
            <a:ext cx="8904288" cy="1808162"/>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2400" smtClean="0">
                <a:latin typeface="Arial" charset="0"/>
              </a:rPr>
              <a:t>   Property eligible for listing on the National Register of Historic Places requires special consideration under the National Historic Preservation Act.</a:t>
            </a:r>
          </a:p>
          <a:p>
            <a:pPr algn="ctr">
              <a:buFontTx/>
              <a:buNone/>
            </a:pPr>
            <a:endParaRPr lang="en-US" sz="2400" smtClean="0">
              <a:latin typeface="Arial" charset="0"/>
            </a:endParaRPr>
          </a:p>
        </p:txBody>
      </p:sp>
      <p:pic>
        <p:nvPicPr>
          <p:cNvPr id="52227" name="Picture 4" descr="MVC-021F"/>
          <p:cNvPicPr>
            <a:picLocks noChangeAspect="1" noChangeArrowheads="1"/>
          </p:cNvPicPr>
          <p:nvPr/>
        </p:nvPicPr>
        <p:blipFill>
          <a:blip r:embed="rId3" cstate="print"/>
          <a:srcRect/>
          <a:stretch>
            <a:fillRect/>
          </a:stretch>
        </p:blipFill>
        <p:spPr bwMode="auto">
          <a:xfrm>
            <a:off x="2098675" y="2344738"/>
            <a:ext cx="4865688" cy="3989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3"/>
          <p:cNvSpPr>
            <a:spLocks noGrp="1" noChangeArrowheads="1"/>
          </p:cNvSpPr>
          <p:nvPr>
            <p:ph type="title"/>
          </p:nvPr>
        </p:nvSpPr>
        <p:spPr/>
        <p:txBody>
          <a:bodyPr/>
          <a:lstStyle/>
          <a:p>
            <a:r>
              <a:rPr lang="en-US" smtClean="0"/>
              <a:t>Special Flood Hazard Area</a:t>
            </a:r>
          </a:p>
        </p:txBody>
      </p:sp>
      <p:sp>
        <p:nvSpPr>
          <p:cNvPr id="54274" name="Text Box 4"/>
          <p:cNvSpPr txBox="1">
            <a:spLocks noChangeArrowheads="1"/>
          </p:cNvSpPr>
          <p:nvPr/>
        </p:nvSpPr>
        <p:spPr bwMode="auto">
          <a:xfrm>
            <a:off x="368300" y="1009650"/>
            <a:ext cx="8321675" cy="1552575"/>
          </a:xfrm>
          <a:prstGeom prst="rect">
            <a:avLst/>
          </a:prstGeom>
          <a:noFill/>
          <a:ln w="12700">
            <a:noFill/>
            <a:miter lim="800000"/>
            <a:headEnd/>
            <a:tailEnd/>
          </a:ln>
        </p:spPr>
        <p:txBody>
          <a:bodyPr>
            <a:spAutoFit/>
          </a:bodyPr>
          <a:lstStyle/>
          <a:p>
            <a:pPr algn="ctr" eaLnBrk="0" hangingPunct="0"/>
            <a:r>
              <a:rPr lang="en-US">
                <a:solidFill>
                  <a:schemeClr val="tx1"/>
                </a:solidFill>
              </a:rPr>
              <a:t>Any  project within or affecting the floodplain must be reviewed to ensure that it meets the requirements of the Executive Orders on Floodplain Management and the Protection of Wetlands.</a:t>
            </a:r>
          </a:p>
        </p:txBody>
      </p:sp>
      <p:pic>
        <p:nvPicPr>
          <p:cNvPr id="215057" name="Picture 17"/>
          <p:cNvPicPr>
            <a:picLocks noChangeArrowheads="1"/>
          </p:cNvPicPr>
          <p:nvPr/>
        </p:nvPicPr>
        <p:blipFill>
          <a:blip r:embed="rId3" cstate="print"/>
          <a:srcRect/>
          <a:stretch>
            <a:fillRect/>
          </a:stretch>
        </p:blipFill>
        <p:spPr bwMode="auto">
          <a:xfrm>
            <a:off x="2133600" y="2751138"/>
            <a:ext cx="5024438" cy="3440112"/>
          </a:xfrm>
          <a:prstGeom prst="rect">
            <a:avLst/>
          </a:prstGeom>
          <a:noFill/>
          <a:ln w="50800">
            <a:pattFill prst="wdDnDiag">
              <a:fgClr>
                <a:srgbClr val="99CC00"/>
              </a:fgClr>
              <a:bgClr>
                <a:srgbClr val="CCCC00"/>
              </a:bgClr>
            </a:patt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499"/>
                                          </p:stCondLst>
                                        </p:cTn>
                                        <p:tgtEl>
                                          <p:spTgt spid="21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body" idx="1"/>
          </p:nvPr>
        </p:nvSpPr>
        <p:spPr bwMode="auto">
          <a:xfrm>
            <a:off x="457200" y="1227138"/>
            <a:ext cx="8135938" cy="5305425"/>
          </a:xfrm>
          <a:noFill/>
          <a:ln>
            <a:miter lim="800000"/>
            <a:headEnd/>
            <a:tailEnd/>
          </a:ln>
        </p:spPr>
        <p:txBody>
          <a:bodyPr vert="horz" wrap="square" lIns="91440" tIns="45720" rIns="91440" bIns="45720" numCol="1" anchor="t" anchorCtr="0" compatLnSpc="1">
            <a:prstTxWarp prst="textNoShape">
              <a:avLst/>
            </a:prstTxWarp>
          </a:bodyPr>
          <a:lstStyle/>
          <a:p>
            <a:pPr marL="173038" indent="-173038">
              <a:lnSpc>
                <a:spcPct val="90000"/>
              </a:lnSpc>
            </a:pPr>
            <a:r>
              <a:rPr lang="en-US" sz="2500" smtClean="0">
                <a:solidFill>
                  <a:srgbClr val="B0B1B3"/>
                </a:solidFill>
                <a:latin typeface="Arial" charset="0"/>
              </a:rPr>
              <a:t>Actual or anticipated insurance proceeds will be deducted from the eligible project costs for facilities that are insured.</a:t>
            </a:r>
          </a:p>
          <a:p>
            <a:pPr marL="173038" indent="-173038">
              <a:lnSpc>
                <a:spcPct val="90000"/>
              </a:lnSpc>
              <a:buFontTx/>
              <a:buNone/>
            </a:pPr>
            <a:endParaRPr lang="en-US" sz="2500" smtClean="0">
              <a:solidFill>
                <a:srgbClr val="B0B1B3"/>
              </a:solidFill>
              <a:latin typeface="Arial" charset="0"/>
            </a:endParaRPr>
          </a:p>
          <a:p>
            <a:pPr marL="173038" indent="-173038">
              <a:lnSpc>
                <a:spcPct val="90000"/>
              </a:lnSpc>
            </a:pPr>
            <a:r>
              <a:rPr lang="en-US" sz="2500" smtClean="0">
                <a:solidFill>
                  <a:srgbClr val="B0B1B3"/>
                </a:solidFill>
                <a:latin typeface="Arial" charset="0"/>
              </a:rPr>
              <a:t>All applicants are required to obtain and maintain insurance coverage on all insurable facilities, as a condition of Public Assistance funding.</a:t>
            </a:r>
          </a:p>
          <a:p>
            <a:pPr marL="173038" indent="-173038">
              <a:lnSpc>
                <a:spcPct val="90000"/>
              </a:lnSpc>
              <a:buFontTx/>
              <a:buNone/>
            </a:pPr>
            <a:endParaRPr lang="en-US" sz="2500" smtClean="0">
              <a:solidFill>
                <a:srgbClr val="B0B1B3"/>
              </a:solidFill>
              <a:latin typeface="Arial" charset="0"/>
            </a:endParaRPr>
          </a:p>
          <a:p>
            <a:pPr marL="173038" indent="-173038">
              <a:lnSpc>
                <a:spcPct val="90000"/>
              </a:lnSpc>
            </a:pPr>
            <a:r>
              <a:rPr lang="en-US" sz="2500" smtClean="0">
                <a:solidFill>
                  <a:srgbClr val="B0B1B3"/>
                </a:solidFill>
                <a:latin typeface="Arial" charset="0"/>
              </a:rPr>
              <a:t>For flood damaged facilities located within a Special Flood Hazard Area that are not covered by flood insurance, Federal assistance will be reduced by the maximum flood insurance proceeds that would have been payable had the facility been insured.</a:t>
            </a:r>
          </a:p>
        </p:txBody>
      </p:sp>
      <p:sp>
        <p:nvSpPr>
          <p:cNvPr id="56322" name="Rectangle 3"/>
          <p:cNvSpPr>
            <a:spLocks noGrp="1" noChangeArrowheads="1"/>
          </p:cNvSpPr>
          <p:nvPr>
            <p:ph type="title"/>
          </p:nvPr>
        </p:nvSpPr>
        <p:spPr>
          <a:xfrm>
            <a:off x="854075" y="417513"/>
            <a:ext cx="6931025" cy="912812"/>
          </a:xfrm>
        </p:spPr>
        <p:txBody>
          <a:bodyPr anchor="t"/>
          <a:lstStyle/>
          <a:p>
            <a:pPr>
              <a:lnSpc>
                <a:spcPct val="85000"/>
              </a:lnSpc>
            </a:pPr>
            <a:r>
              <a:rPr lang="en-US" sz="3600" smtClean="0"/>
              <a:t>INSURANCE REQUIREMENTS</a:t>
            </a:r>
          </a:p>
        </p:txBody>
      </p:sp>
      <p:sp>
        <p:nvSpPr>
          <p:cNvPr id="56323" name="Rectangle 4"/>
          <p:cNvSpPr>
            <a:spLocks noChangeArrowheads="1"/>
          </p:cNvSpPr>
          <p:nvPr/>
        </p:nvSpPr>
        <p:spPr bwMode="auto">
          <a:xfrm>
            <a:off x="319088" y="936625"/>
            <a:ext cx="7469187" cy="388938"/>
          </a:xfrm>
          <a:prstGeom prst="rect">
            <a:avLst/>
          </a:prstGeom>
          <a:noFill/>
          <a:ln w="9525">
            <a:noFill/>
            <a:miter lim="800000"/>
            <a:headEnd/>
            <a:tailEnd/>
          </a:ln>
        </p:spPr>
        <p:txBody>
          <a:bodyPr/>
          <a:lstStyle/>
          <a:p>
            <a:pPr eaLnBrk="0" hangingPunct="0">
              <a:lnSpc>
                <a:spcPct val="85000"/>
              </a:lnSpc>
            </a:pPr>
            <a:endParaRPr lang="en-US" sz="2800">
              <a:solidFill>
                <a:schemeClr val="tx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5" name="Group 2"/>
          <p:cNvGrpSpPr>
            <a:grpSpLocks/>
          </p:cNvGrpSpPr>
          <p:nvPr/>
        </p:nvGrpSpPr>
        <p:grpSpPr bwMode="auto">
          <a:xfrm>
            <a:off x="317500" y="190500"/>
            <a:ext cx="4037013" cy="2871788"/>
            <a:chOff x="1480" y="616"/>
            <a:chExt cx="2975" cy="2721"/>
          </a:xfrm>
        </p:grpSpPr>
        <p:sp>
          <p:nvSpPr>
            <p:cNvPr id="57349" name="Freeform 3"/>
            <p:cNvSpPr>
              <a:spLocks/>
            </p:cNvSpPr>
            <p:nvPr/>
          </p:nvSpPr>
          <p:spPr bwMode="auto">
            <a:xfrm>
              <a:off x="1480" y="616"/>
              <a:ext cx="1904" cy="2720"/>
            </a:xfrm>
            <a:custGeom>
              <a:avLst/>
              <a:gdLst>
                <a:gd name="T0" fmla="*/ 0 w 5714"/>
                <a:gd name="T1" fmla="*/ 0 h 8162"/>
                <a:gd name="T2" fmla="*/ 0 w 5714"/>
                <a:gd name="T3" fmla="*/ 0 h 8162"/>
                <a:gd name="T4" fmla="*/ 0 w 5714"/>
                <a:gd name="T5" fmla="*/ 0 h 8162"/>
                <a:gd name="T6" fmla="*/ 0 w 5714"/>
                <a:gd name="T7" fmla="*/ 0 h 8162"/>
                <a:gd name="T8" fmla="*/ 0 w 5714"/>
                <a:gd name="T9" fmla="*/ 0 h 8162"/>
                <a:gd name="T10" fmla="*/ 0 w 5714"/>
                <a:gd name="T11" fmla="*/ 0 h 8162"/>
                <a:gd name="T12" fmla="*/ 0 w 5714"/>
                <a:gd name="T13" fmla="*/ 0 h 8162"/>
                <a:gd name="T14" fmla="*/ 0 w 5714"/>
                <a:gd name="T15" fmla="*/ 0 h 8162"/>
                <a:gd name="T16" fmla="*/ 0 w 5714"/>
                <a:gd name="T17" fmla="*/ 0 h 8162"/>
                <a:gd name="T18" fmla="*/ 0 w 5714"/>
                <a:gd name="T19" fmla="*/ 0 h 8162"/>
                <a:gd name="T20" fmla="*/ 0 w 5714"/>
                <a:gd name="T21" fmla="*/ 0 h 8162"/>
                <a:gd name="T22" fmla="*/ 0 w 5714"/>
                <a:gd name="T23" fmla="*/ 0 h 8162"/>
                <a:gd name="T24" fmla="*/ 0 w 5714"/>
                <a:gd name="T25" fmla="*/ 0 h 8162"/>
                <a:gd name="T26" fmla="*/ 0 w 5714"/>
                <a:gd name="T27" fmla="*/ 0 h 8162"/>
                <a:gd name="T28" fmla="*/ 0 w 5714"/>
                <a:gd name="T29" fmla="*/ 0 h 8162"/>
                <a:gd name="T30" fmla="*/ 0 w 5714"/>
                <a:gd name="T31" fmla="*/ 0 h 8162"/>
                <a:gd name="T32" fmla="*/ 0 w 5714"/>
                <a:gd name="T33" fmla="*/ 0 h 8162"/>
                <a:gd name="T34" fmla="*/ 0 w 5714"/>
                <a:gd name="T35" fmla="*/ 0 h 8162"/>
                <a:gd name="T36" fmla="*/ 0 w 5714"/>
                <a:gd name="T37" fmla="*/ 0 h 8162"/>
                <a:gd name="T38" fmla="*/ 0 w 5714"/>
                <a:gd name="T39" fmla="*/ 0 h 8162"/>
                <a:gd name="T40" fmla="*/ 0 w 5714"/>
                <a:gd name="T41" fmla="*/ 0 h 8162"/>
                <a:gd name="T42" fmla="*/ 0 w 5714"/>
                <a:gd name="T43" fmla="*/ 0 h 8162"/>
                <a:gd name="T44" fmla="*/ 0 w 5714"/>
                <a:gd name="T45" fmla="*/ 0 h 8162"/>
                <a:gd name="T46" fmla="*/ 0 w 5714"/>
                <a:gd name="T47" fmla="*/ 0 h 8162"/>
                <a:gd name="T48" fmla="*/ 0 w 5714"/>
                <a:gd name="T49" fmla="*/ 0 h 8162"/>
                <a:gd name="T50" fmla="*/ 0 w 5714"/>
                <a:gd name="T51" fmla="*/ 0 h 8162"/>
                <a:gd name="T52" fmla="*/ 0 w 5714"/>
                <a:gd name="T53" fmla="*/ 0 h 8162"/>
                <a:gd name="T54" fmla="*/ 0 w 5714"/>
                <a:gd name="T55" fmla="*/ 0 h 8162"/>
                <a:gd name="T56" fmla="*/ 0 w 5714"/>
                <a:gd name="T57" fmla="*/ 0 h 8162"/>
                <a:gd name="T58" fmla="*/ 0 w 5714"/>
                <a:gd name="T59" fmla="*/ 0 h 8162"/>
                <a:gd name="T60" fmla="*/ 0 w 5714"/>
                <a:gd name="T61" fmla="*/ 0 h 8162"/>
                <a:gd name="T62" fmla="*/ 0 w 5714"/>
                <a:gd name="T63" fmla="*/ 0 h 8162"/>
                <a:gd name="T64" fmla="*/ 0 w 5714"/>
                <a:gd name="T65" fmla="*/ 0 h 8162"/>
                <a:gd name="T66" fmla="*/ 0 w 5714"/>
                <a:gd name="T67" fmla="*/ 0 h 8162"/>
                <a:gd name="T68" fmla="*/ 0 w 5714"/>
                <a:gd name="T69" fmla="*/ 0 h 8162"/>
                <a:gd name="T70" fmla="*/ 0 w 5714"/>
                <a:gd name="T71" fmla="*/ 0 h 8162"/>
                <a:gd name="T72" fmla="*/ 0 w 5714"/>
                <a:gd name="T73" fmla="*/ 0 h 8162"/>
                <a:gd name="T74" fmla="*/ 0 w 5714"/>
                <a:gd name="T75" fmla="*/ 0 h 8162"/>
                <a:gd name="T76" fmla="*/ 0 w 5714"/>
                <a:gd name="T77" fmla="*/ 0 h 8162"/>
                <a:gd name="T78" fmla="*/ 0 w 5714"/>
                <a:gd name="T79" fmla="*/ 0 h 8162"/>
                <a:gd name="T80" fmla="*/ 0 w 5714"/>
                <a:gd name="T81" fmla="*/ 0 h 8162"/>
                <a:gd name="T82" fmla="*/ 0 w 5714"/>
                <a:gd name="T83" fmla="*/ 0 h 8162"/>
                <a:gd name="T84" fmla="*/ 0 w 5714"/>
                <a:gd name="T85" fmla="*/ 0 h 8162"/>
                <a:gd name="T86" fmla="*/ 0 w 5714"/>
                <a:gd name="T87" fmla="*/ 0 h 8162"/>
                <a:gd name="T88" fmla="*/ 0 w 5714"/>
                <a:gd name="T89" fmla="*/ 0 h 8162"/>
                <a:gd name="T90" fmla="*/ 0 w 5714"/>
                <a:gd name="T91" fmla="*/ 0 h 8162"/>
                <a:gd name="T92" fmla="*/ 0 w 5714"/>
                <a:gd name="T93" fmla="*/ 0 h 8162"/>
                <a:gd name="T94" fmla="*/ 0 w 5714"/>
                <a:gd name="T95" fmla="*/ 0 h 8162"/>
                <a:gd name="T96" fmla="*/ 0 w 5714"/>
                <a:gd name="T97" fmla="*/ 0 h 8162"/>
                <a:gd name="T98" fmla="*/ 0 w 5714"/>
                <a:gd name="T99" fmla="*/ 0 h 8162"/>
                <a:gd name="T100" fmla="*/ 0 w 5714"/>
                <a:gd name="T101" fmla="*/ 0 h 8162"/>
                <a:gd name="T102" fmla="*/ 0 w 5714"/>
                <a:gd name="T103" fmla="*/ 0 h 81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4"/>
                <a:gd name="T157" fmla="*/ 0 h 8162"/>
                <a:gd name="T158" fmla="*/ 5714 w 5714"/>
                <a:gd name="T159" fmla="*/ 8162 h 81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4" h="8162">
                  <a:moveTo>
                    <a:pt x="5174" y="1047"/>
                  </a:moveTo>
                  <a:lnTo>
                    <a:pt x="5174" y="2490"/>
                  </a:lnTo>
                  <a:lnTo>
                    <a:pt x="5334" y="2490"/>
                  </a:lnTo>
                  <a:lnTo>
                    <a:pt x="5334" y="3839"/>
                  </a:lnTo>
                  <a:lnTo>
                    <a:pt x="5682" y="3971"/>
                  </a:lnTo>
                  <a:lnTo>
                    <a:pt x="5714" y="3827"/>
                  </a:lnTo>
                  <a:lnTo>
                    <a:pt x="5496" y="3744"/>
                  </a:lnTo>
                  <a:lnTo>
                    <a:pt x="5496" y="2651"/>
                  </a:lnTo>
                  <a:lnTo>
                    <a:pt x="5657" y="2651"/>
                  </a:lnTo>
                  <a:lnTo>
                    <a:pt x="5496" y="2314"/>
                  </a:lnTo>
                  <a:lnTo>
                    <a:pt x="5334" y="2314"/>
                  </a:lnTo>
                  <a:lnTo>
                    <a:pt x="5334" y="1286"/>
                  </a:lnTo>
                  <a:lnTo>
                    <a:pt x="5513" y="1286"/>
                  </a:lnTo>
                  <a:lnTo>
                    <a:pt x="4761" y="0"/>
                  </a:lnTo>
                  <a:lnTo>
                    <a:pt x="3998" y="1286"/>
                  </a:lnTo>
                  <a:lnTo>
                    <a:pt x="4176" y="1286"/>
                  </a:lnTo>
                  <a:lnTo>
                    <a:pt x="4176" y="2314"/>
                  </a:lnTo>
                  <a:lnTo>
                    <a:pt x="4014" y="2314"/>
                  </a:lnTo>
                  <a:lnTo>
                    <a:pt x="3854" y="2651"/>
                  </a:lnTo>
                  <a:lnTo>
                    <a:pt x="4014" y="2651"/>
                  </a:lnTo>
                  <a:lnTo>
                    <a:pt x="4014" y="3744"/>
                  </a:lnTo>
                  <a:lnTo>
                    <a:pt x="3758" y="3842"/>
                  </a:lnTo>
                  <a:lnTo>
                    <a:pt x="3784" y="3702"/>
                  </a:lnTo>
                  <a:lnTo>
                    <a:pt x="3826" y="3443"/>
                  </a:lnTo>
                  <a:lnTo>
                    <a:pt x="3833" y="3358"/>
                  </a:lnTo>
                  <a:lnTo>
                    <a:pt x="3257" y="3358"/>
                  </a:lnTo>
                  <a:lnTo>
                    <a:pt x="3243" y="3484"/>
                  </a:lnTo>
                  <a:lnTo>
                    <a:pt x="3206" y="3729"/>
                  </a:lnTo>
                  <a:lnTo>
                    <a:pt x="3151" y="3975"/>
                  </a:lnTo>
                  <a:lnTo>
                    <a:pt x="3115" y="4087"/>
                  </a:lnTo>
                  <a:lnTo>
                    <a:pt x="2757" y="4225"/>
                  </a:lnTo>
                  <a:lnTo>
                    <a:pt x="3068" y="4225"/>
                  </a:lnTo>
                  <a:lnTo>
                    <a:pt x="2979" y="4448"/>
                  </a:lnTo>
                  <a:lnTo>
                    <a:pt x="2867" y="4678"/>
                  </a:lnTo>
                  <a:lnTo>
                    <a:pt x="2733" y="4899"/>
                  </a:lnTo>
                  <a:lnTo>
                    <a:pt x="2585" y="5117"/>
                  </a:lnTo>
                  <a:lnTo>
                    <a:pt x="2342" y="5117"/>
                  </a:lnTo>
                  <a:lnTo>
                    <a:pt x="2713" y="4510"/>
                  </a:lnTo>
                  <a:lnTo>
                    <a:pt x="2733" y="4474"/>
                  </a:lnTo>
                  <a:lnTo>
                    <a:pt x="2746" y="4433"/>
                  </a:lnTo>
                  <a:lnTo>
                    <a:pt x="2748" y="4395"/>
                  </a:lnTo>
                  <a:lnTo>
                    <a:pt x="2742" y="4364"/>
                  </a:lnTo>
                  <a:lnTo>
                    <a:pt x="2727" y="4339"/>
                  </a:lnTo>
                  <a:lnTo>
                    <a:pt x="2706" y="4314"/>
                  </a:lnTo>
                  <a:lnTo>
                    <a:pt x="2676" y="4292"/>
                  </a:lnTo>
                  <a:lnTo>
                    <a:pt x="2640" y="4281"/>
                  </a:lnTo>
                  <a:lnTo>
                    <a:pt x="2608" y="4275"/>
                  </a:lnTo>
                  <a:lnTo>
                    <a:pt x="2253" y="4275"/>
                  </a:lnTo>
                  <a:lnTo>
                    <a:pt x="2172" y="4286"/>
                  </a:lnTo>
                  <a:lnTo>
                    <a:pt x="2119" y="4302"/>
                  </a:lnTo>
                  <a:lnTo>
                    <a:pt x="2076" y="4334"/>
                  </a:lnTo>
                  <a:lnTo>
                    <a:pt x="2023" y="4387"/>
                  </a:lnTo>
                  <a:lnTo>
                    <a:pt x="1978" y="4445"/>
                  </a:lnTo>
                  <a:lnTo>
                    <a:pt x="1971" y="4463"/>
                  </a:lnTo>
                  <a:lnTo>
                    <a:pt x="1542" y="5117"/>
                  </a:lnTo>
                  <a:lnTo>
                    <a:pt x="1087" y="5117"/>
                  </a:lnTo>
                  <a:lnTo>
                    <a:pt x="1014" y="5126"/>
                  </a:lnTo>
                  <a:lnTo>
                    <a:pt x="947" y="5148"/>
                  </a:lnTo>
                  <a:lnTo>
                    <a:pt x="885" y="5189"/>
                  </a:lnTo>
                  <a:lnTo>
                    <a:pt x="839" y="5241"/>
                  </a:lnTo>
                  <a:lnTo>
                    <a:pt x="797" y="5304"/>
                  </a:lnTo>
                  <a:lnTo>
                    <a:pt x="780" y="5332"/>
                  </a:lnTo>
                  <a:lnTo>
                    <a:pt x="611" y="5617"/>
                  </a:lnTo>
                  <a:lnTo>
                    <a:pt x="457" y="5909"/>
                  </a:lnTo>
                  <a:lnTo>
                    <a:pt x="319" y="6207"/>
                  </a:lnTo>
                  <a:lnTo>
                    <a:pt x="194" y="6515"/>
                  </a:lnTo>
                  <a:lnTo>
                    <a:pt x="85" y="6826"/>
                  </a:lnTo>
                  <a:lnTo>
                    <a:pt x="0" y="7117"/>
                  </a:lnTo>
                  <a:lnTo>
                    <a:pt x="119" y="7117"/>
                  </a:lnTo>
                  <a:lnTo>
                    <a:pt x="48" y="7600"/>
                  </a:lnTo>
                  <a:lnTo>
                    <a:pt x="46" y="7639"/>
                  </a:lnTo>
                  <a:lnTo>
                    <a:pt x="46" y="7667"/>
                  </a:lnTo>
                  <a:lnTo>
                    <a:pt x="48" y="7693"/>
                  </a:lnTo>
                  <a:lnTo>
                    <a:pt x="59" y="7718"/>
                  </a:lnTo>
                  <a:lnTo>
                    <a:pt x="77" y="7739"/>
                  </a:lnTo>
                  <a:lnTo>
                    <a:pt x="108" y="7759"/>
                  </a:lnTo>
                  <a:lnTo>
                    <a:pt x="155" y="7765"/>
                  </a:lnTo>
                  <a:lnTo>
                    <a:pt x="402" y="7765"/>
                  </a:lnTo>
                  <a:lnTo>
                    <a:pt x="402" y="8162"/>
                  </a:lnTo>
                  <a:lnTo>
                    <a:pt x="2221" y="8162"/>
                  </a:lnTo>
                  <a:lnTo>
                    <a:pt x="2225" y="7922"/>
                  </a:lnTo>
                  <a:lnTo>
                    <a:pt x="2245" y="7650"/>
                  </a:lnTo>
                  <a:lnTo>
                    <a:pt x="2281" y="7379"/>
                  </a:lnTo>
                  <a:lnTo>
                    <a:pt x="2333" y="7113"/>
                  </a:lnTo>
                  <a:lnTo>
                    <a:pt x="2403" y="6849"/>
                  </a:lnTo>
                  <a:lnTo>
                    <a:pt x="2488" y="6591"/>
                  </a:lnTo>
                  <a:lnTo>
                    <a:pt x="2588" y="6339"/>
                  </a:lnTo>
                  <a:lnTo>
                    <a:pt x="2704" y="6093"/>
                  </a:lnTo>
                  <a:lnTo>
                    <a:pt x="2836" y="5854"/>
                  </a:lnTo>
                  <a:lnTo>
                    <a:pt x="2982" y="5623"/>
                  </a:lnTo>
                  <a:lnTo>
                    <a:pt x="3111" y="5408"/>
                  </a:lnTo>
                  <a:lnTo>
                    <a:pt x="3111" y="5675"/>
                  </a:lnTo>
                  <a:lnTo>
                    <a:pt x="3257" y="5423"/>
                  </a:lnTo>
                  <a:lnTo>
                    <a:pt x="3257" y="5172"/>
                  </a:lnTo>
                  <a:lnTo>
                    <a:pt x="3370" y="4948"/>
                  </a:lnTo>
                  <a:lnTo>
                    <a:pt x="3480" y="4710"/>
                  </a:lnTo>
                  <a:lnTo>
                    <a:pt x="3577" y="4472"/>
                  </a:lnTo>
                  <a:lnTo>
                    <a:pt x="3662" y="4219"/>
                  </a:lnTo>
                  <a:lnTo>
                    <a:pt x="3721" y="4013"/>
                  </a:lnTo>
                  <a:lnTo>
                    <a:pt x="4176" y="3839"/>
                  </a:lnTo>
                  <a:lnTo>
                    <a:pt x="4176" y="2490"/>
                  </a:lnTo>
                  <a:lnTo>
                    <a:pt x="4337" y="2490"/>
                  </a:lnTo>
                  <a:lnTo>
                    <a:pt x="4337" y="1047"/>
                  </a:lnTo>
                  <a:lnTo>
                    <a:pt x="4761" y="337"/>
                  </a:lnTo>
                  <a:lnTo>
                    <a:pt x="5174" y="1047"/>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50" name="Freeform 4"/>
            <p:cNvSpPr>
              <a:spLocks/>
            </p:cNvSpPr>
            <p:nvPr/>
          </p:nvSpPr>
          <p:spPr bwMode="auto">
            <a:xfrm>
              <a:off x="1480" y="616"/>
              <a:ext cx="1904" cy="2720"/>
            </a:xfrm>
            <a:custGeom>
              <a:avLst/>
              <a:gdLst>
                <a:gd name="T0" fmla="*/ 0 w 5714"/>
                <a:gd name="T1" fmla="*/ 0 h 8162"/>
                <a:gd name="T2" fmla="*/ 0 w 5714"/>
                <a:gd name="T3" fmla="*/ 0 h 8162"/>
                <a:gd name="T4" fmla="*/ 0 w 5714"/>
                <a:gd name="T5" fmla="*/ 0 h 8162"/>
                <a:gd name="T6" fmla="*/ 0 w 5714"/>
                <a:gd name="T7" fmla="*/ 0 h 8162"/>
                <a:gd name="T8" fmla="*/ 0 w 5714"/>
                <a:gd name="T9" fmla="*/ 0 h 8162"/>
                <a:gd name="T10" fmla="*/ 0 w 5714"/>
                <a:gd name="T11" fmla="*/ 0 h 8162"/>
                <a:gd name="T12" fmla="*/ 0 w 5714"/>
                <a:gd name="T13" fmla="*/ 0 h 8162"/>
                <a:gd name="T14" fmla="*/ 0 w 5714"/>
                <a:gd name="T15" fmla="*/ 0 h 8162"/>
                <a:gd name="T16" fmla="*/ 0 w 5714"/>
                <a:gd name="T17" fmla="*/ 0 h 8162"/>
                <a:gd name="T18" fmla="*/ 0 w 5714"/>
                <a:gd name="T19" fmla="*/ 0 h 8162"/>
                <a:gd name="T20" fmla="*/ 0 w 5714"/>
                <a:gd name="T21" fmla="*/ 0 h 8162"/>
                <a:gd name="T22" fmla="*/ 0 w 5714"/>
                <a:gd name="T23" fmla="*/ 0 h 8162"/>
                <a:gd name="T24" fmla="*/ 0 w 5714"/>
                <a:gd name="T25" fmla="*/ 0 h 8162"/>
                <a:gd name="T26" fmla="*/ 0 w 5714"/>
                <a:gd name="T27" fmla="*/ 0 h 8162"/>
                <a:gd name="T28" fmla="*/ 0 w 5714"/>
                <a:gd name="T29" fmla="*/ 0 h 8162"/>
                <a:gd name="T30" fmla="*/ 0 w 5714"/>
                <a:gd name="T31" fmla="*/ 0 h 8162"/>
                <a:gd name="T32" fmla="*/ 0 w 5714"/>
                <a:gd name="T33" fmla="*/ 0 h 8162"/>
                <a:gd name="T34" fmla="*/ 0 w 5714"/>
                <a:gd name="T35" fmla="*/ 0 h 8162"/>
                <a:gd name="T36" fmla="*/ 0 w 5714"/>
                <a:gd name="T37" fmla="*/ 0 h 8162"/>
                <a:gd name="T38" fmla="*/ 0 w 5714"/>
                <a:gd name="T39" fmla="*/ 0 h 8162"/>
                <a:gd name="T40" fmla="*/ 0 w 5714"/>
                <a:gd name="T41" fmla="*/ 0 h 8162"/>
                <a:gd name="T42" fmla="*/ 0 w 5714"/>
                <a:gd name="T43" fmla="*/ 0 h 8162"/>
                <a:gd name="T44" fmla="*/ 0 w 5714"/>
                <a:gd name="T45" fmla="*/ 0 h 8162"/>
                <a:gd name="T46" fmla="*/ 0 w 5714"/>
                <a:gd name="T47" fmla="*/ 0 h 8162"/>
                <a:gd name="T48" fmla="*/ 0 w 5714"/>
                <a:gd name="T49" fmla="*/ 0 h 8162"/>
                <a:gd name="T50" fmla="*/ 0 w 5714"/>
                <a:gd name="T51" fmla="*/ 0 h 8162"/>
                <a:gd name="T52" fmla="*/ 0 w 5714"/>
                <a:gd name="T53" fmla="*/ 0 h 8162"/>
                <a:gd name="T54" fmla="*/ 0 w 5714"/>
                <a:gd name="T55" fmla="*/ 0 h 8162"/>
                <a:gd name="T56" fmla="*/ 0 w 5714"/>
                <a:gd name="T57" fmla="*/ 0 h 8162"/>
                <a:gd name="T58" fmla="*/ 0 w 5714"/>
                <a:gd name="T59" fmla="*/ 0 h 8162"/>
                <a:gd name="T60" fmla="*/ 0 w 5714"/>
                <a:gd name="T61" fmla="*/ 0 h 8162"/>
                <a:gd name="T62" fmla="*/ 0 w 5714"/>
                <a:gd name="T63" fmla="*/ 0 h 8162"/>
                <a:gd name="T64" fmla="*/ 0 w 5714"/>
                <a:gd name="T65" fmla="*/ 0 h 8162"/>
                <a:gd name="T66" fmla="*/ 0 w 5714"/>
                <a:gd name="T67" fmla="*/ 0 h 8162"/>
                <a:gd name="T68" fmla="*/ 0 w 5714"/>
                <a:gd name="T69" fmla="*/ 0 h 8162"/>
                <a:gd name="T70" fmla="*/ 0 w 5714"/>
                <a:gd name="T71" fmla="*/ 0 h 8162"/>
                <a:gd name="T72" fmla="*/ 0 w 5714"/>
                <a:gd name="T73" fmla="*/ 0 h 8162"/>
                <a:gd name="T74" fmla="*/ 0 w 5714"/>
                <a:gd name="T75" fmla="*/ 0 h 8162"/>
                <a:gd name="T76" fmla="*/ 0 w 5714"/>
                <a:gd name="T77" fmla="*/ 0 h 8162"/>
                <a:gd name="T78" fmla="*/ 0 w 5714"/>
                <a:gd name="T79" fmla="*/ 0 h 8162"/>
                <a:gd name="T80" fmla="*/ 0 w 5714"/>
                <a:gd name="T81" fmla="*/ 0 h 8162"/>
                <a:gd name="T82" fmla="*/ 0 w 5714"/>
                <a:gd name="T83" fmla="*/ 0 h 8162"/>
                <a:gd name="T84" fmla="*/ 0 w 5714"/>
                <a:gd name="T85" fmla="*/ 0 h 8162"/>
                <a:gd name="T86" fmla="*/ 0 w 5714"/>
                <a:gd name="T87" fmla="*/ 0 h 8162"/>
                <a:gd name="T88" fmla="*/ 0 w 5714"/>
                <a:gd name="T89" fmla="*/ 0 h 8162"/>
                <a:gd name="T90" fmla="*/ 0 w 5714"/>
                <a:gd name="T91" fmla="*/ 0 h 8162"/>
                <a:gd name="T92" fmla="*/ 0 w 5714"/>
                <a:gd name="T93" fmla="*/ 0 h 8162"/>
                <a:gd name="T94" fmla="*/ 0 w 5714"/>
                <a:gd name="T95" fmla="*/ 0 h 8162"/>
                <a:gd name="T96" fmla="*/ 0 w 5714"/>
                <a:gd name="T97" fmla="*/ 0 h 8162"/>
                <a:gd name="T98" fmla="*/ 0 w 5714"/>
                <a:gd name="T99" fmla="*/ 0 h 8162"/>
                <a:gd name="T100" fmla="*/ 0 w 5714"/>
                <a:gd name="T101" fmla="*/ 0 h 8162"/>
                <a:gd name="T102" fmla="*/ 0 w 5714"/>
                <a:gd name="T103" fmla="*/ 0 h 81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4"/>
                <a:gd name="T157" fmla="*/ 0 h 8162"/>
                <a:gd name="T158" fmla="*/ 5714 w 5714"/>
                <a:gd name="T159" fmla="*/ 8162 h 81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4" h="8162">
                  <a:moveTo>
                    <a:pt x="5174" y="1047"/>
                  </a:moveTo>
                  <a:lnTo>
                    <a:pt x="5174" y="2490"/>
                  </a:lnTo>
                  <a:lnTo>
                    <a:pt x="5334" y="2490"/>
                  </a:lnTo>
                  <a:lnTo>
                    <a:pt x="5334" y="3839"/>
                  </a:lnTo>
                  <a:lnTo>
                    <a:pt x="5682" y="3971"/>
                  </a:lnTo>
                  <a:lnTo>
                    <a:pt x="5714" y="3827"/>
                  </a:lnTo>
                  <a:lnTo>
                    <a:pt x="5496" y="3744"/>
                  </a:lnTo>
                  <a:lnTo>
                    <a:pt x="5496" y="2651"/>
                  </a:lnTo>
                  <a:lnTo>
                    <a:pt x="5657" y="2651"/>
                  </a:lnTo>
                  <a:lnTo>
                    <a:pt x="5496" y="2314"/>
                  </a:lnTo>
                  <a:lnTo>
                    <a:pt x="5334" y="2314"/>
                  </a:lnTo>
                  <a:lnTo>
                    <a:pt x="5334" y="1286"/>
                  </a:lnTo>
                  <a:lnTo>
                    <a:pt x="5513" y="1286"/>
                  </a:lnTo>
                  <a:lnTo>
                    <a:pt x="4761" y="0"/>
                  </a:lnTo>
                  <a:lnTo>
                    <a:pt x="3998" y="1286"/>
                  </a:lnTo>
                  <a:lnTo>
                    <a:pt x="4176" y="1286"/>
                  </a:lnTo>
                  <a:lnTo>
                    <a:pt x="4176" y="2314"/>
                  </a:lnTo>
                  <a:lnTo>
                    <a:pt x="4014" y="2314"/>
                  </a:lnTo>
                  <a:lnTo>
                    <a:pt x="3854" y="2651"/>
                  </a:lnTo>
                  <a:lnTo>
                    <a:pt x="4014" y="2651"/>
                  </a:lnTo>
                  <a:lnTo>
                    <a:pt x="4014" y="3744"/>
                  </a:lnTo>
                  <a:lnTo>
                    <a:pt x="3758" y="3842"/>
                  </a:lnTo>
                  <a:lnTo>
                    <a:pt x="3784" y="3702"/>
                  </a:lnTo>
                  <a:lnTo>
                    <a:pt x="3826" y="3443"/>
                  </a:lnTo>
                  <a:lnTo>
                    <a:pt x="3833" y="3358"/>
                  </a:lnTo>
                  <a:lnTo>
                    <a:pt x="3257" y="3358"/>
                  </a:lnTo>
                  <a:lnTo>
                    <a:pt x="3243" y="3484"/>
                  </a:lnTo>
                  <a:lnTo>
                    <a:pt x="3206" y="3729"/>
                  </a:lnTo>
                  <a:lnTo>
                    <a:pt x="3151" y="3975"/>
                  </a:lnTo>
                  <a:lnTo>
                    <a:pt x="3115" y="4087"/>
                  </a:lnTo>
                  <a:lnTo>
                    <a:pt x="2757" y="4225"/>
                  </a:lnTo>
                  <a:lnTo>
                    <a:pt x="3068" y="4225"/>
                  </a:lnTo>
                  <a:lnTo>
                    <a:pt x="2979" y="4448"/>
                  </a:lnTo>
                  <a:lnTo>
                    <a:pt x="2867" y="4678"/>
                  </a:lnTo>
                  <a:lnTo>
                    <a:pt x="2733" y="4899"/>
                  </a:lnTo>
                  <a:lnTo>
                    <a:pt x="2585" y="5117"/>
                  </a:lnTo>
                  <a:lnTo>
                    <a:pt x="2342" y="5117"/>
                  </a:lnTo>
                  <a:lnTo>
                    <a:pt x="2713" y="4510"/>
                  </a:lnTo>
                  <a:lnTo>
                    <a:pt x="2733" y="4474"/>
                  </a:lnTo>
                  <a:lnTo>
                    <a:pt x="2746" y="4433"/>
                  </a:lnTo>
                  <a:lnTo>
                    <a:pt x="2748" y="4395"/>
                  </a:lnTo>
                  <a:lnTo>
                    <a:pt x="2742" y="4364"/>
                  </a:lnTo>
                  <a:lnTo>
                    <a:pt x="2727" y="4339"/>
                  </a:lnTo>
                  <a:lnTo>
                    <a:pt x="2706" y="4314"/>
                  </a:lnTo>
                  <a:lnTo>
                    <a:pt x="2676" y="4292"/>
                  </a:lnTo>
                  <a:lnTo>
                    <a:pt x="2640" y="4281"/>
                  </a:lnTo>
                  <a:lnTo>
                    <a:pt x="2608" y="4275"/>
                  </a:lnTo>
                  <a:lnTo>
                    <a:pt x="2253" y="4275"/>
                  </a:lnTo>
                  <a:lnTo>
                    <a:pt x="2172" y="4286"/>
                  </a:lnTo>
                  <a:lnTo>
                    <a:pt x="2119" y="4302"/>
                  </a:lnTo>
                  <a:lnTo>
                    <a:pt x="2076" y="4334"/>
                  </a:lnTo>
                  <a:lnTo>
                    <a:pt x="2023" y="4387"/>
                  </a:lnTo>
                  <a:lnTo>
                    <a:pt x="1978" y="4445"/>
                  </a:lnTo>
                  <a:lnTo>
                    <a:pt x="1971" y="4463"/>
                  </a:lnTo>
                  <a:lnTo>
                    <a:pt x="1542" y="5117"/>
                  </a:lnTo>
                  <a:lnTo>
                    <a:pt x="1087" y="5117"/>
                  </a:lnTo>
                  <a:lnTo>
                    <a:pt x="1014" y="5126"/>
                  </a:lnTo>
                  <a:lnTo>
                    <a:pt x="947" y="5148"/>
                  </a:lnTo>
                  <a:lnTo>
                    <a:pt x="885" y="5189"/>
                  </a:lnTo>
                  <a:lnTo>
                    <a:pt x="839" y="5241"/>
                  </a:lnTo>
                  <a:lnTo>
                    <a:pt x="797" y="5304"/>
                  </a:lnTo>
                  <a:lnTo>
                    <a:pt x="780" y="5332"/>
                  </a:lnTo>
                  <a:lnTo>
                    <a:pt x="611" y="5617"/>
                  </a:lnTo>
                  <a:lnTo>
                    <a:pt x="457" y="5909"/>
                  </a:lnTo>
                  <a:lnTo>
                    <a:pt x="319" y="6207"/>
                  </a:lnTo>
                  <a:lnTo>
                    <a:pt x="194" y="6515"/>
                  </a:lnTo>
                  <a:lnTo>
                    <a:pt x="85" y="6826"/>
                  </a:lnTo>
                  <a:lnTo>
                    <a:pt x="0" y="7117"/>
                  </a:lnTo>
                  <a:lnTo>
                    <a:pt x="119" y="7117"/>
                  </a:lnTo>
                  <a:lnTo>
                    <a:pt x="48" y="7600"/>
                  </a:lnTo>
                  <a:lnTo>
                    <a:pt x="46" y="7639"/>
                  </a:lnTo>
                  <a:lnTo>
                    <a:pt x="46" y="7667"/>
                  </a:lnTo>
                  <a:lnTo>
                    <a:pt x="48" y="7693"/>
                  </a:lnTo>
                  <a:lnTo>
                    <a:pt x="59" y="7718"/>
                  </a:lnTo>
                  <a:lnTo>
                    <a:pt x="77" y="7739"/>
                  </a:lnTo>
                  <a:lnTo>
                    <a:pt x="108" y="7759"/>
                  </a:lnTo>
                  <a:lnTo>
                    <a:pt x="155" y="7765"/>
                  </a:lnTo>
                  <a:lnTo>
                    <a:pt x="402" y="7765"/>
                  </a:lnTo>
                  <a:lnTo>
                    <a:pt x="402" y="8162"/>
                  </a:lnTo>
                  <a:lnTo>
                    <a:pt x="2221" y="8162"/>
                  </a:lnTo>
                  <a:lnTo>
                    <a:pt x="2225" y="7922"/>
                  </a:lnTo>
                  <a:lnTo>
                    <a:pt x="2245" y="7650"/>
                  </a:lnTo>
                  <a:lnTo>
                    <a:pt x="2281" y="7379"/>
                  </a:lnTo>
                  <a:lnTo>
                    <a:pt x="2333" y="7113"/>
                  </a:lnTo>
                  <a:lnTo>
                    <a:pt x="2403" y="6849"/>
                  </a:lnTo>
                  <a:lnTo>
                    <a:pt x="2488" y="6591"/>
                  </a:lnTo>
                  <a:lnTo>
                    <a:pt x="2588" y="6339"/>
                  </a:lnTo>
                  <a:lnTo>
                    <a:pt x="2704" y="6093"/>
                  </a:lnTo>
                  <a:lnTo>
                    <a:pt x="2836" y="5854"/>
                  </a:lnTo>
                  <a:lnTo>
                    <a:pt x="2982" y="5623"/>
                  </a:lnTo>
                  <a:lnTo>
                    <a:pt x="3111" y="5408"/>
                  </a:lnTo>
                  <a:lnTo>
                    <a:pt x="3111" y="5675"/>
                  </a:lnTo>
                  <a:lnTo>
                    <a:pt x="3257" y="5423"/>
                  </a:lnTo>
                  <a:lnTo>
                    <a:pt x="3257" y="5172"/>
                  </a:lnTo>
                  <a:lnTo>
                    <a:pt x="3370" y="4948"/>
                  </a:lnTo>
                  <a:lnTo>
                    <a:pt x="3480" y="4710"/>
                  </a:lnTo>
                  <a:lnTo>
                    <a:pt x="3577" y="4472"/>
                  </a:lnTo>
                  <a:lnTo>
                    <a:pt x="3662" y="4219"/>
                  </a:lnTo>
                  <a:lnTo>
                    <a:pt x="3721" y="4013"/>
                  </a:lnTo>
                  <a:lnTo>
                    <a:pt x="4176" y="3839"/>
                  </a:lnTo>
                  <a:lnTo>
                    <a:pt x="4176" y="2490"/>
                  </a:lnTo>
                  <a:lnTo>
                    <a:pt x="4337" y="2490"/>
                  </a:lnTo>
                  <a:lnTo>
                    <a:pt x="4337" y="1047"/>
                  </a:lnTo>
                  <a:lnTo>
                    <a:pt x="4761" y="337"/>
                  </a:lnTo>
                  <a:lnTo>
                    <a:pt x="5174" y="1047"/>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51" name="Freeform 5"/>
            <p:cNvSpPr>
              <a:spLocks/>
            </p:cNvSpPr>
            <p:nvPr/>
          </p:nvSpPr>
          <p:spPr bwMode="auto">
            <a:xfrm>
              <a:off x="2569" y="1398"/>
              <a:ext cx="179" cy="289"/>
            </a:xfrm>
            <a:custGeom>
              <a:avLst/>
              <a:gdLst>
                <a:gd name="T0" fmla="*/ 0 w 537"/>
                <a:gd name="T1" fmla="*/ 0 h 869"/>
                <a:gd name="T2" fmla="*/ 0 w 537"/>
                <a:gd name="T3" fmla="*/ 0 h 869"/>
                <a:gd name="T4" fmla="*/ 0 w 537"/>
                <a:gd name="T5" fmla="*/ 0 h 869"/>
                <a:gd name="T6" fmla="*/ 0 w 537"/>
                <a:gd name="T7" fmla="*/ 0 h 869"/>
                <a:gd name="T8" fmla="*/ 0 w 537"/>
                <a:gd name="T9" fmla="*/ 0 h 869"/>
                <a:gd name="T10" fmla="*/ 0 w 537"/>
                <a:gd name="T11" fmla="*/ 0 h 869"/>
                <a:gd name="T12" fmla="*/ 0 w 537"/>
                <a:gd name="T13" fmla="*/ 0 h 869"/>
                <a:gd name="T14" fmla="*/ 0 w 537"/>
                <a:gd name="T15" fmla="*/ 0 h 869"/>
                <a:gd name="T16" fmla="*/ 0 w 537"/>
                <a:gd name="T17" fmla="*/ 0 h 869"/>
                <a:gd name="T18" fmla="*/ 0 w 537"/>
                <a:gd name="T19" fmla="*/ 0 h 869"/>
                <a:gd name="T20" fmla="*/ 0 w 537"/>
                <a:gd name="T21" fmla="*/ 0 h 869"/>
                <a:gd name="T22" fmla="*/ 0 w 537"/>
                <a:gd name="T23" fmla="*/ 0 h 869"/>
                <a:gd name="T24" fmla="*/ 0 w 537"/>
                <a:gd name="T25" fmla="*/ 0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7"/>
                <a:gd name="T40" fmla="*/ 0 h 869"/>
                <a:gd name="T41" fmla="*/ 537 w 537"/>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7" h="869">
                  <a:moveTo>
                    <a:pt x="537" y="578"/>
                  </a:moveTo>
                  <a:lnTo>
                    <a:pt x="526" y="529"/>
                  </a:lnTo>
                  <a:lnTo>
                    <a:pt x="501" y="486"/>
                  </a:lnTo>
                  <a:lnTo>
                    <a:pt x="464" y="453"/>
                  </a:lnTo>
                  <a:lnTo>
                    <a:pt x="418" y="432"/>
                  </a:lnTo>
                  <a:lnTo>
                    <a:pt x="399" y="429"/>
                  </a:lnTo>
                  <a:lnTo>
                    <a:pt x="156" y="394"/>
                  </a:lnTo>
                  <a:lnTo>
                    <a:pt x="121" y="0"/>
                  </a:lnTo>
                  <a:lnTo>
                    <a:pt x="0" y="0"/>
                  </a:lnTo>
                  <a:lnTo>
                    <a:pt x="0" y="869"/>
                  </a:lnTo>
                  <a:lnTo>
                    <a:pt x="497" y="869"/>
                  </a:lnTo>
                  <a:lnTo>
                    <a:pt x="532" y="628"/>
                  </a:lnTo>
                  <a:lnTo>
                    <a:pt x="537" y="578"/>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52" name="Freeform 6"/>
            <p:cNvSpPr>
              <a:spLocks/>
            </p:cNvSpPr>
            <p:nvPr/>
          </p:nvSpPr>
          <p:spPr bwMode="auto">
            <a:xfrm>
              <a:off x="2569" y="1398"/>
              <a:ext cx="179" cy="289"/>
            </a:xfrm>
            <a:custGeom>
              <a:avLst/>
              <a:gdLst>
                <a:gd name="T0" fmla="*/ 0 w 537"/>
                <a:gd name="T1" fmla="*/ 0 h 869"/>
                <a:gd name="T2" fmla="*/ 0 w 537"/>
                <a:gd name="T3" fmla="*/ 0 h 869"/>
                <a:gd name="T4" fmla="*/ 0 w 537"/>
                <a:gd name="T5" fmla="*/ 0 h 869"/>
                <a:gd name="T6" fmla="*/ 0 w 537"/>
                <a:gd name="T7" fmla="*/ 0 h 869"/>
                <a:gd name="T8" fmla="*/ 0 w 537"/>
                <a:gd name="T9" fmla="*/ 0 h 869"/>
                <a:gd name="T10" fmla="*/ 0 w 537"/>
                <a:gd name="T11" fmla="*/ 0 h 869"/>
                <a:gd name="T12" fmla="*/ 0 w 537"/>
                <a:gd name="T13" fmla="*/ 0 h 869"/>
                <a:gd name="T14" fmla="*/ 0 w 537"/>
                <a:gd name="T15" fmla="*/ 0 h 869"/>
                <a:gd name="T16" fmla="*/ 0 w 537"/>
                <a:gd name="T17" fmla="*/ 0 h 869"/>
                <a:gd name="T18" fmla="*/ 0 w 537"/>
                <a:gd name="T19" fmla="*/ 0 h 869"/>
                <a:gd name="T20" fmla="*/ 0 w 537"/>
                <a:gd name="T21" fmla="*/ 0 h 869"/>
                <a:gd name="T22" fmla="*/ 0 w 537"/>
                <a:gd name="T23" fmla="*/ 0 h 869"/>
                <a:gd name="T24" fmla="*/ 0 w 537"/>
                <a:gd name="T25" fmla="*/ 0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7"/>
                <a:gd name="T40" fmla="*/ 0 h 869"/>
                <a:gd name="T41" fmla="*/ 537 w 537"/>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7" h="869">
                  <a:moveTo>
                    <a:pt x="537" y="578"/>
                  </a:moveTo>
                  <a:lnTo>
                    <a:pt x="526" y="529"/>
                  </a:lnTo>
                  <a:lnTo>
                    <a:pt x="501" y="486"/>
                  </a:lnTo>
                  <a:lnTo>
                    <a:pt x="464" y="453"/>
                  </a:lnTo>
                  <a:lnTo>
                    <a:pt x="418" y="432"/>
                  </a:lnTo>
                  <a:lnTo>
                    <a:pt x="399" y="429"/>
                  </a:lnTo>
                  <a:lnTo>
                    <a:pt x="156" y="394"/>
                  </a:lnTo>
                  <a:lnTo>
                    <a:pt x="121" y="0"/>
                  </a:lnTo>
                  <a:lnTo>
                    <a:pt x="0" y="0"/>
                  </a:lnTo>
                  <a:lnTo>
                    <a:pt x="0" y="869"/>
                  </a:lnTo>
                  <a:lnTo>
                    <a:pt x="497" y="869"/>
                  </a:lnTo>
                  <a:lnTo>
                    <a:pt x="532" y="628"/>
                  </a:lnTo>
                  <a:lnTo>
                    <a:pt x="537" y="578"/>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53" name="Freeform 7"/>
            <p:cNvSpPr>
              <a:spLocks/>
            </p:cNvSpPr>
            <p:nvPr/>
          </p:nvSpPr>
          <p:spPr bwMode="auto">
            <a:xfrm>
              <a:off x="2951" y="1102"/>
              <a:ext cx="231" cy="235"/>
            </a:xfrm>
            <a:custGeom>
              <a:avLst/>
              <a:gdLst>
                <a:gd name="T0" fmla="*/ 0 w 694"/>
                <a:gd name="T1" fmla="*/ 0 h 705"/>
                <a:gd name="T2" fmla="*/ 0 w 694"/>
                <a:gd name="T3" fmla="*/ 0 h 705"/>
                <a:gd name="T4" fmla="*/ 0 w 694"/>
                <a:gd name="T5" fmla="*/ 0 h 705"/>
                <a:gd name="T6" fmla="*/ 0 w 694"/>
                <a:gd name="T7" fmla="*/ 0 h 705"/>
                <a:gd name="T8" fmla="*/ 0 w 694"/>
                <a:gd name="T9" fmla="*/ 0 h 705"/>
                <a:gd name="T10" fmla="*/ 0 w 694"/>
                <a:gd name="T11" fmla="*/ 0 h 705"/>
                <a:gd name="T12" fmla="*/ 0 w 694"/>
                <a:gd name="T13" fmla="*/ 0 h 705"/>
                <a:gd name="T14" fmla="*/ 0 w 694"/>
                <a:gd name="T15" fmla="*/ 0 h 705"/>
                <a:gd name="T16" fmla="*/ 0 w 694"/>
                <a:gd name="T17" fmla="*/ 0 h 705"/>
                <a:gd name="T18" fmla="*/ 0 w 694"/>
                <a:gd name="T19" fmla="*/ 0 h 705"/>
                <a:gd name="T20" fmla="*/ 0 w 694"/>
                <a:gd name="T21" fmla="*/ 0 h 705"/>
                <a:gd name="T22" fmla="*/ 0 w 694"/>
                <a:gd name="T23" fmla="*/ 0 h 705"/>
                <a:gd name="T24" fmla="*/ 0 w 694"/>
                <a:gd name="T25" fmla="*/ 0 h 705"/>
                <a:gd name="T26" fmla="*/ 0 w 694"/>
                <a:gd name="T27" fmla="*/ 0 h 705"/>
                <a:gd name="T28" fmla="*/ 0 w 694"/>
                <a:gd name="T29" fmla="*/ 0 h 705"/>
                <a:gd name="T30" fmla="*/ 0 w 694"/>
                <a:gd name="T31" fmla="*/ 0 h 705"/>
                <a:gd name="T32" fmla="*/ 0 w 694"/>
                <a:gd name="T33" fmla="*/ 0 h 705"/>
                <a:gd name="T34" fmla="*/ 0 w 694"/>
                <a:gd name="T35" fmla="*/ 0 h 705"/>
                <a:gd name="T36" fmla="*/ 0 w 694"/>
                <a:gd name="T37" fmla="*/ 0 h 705"/>
                <a:gd name="T38" fmla="*/ 0 w 694"/>
                <a:gd name="T39" fmla="*/ 0 h 705"/>
                <a:gd name="T40" fmla="*/ 0 w 694"/>
                <a:gd name="T41" fmla="*/ 0 h 705"/>
                <a:gd name="T42" fmla="*/ 0 w 694"/>
                <a:gd name="T43" fmla="*/ 0 h 705"/>
                <a:gd name="T44" fmla="*/ 0 w 694"/>
                <a:gd name="T45" fmla="*/ 0 h 705"/>
                <a:gd name="T46" fmla="*/ 0 w 694"/>
                <a:gd name="T47" fmla="*/ 0 h 705"/>
                <a:gd name="T48" fmla="*/ 0 w 694"/>
                <a:gd name="T49" fmla="*/ 0 h 705"/>
                <a:gd name="T50" fmla="*/ 0 w 694"/>
                <a:gd name="T51" fmla="*/ 0 h 705"/>
                <a:gd name="T52" fmla="*/ 0 w 694"/>
                <a:gd name="T53" fmla="*/ 0 h 705"/>
                <a:gd name="T54" fmla="*/ 0 w 694"/>
                <a:gd name="T55" fmla="*/ 0 h 705"/>
                <a:gd name="T56" fmla="*/ 0 w 694"/>
                <a:gd name="T57" fmla="*/ 0 h 705"/>
                <a:gd name="T58" fmla="*/ 0 w 694"/>
                <a:gd name="T59" fmla="*/ 0 h 705"/>
                <a:gd name="T60" fmla="*/ 0 w 694"/>
                <a:gd name="T61" fmla="*/ 0 h 705"/>
                <a:gd name="T62" fmla="*/ 0 w 694"/>
                <a:gd name="T63" fmla="*/ 0 h 705"/>
                <a:gd name="T64" fmla="*/ 0 w 694"/>
                <a:gd name="T65" fmla="*/ 0 h 705"/>
                <a:gd name="T66" fmla="*/ 0 w 694"/>
                <a:gd name="T67" fmla="*/ 0 h 705"/>
                <a:gd name="T68" fmla="*/ 0 w 694"/>
                <a:gd name="T69" fmla="*/ 0 h 705"/>
                <a:gd name="T70" fmla="*/ 0 w 694"/>
                <a:gd name="T71" fmla="*/ 0 h 705"/>
                <a:gd name="T72" fmla="*/ 0 w 694"/>
                <a:gd name="T73" fmla="*/ 0 h 705"/>
                <a:gd name="T74" fmla="*/ 0 w 694"/>
                <a:gd name="T75" fmla="*/ 0 h 705"/>
                <a:gd name="T76" fmla="*/ 0 w 694"/>
                <a:gd name="T77" fmla="*/ 0 h 705"/>
                <a:gd name="T78" fmla="*/ 0 w 694"/>
                <a:gd name="T79" fmla="*/ 0 h 705"/>
                <a:gd name="T80" fmla="*/ 0 w 694"/>
                <a:gd name="T81" fmla="*/ 0 h 705"/>
                <a:gd name="T82" fmla="*/ 0 w 694"/>
                <a:gd name="T83" fmla="*/ 0 h 705"/>
                <a:gd name="T84" fmla="*/ 0 w 694"/>
                <a:gd name="T85" fmla="*/ 0 h 705"/>
                <a:gd name="T86" fmla="*/ 0 w 694"/>
                <a:gd name="T87" fmla="*/ 0 h 705"/>
                <a:gd name="T88" fmla="*/ 0 w 694"/>
                <a:gd name="T89" fmla="*/ 0 h 705"/>
                <a:gd name="T90" fmla="*/ 0 w 694"/>
                <a:gd name="T91" fmla="*/ 0 h 705"/>
                <a:gd name="T92" fmla="*/ 0 w 694"/>
                <a:gd name="T93" fmla="*/ 0 h 705"/>
                <a:gd name="T94" fmla="*/ 0 w 694"/>
                <a:gd name="T95" fmla="*/ 0 h 705"/>
                <a:gd name="T96" fmla="*/ 0 w 694"/>
                <a:gd name="T97" fmla="*/ 0 h 705"/>
                <a:gd name="T98" fmla="*/ 0 w 694"/>
                <a:gd name="T99" fmla="*/ 0 h 705"/>
                <a:gd name="T100" fmla="*/ 0 w 694"/>
                <a:gd name="T101" fmla="*/ 0 h 705"/>
                <a:gd name="T102" fmla="*/ 0 w 694"/>
                <a:gd name="T103" fmla="*/ 0 h 705"/>
                <a:gd name="T104" fmla="*/ 0 w 694"/>
                <a:gd name="T105" fmla="*/ 0 h 705"/>
                <a:gd name="T106" fmla="*/ 0 w 694"/>
                <a:gd name="T107" fmla="*/ 0 h 705"/>
                <a:gd name="T108" fmla="*/ 0 w 694"/>
                <a:gd name="T109" fmla="*/ 0 h 705"/>
                <a:gd name="T110" fmla="*/ 0 w 694"/>
                <a:gd name="T111" fmla="*/ 0 h 705"/>
                <a:gd name="T112" fmla="*/ 0 w 694"/>
                <a:gd name="T113" fmla="*/ 0 h 7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705"/>
                <a:gd name="T173" fmla="*/ 694 w 694"/>
                <a:gd name="T174" fmla="*/ 705 h 7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705">
                  <a:moveTo>
                    <a:pt x="545" y="351"/>
                  </a:moveTo>
                  <a:lnTo>
                    <a:pt x="545" y="376"/>
                  </a:lnTo>
                  <a:lnTo>
                    <a:pt x="530" y="428"/>
                  </a:lnTo>
                  <a:lnTo>
                    <a:pt x="500" y="475"/>
                  </a:lnTo>
                  <a:lnTo>
                    <a:pt x="459" y="512"/>
                  </a:lnTo>
                  <a:lnTo>
                    <a:pt x="410" y="537"/>
                  </a:lnTo>
                  <a:lnTo>
                    <a:pt x="355" y="547"/>
                  </a:lnTo>
                  <a:lnTo>
                    <a:pt x="300" y="542"/>
                  </a:lnTo>
                  <a:lnTo>
                    <a:pt x="249" y="522"/>
                  </a:lnTo>
                  <a:lnTo>
                    <a:pt x="205" y="487"/>
                  </a:lnTo>
                  <a:lnTo>
                    <a:pt x="173" y="443"/>
                  </a:lnTo>
                  <a:lnTo>
                    <a:pt x="154" y="391"/>
                  </a:lnTo>
                  <a:lnTo>
                    <a:pt x="149" y="336"/>
                  </a:lnTo>
                  <a:lnTo>
                    <a:pt x="161" y="281"/>
                  </a:lnTo>
                  <a:lnTo>
                    <a:pt x="186" y="233"/>
                  </a:lnTo>
                  <a:lnTo>
                    <a:pt x="225" y="194"/>
                  </a:lnTo>
                  <a:lnTo>
                    <a:pt x="273" y="165"/>
                  </a:lnTo>
                  <a:lnTo>
                    <a:pt x="325" y="155"/>
                  </a:lnTo>
                  <a:lnTo>
                    <a:pt x="380" y="160"/>
                  </a:lnTo>
                  <a:lnTo>
                    <a:pt x="433" y="175"/>
                  </a:lnTo>
                  <a:lnTo>
                    <a:pt x="477" y="203"/>
                  </a:lnTo>
                  <a:lnTo>
                    <a:pt x="513" y="244"/>
                  </a:lnTo>
                  <a:lnTo>
                    <a:pt x="537" y="299"/>
                  </a:lnTo>
                  <a:lnTo>
                    <a:pt x="545" y="351"/>
                  </a:lnTo>
                  <a:lnTo>
                    <a:pt x="694" y="351"/>
                  </a:lnTo>
                  <a:lnTo>
                    <a:pt x="689" y="281"/>
                  </a:lnTo>
                  <a:lnTo>
                    <a:pt x="667" y="214"/>
                  </a:lnTo>
                  <a:lnTo>
                    <a:pt x="635" y="153"/>
                  </a:lnTo>
                  <a:lnTo>
                    <a:pt x="588" y="100"/>
                  </a:lnTo>
                  <a:lnTo>
                    <a:pt x="531" y="52"/>
                  </a:lnTo>
                  <a:lnTo>
                    <a:pt x="466" y="21"/>
                  </a:lnTo>
                  <a:lnTo>
                    <a:pt x="399" y="3"/>
                  </a:lnTo>
                  <a:lnTo>
                    <a:pt x="331" y="0"/>
                  </a:lnTo>
                  <a:lnTo>
                    <a:pt x="253" y="14"/>
                  </a:lnTo>
                  <a:lnTo>
                    <a:pt x="189" y="39"/>
                  </a:lnTo>
                  <a:lnTo>
                    <a:pt x="131" y="75"/>
                  </a:lnTo>
                  <a:lnTo>
                    <a:pt x="79" y="124"/>
                  </a:lnTo>
                  <a:lnTo>
                    <a:pt x="39" y="185"/>
                  </a:lnTo>
                  <a:lnTo>
                    <a:pt x="13" y="252"/>
                  </a:lnTo>
                  <a:lnTo>
                    <a:pt x="0" y="324"/>
                  </a:lnTo>
                  <a:lnTo>
                    <a:pt x="0" y="391"/>
                  </a:lnTo>
                  <a:lnTo>
                    <a:pt x="11" y="463"/>
                  </a:lnTo>
                  <a:lnTo>
                    <a:pt x="42" y="529"/>
                  </a:lnTo>
                  <a:lnTo>
                    <a:pt x="82" y="584"/>
                  </a:lnTo>
                  <a:lnTo>
                    <a:pt x="136" y="634"/>
                  </a:lnTo>
                  <a:lnTo>
                    <a:pt x="197" y="672"/>
                  </a:lnTo>
                  <a:lnTo>
                    <a:pt x="265" y="695"/>
                  </a:lnTo>
                  <a:lnTo>
                    <a:pt x="336" y="705"/>
                  </a:lnTo>
                  <a:lnTo>
                    <a:pt x="407" y="699"/>
                  </a:lnTo>
                  <a:lnTo>
                    <a:pt x="476" y="680"/>
                  </a:lnTo>
                  <a:lnTo>
                    <a:pt x="540" y="646"/>
                  </a:lnTo>
                  <a:lnTo>
                    <a:pt x="596" y="601"/>
                  </a:lnTo>
                  <a:lnTo>
                    <a:pt x="640" y="547"/>
                  </a:lnTo>
                  <a:lnTo>
                    <a:pt x="667" y="484"/>
                  </a:lnTo>
                  <a:lnTo>
                    <a:pt x="689" y="412"/>
                  </a:lnTo>
                  <a:lnTo>
                    <a:pt x="694" y="351"/>
                  </a:lnTo>
                  <a:lnTo>
                    <a:pt x="545" y="351"/>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54" name="Freeform 8"/>
            <p:cNvSpPr>
              <a:spLocks/>
            </p:cNvSpPr>
            <p:nvPr/>
          </p:nvSpPr>
          <p:spPr bwMode="auto">
            <a:xfrm>
              <a:off x="2951" y="1102"/>
              <a:ext cx="231" cy="235"/>
            </a:xfrm>
            <a:custGeom>
              <a:avLst/>
              <a:gdLst>
                <a:gd name="T0" fmla="*/ 0 w 694"/>
                <a:gd name="T1" fmla="*/ 0 h 705"/>
                <a:gd name="T2" fmla="*/ 0 w 694"/>
                <a:gd name="T3" fmla="*/ 0 h 705"/>
                <a:gd name="T4" fmla="*/ 0 w 694"/>
                <a:gd name="T5" fmla="*/ 0 h 705"/>
                <a:gd name="T6" fmla="*/ 0 w 694"/>
                <a:gd name="T7" fmla="*/ 0 h 705"/>
                <a:gd name="T8" fmla="*/ 0 w 694"/>
                <a:gd name="T9" fmla="*/ 0 h 705"/>
                <a:gd name="T10" fmla="*/ 0 w 694"/>
                <a:gd name="T11" fmla="*/ 0 h 705"/>
                <a:gd name="T12" fmla="*/ 0 w 694"/>
                <a:gd name="T13" fmla="*/ 0 h 705"/>
                <a:gd name="T14" fmla="*/ 0 w 694"/>
                <a:gd name="T15" fmla="*/ 0 h 705"/>
                <a:gd name="T16" fmla="*/ 0 w 694"/>
                <a:gd name="T17" fmla="*/ 0 h 705"/>
                <a:gd name="T18" fmla="*/ 0 w 694"/>
                <a:gd name="T19" fmla="*/ 0 h 705"/>
                <a:gd name="T20" fmla="*/ 0 w 694"/>
                <a:gd name="T21" fmla="*/ 0 h 705"/>
                <a:gd name="T22" fmla="*/ 0 w 694"/>
                <a:gd name="T23" fmla="*/ 0 h 705"/>
                <a:gd name="T24" fmla="*/ 0 w 694"/>
                <a:gd name="T25" fmla="*/ 0 h 705"/>
                <a:gd name="T26" fmla="*/ 0 w 694"/>
                <a:gd name="T27" fmla="*/ 0 h 705"/>
                <a:gd name="T28" fmla="*/ 0 w 694"/>
                <a:gd name="T29" fmla="*/ 0 h 705"/>
                <a:gd name="T30" fmla="*/ 0 w 694"/>
                <a:gd name="T31" fmla="*/ 0 h 705"/>
                <a:gd name="T32" fmla="*/ 0 w 694"/>
                <a:gd name="T33" fmla="*/ 0 h 705"/>
                <a:gd name="T34" fmla="*/ 0 w 694"/>
                <a:gd name="T35" fmla="*/ 0 h 705"/>
                <a:gd name="T36" fmla="*/ 0 w 694"/>
                <a:gd name="T37" fmla="*/ 0 h 705"/>
                <a:gd name="T38" fmla="*/ 0 w 694"/>
                <a:gd name="T39" fmla="*/ 0 h 705"/>
                <a:gd name="T40" fmla="*/ 0 w 694"/>
                <a:gd name="T41" fmla="*/ 0 h 705"/>
                <a:gd name="T42" fmla="*/ 0 w 694"/>
                <a:gd name="T43" fmla="*/ 0 h 705"/>
                <a:gd name="T44" fmla="*/ 0 w 694"/>
                <a:gd name="T45" fmla="*/ 0 h 705"/>
                <a:gd name="T46" fmla="*/ 0 w 694"/>
                <a:gd name="T47" fmla="*/ 0 h 705"/>
                <a:gd name="T48" fmla="*/ 0 w 694"/>
                <a:gd name="T49" fmla="*/ 0 h 705"/>
                <a:gd name="T50" fmla="*/ 0 w 694"/>
                <a:gd name="T51" fmla="*/ 0 h 705"/>
                <a:gd name="T52" fmla="*/ 0 w 694"/>
                <a:gd name="T53" fmla="*/ 0 h 705"/>
                <a:gd name="T54" fmla="*/ 0 w 694"/>
                <a:gd name="T55" fmla="*/ 0 h 705"/>
                <a:gd name="T56" fmla="*/ 0 w 694"/>
                <a:gd name="T57" fmla="*/ 0 h 705"/>
                <a:gd name="T58" fmla="*/ 0 w 694"/>
                <a:gd name="T59" fmla="*/ 0 h 705"/>
                <a:gd name="T60" fmla="*/ 0 w 694"/>
                <a:gd name="T61" fmla="*/ 0 h 705"/>
                <a:gd name="T62" fmla="*/ 0 w 694"/>
                <a:gd name="T63" fmla="*/ 0 h 705"/>
                <a:gd name="T64" fmla="*/ 0 w 694"/>
                <a:gd name="T65" fmla="*/ 0 h 705"/>
                <a:gd name="T66" fmla="*/ 0 w 694"/>
                <a:gd name="T67" fmla="*/ 0 h 705"/>
                <a:gd name="T68" fmla="*/ 0 w 694"/>
                <a:gd name="T69" fmla="*/ 0 h 705"/>
                <a:gd name="T70" fmla="*/ 0 w 694"/>
                <a:gd name="T71" fmla="*/ 0 h 705"/>
                <a:gd name="T72" fmla="*/ 0 w 694"/>
                <a:gd name="T73" fmla="*/ 0 h 705"/>
                <a:gd name="T74" fmla="*/ 0 w 694"/>
                <a:gd name="T75" fmla="*/ 0 h 705"/>
                <a:gd name="T76" fmla="*/ 0 w 694"/>
                <a:gd name="T77" fmla="*/ 0 h 705"/>
                <a:gd name="T78" fmla="*/ 0 w 694"/>
                <a:gd name="T79" fmla="*/ 0 h 705"/>
                <a:gd name="T80" fmla="*/ 0 w 694"/>
                <a:gd name="T81" fmla="*/ 0 h 705"/>
                <a:gd name="T82" fmla="*/ 0 w 694"/>
                <a:gd name="T83" fmla="*/ 0 h 705"/>
                <a:gd name="T84" fmla="*/ 0 w 694"/>
                <a:gd name="T85" fmla="*/ 0 h 705"/>
                <a:gd name="T86" fmla="*/ 0 w 694"/>
                <a:gd name="T87" fmla="*/ 0 h 705"/>
                <a:gd name="T88" fmla="*/ 0 w 694"/>
                <a:gd name="T89" fmla="*/ 0 h 705"/>
                <a:gd name="T90" fmla="*/ 0 w 694"/>
                <a:gd name="T91" fmla="*/ 0 h 705"/>
                <a:gd name="T92" fmla="*/ 0 w 694"/>
                <a:gd name="T93" fmla="*/ 0 h 705"/>
                <a:gd name="T94" fmla="*/ 0 w 694"/>
                <a:gd name="T95" fmla="*/ 0 h 705"/>
                <a:gd name="T96" fmla="*/ 0 w 694"/>
                <a:gd name="T97" fmla="*/ 0 h 705"/>
                <a:gd name="T98" fmla="*/ 0 w 694"/>
                <a:gd name="T99" fmla="*/ 0 h 705"/>
                <a:gd name="T100" fmla="*/ 0 w 694"/>
                <a:gd name="T101" fmla="*/ 0 h 705"/>
                <a:gd name="T102" fmla="*/ 0 w 694"/>
                <a:gd name="T103" fmla="*/ 0 h 705"/>
                <a:gd name="T104" fmla="*/ 0 w 694"/>
                <a:gd name="T105" fmla="*/ 0 h 705"/>
                <a:gd name="T106" fmla="*/ 0 w 694"/>
                <a:gd name="T107" fmla="*/ 0 h 705"/>
                <a:gd name="T108" fmla="*/ 0 w 694"/>
                <a:gd name="T109" fmla="*/ 0 h 705"/>
                <a:gd name="T110" fmla="*/ 0 w 694"/>
                <a:gd name="T111" fmla="*/ 0 h 705"/>
                <a:gd name="T112" fmla="*/ 0 w 694"/>
                <a:gd name="T113" fmla="*/ 0 h 7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705"/>
                <a:gd name="T173" fmla="*/ 694 w 694"/>
                <a:gd name="T174" fmla="*/ 705 h 7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705">
                  <a:moveTo>
                    <a:pt x="545" y="351"/>
                  </a:moveTo>
                  <a:lnTo>
                    <a:pt x="545" y="376"/>
                  </a:lnTo>
                  <a:lnTo>
                    <a:pt x="530" y="428"/>
                  </a:lnTo>
                  <a:lnTo>
                    <a:pt x="500" y="475"/>
                  </a:lnTo>
                  <a:lnTo>
                    <a:pt x="459" y="512"/>
                  </a:lnTo>
                  <a:lnTo>
                    <a:pt x="410" y="537"/>
                  </a:lnTo>
                  <a:lnTo>
                    <a:pt x="355" y="547"/>
                  </a:lnTo>
                  <a:lnTo>
                    <a:pt x="300" y="542"/>
                  </a:lnTo>
                  <a:lnTo>
                    <a:pt x="249" y="522"/>
                  </a:lnTo>
                  <a:lnTo>
                    <a:pt x="205" y="487"/>
                  </a:lnTo>
                  <a:lnTo>
                    <a:pt x="173" y="443"/>
                  </a:lnTo>
                  <a:lnTo>
                    <a:pt x="154" y="391"/>
                  </a:lnTo>
                  <a:lnTo>
                    <a:pt x="149" y="336"/>
                  </a:lnTo>
                  <a:lnTo>
                    <a:pt x="161" y="281"/>
                  </a:lnTo>
                  <a:lnTo>
                    <a:pt x="186" y="233"/>
                  </a:lnTo>
                  <a:lnTo>
                    <a:pt x="225" y="194"/>
                  </a:lnTo>
                  <a:lnTo>
                    <a:pt x="273" y="165"/>
                  </a:lnTo>
                  <a:lnTo>
                    <a:pt x="325" y="155"/>
                  </a:lnTo>
                  <a:lnTo>
                    <a:pt x="380" y="160"/>
                  </a:lnTo>
                  <a:lnTo>
                    <a:pt x="433" y="175"/>
                  </a:lnTo>
                  <a:lnTo>
                    <a:pt x="477" y="203"/>
                  </a:lnTo>
                  <a:lnTo>
                    <a:pt x="513" y="244"/>
                  </a:lnTo>
                  <a:lnTo>
                    <a:pt x="537" y="299"/>
                  </a:lnTo>
                  <a:lnTo>
                    <a:pt x="545" y="351"/>
                  </a:lnTo>
                  <a:lnTo>
                    <a:pt x="694" y="351"/>
                  </a:lnTo>
                  <a:lnTo>
                    <a:pt x="689" y="281"/>
                  </a:lnTo>
                  <a:lnTo>
                    <a:pt x="667" y="214"/>
                  </a:lnTo>
                  <a:lnTo>
                    <a:pt x="635" y="153"/>
                  </a:lnTo>
                  <a:lnTo>
                    <a:pt x="588" y="100"/>
                  </a:lnTo>
                  <a:lnTo>
                    <a:pt x="531" y="52"/>
                  </a:lnTo>
                  <a:lnTo>
                    <a:pt x="466" y="21"/>
                  </a:lnTo>
                  <a:lnTo>
                    <a:pt x="399" y="3"/>
                  </a:lnTo>
                  <a:lnTo>
                    <a:pt x="331" y="0"/>
                  </a:lnTo>
                  <a:lnTo>
                    <a:pt x="253" y="14"/>
                  </a:lnTo>
                  <a:lnTo>
                    <a:pt x="189" y="39"/>
                  </a:lnTo>
                  <a:lnTo>
                    <a:pt x="131" y="75"/>
                  </a:lnTo>
                  <a:lnTo>
                    <a:pt x="79" y="124"/>
                  </a:lnTo>
                  <a:lnTo>
                    <a:pt x="39" y="185"/>
                  </a:lnTo>
                  <a:lnTo>
                    <a:pt x="13" y="252"/>
                  </a:lnTo>
                  <a:lnTo>
                    <a:pt x="0" y="324"/>
                  </a:lnTo>
                  <a:lnTo>
                    <a:pt x="0" y="391"/>
                  </a:lnTo>
                  <a:lnTo>
                    <a:pt x="11" y="463"/>
                  </a:lnTo>
                  <a:lnTo>
                    <a:pt x="42" y="529"/>
                  </a:lnTo>
                  <a:lnTo>
                    <a:pt x="82" y="584"/>
                  </a:lnTo>
                  <a:lnTo>
                    <a:pt x="136" y="634"/>
                  </a:lnTo>
                  <a:lnTo>
                    <a:pt x="197" y="672"/>
                  </a:lnTo>
                  <a:lnTo>
                    <a:pt x="265" y="695"/>
                  </a:lnTo>
                  <a:lnTo>
                    <a:pt x="336" y="705"/>
                  </a:lnTo>
                  <a:lnTo>
                    <a:pt x="407" y="699"/>
                  </a:lnTo>
                  <a:lnTo>
                    <a:pt x="476" y="680"/>
                  </a:lnTo>
                  <a:lnTo>
                    <a:pt x="540" y="646"/>
                  </a:lnTo>
                  <a:lnTo>
                    <a:pt x="596" y="601"/>
                  </a:lnTo>
                  <a:lnTo>
                    <a:pt x="640" y="547"/>
                  </a:lnTo>
                  <a:lnTo>
                    <a:pt x="667" y="484"/>
                  </a:lnTo>
                  <a:lnTo>
                    <a:pt x="689" y="412"/>
                  </a:lnTo>
                  <a:lnTo>
                    <a:pt x="694" y="351"/>
                  </a:lnTo>
                  <a:lnTo>
                    <a:pt x="545" y="351"/>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55" name="Freeform 9"/>
            <p:cNvSpPr>
              <a:spLocks/>
            </p:cNvSpPr>
            <p:nvPr/>
          </p:nvSpPr>
          <p:spPr bwMode="auto">
            <a:xfrm>
              <a:off x="2323" y="1738"/>
              <a:ext cx="1408" cy="1599"/>
            </a:xfrm>
            <a:custGeom>
              <a:avLst/>
              <a:gdLst>
                <a:gd name="T0" fmla="*/ 0 w 4225"/>
                <a:gd name="T1" fmla="*/ 0 h 4799"/>
                <a:gd name="T2" fmla="*/ 0 w 4225"/>
                <a:gd name="T3" fmla="*/ 0 h 4799"/>
                <a:gd name="T4" fmla="*/ 0 w 4225"/>
                <a:gd name="T5" fmla="*/ 0 h 4799"/>
                <a:gd name="T6" fmla="*/ 0 w 4225"/>
                <a:gd name="T7" fmla="*/ 0 h 4799"/>
                <a:gd name="T8" fmla="*/ 0 w 4225"/>
                <a:gd name="T9" fmla="*/ 0 h 4799"/>
                <a:gd name="T10" fmla="*/ 0 w 4225"/>
                <a:gd name="T11" fmla="*/ 0 h 4799"/>
                <a:gd name="T12" fmla="*/ 0 w 4225"/>
                <a:gd name="T13" fmla="*/ 0 h 4799"/>
                <a:gd name="T14" fmla="*/ 0 w 4225"/>
                <a:gd name="T15" fmla="*/ 0 h 4799"/>
                <a:gd name="T16" fmla="*/ 0 w 4225"/>
                <a:gd name="T17" fmla="*/ 0 h 4799"/>
                <a:gd name="T18" fmla="*/ 0 w 4225"/>
                <a:gd name="T19" fmla="*/ 0 h 4799"/>
                <a:gd name="T20" fmla="*/ 0 w 4225"/>
                <a:gd name="T21" fmla="*/ 0 h 4799"/>
                <a:gd name="T22" fmla="*/ 0 w 4225"/>
                <a:gd name="T23" fmla="*/ 0 h 4799"/>
                <a:gd name="T24" fmla="*/ 0 w 4225"/>
                <a:gd name="T25" fmla="*/ 0 h 4799"/>
                <a:gd name="T26" fmla="*/ 0 w 4225"/>
                <a:gd name="T27" fmla="*/ 0 h 4799"/>
                <a:gd name="T28" fmla="*/ 0 w 4225"/>
                <a:gd name="T29" fmla="*/ 0 h 4799"/>
                <a:gd name="T30" fmla="*/ 0 w 4225"/>
                <a:gd name="T31" fmla="*/ 0 h 4799"/>
                <a:gd name="T32" fmla="*/ 0 w 4225"/>
                <a:gd name="T33" fmla="*/ 0 h 4799"/>
                <a:gd name="T34" fmla="*/ 0 w 4225"/>
                <a:gd name="T35" fmla="*/ 0 h 4799"/>
                <a:gd name="T36" fmla="*/ 0 w 4225"/>
                <a:gd name="T37" fmla="*/ 0 h 4799"/>
                <a:gd name="T38" fmla="*/ 0 w 4225"/>
                <a:gd name="T39" fmla="*/ 0 h 4799"/>
                <a:gd name="T40" fmla="*/ 0 w 4225"/>
                <a:gd name="T41" fmla="*/ 0 h 4799"/>
                <a:gd name="T42" fmla="*/ 0 w 4225"/>
                <a:gd name="T43" fmla="*/ 0 h 4799"/>
                <a:gd name="T44" fmla="*/ 0 w 4225"/>
                <a:gd name="T45" fmla="*/ 0 h 4799"/>
                <a:gd name="T46" fmla="*/ 0 w 4225"/>
                <a:gd name="T47" fmla="*/ 0 h 4799"/>
                <a:gd name="T48" fmla="*/ 0 w 4225"/>
                <a:gd name="T49" fmla="*/ 0 h 4799"/>
                <a:gd name="T50" fmla="*/ 0 w 4225"/>
                <a:gd name="T51" fmla="*/ 0 h 4799"/>
                <a:gd name="T52" fmla="*/ 0 w 4225"/>
                <a:gd name="T53" fmla="*/ 0 h 4799"/>
                <a:gd name="T54" fmla="*/ 0 w 4225"/>
                <a:gd name="T55" fmla="*/ 0 h 4799"/>
                <a:gd name="T56" fmla="*/ 0 w 4225"/>
                <a:gd name="T57" fmla="*/ 0 h 4799"/>
                <a:gd name="T58" fmla="*/ 0 w 4225"/>
                <a:gd name="T59" fmla="*/ 0 h 4799"/>
                <a:gd name="T60" fmla="*/ 0 w 4225"/>
                <a:gd name="T61" fmla="*/ 0 h 4799"/>
                <a:gd name="T62" fmla="*/ 0 w 4225"/>
                <a:gd name="T63" fmla="*/ 0 h 4799"/>
                <a:gd name="T64" fmla="*/ 0 w 4225"/>
                <a:gd name="T65" fmla="*/ 0 h 4799"/>
                <a:gd name="T66" fmla="*/ 0 w 4225"/>
                <a:gd name="T67" fmla="*/ 0 h 4799"/>
                <a:gd name="T68" fmla="*/ 0 w 4225"/>
                <a:gd name="T69" fmla="*/ 0 h 4799"/>
                <a:gd name="T70" fmla="*/ 0 w 4225"/>
                <a:gd name="T71" fmla="*/ 0 h 4799"/>
                <a:gd name="T72" fmla="*/ 0 w 4225"/>
                <a:gd name="T73" fmla="*/ 0 h 4799"/>
                <a:gd name="T74" fmla="*/ 0 w 4225"/>
                <a:gd name="T75" fmla="*/ 0 h 4799"/>
                <a:gd name="T76" fmla="*/ 0 w 4225"/>
                <a:gd name="T77" fmla="*/ 0 h 4799"/>
                <a:gd name="T78" fmla="*/ 0 w 4225"/>
                <a:gd name="T79" fmla="*/ 0 h 4799"/>
                <a:gd name="T80" fmla="*/ 0 w 4225"/>
                <a:gd name="T81" fmla="*/ 0 h 4799"/>
                <a:gd name="T82" fmla="*/ 0 w 4225"/>
                <a:gd name="T83" fmla="*/ 0 h 4799"/>
                <a:gd name="T84" fmla="*/ 0 w 4225"/>
                <a:gd name="T85" fmla="*/ 0 h 47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25"/>
                <a:gd name="T130" fmla="*/ 0 h 4799"/>
                <a:gd name="T131" fmla="*/ 4225 w 4225"/>
                <a:gd name="T132" fmla="*/ 4799 h 47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25" h="4799">
                  <a:moveTo>
                    <a:pt x="2216" y="4799"/>
                  </a:moveTo>
                  <a:lnTo>
                    <a:pt x="2224" y="4563"/>
                  </a:lnTo>
                  <a:lnTo>
                    <a:pt x="2244" y="4291"/>
                  </a:lnTo>
                  <a:lnTo>
                    <a:pt x="2279" y="4022"/>
                  </a:lnTo>
                  <a:lnTo>
                    <a:pt x="2331" y="3755"/>
                  </a:lnTo>
                  <a:lnTo>
                    <a:pt x="2402" y="3490"/>
                  </a:lnTo>
                  <a:lnTo>
                    <a:pt x="2427" y="3410"/>
                  </a:lnTo>
                  <a:lnTo>
                    <a:pt x="2670" y="3410"/>
                  </a:lnTo>
                  <a:lnTo>
                    <a:pt x="2724" y="3254"/>
                  </a:lnTo>
                  <a:lnTo>
                    <a:pt x="2480" y="3254"/>
                  </a:lnTo>
                  <a:lnTo>
                    <a:pt x="2587" y="2981"/>
                  </a:lnTo>
                  <a:lnTo>
                    <a:pt x="2702" y="2734"/>
                  </a:lnTo>
                  <a:lnTo>
                    <a:pt x="2834" y="2495"/>
                  </a:lnTo>
                  <a:lnTo>
                    <a:pt x="2980" y="2265"/>
                  </a:lnTo>
                  <a:lnTo>
                    <a:pt x="3117" y="2040"/>
                  </a:lnTo>
                  <a:lnTo>
                    <a:pt x="3180" y="1933"/>
                  </a:lnTo>
                  <a:lnTo>
                    <a:pt x="3252" y="1805"/>
                  </a:lnTo>
                  <a:lnTo>
                    <a:pt x="3368" y="1589"/>
                  </a:lnTo>
                  <a:lnTo>
                    <a:pt x="3479" y="1351"/>
                  </a:lnTo>
                  <a:lnTo>
                    <a:pt x="3576" y="1113"/>
                  </a:lnTo>
                  <a:lnTo>
                    <a:pt x="3661" y="861"/>
                  </a:lnTo>
                  <a:lnTo>
                    <a:pt x="3675" y="808"/>
                  </a:lnTo>
                  <a:lnTo>
                    <a:pt x="3725" y="827"/>
                  </a:lnTo>
                  <a:lnTo>
                    <a:pt x="3725" y="1751"/>
                  </a:lnTo>
                  <a:lnTo>
                    <a:pt x="3869" y="1751"/>
                  </a:lnTo>
                  <a:lnTo>
                    <a:pt x="3869" y="859"/>
                  </a:lnTo>
                  <a:lnTo>
                    <a:pt x="4225" y="859"/>
                  </a:lnTo>
                  <a:lnTo>
                    <a:pt x="3716" y="665"/>
                  </a:lnTo>
                  <a:lnTo>
                    <a:pt x="3731" y="600"/>
                  </a:lnTo>
                  <a:lnTo>
                    <a:pt x="3783" y="343"/>
                  </a:lnTo>
                  <a:lnTo>
                    <a:pt x="3825" y="85"/>
                  </a:lnTo>
                  <a:lnTo>
                    <a:pt x="3833" y="0"/>
                  </a:lnTo>
                  <a:lnTo>
                    <a:pt x="3256" y="0"/>
                  </a:lnTo>
                  <a:lnTo>
                    <a:pt x="3241" y="125"/>
                  </a:lnTo>
                  <a:lnTo>
                    <a:pt x="3204" y="372"/>
                  </a:lnTo>
                  <a:lnTo>
                    <a:pt x="3185" y="461"/>
                  </a:lnTo>
                  <a:lnTo>
                    <a:pt x="3153" y="605"/>
                  </a:lnTo>
                  <a:lnTo>
                    <a:pt x="3074" y="852"/>
                  </a:lnTo>
                  <a:lnTo>
                    <a:pt x="2978" y="1089"/>
                  </a:lnTo>
                  <a:lnTo>
                    <a:pt x="2865" y="1319"/>
                  </a:lnTo>
                  <a:lnTo>
                    <a:pt x="2731" y="1542"/>
                  </a:lnTo>
                  <a:lnTo>
                    <a:pt x="2587" y="1751"/>
                  </a:lnTo>
                  <a:lnTo>
                    <a:pt x="2347" y="1751"/>
                  </a:lnTo>
                  <a:lnTo>
                    <a:pt x="2712" y="1151"/>
                  </a:lnTo>
                  <a:lnTo>
                    <a:pt x="2731" y="1115"/>
                  </a:lnTo>
                  <a:lnTo>
                    <a:pt x="2744" y="1076"/>
                  </a:lnTo>
                  <a:lnTo>
                    <a:pt x="2744" y="1034"/>
                  </a:lnTo>
                  <a:lnTo>
                    <a:pt x="2741" y="1007"/>
                  </a:lnTo>
                  <a:lnTo>
                    <a:pt x="2730" y="982"/>
                  </a:lnTo>
                  <a:lnTo>
                    <a:pt x="2708" y="962"/>
                  </a:lnTo>
                  <a:lnTo>
                    <a:pt x="2674" y="937"/>
                  </a:lnTo>
                  <a:lnTo>
                    <a:pt x="2638" y="921"/>
                  </a:lnTo>
                  <a:lnTo>
                    <a:pt x="2606" y="918"/>
                  </a:lnTo>
                  <a:lnTo>
                    <a:pt x="2252" y="918"/>
                  </a:lnTo>
                  <a:lnTo>
                    <a:pt x="2170" y="925"/>
                  </a:lnTo>
                  <a:lnTo>
                    <a:pt x="2118" y="943"/>
                  </a:lnTo>
                  <a:lnTo>
                    <a:pt x="2069" y="980"/>
                  </a:lnTo>
                  <a:lnTo>
                    <a:pt x="2024" y="1024"/>
                  </a:lnTo>
                  <a:lnTo>
                    <a:pt x="1976" y="1087"/>
                  </a:lnTo>
                  <a:lnTo>
                    <a:pt x="1969" y="1106"/>
                  </a:lnTo>
                  <a:lnTo>
                    <a:pt x="1545" y="1751"/>
                  </a:lnTo>
                  <a:lnTo>
                    <a:pt x="1084" y="1751"/>
                  </a:lnTo>
                  <a:lnTo>
                    <a:pt x="1011" y="1760"/>
                  </a:lnTo>
                  <a:lnTo>
                    <a:pt x="945" y="1787"/>
                  </a:lnTo>
                  <a:lnTo>
                    <a:pt x="884" y="1830"/>
                  </a:lnTo>
                  <a:lnTo>
                    <a:pt x="838" y="1882"/>
                  </a:lnTo>
                  <a:lnTo>
                    <a:pt x="795" y="1945"/>
                  </a:lnTo>
                  <a:lnTo>
                    <a:pt x="728" y="2057"/>
                  </a:lnTo>
                  <a:lnTo>
                    <a:pt x="582" y="2309"/>
                  </a:lnTo>
                  <a:lnTo>
                    <a:pt x="455" y="2551"/>
                  </a:lnTo>
                  <a:lnTo>
                    <a:pt x="317" y="2849"/>
                  </a:lnTo>
                  <a:lnTo>
                    <a:pt x="194" y="3156"/>
                  </a:lnTo>
                  <a:lnTo>
                    <a:pt x="84" y="3467"/>
                  </a:lnTo>
                  <a:lnTo>
                    <a:pt x="0" y="3759"/>
                  </a:lnTo>
                  <a:lnTo>
                    <a:pt x="117" y="3759"/>
                  </a:lnTo>
                  <a:lnTo>
                    <a:pt x="48" y="4241"/>
                  </a:lnTo>
                  <a:lnTo>
                    <a:pt x="44" y="4271"/>
                  </a:lnTo>
                  <a:lnTo>
                    <a:pt x="44" y="4302"/>
                  </a:lnTo>
                  <a:lnTo>
                    <a:pt x="48" y="4332"/>
                  </a:lnTo>
                  <a:lnTo>
                    <a:pt x="57" y="4361"/>
                  </a:lnTo>
                  <a:lnTo>
                    <a:pt x="79" y="4386"/>
                  </a:lnTo>
                  <a:lnTo>
                    <a:pt x="111" y="4400"/>
                  </a:lnTo>
                  <a:lnTo>
                    <a:pt x="153" y="4406"/>
                  </a:lnTo>
                  <a:lnTo>
                    <a:pt x="400" y="4406"/>
                  </a:lnTo>
                  <a:lnTo>
                    <a:pt x="400" y="4799"/>
                  </a:lnTo>
                  <a:lnTo>
                    <a:pt x="2216" y="4799"/>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56" name="Freeform 10"/>
            <p:cNvSpPr>
              <a:spLocks/>
            </p:cNvSpPr>
            <p:nvPr/>
          </p:nvSpPr>
          <p:spPr bwMode="auto">
            <a:xfrm>
              <a:off x="2323" y="1738"/>
              <a:ext cx="1408" cy="1599"/>
            </a:xfrm>
            <a:custGeom>
              <a:avLst/>
              <a:gdLst>
                <a:gd name="T0" fmla="*/ 0 w 4225"/>
                <a:gd name="T1" fmla="*/ 0 h 4799"/>
                <a:gd name="T2" fmla="*/ 0 w 4225"/>
                <a:gd name="T3" fmla="*/ 0 h 4799"/>
                <a:gd name="T4" fmla="*/ 0 w 4225"/>
                <a:gd name="T5" fmla="*/ 0 h 4799"/>
                <a:gd name="T6" fmla="*/ 0 w 4225"/>
                <a:gd name="T7" fmla="*/ 0 h 4799"/>
                <a:gd name="T8" fmla="*/ 0 w 4225"/>
                <a:gd name="T9" fmla="*/ 0 h 4799"/>
                <a:gd name="T10" fmla="*/ 0 w 4225"/>
                <a:gd name="T11" fmla="*/ 0 h 4799"/>
                <a:gd name="T12" fmla="*/ 0 w 4225"/>
                <a:gd name="T13" fmla="*/ 0 h 4799"/>
                <a:gd name="T14" fmla="*/ 0 w 4225"/>
                <a:gd name="T15" fmla="*/ 0 h 4799"/>
                <a:gd name="T16" fmla="*/ 0 w 4225"/>
                <a:gd name="T17" fmla="*/ 0 h 4799"/>
                <a:gd name="T18" fmla="*/ 0 w 4225"/>
                <a:gd name="T19" fmla="*/ 0 h 4799"/>
                <a:gd name="T20" fmla="*/ 0 w 4225"/>
                <a:gd name="T21" fmla="*/ 0 h 4799"/>
                <a:gd name="T22" fmla="*/ 0 w 4225"/>
                <a:gd name="T23" fmla="*/ 0 h 4799"/>
                <a:gd name="T24" fmla="*/ 0 w 4225"/>
                <a:gd name="T25" fmla="*/ 0 h 4799"/>
                <a:gd name="T26" fmla="*/ 0 w 4225"/>
                <a:gd name="T27" fmla="*/ 0 h 4799"/>
                <a:gd name="T28" fmla="*/ 0 w 4225"/>
                <a:gd name="T29" fmla="*/ 0 h 4799"/>
                <a:gd name="T30" fmla="*/ 0 w 4225"/>
                <a:gd name="T31" fmla="*/ 0 h 4799"/>
                <a:gd name="T32" fmla="*/ 0 w 4225"/>
                <a:gd name="T33" fmla="*/ 0 h 4799"/>
                <a:gd name="T34" fmla="*/ 0 w 4225"/>
                <a:gd name="T35" fmla="*/ 0 h 4799"/>
                <a:gd name="T36" fmla="*/ 0 w 4225"/>
                <a:gd name="T37" fmla="*/ 0 h 4799"/>
                <a:gd name="T38" fmla="*/ 0 w 4225"/>
                <a:gd name="T39" fmla="*/ 0 h 4799"/>
                <a:gd name="T40" fmla="*/ 0 w 4225"/>
                <a:gd name="T41" fmla="*/ 0 h 4799"/>
                <a:gd name="T42" fmla="*/ 0 w 4225"/>
                <a:gd name="T43" fmla="*/ 0 h 4799"/>
                <a:gd name="T44" fmla="*/ 0 w 4225"/>
                <a:gd name="T45" fmla="*/ 0 h 4799"/>
                <a:gd name="T46" fmla="*/ 0 w 4225"/>
                <a:gd name="T47" fmla="*/ 0 h 4799"/>
                <a:gd name="T48" fmla="*/ 0 w 4225"/>
                <a:gd name="T49" fmla="*/ 0 h 4799"/>
                <a:gd name="T50" fmla="*/ 0 w 4225"/>
                <a:gd name="T51" fmla="*/ 0 h 4799"/>
                <a:gd name="T52" fmla="*/ 0 w 4225"/>
                <a:gd name="T53" fmla="*/ 0 h 4799"/>
                <a:gd name="T54" fmla="*/ 0 w 4225"/>
                <a:gd name="T55" fmla="*/ 0 h 4799"/>
                <a:gd name="T56" fmla="*/ 0 w 4225"/>
                <a:gd name="T57" fmla="*/ 0 h 4799"/>
                <a:gd name="T58" fmla="*/ 0 w 4225"/>
                <a:gd name="T59" fmla="*/ 0 h 4799"/>
                <a:gd name="T60" fmla="*/ 0 w 4225"/>
                <a:gd name="T61" fmla="*/ 0 h 4799"/>
                <a:gd name="T62" fmla="*/ 0 w 4225"/>
                <a:gd name="T63" fmla="*/ 0 h 4799"/>
                <a:gd name="T64" fmla="*/ 0 w 4225"/>
                <a:gd name="T65" fmla="*/ 0 h 4799"/>
                <a:gd name="T66" fmla="*/ 0 w 4225"/>
                <a:gd name="T67" fmla="*/ 0 h 4799"/>
                <a:gd name="T68" fmla="*/ 0 w 4225"/>
                <a:gd name="T69" fmla="*/ 0 h 4799"/>
                <a:gd name="T70" fmla="*/ 0 w 4225"/>
                <a:gd name="T71" fmla="*/ 0 h 4799"/>
                <a:gd name="T72" fmla="*/ 0 w 4225"/>
                <a:gd name="T73" fmla="*/ 0 h 4799"/>
                <a:gd name="T74" fmla="*/ 0 w 4225"/>
                <a:gd name="T75" fmla="*/ 0 h 4799"/>
                <a:gd name="T76" fmla="*/ 0 w 4225"/>
                <a:gd name="T77" fmla="*/ 0 h 4799"/>
                <a:gd name="T78" fmla="*/ 0 w 4225"/>
                <a:gd name="T79" fmla="*/ 0 h 4799"/>
                <a:gd name="T80" fmla="*/ 0 w 4225"/>
                <a:gd name="T81" fmla="*/ 0 h 4799"/>
                <a:gd name="T82" fmla="*/ 0 w 4225"/>
                <a:gd name="T83" fmla="*/ 0 h 4799"/>
                <a:gd name="T84" fmla="*/ 0 w 4225"/>
                <a:gd name="T85" fmla="*/ 0 h 47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25"/>
                <a:gd name="T130" fmla="*/ 0 h 4799"/>
                <a:gd name="T131" fmla="*/ 4225 w 4225"/>
                <a:gd name="T132" fmla="*/ 4799 h 47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25" h="4799">
                  <a:moveTo>
                    <a:pt x="2216" y="4799"/>
                  </a:moveTo>
                  <a:lnTo>
                    <a:pt x="2224" y="4563"/>
                  </a:lnTo>
                  <a:lnTo>
                    <a:pt x="2244" y="4291"/>
                  </a:lnTo>
                  <a:lnTo>
                    <a:pt x="2279" y="4022"/>
                  </a:lnTo>
                  <a:lnTo>
                    <a:pt x="2331" y="3755"/>
                  </a:lnTo>
                  <a:lnTo>
                    <a:pt x="2402" y="3490"/>
                  </a:lnTo>
                  <a:lnTo>
                    <a:pt x="2427" y="3410"/>
                  </a:lnTo>
                  <a:lnTo>
                    <a:pt x="2670" y="3410"/>
                  </a:lnTo>
                  <a:lnTo>
                    <a:pt x="2724" y="3254"/>
                  </a:lnTo>
                  <a:lnTo>
                    <a:pt x="2480" y="3254"/>
                  </a:lnTo>
                  <a:lnTo>
                    <a:pt x="2587" y="2981"/>
                  </a:lnTo>
                  <a:lnTo>
                    <a:pt x="2702" y="2734"/>
                  </a:lnTo>
                  <a:lnTo>
                    <a:pt x="2834" y="2495"/>
                  </a:lnTo>
                  <a:lnTo>
                    <a:pt x="2980" y="2265"/>
                  </a:lnTo>
                  <a:lnTo>
                    <a:pt x="3117" y="2040"/>
                  </a:lnTo>
                  <a:lnTo>
                    <a:pt x="3180" y="1933"/>
                  </a:lnTo>
                  <a:lnTo>
                    <a:pt x="3252" y="1805"/>
                  </a:lnTo>
                  <a:lnTo>
                    <a:pt x="3368" y="1589"/>
                  </a:lnTo>
                  <a:lnTo>
                    <a:pt x="3479" y="1351"/>
                  </a:lnTo>
                  <a:lnTo>
                    <a:pt x="3576" y="1113"/>
                  </a:lnTo>
                  <a:lnTo>
                    <a:pt x="3661" y="861"/>
                  </a:lnTo>
                  <a:lnTo>
                    <a:pt x="3675" y="808"/>
                  </a:lnTo>
                  <a:lnTo>
                    <a:pt x="3725" y="827"/>
                  </a:lnTo>
                  <a:lnTo>
                    <a:pt x="3725" y="1751"/>
                  </a:lnTo>
                  <a:lnTo>
                    <a:pt x="3869" y="1751"/>
                  </a:lnTo>
                  <a:lnTo>
                    <a:pt x="3869" y="859"/>
                  </a:lnTo>
                  <a:lnTo>
                    <a:pt x="4225" y="859"/>
                  </a:lnTo>
                  <a:lnTo>
                    <a:pt x="3716" y="665"/>
                  </a:lnTo>
                  <a:lnTo>
                    <a:pt x="3731" y="600"/>
                  </a:lnTo>
                  <a:lnTo>
                    <a:pt x="3783" y="343"/>
                  </a:lnTo>
                  <a:lnTo>
                    <a:pt x="3825" y="85"/>
                  </a:lnTo>
                  <a:lnTo>
                    <a:pt x="3833" y="0"/>
                  </a:lnTo>
                  <a:lnTo>
                    <a:pt x="3256" y="0"/>
                  </a:lnTo>
                  <a:lnTo>
                    <a:pt x="3241" y="125"/>
                  </a:lnTo>
                  <a:lnTo>
                    <a:pt x="3204" y="372"/>
                  </a:lnTo>
                  <a:lnTo>
                    <a:pt x="3185" y="461"/>
                  </a:lnTo>
                  <a:lnTo>
                    <a:pt x="3153" y="605"/>
                  </a:lnTo>
                  <a:lnTo>
                    <a:pt x="3074" y="852"/>
                  </a:lnTo>
                  <a:lnTo>
                    <a:pt x="2978" y="1089"/>
                  </a:lnTo>
                  <a:lnTo>
                    <a:pt x="2865" y="1319"/>
                  </a:lnTo>
                  <a:lnTo>
                    <a:pt x="2731" y="1542"/>
                  </a:lnTo>
                  <a:lnTo>
                    <a:pt x="2587" y="1751"/>
                  </a:lnTo>
                  <a:lnTo>
                    <a:pt x="2347" y="1751"/>
                  </a:lnTo>
                  <a:lnTo>
                    <a:pt x="2712" y="1151"/>
                  </a:lnTo>
                  <a:lnTo>
                    <a:pt x="2731" y="1115"/>
                  </a:lnTo>
                  <a:lnTo>
                    <a:pt x="2744" y="1076"/>
                  </a:lnTo>
                  <a:lnTo>
                    <a:pt x="2744" y="1034"/>
                  </a:lnTo>
                  <a:lnTo>
                    <a:pt x="2741" y="1007"/>
                  </a:lnTo>
                  <a:lnTo>
                    <a:pt x="2730" y="982"/>
                  </a:lnTo>
                  <a:lnTo>
                    <a:pt x="2708" y="962"/>
                  </a:lnTo>
                  <a:lnTo>
                    <a:pt x="2674" y="937"/>
                  </a:lnTo>
                  <a:lnTo>
                    <a:pt x="2638" y="921"/>
                  </a:lnTo>
                  <a:lnTo>
                    <a:pt x="2606" y="918"/>
                  </a:lnTo>
                  <a:lnTo>
                    <a:pt x="2252" y="918"/>
                  </a:lnTo>
                  <a:lnTo>
                    <a:pt x="2170" y="925"/>
                  </a:lnTo>
                  <a:lnTo>
                    <a:pt x="2118" y="943"/>
                  </a:lnTo>
                  <a:lnTo>
                    <a:pt x="2069" y="980"/>
                  </a:lnTo>
                  <a:lnTo>
                    <a:pt x="2024" y="1024"/>
                  </a:lnTo>
                  <a:lnTo>
                    <a:pt x="1976" y="1087"/>
                  </a:lnTo>
                  <a:lnTo>
                    <a:pt x="1969" y="1106"/>
                  </a:lnTo>
                  <a:lnTo>
                    <a:pt x="1545" y="1751"/>
                  </a:lnTo>
                  <a:lnTo>
                    <a:pt x="1084" y="1751"/>
                  </a:lnTo>
                  <a:lnTo>
                    <a:pt x="1011" y="1760"/>
                  </a:lnTo>
                  <a:lnTo>
                    <a:pt x="945" y="1787"/>
                  </a:lnTo>
                  <a:lnTo>
                    <a:pt x="884" y="1830"/>
                  </a:lnTo>
                  <a:lnTo>
                    <a:pt x="838" y="1882"/>
                  </a:lnTo>
                  <a:lnTo>
                    <a:pt x="795" y="1945"/>
                  </a:lnTo>
                  <a:lnTo>
                    <a:pt x="728" y="2057"/>
                  </a:lnTo>
                  <a:lnTo>
                    <a:pt x="582" y="2309"/>
                  </a:lnTo>
                  <a:lnTo>
                    <a:pt x="455" y="2551"/>
                  </a:lnTo>
                  <a:lnTo>
                    <a:pt x="317" y="2849"/>
                  </a:lnTo>
                  <a:lnTo>
                    <a:pt x="194" y="3156"/>
                  </a:lnTo>
                  <a:lnTo>
                    <a:pt x="84" y="3467"/>
                  </a:lnTo>
                  <a:lnTo>
                    <a:pt x="0" y="3759"/>
                  </a:lnTo>
                  <a:lnTo>
                    <a:pt x="117" y="3759"/>
                  </a:lnTo>
                  <a:lnTo>
                    <a:pt x="48" y="4241"/>
                  </a:lnTo>
                  <a:lnTo>
                    <a:pt x="44" y="4271"/>
                  </a:lnTo>
                  <a:lnTo>
                    <a:pt x="44" y="4302"/>
                  </a:lnTo>
                  <a:lnTo>
                    <a:pt x="48" y="4332"/>
                  </a:lnTo>
                  <a:lnTo>
                    <a:pt x="57" y="4361"/>
                  </a:lnTo>
                  <a:lnTo>
                    <a:pt x="79" y="4386"/>
                  </a:lnTo>
                  <a:lnTo>
                    <a:pt x="111" y="4400"/>
                  </a:lnTo>
                  <a:lnTo>
                    <a:pt x="153" y="4406"/>
                  </a:lnTo>
                  <a:lnTo>
                    <a:pt x="400" y="4406"/>
                  </a:lnTo>
                  <a:lnTo>
                    <a:pt x="400" y="4799"/>
                  </a:lnTo>
                  <a:lnTo>
                    <a:pt x="2216" y="4799"/>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57" name="Freeform 11"/>
            <p:cNvSpPr>
              <a:spLocks/>
            </p:cNvSpPr>
            <p:nvPr/>
          </p:nvSpPr>
          <p:spPr bwMode="auto">
            <a:xfrm>
              <a:off x="3412" y="1400"/>
              <a:ext cx="179" cy="290"/>
            </a:xfrm>
            <a:custGeom>
              <a:avLst/>
              <a:gdLst>
                <a:gd name="T0" fmla="*/ 0 w 536"/>
                <a:gd name="T1" fmla="*/ 0 h 870"/>
                <a:gd name="T2" fmla="*/ 0 w 536"/>
                <a:gd name="T3" fmla="*/ 0 h 870"/>
                <a:gd name="T4" fmla="*/ 0 w 536"/>
                <a:gd name="T5" fmla="*/ 0 h 870"/>
                <a:gd name="T6" fmla="*/ 0 w 536"/>
                <a:gd name="T7" fmla="*/ 0 h 870"/>
                <a:gd name="T8" fmla="*/ 0 w 536"/>
                <a:gd name="T9" fmla="*/ 0 h 870"/>
                <a:gd name="T10" fmla="*/ 0 w 536"/>
                <a:gd name="T11" fmla="*/ 0 h 870"/>
                <a:gd name="T12" fmla="*/ 0 w 536"/>
                <a:gd name="T13" fmla="*/ 0 h 870"/>
                <a:gd name="T14" fmla="*/ 0 w 536"/>
                <a:gd name="T15" fmla="*/ 0 h 870"/>
                <a:gd name="T16" fmla="*/ 0 w 536"/>
                <a:gd name="T17" fmla="*/ 0 h 870"/>
                <a:gd name="T18" fmla="*/ 0 w 536"/>
                <a:gd name="T19" fmla="*/ 0 h 870"/>
                <a:gd name="T20" fmla="*/ 0 w 536"/>
                <a:gd name="T21" fmla="*/ 0 h 870"/>
                <a:gd name="T22" fmla="*/ 0 w 536"/>
                <a:gd name="T23" fmla="*/ 0 h 870"/>
                <a:gd name="T24" fmla="*/ 0 w 536"/>
                <a:gd name="T25" fmla="*/ 0 h 8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6"/>
                <a:gd name="T40" fmla="*/ 0 h 870"/>
                <a:gd name="T41" fmla="*/ 536 w 536"/>
                <a:gd name="T42" fmla="*/ 870 h 8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6" h="870">
                  <a:moveTo>
                    <a:pt x="536" y="579"/>
                  </a:moveTo>
                  <a:lnTo>
                    <a:pt x="526" y="530"/>
                  </a:lnTo>
                  <a:lnTo>
                    <a:pt x="500" y="486"/>
                  </a:lnTo>
                  <a:lnTo>
                    <a:pt x="463" y="454"/>
                  </a:lnTo>
                  <a:lnTo>
                    <a:pt x="419" y="433"/>
                  </a:lnTo>
                  <a:lnTo>
                    <a:pt x="399" y="430"/>
                  </a:lnTo>
                  <a:lnTo>
                    <a:pt x="155" y="395"/>
                  </a:lnTo>
                  <a:lnTo>
                    <a:pt x="121" y="0"/>
                  </a:lnTo>
                  <a:lnTo>
                    <a:pt x="0" y="0"/>
                  </a:lnTo>
                  <a:lnTo>
                    <a:pt x="0" y="870"/>
                  </a:lnTo>
                  <a:lnTo>
                    <a:pt x="497" y="870"/>
                  </a:lnTo>
                  <a:lnTo>
                    <a:pt x="532" y="628"/>
                  </a:lnTo>
                  <a:lnTo>
                    <a:pt x="536" y="579"/>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58" name="Freeform 12"/>
            <p:cNvSpPr>
              <a:spLocks/>
            </p:cNvSpPr>
            <p:nvPr/>
          </p:nvSpPr>
          <p:spPr bwMode="auto">
            <a:xfrm>
              <a:off x="3412" y="1400"/>
              <a:ext cx="179" cy="290"/>
            </a:xfrm>
            <a:custGeom>
              <a:avLst/>
              <a:gdLst>
                <a:gd name="T0" fmla="*/ 0 w 536"/>
                <a:gd name="T1" fmla="*/ 0 h 870"/>
                <a:gd name="T2" fmla="*/ 0 w 536"/>
                <a:gd name="T3" fmla="*/ 0 h 870"/>
                <a:gd name="T4" fmla="*/ 0 w 536"/>
                <a:gd name="T5" fmla="*/ 0 h 870"/>
                <a:gd name="T6" fmla="*/ 0 w 536"/>
                <a:gd name="T7" fmla="*/ 0 h 870"/>
                <a:gd name="T8" fmla="*/ 0 w 536"/>
                <a:gd name="T9" fmla="*/ 0 h 870"/>
                <a:gd name="T10" fmla="*/ 0 w 536"/>
                <a:gd name="T11" fmla="*/ 0 h 870"/>
                <a:gd name="T12" fmla="*/ 0 w 536"/>
                <a:gd name="T13" fmla="*/ 0 h 870"/>
                <a:gd name="T14" fmla="*/ 0 w 536"/>
                <a:gd name="T15" fmla="*/ 0 h 870"/>
                <a:gd name="T16" fmla="*/ 0 w 536"/>
                <a:gd name="T17" fmla="*/ 0 h 870"/>
                <a:gd name="T18" fmla="*/ 0 w 536"/>
                <a:gd name="T19" fmla="*/ 0 h 870"/>
                <a:gd name="T20" fmla="*/ 0 w 536"/>
                <a:gd name="T21" fmla="*/ 0 h 870"/>
                <a:gd name="T22" fmla="*/ 0 w 536"/>
                <a:gd name="T23" fmla="*/ 0 h 870"/>
                <a:gd name="T24" fmla="*/ 0 w 536"/>
                <a:gd name="T25" fmla="*/ 0 h 8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6"/>
                <a:gd name="T40" fmla="*/ 0 h 870"/>
                <a:gd name="T41" fmla="*/ 536 w 536"/>
                <a:gd name="T42" fmla="*/ 870 h 8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6" h="870">
                  <a:moveTo>
                    <a:pt x="536" y="579"/>
                  </a:moveTo>
                  <a:lnTo>
                    <a:pt x="526" y="530"/>
                  </a:lnTo>
                  <a:lnTo>
                    <a:pt x="500" y="486"/>
                  </a:lnTo>
                  <a:lnTo>
                    <a:pt x="463" y="454"/>
                  </a:lnTo>
                  <a:lnTo>
                    <a:pt x="419" y="433"/>
                  </a:lnTo>
                  <a:lnTo>
                    <a:pt x="399" y="430"/>
                  </a:lnTo>
                  <a:lnTo>
                    <a:pt x="155" y="395"/>
                  </a:lnTo>
                  <a:lnTo>
                    <a:pt x="121" y="0"/>
                  </a:lnTo>
                  <a:lnTo>
                    <a:pt x="0" y="0"/>
                  </a:lnTo>
                  <a:lnTo>
                    <a:pt x="0" y="870"/>
                  </a:lnTo>
                  <a:lnTo>
                    <a:pt x="497" y="870"/>
                  </a:lnTo>
                  <a:lnTo>
                    <a:pt x="532" y="628"/>
                  </a:lnTo>
                  <a:lnTo>
                    <a:pt x="536" y="579"/>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59" name="Freeform 13"/>
            <p:cNvSpPr>
              <a:spLocks/>
            </p:cNvSpPr>
            <p:nvPr/>
          </p:nvSpPr>
          <p:spPr bwMode="auto">
            <a:xfrm>
              <a:off x="3178" y="1738"/>
              <a:ext cx="1277" cy="1599"/>
            </a:xfrm>
            <a:custGeom>
              <a:avLst/>
              <a:gdLst>
                <a:gd name="T0" fmla="*/ 0 w 3833"/>
                <a:gd name="T1" fmla="*/ 0 h 4799"/>
                <a:gd name="T2" fmla="*/ 0 w 3833"/>
                <a:gd name="T3" fmla="*/ 0 h 4799"/>
                <a:gd name="T4" fmla="*/ 0 w 3833"/>
                <a:gd name="T5" fmla="*/ 0 h 4799"/>
                <a:gd name="T6" fmla="*/ 0 w 3833"/>
                <a:gd name="T7" fmla="*/ 0 h 4799"/>
                <a:gd name="T8" fmla="*/ 0 w 3833"/>
                <a:gd name="T9" fmla="*/ 0 h 4799"/>
                <a:gd name="T10" fmla="*/ 0 w 3833"/>
                <a:gd name="T11" fmla="*/ 0 h 4799"/>
                <a:gd name="T12" fmla="*/ 0 w 3833"/>
                <a:gd name="T13" fmla="*/ 0 h 4799"/>
                <a:gd name="T14" fmla="*/ 0 w 3833"/>
                <a:gd name="T15" fmla="*/ 0 h 4799"/>
                <a:gd name="T16" fmla="*/ 0 w 3833"/>
                <a:gd name="T17" fmla="*/ 0 h 4799"/>
                <a:gd name="T18" fmla="*/ 0 w 3833"/>
                <a:gd name="T19" fmla="*/ 0 h 4799"/>
                <a:gd name="T20" fmla="*/ 0 w 3833"/>
                <a:gd name="T21" fmla="*/ 0 h 4799"/>
                <a:gd name="T22" fmla="*/ 0 w 3833"/>
                <a:gd name="T23" fmla="*/ 0 h 4799"/>
                <a:gd name="T24" fmla="*/ 0 w 3833"/>
                <a:gd name="T25" fmla="*/ 0 h 4799"/>
                <a:gd name="T26" fmla="*/ 0 w 3833"/>
                <a:gd name="T27" fmla="*/ 0 h 4799"/>
                <a:gd name="T28" fmla="*/ 0 w 3833"/>
                <a:gd name="T29" fmla="*/ 0 h 4799"/>
                <a:gd name="T30" fmla="*/ 0 w 3833"/>
                <a:gd name="T31" fmla="*/ 0 h 4799"/>
                <a:gd name="T32" fmla="*/ 0 w 3833"/>
                <a:gd name="T33" fmla="*/ 0 h 4799"/>
                <a:gd name="T34" fmla="*/ 0 w 3833"/>
                <a:gd name="T35" fmla="*/ 0 h 4799"/>
                <a:gd name="T36" fmla="*/ 0 w 3833"/>
                <a:gd name="T37" fmla="*/ 0 h 4799"/>
                <a:gd name="T38" fmla="*/ 0 w 3833"/>
                <a:gd name="T39" fmla="*/ 0 h 4799"/>
                <a:gd name="T40" fmla="*/ 0 w 3833"/>
                <a:gd name="T41" fmla="*/ 0 h 4799"/>
                <a:gd name="T42" fmla="*/ 0 w 3833"/>
                <a:gd name="T43" fmla="*/ 0 h 4799"/>
                <a:gd name="T44" fmla="*/ 0 w 3833"/>
                <a:gd name="T45" fmla="*/ 0 h 4799"/>
                <a:gd name="T46" fmla="*/ 0 w 3833"/>
                <a:gd name="T47" fmla="*/ 0 h 4799"/>
                <a:gd name="T48" fmla="*/ 0 w 3833"/>
                <a:gd name="T49" fmla="*/ 0 h 4799"/>
                <a:gd name="T50" fmla="*/ 0 w 3833"/>
                <a:gd name="T51" fmla="*/ 0 h 4799"/>
                <a:gd name="T52" fmla="*/ 0 w 3833"/>
                <a:gd name="T53" fmla="*/ 0 h 4799"/>
                <a:gd name="T54" fmla="*/ 0 w 3833"/>
                <a:gd name="T55" fmla="*/ 0 h 4799"/>
                <a:gd name="T56" fmla="*/ 0 w 3833"/>
                <a:gd name="T57" fmla="*/ 0 h 4799"/>
                <a:gd name="T58" fmla="*/ 0 w 3833"/>
                <a:gd name="T59" fmla="*/ 0 h 4799"/>
                <a:gd name="T60" fmla="*/ 0 w 3833"/>
                <a:gd name="T61" fmla="*/ 0 h 4799"/>
                <a:gd name="T62" fmla="*/ 0 w 3833"/>
                <a:gd name="T63" fmla="*/ 0 h 4799"/>
                <a:gd name="T64" fmla="*/ 0 w 3833"/>
                <a:gd name="T65" fmla="*/ 0 h 4799"/>
                <a:gd name="T66" fmla="*/ 0 w 3833"/>
                <a:gd name="T67" fmla="*/ 0 h 4799"/>
                <a:gd name="T68" fmla="*/ 0 w 3833"/>
                <a:gd name="T69" fmla="*/ 0 h 4799"/>
                <a:gd name="T70" fmla="*/ 0 w 3833"/>
                <a:gd name="T71" fmla="*/ 0 h 4799"/>
                <a:gd name="T72" fmla="*/ 0 w 3833"/>
                <a:gd name="T73" fmla="*/ 0 h 4799"/>
                <a:gd name="T74" fmla="*/ 0 w 3833"/>
                <a:gd name="T75" fmla="*/ 0 h 4799"/>
                <a:gd name="T76" fmla="*/ 0 w 3833"/>
                <a:gd name="T77" fmla="*/ 0 h 47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33"/>
                <a:gd name="T118" fmla="*/ 0 h 4799"/>
                <a:gd name="T119" fmla="*/ 3833 w 3833"/>
                <a:gd name="T120" fmla="*/ 4799 h 47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33" h="4799">
                  <a:moveTo>
                    <a:pt x="2222" y="4799"/>
                  </a:moveTo>
                  <a:lnTo>
                    <a:pt x="2224" y="4563"/>
                  </a:lnTo>
                  <a:lnTo>
                    <a:pt x="2243" y="4291"/>
                  </a:lnTo>
                  <a:lnTo>
                    <a:pt x="2279" y="4022"/>
                  </a:lnTo>
                  <a:lnTo>
                    <a:pt x="2332" y="3755"/>
                  </a:lnTo>
                  <a:lnTo>
                    <a:pt x="2401" y="3490"/>
                  </a:lnTo>
                  <a:lnTo>
                    <a:pt x="2486" y="3232"/>
                  </a:lnTo>
                  <a:lnTo>
                    <a:pt x="2586" y="2981"/>
                  </a:lnTo>
                  <a:lnTo>
                    <a:pt x="2703" y="2734"/>
                  </a:lnTo>
                  <a:lnTo>
                    <a:pt x="2834" y="2495"/>
                  </a:lnTo>
                  <a:lnTo>
                    <a:pt x="2981" y="2265"/>
                  </a:lnTo>
                  <a:lnTo>
                    <a:pt x="3116" y="2040"/>
                  </a:lnTo>
                  <a:lnTo>
                    <a:pt x="3179" y="1939"/>
                  </a:lnTo>
                  <a:lnTo>
                    <a:pt x="3251" y="1810"/>
                  </a:lnTo>
                  <a:lnTo>
                    <a:pt x="3368" y="1589"/>
                  </a:lnTo>
                  <a:lnTo>
                    <a:pt x="3478" y="1351"/>
                  </a:lnTo>
                  <a:lnTo>
                    <a:pt x="3575" y="1113"/>
                  </a:lnTo>
                  <a:lnTo>
                    <a:pt x="3661" y="861"/>
                  </a:lnTo>
                  <a:lnTo>
                    <a:pt x="3731" y="600"/>
                  </a:lnTo>
                  <a:lnTo>
                    <a:pt x="3784" y="343"/>
                  </a:lnTo>
                  <a:lnTo>
                    <a:pt x="3824" y="85"/>
                  </a:lnTo>
                  <a:lnTo>
                    <a:pt x="3833" y="0"/>
                  </a:lnTo>
                  <a:lnTo>
                    <a:pt x="3255" y="0"/>
                  </a:lnTo>
                  <a:lnTo>
                    <a:pt x="3242" y="125"/>
                  </a:lnTo>
                  <a:lnTo>
                    <a:pt x="3204" y="372"/>
                  </a:lnTo>
                  <a:lnTo>
                    <a:pt x="3149" y="616"/>
                  </a:lnTo>
                  <a:lnTo>
                    <a:pt x="3073" y="852"/>
                  </a:lnTo>
                  <a:lnTo>
                    <a:pt x="2977" y="1089"/>
                  </a:lnTo>
                  <a:lnTo>
                    <a:pt x="2866" y="1319"/>
                  </a:lnTo>
                  <a:lnTo>
                    <a:pt x="2731" y="1542"/>
                  </a:lnTo>
                  <a:lnTo>
                    <a:pt x="2586" y="1751"/>
                  </a:lnTo>
                  <a:lnTo>
                    <a:pt x="2347" y="1751"/>
                  </a:lnTo>
                  <a:lnTo>
                    <a:pt x="2712" y="1151"/>
                  </a:lnTo>
                  <a:lnTo>
                    <a:pt x="2731" y="1115"/>
                  </a:lnTo>
                  <a:lnTo>
                    <a:pt x="2744" y="1076"/>
                  </a:lnTo>
                  <a:lnTo>
                    <a:pt x="2749" y="1035"/>
                  </a:lnTo>
                  <a:lnTo>
                    <a:pt x="2744" y="1007"/>
                  </a:lnTo>
                  <a:lnTo>
                    <a:pt x="2734" y="982"/>
                  </a:lnTo>
                  <a:lnTo>
                    <a:pt x="2715" y="961"/>
                  </a:lnTo>
                  <a:lnTo>
                    <a:pt x="2685" y="936"/>
                  </a:lnTo>
                  <a:lnTo>
                    <a:pt x="2640" y="921"/>
                  </a:lnTo>
                  <a:lnTo>
                    <a:pt x="2606" y="918"/>
                  </a:lnTo>
                  <a:lnTo>
                    <a:pt x="2253" y="918"/>
                  </a:lnTo>
                  <a:lnTo>
                    <a:pt x="2174" y="926"/>
                  </a:lnTo>
                  <a:lnTo>
                    <a:pt x="2116" y="948"/>
                  </a:lnTo>
                  <a:lnTo>
                    <a:pt x="2071" y="979"/>
                  </a:lnTo>
                  <a:lnTo>
                    <a:pt x="2024" y="1023"/>
                  </a:lnTo>
                  <a:lnTo>
                    <a:pt x="1976" y="1087"/>
                  </a:lnTo>
                  <a:lnTo>
                    <a:pt x="1969" y="1106"/>
                  </a:lnTo>
                  <a:lnTo>
                    <a:pt x="1545" y="1751"/>
                  </a:lnTo>
                  <a:lnTo>
                    <a:pt x="1304" y="1751"/>
                  </a:lnTo>
                  <a:lnTo>
                    <a:pt x="1160" y="1751"/>
                  </a:lnTo>
                  <a:lnTo>
                    <a:pt x="1084" y="1751"/>
                  </a:lnTo>
                  <a:lnTo>
                    <a:pt x="1011" y="1760"/>
                  </a:lnTo>
                  <a:lnTo>
                    <a:pt x="945" y="1787"/>
                  </a:lnTo>
                  <a:lnTo>
                    <a:pt x="884" y="1830"/>
                  </a:lnTo>
                  <a:lnTo>
                    <a:pt x="838" y="1882"/>
                  </a:lnTo>
                  <a:lnTo>
                    <a:pt x="796" y="1945"/>
                  </a:lnTo>
                  <a:lnTo>
                    <a:pt x="778" y="1974"/>
                  </a:lnTo>
                  <a:lnTo>
                    <a:pt x="609" y="2258"/>
                  </a:lnTo>
                  <a:lnTo>
                    <a:pt x="456" y="2551"/>
                  </a:lnTo>
                  <a:lnTo>
                    <a:pt x="317" y="2849"/>
                  </a:lnTo>
                  <a:lnTo>
                    <a:pt x="194" y="3156"/>
                  </a:lnTo>
                  <a:lnTo>
                    <a:pt x="159" y="3254"/>
                  </a:lnTo>
                  <a:lnTo>
                    <a:pt x="105" y="3410"/>
                  </a:lnTo>
                  <a:lnTo>
                    <a:pt x="85" y="3467"/>
                  </a:lnTo>
                  <a:lnTo>
                    <a:pt x="0" y="3759"/>
                  </a:lnTo>
                  <a:lnTo>
                    <a:pt x="117" y="3759"/>
                  </a:lnTo>
                  <a:lnTo>
                    <a:pt x="46" y="4241"/>
                  </a:lnTo>
                  <a:lnTo>
                    <a:pt x="44" y="4283"/>
                  </a:lnTo>
                  <a:lnTo>
                    <a:pt x="44" y="4308"/>
                  </a:lnTo>
                  <a:lnTo>
                    <a:pt x="51" y="4332"/>
                  </a:lnTo>
                  <a:lnTo>
                    <a:pt x="62" y="4363"/>
                  </a:lnTo>
                  <a:lnTo>
                    <a:pt x="76" y="4377"/>
                  </a:lnTo>
                  <a:lnTo>
                    <a:pt x="109" y="4399"/>
                  </a:lnTo>
                  <a:lnTo>
                    <a:pt x="153" y="4406"/>
                  </a:lnTo>
                  <a:lnTo>
                    <a:pt x="401" y="4406"/>
                  </a:lnTo>
                  <a:lnTo>
                    <a:pt x="401" y="4799"/>
                  </a:lnTo>
                  <a:lnTo>
                    <a:pt x="2222" y="4799"/>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60" name="Freeform 14"/>
            <p:cNvSpPr>
              <a:spLocks/>
            </p:cNvSpPr>
            <p:nvPr/>
          </p:nvSpPr>
          <p:spPr bwMode="auto">
            <a:xfrm>
              <a:off x="3178" y="1738"/>
              <a:ext cx="1277" cy="1599"/>
            </a:xfrm>
            <a:custGeom>
              <a:avLst/>
              <a:gdLst>
                <a:gd name="T0" fmla="*/ 0 w 3833"/>
                <a:gd name="T1" fmla="*/ 0 h 4799"/>
                <a:gd name="T2" fmla="*/ 0 w 3833"/>
                <a:gd name="T3" fmla="*/ 0 h 4799"/>
                <a:gd name="T4" fmla="*/ 0 w 3833"/>
                <a:gd name="T5" fmla="*/ 0 h 4799"/>
                <a:gd name="T6" fmla="*/ 0 w 3833"/>
                <a:gd name="T7" fmla="*/ 0 h 4799"/>
                <a:gd name="T8" fmla="*/ 0 w 3833"/>
                <a:gd name="T9" fmla="*/ 0 h 4799"/>
                <a:gd name="T10" fmla="*/ 0 w 3833"/>
                <a:gd name="T11" fmla="*/ 0 h 4799"/>
                <a:gd name="T12" fmla="*/ 0 w 3833"/>
                <a:gd name="T13" fmla="*/ 0 h 4799"/>
                <a:gd name="T14" fmla="*/ 0 w 3833"/>
                <a:gd name="T15" fmla="*/ 0 h 4799"/>
                <a:gd name="T16" fmla="*/ 0 w 3833"/>
                <a:gd name="T17" fmla="*/ 0 h 4799"/>
                <a:gd name="T18" fmla="*/ 0 w 3833"/>
                <a:gd name="T19" fmla="*/ 0 h 4799"/>
                <a:gd name="T20" fmla="*/ 0 w 3833"/>
                <a:gd name="T21" fmla="*/ 0 h 4799"/>
                <a:gd name="T22" fmla="*/ 0 w 3833"/>
                <a:gd name="T23" fmla="*/ 0 h 4799"/>
                <a:gd name="T24" fmla="*/ 0 w 3833"/>
                <a:gd name="T25" fmla="*/ 0 h 4799"/>
                <a:gd name="T26" fmla="*/ 0 w 3833"/>
                <a:gd name="T27" fmla="*/ 0 h 4799"/>
                <a:gd name="T28" fmla="*/ 0 w 3833"/>
                <a:gd name="T29" fmla="*/ 0 h 4799"/>
                <a:gd name="T30" fmla="*/ 0 w 3833"/>
                <a:gd name="T31" fmla="*/ 0 h 4799"/>
                <a:gd name="T32" fmla="*/ 0 w 3833"/>
                <a:gd name="T33" fmla="*/ 0 h 4799"/>
                <a:gd name="T34" fmla="*/ 0 w 3833"/>
                <a:gd name="T35" fmla="*/ 0 h 4799"/>
                <a:gd name="T36" fmla="*/ 0 w 3833"/>
                <a:gd name="T37" fmla="*/ 0 h 4799"/>
                <a:gd name="T38" fmla="*/ 0 w 3833"/>
                <a:gd name="T39" fmla="*/ 0 h 4799"/>
                <a:gd name="T40" fmla="*/ 0 w 3833"/>
                <a:gd name="T41" fmla="*/ 0 h 4799"/>
                <a:gd name="T42" fmla="*/ 0 w 3833"/>
                <a:gd name="T43" fmla="*/ 0 h 4799"/>
                <a:gd name="T44" fmla="*/ 0 w 3833"/>
                <a:gd name="T45" fmla="*/ 0 h 4799"/>
                <a:gd name="T46" fmla="*/ 0 w 3833"/>
                <a:gd name="T47" fmla="*/ 0 h 4799"/>
                <a:gd name="T48" fmla="*/ 0 w 3833"/>
                <a:gd name="T49" fmla="*/ 0 h 4799"/>
                <a:gd name="T50" fmla="*/ 0 w 3833"/>
                <a:gd name="T51" fmla="*/ 0 h 4799"/>
                <a:gd name="T52" fmla="*/ 0 w 3833"/>
                <a:gd name="T53" fmla="*/ 0 h 4799"/>
                <a:gd name="T54" fmla="*/ 0 w 3833"/>
                <a:gd name="T55" fmla="*/ 0 h 4799"/>
                <a:gd name="T56" fmla="*/ 0 w 3833"/>
                <a:gd name="T57" fmla="*/ 0 h 4799"/>
                <a:gd name="T58" fmla="*/ 0 w 3833"/>
                <a:gd name="T59" fmla="*/ 0 h 4799"/>
                <a:gd name="T60" fmla="*/ 0 w 3833"/>
                <a:gd name="T61" fmla="*/ 0 h 4799"/>
                <a:gd name="T62" fmla="*/ 0 w 3833"/>
                <a:gd name="T63" fmla="*/ 0 h 4799"/>
                <a:gd name="T64" fmla="*/ 0 w 3833"/>
                <a:gd name="T65" fmla="*/ 0 h 4799"/>
                <a:gd name="T66" fmla="*/ 0 w 3833"/>
                <a:gd name="T67" fmla="*/ 0 h 4799"/>
                <a:gd name="T68" fmla="*/ 0 w 3833"/>
                <a:gd name="T69" fmla="*/ 0 h 4799"/>
                <a:gd name="T70" fmla="*/ 0 w 3833"/>
                <a:gd name="T71" fmla="*/ 0 h 4799"/>
                <a:gd name="T72" fmla="*/ 0 w 3833"/>
                <a:gd name="T73" fmla="*/ 0 h 4799"/>
                <a:gd name="T74" fmla="*/ 0 w 3833"/>
                <a:gd name="T75" fmla="*/ 0 h 4799"/>
                <a:gd name="T76" fmla="*/ 0 w 3833"/>
                <a:gd name="T77" fmla="*/ 0 h 47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33"/>
                <a:gd name="T118" fmla="*/ 0 h 4799"/>
                <a:gd name="T119" fmla="*/ 3833 w 3833"/>
                <a:gd name="T120" fmla="*/ 4799 h 47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33" h="4799">
                  <a:moveTo>
                    <a:pt x="2222" y="4799"/>
                  </a:moveTo>
                  <a:lnTo>
                    <a:pt x="2224" y="4563"/>
                  </a:lnTo>
                  <a:lnTo>
                    <a:pt x="2243" y="4291"/>
                  </a:lnTo>
                  <a:lnTo>
                    <a:pt x="2279" y="4022"/>
                  </a:lnTo>
                  <a:lnTo>
                    <a:pt x="2332" y="3755"/>
                  </a:lnTo>
                  <a:lnTo>
                    <a:pt x="2401" y="3490"/>
                  </a:lnTo>
                  <a:lnTo>
                    <a:pt x="2486" y="3232"/>
                  </a:lnTo>
                  <a:lnTo>
                    <a:pt x="2586" y="2981"/>
                  </a:lnTo>
                  <a:lnTo>
                    <a:pt x="2703" y="2734"/>
                  </a:lnTo>
                  <a:lnTo>
                    <a:pt x="2834" y="2495"/>
                  </a:lnTo>
                  <a:lnTo>
                    <a:pt x="2981" y="2265"/>
                  </a:lnTo>
                  <a:lnTo>
                    <a:pt x="3116" y="2040"/>
                  </a:lnTo>
                  <a:lnTo>
                    <a:pt x="3179" y="1939"/>
                  </a:lnTo>
                  <a:lnTo>
                    <a:pt x="3251" y="1810"/>
                  </a:lnTo>
                  <a:lnTo>
                    <a:pt x="3368" y="1589"/>
                  </a:lnTo>
                  <a:lnTo>
                    <a:pt x="3478" y="1351"/>
                  </a:lnTo>
                  <a:lnTo>
                    <a:pt x="3575" y="1113"/>
                  </a:lnTo>
                  <a:lnTo>
                    <a:pt x="3661" y="861"/>
                  </a:lnTo>
                  <a:lnTo>
                    <a:pt x="3731" y="600"/>
                  </a:lnTo>
                  <a:lnTo>
                    <a:pt x="3784" y="343"/>
                  </a:lnTo>
                  <a:lnTo>
                    <a:pt x="3824" y="85"/>
                  </a:lnTo>
                  <a:lnTo>
                    <a:pt x="3833" y="0"/>
                  </a:lnTo>
                  <a:lnTo>
                    <a:pt x="3255" y="0"/>
                  </a:lnTo>
                  <a:lnTo>
                    <a:pt x="3242" y="125"/>
                  </a:lnTo>
                  <a:lnTo>
                    <a:pt x="3204" y="372"/>
                  </a:lnTo>
                  <a:lnTo>
                    <a:pt x="3149" y="616"/>
                  </a:lnTo>
                  <a:lnTo>
                    <a:pt x="3073" y="852"/>
                  </a:lnTo>
                  <a:lnTo>
                    <a:pt x="2977" y="1089"/>
                  </a:lnTo>
                  <a:lnTo>
                    <a:pt x="2866" y="1319"/>
                  </a:lnTo>
                  <a:lnTo>
                    <a:pt x="2731" y="1542"/>
                  </a:lnTo>
                  <a:lnTo>
                    <a:pt x="2586" y="1751"/>
                  </a:lnTo>
                  <a:lnTo>
                    <a:pt x="2347" y="1751"/>
                  </a:lnTo>
                  <a:lnTo>
                    <a:pt x="2712" y="1151"/>
                  </a:lnTo>
                  <a:lnTo>
                    <a:pt x="2731" y="1115"/>
                  </a:lnTo>
                  <a:lnTo>
                    <a:pt x="2744" y="1076"/>
                  </a:lnTo>
                  <a:lnTo>
                    <a:pt x="2749" y="1035"/>
                  </a:lnTo>
                  <a:lnTo>
                    <a:pt x="2744" y="1007"/>
                  </a:lnTo>
                  <a:lnTo>
                    <a:pt x="2734" y="982"/>
                  </a:lnTo>
                  <a:lnTo>
                    <a:pt x="2715" y="961"/>
                  </a:lnTo>
                  <a:lnTo>
                    <a:pt x="2685" y="936"/>
                  </a:lnTo>
                  <a:lnTo>
                    <a:pt x="2640" y="921"/>
                  </a:lnTo>
                  <a:lnTo>
                    <a:pt x="2606" y="918"/>
                  </a:lnTo>
                  <a:lnTo>
                    <a:pt x="2253" y="918"/>
                  </a:lnTo>
                  <a:lnTo>
                    <a:pt x="2174" y="926"/>
                  </a:lnTo>
                  <a:lnTo>
                    <a:pt x="2116" y="948"/>
                  </a:lnTo>
                  <a:lnTo>
                    <a:pt x="2071" y="979"/>
                  </a:lnTo>
                  <a:lnTo>
                    <a:pt x="2024" y="1023"/>
                  </a:lnTo>
                  <a:lnTo>
                    <a:pt x="1976" y="1087"/>
                  </a:lnTo>
                  <a:lnTo>
                    <a:pt x="1969" y="1106"/>
                  </a:lnTo>
                  <a:lnTo>
                    <a:pt x="1545" y="1751"/>
                  </a:lnTo>
                  <a:lnTo>
                    <a:pt x="1304" y="1751"/>
                  </a:lnTo>
                  <a:lnTo>
                    <a:pt x="1160" y="1751"/>
                  </a:lnTo>
                  <a:lnTo>
                    <a:pt x="1084" y="1751"/>
                  </a:lnTo>
                  <a:lnTo>
                    <a:pt x="1011" y="1760"/>
                  </a:lnTo>
                  <a:lnTo>
                    <a:pt x="945" y="1787"/>
                  </a:lnTo>
                  <a:lnTo>
                    <a:pt x="884" y="1830"/>
                  </a:lnTo>
                  <a:lnTo>
                    <a:pt x="838" y="1882"/>
                  </a:lnTo>
                  <a:lnTo>
                    <a:pt x="796" y="1945"/>
                  </a:lnTo>
                  <a:lnTo>
                    <a:pt x="778" y="1974"/>
                  </a:lnTo>
                  <a:lnTo>
                    <a:pt x="609" y="2258"/>
                  </a:lnTo>
                  <a:lnTo>
                    <a:pt x="456" y="2551"/>
                  </a:lnTo>
                  <a:lnTo>
                    <a:pt x="317" y="2849"/>
                  </a:lnTo>
                  <a:lnTo>
                    <a:pt x="194" y="3156"/>
                  </a:lnTo>
                  <a:lnTo>
                    <a:pt x="159" y="3254"/>
                  </a:lnTo>
                  <a:lnTo>
                    <a:pt x="105" y="3410"/>
                  </a:lnTo>
                  <a:lnTo>
                    <a:pt x="85" y="3467"/>
                  </a:lnTo>
                  <a:lnTo>
                    <a:pt x="0" y="3759"/>
                  </a:lnTo>
                  <a:lnTo>
                    <a:pt x="117" y="3759"/>
                  </a:lnTo>
                  <a:lnTo>
                    <a:pt x="46" y="4241"/>
                  </a:lnTo>
                  <a:lnTo>
                    <a:pt x="44" y="4283"/>
                  </a:lnTo>
                  <a:lnTo>
                    <a:pt x="44" y="4308"/>
                  </a:lnTo>
                  <a:lnTo>
                    <a:pt x="51" y="4332"/>
                  </a:lnTo>
                  <a:lnTo>
                    <a:pt x="62" y="4363"/>
                  </a:lnTo>
                  <a:lnTo>
                    <a:pt x="76" y="4377"/>
                  </a:lnTo>
                  <a:lnTo>
                    <a:pt x="109" y="4399"/>
                  </a:lnTo>
                  <a:lnTo>
                    <a:pt x="153" y="4406"/>
                  </a:lnTo>
                  <a:lnTo>
                    <a:pt x="401" y="4406"/>
                  </a:lnTo>
                  <a:lnTo>
                    <a:pt x="401" y="4799"/>
                  </a:lnTo>
                  <a:lnTo>
                    <a:pt x="2222" y="4799"/>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sp>
          <p:nvSpPr>
            <p:cNvPr id="57361" name="Freeform 15"/>
            <p:cNvSpPr>
              <a:spLocks/>
            </p:cNvSpPr>
            <p:nvPr/>
          </p:nvSpPr>
          <p:spPr bwMode="auto">
            <a:xfrm>
              <a:off x="4267" y="1400"/>
              <a:ext cx="179" cy="290"/>
            </a:xfrm>
            <a:custGeom>
              <a:avLst/>
              <a:gdLst>
                <a:gd name="T0" fmla="*/ 0 w 535"/>
                <a:gd name="T1" fmla="*/ 0 h 870"/>
                <a:gd name="T2" fmla="*/ 0 w 535"/>
                <a:gd name="T3" fmla="*/ 0 h 870"/>
                <a:gd name="T4" fmla="*/ 0 w 535"/>
                <a:gd name="T5" fmla="*/ 0 h 870"/>
                <a:gd name="T6" fmla="*/ 0 w 535"/>
                <a:gd name="T7" fmla="*/ 0 h 870"/>
                <a:gd name="T8" fmla="*/ 0 w 535"/>
                <a:gd name="T9" fmla="*/ 0 h 870"/>
                <a:gd name="T10" fmla="*/ 0 w 535"/>
                <a:gd name="T11" fmla="*/ 0 h 870"/>
                <a:gd name="T12" fmla="*/ 0 w 535"/>
                <a:gd name="T13" fmla="*/ 0 h 870"/>
                <a:gd name="T14" fmla="*/ 0 w 535"/>
                <a:gd name="T15" fmla="*/ 0 h 870"/>
                <a:gd name="T16" fmla="*/ 0 w 535"/>
                <a:gd name="T17" fmla="*/ 0 h 870"/>
                <a:gd name="T18" fmla="*/ 0 w 535"/>
                <a:gd name="T19" fmla="*/ 0 h 870"/>
                <a:gd name="T20" fmla="*/ 0 w 535"/>
                <a:gd name="T21" fmla="*/ 0 h 870"/>
                <a:gd name="T22" fmla="*/ 0 w 535"/>
                <a:gd name="T23" fmla="*/ 0 h 870"/>
                <a:gd name="T24" fmla="*/ 0 w 535"/>
                <a:gd name="T25" fmla="*/ 0 h 8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5"/>
                <a:gd name="T40" fmla="*/ 0 h 870"/>
                <a:gd name="T41" fmla="*/ 535 w 535"/>
                <a:gd name="T42" fmla="*/ 870 h 8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5" h="870">
                  <a:moveTo>
                    <a:pt x="535" y="579"/>
                  </a:moveTo>
                  <a:lnTo>
                    <a:pt x="524" y="530"/>
                  </a:lnTo>
                  <a:lnTo>
                    <a:pt x="499" y="486"/>
                  </a:lnTo>
                  <a:lnTo>
                    <a:pt x="462" y="454"/>
                  </a:lnTo>
                  <a:lnTo>
                    <a:pt x="416" y="433"/>
                  </a:lnTo>
                  <a:lnTo>
                    <a:pt x="397" y="430"/>
                  </a:lnTo>
                  <a:lnTo>
                    <a:pt x="155" y="395"/>
                  </a:lnTo>
                  <a:lnTo>
                    <a:pt x="119" y="0"/>
                  </a:lnTo>
                  <a:lnTo>
                    <a:pt x="0" y="0"/>
                  </a:lnTo>
                  <a:lnTo>
                    <a:pt x="0" y="870"/>
                  </a:lnTo>
                  <a:lnTo>
                    <a:pt x="495" y="870"/>
                  </a:lnTo>
                  <a:lnTo>
                    <a:pt x="530" y="628"/>
                  </a:lnTo>
                  <a:lnTo>
                    <a:pt x="535" y="579"/>
                  </a:lnTo>
                  <a:close/>
                </a:path>
              </a:pathLst>
            </a:custGeom>
            <a:gradFill rotWithShape="0">
              <a:gsLst>
                <a:gs pos="0">
                  <a:schemeClr val="bg1"/>
                </a:gs>
                <a:gs pos="100000">
                  <a:srgbClr val="0066FF"/>
                </a:gs>
              </a:gsLst>
              <a:path path="rect">
                <a:fillToRect l="50000" t="50000" r="50000" b="50000"/>
              </a:path>
            </a:gradFill>
            <a:ln w="9525">
              <a:noFill/>
              <a:round/>
              <a:headEnd/>
              <a:tailEnd/>
            </a:ln>
          </p:spPr>
          <p:txBody>
            <a:bodyPr/>
            <a:lstStyle/>
            <a:p>
              <a:endParaRPr lang="en-US"/>
            </a:p>
          </p:txBody>
        </p:sp>
        <p:sp>
          <p:nvSpPr>
            <p:cNvPr id="57362" name="Freeform 16"/>
            <p:cNvSpPr>
              <a:spLocks/>
            </p:cNvSpPr>
            <p:nvPr/>
          </p:nvSpPr>
          <p:spPr bwMode="auto">
            <a:xfrm>
              <a:off x="4267" y="1400"/>
              <a:ext cx="179" cy="290"/>
            </a:xfrm>
            <a:custGeom>
              <a:avLst/>
              <a:gdLst>
                <a:gd name="T0" fmla="*/ 0 w 535"/>
                <a:gd name="T1" fmla="*/ 0 h 870"/>
                <a:gd name="T2" fmla="*/ 0 w 535"/>
                <a:gd name="T3" fmla="*/ 0 h 870"/>
                <a:gd name="T4" fmla="*/ 0 w 535"/>
                <a:gd name="T5" fmla="*/ 0 h 870"/>
                <a:gd name="T6" fmla="*/ 0 w 535"/>
                <a:gd name="T7" fmla="*/ 0 h 870"/>
                <a:gd name="T8" fmla="*/ 0 w 535"/>
                <a:gd name="T9" fmla="*/ 0 h 870"/>
                <a:gd name="T10" fmla="*/ 0 w 535"/>
                <a:gd name="T11" fmla="*/ 0 h 870"/>
                <a:gd name="T12" fmla="*/ 0 w 535"/>
                <a:gd name="T13" fmla="*/ 0 h 870"/>
                <a:gd name="T14" fmla="*/ 0 w 535"/>
                <a:gd name="T15" fmla="*/ 0 h 870"/>
                <a:gd name="T16" fmla="*/ 0 w 535"/>
                <a:gd name="T17" fmla="*/ 0 h 870"/>
                <a:gd name="T18" fmla="*/ 0 w 535"/>
                <a:gd name="T19" fmla="*/ 0 h 870"/>
                <a:gd name="T20" fmla="*/ 0 w 535"/>
                <a:gd name="T21" fmla="*/ 0 h 870"/>
                <a:gd name="T22" fmla="*/ 0 w 535"/>
                <a:gd name="T23" fmla="*/ 0 h 870"/>
                <a:gd name="T24" fmla="*/ 0 w 535"/>
                <a:gd name="T25" fmla="*/ 0 h 8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5"/>
                <a:gd name="T40" fmla="*/ 0 h 870"/>
                <a:gd name="T41" fmla="*/ 535 w 535"/>
                <a:gd name="T42" fmla="*/ 870 h 8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5" h="870">
                  <a:moveTo>
                    <a:pt x="535" y="579"/>
                  </a:moveTo>
                  <a:lnTo>
                    <a:pt x="524" y="530"/>
                  </a:lnTo>
                  <a:lnTo>
                    <a:pt x="499" y="486"/>
                  </a:lnTo>
                  <a:lnTo>
                    <a:pt x="462" y="454"/>
                  </a:lnTo>
                  <a:lnTo>
                    <a:pt x="416" y="433"/>
                  </a:lnTo>
                  <a:lnTo>
                    <a:pt x="397" y="430"/>
                  </a:lnTo>
                  <a:lnTo>
                    <a:pt x="155" y="395"/>
                  </a:lnTo>
                  <a:lnTo>
                    <a:pt x="119" y="0"/>
                  </a:lnTo>
                  <a:lnTo>
                    <a:pt x="0" y="0"/>
                  </a:lnTo>
                  <a:lnTo>
                    <a:pt x="0" y="870"/>
                  </a:lnTo>
                  <a:lnTo>
                    <a:pt x="495" y="870"/>
                  </a:lnTo>
                  <a:lnTo>
                    <a:pt x="530" y="628"/>
                  </a:lnTo>
                  <a:lnTo>
                    <a:pt x="535" y="579"/>
                  </a:lnTo>
                </a:path>
              </a:pathLst>
            </a:custGeom>
            <a:gradFill rotWithShape="0">
              <a:gsLst>
                <a:gs pos="0">
                  <a:schemeClr val="bg1"/>
                </a:gs>
                <a:gs pos="100000">
                  <a:srgbClr val="0066FF"/>
                </a:gs>
              </a:gsLst>
              <a:path path="rect">
                <a:fillToRect l="50000" t="50000" r="50000" b="50000"/>
              </a:path>
            </a:gradFill>
            <a:ln w="12700">
              <a:solidFill>
                <a:srgbClr val="000000"/>
              </a:solidFill>
              <a:round/>
              <a:headEnd/>
              <a:tailEnd/>
            </a:ln>
          </p:spPr>
          <p:txBody>
            <a:bodyPr/>
            <a:lstStyle/>
            <a:p>
              <a:endParaRPr lang="en-US"/>
            </a:p>
          </p:txBody>
        </p:sp>
      </p:grpSp>
      <p:sp>
        <p:nvSpPr>
          <p:cNvPr id="57346" name="Rectangle 17"/>
          <p:cNvSpPr>
            <a:spLocks noGrp="1" noChangeArrowheads="1"/>
          </p:cNvSpPr>
          <p:nvPr>
            <p:ph type="title"/>
          </p:nvPr>
        </p:nvSpPr>
        <p:spPr>
          <a:xfrm>
            <a:off x="2616200" y="342900"/>
            <a:ext cx="7772400" cy="1143000"/>
          </a:xfrm>
        </p:spPr>
        <p:txBody>
          <a:bodyPr/>
          <a:lstStyle/>
          <a:p>
            <a:r>
              <a:rPr lang="en-US" smtClean="0"/>
              <a:t>Appeals</a:t>
            </a:r>
          </a:p>
        </p:txBody>
      </p:sp>
      <p:sp>
        <p:nvSpPr>
          <p:cNvPr id="57347" name="Rectangle 18"/>
          <p:cNvSpPr>
            <a:spLocks noGrp="1" noChangeArrowheads="1"/>
          </p:cNvSpPr>
          <p:nvPr>
            <p:ph type="body" idx="1"/>
          </p:nvPr>
        </p:nvSpPr>
        <p:spPr bwMode="auto">
          <a:xfrm>
            <a:off x="3159125" y="2143125"/>
            <a:ext cx="6505575" cy="1414463"/>
          </a:xfrm>
          <a:noFill/>
          <a:ln w="12700">
            <a:miter lim="800000"/>
            <a:headEnd/>
            <a:tailEnd/>
          </a:ln>
        </p:spPr>
        <p:txBody>
          <a:bodyPr vert="horz" wrap="square" lIns="90488" tIns="44450" rIns="90488" bIns="44450" numCol="1" anchor="t" anchorCtr="0" compatLnSpc="1">
            <a:prstTxWarp prst="textNoShape">
              <a:avLst/>
            </a:prstTxWarp>
          </a:bodyPr>
          <a:lstStyle/>
          <a:p>
            <a:pPr algn="ctr">
              <a:spcBef>
                <a:spcPct val="40000"/>
              </a:spcBef>
              <a:buFontTx/>
              <a:buNone/>
            </a:pPr>
            <a:r>
              <a:rPr lang="en-US" smtClean="0">
                <a:latin typeface="Arial" charset="0"/>
              </a:rPr>
              <a:t>   Any determination related to Federal  assistance may be appealed.</a:t>
            </a:r>
          </a:p>
          <a:p>
            <a:pPr algn="ctr">
              <a:spcBef>
                <a:spcPct val="40000"/>
              </a:spcBef>
              <a:buFontTx/>
              <a:buNone/>
            </a:pPr>
            <a:endParaRPr lang="en-US" smtClean="0">
              <a:latin typeface="Arial" charset="0"/>
            </a:endParaRPr>
          </a:p>
          <a:p>
            <a:pPr algn="ctr">
              <a:spcBef>
                <a:spcPct val="40000"/>
              </a:spcBef>
              <a:buFontTx/>
              <a:buNone/>
            </a:pPr>
            <a:endParaRPr lang="en-US" smtClean="0">
              <a:latin typeface="Arial" charset="0"/>
            </a:endParaRPr>
          </a:p>
          <a:p>
            <a:pPr algn="ctr">
              <a:spcBef>
                <a:spcPct val="40000"/>
              </a:spcBef>
              <a:buFontTx/>
              <a:buNone/>
            </a:pPr>
            <a:endParaRPr lang="en-US" smtClean="0">
              <a:latin typeface="Arial" charset="0"/>
            </a:endParaRPr>
          </a:p>
          <a:p>
            <a:pPr algn="ctr">
              <a:spcBef>
                <a:spcPct val="40000"/>
              </a:spcBef>
              <a:buFontTx/>
              <a:buNone/>
            </a:pPr>
            <a:endParaRPr lang="en-US" smtClean="0">
              <a:latin typeface="Arial" charset="0"/>
            </a:endParaRPr>
          </a:p>
          <a:p>
            <a:pPr algn="ctr">
              <a:lnSpc>
                <a:spcPct val="60000"/>
              </a:lnSpc>
              <a:spcBef>
                <a:spcPct val="40000"/>
              </a:spcBef>
              <a:buFontTx/>
              <a:buNone/>
            </a:pPr>
            <a:endParaRPr lang="en-US" sz="2000" smtClean="0">
              <a:latin typeface="Arial" charset="0"/>
            </a:endParaRPr>
          </a:p>
        </p:txBody>
      </p:sp>
      <p:sp>
        <p:nvSpPr>
          <p:cNvPr id="57348" name="Text Box 19"/>
          <p:cNvSpPr txBox="1">
            <a:spLocks noChangeArrowheads="1"/>
          </p:cNvSpPr>
          <p:nvPr/>
        </p:nvSpPr>
        <p:spPr bwMode="auto">
          <a:xfrm>
            <a:off x="869950" y="4489450"/>
            <a:ext cx="7546975" cy="1187450"/>
          </a:xfrm>
          <a:prstGeom prst="rect">
            <a:avLst/>
          </a:prstGeom>
          <a:noFill/>
          <a:ln w="12700">
            <a:noFill/>
            <a:miter lim="800000"/>
            <a:headEnd/>
            <a:tailEnd/>
          </a:ln>
        </p:spPr>
        <p:txBody>
          <a:bodyPr>
            <a:spAutoFit/>
          </a:bodyPr>
          <a:lstStyle/>
          <a:p>
            <a:pPr algn="ctr" eaLnBrk="0" hangingPunct="0"/>
            <a:r>
              <a:rPr lang="en-US" dirty="0">
                <a:solidFill>
                  <a:schemeClr val="tx2"/>
                </a:solidFill>
              </a:rPr>
              <a:t>The time limit for appeal submission is 60 days from receipt of notice of the action which is being appealed.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9393" name="Group 2"/>
          <p:cNvGrpSpPr>
            <a:grpSpLocks/>
          </p:cNvGrpSpPr>
          <p:nvPr/>
        </p:nvGrpSpPr>
        <p:grpSpPr bwMode="auto">
          <a:xfrm>
            <a:off x="746125" y="1360488"/>
            <a:ext cx="7256463" cy="3382962"/>
            <a:chOff x="156" y="840"/>
            <a:chExt cx="5419" cy="2691"/>
          </a:xfrm>
        </p:grpSpPr>
        <p:sp>
          <p:nvSpPr>
            <p:cNvPr id="59396" name="Freeform 3"/>
            <p:cNvSpPr>
              <a:spLocks/>
            </p:cNvSpPr>
            <p:nvPr/>
          </p:nvSpPr>
          <p:spPr bwMode="auto">
            <a:xfrm>
              <a:off x="4417" y="2447"/>
              <a:ext cx="54" cy="43"/>
            </a:xfrm>
            <a:custGeom>
              <a:avLst/>
              <a:gdLst>
                <a:gd name="T0" fmla="*/ 39 w 54"/>
                <a:gd name="T1" fmla="*/ 3 h 43"/>
                <a:gd name="T2" fmla="*/ 53 w 54"/>
                <a:gd name="T3" fmla="*/ 8 h 43"/>
                <a:gd name="T4" fmla="*/ 39 w 54"/>
                <a:gd name="T5" fmla="*/ 0 h 43"/>
                <a:gd name="T6" fmla="*/ 0 w 54"/>
                <a:gd name="T7" fmla="*/ 30 h 43"/>
                <a:gd name="T8" fmla="*/ 14 w 54"/>
                <a:gd name="T9" fmla="*/ 38 h 43"/>
                <a:gd name="T10" fmla="*/ 27 w 54"/>
                <a:gd name="T11" fmla="*/ 42 h 43"/>
                <a:gd name="T12" fmla="*/ 14 w 54"/>
                <a:gd name="T13" fmla="*/ 38 h 43"/>
                <a:gd name="T14" fmla="*/ 20 w 54"/>
                <a:gd name="T15" fmla="*/ 41 h 43"/>
                <a:gd name="T16" fmla="*/ 27 w 54"/>
                <a:gd name="T17" fmla="*/ 42 h 43"/>
                <a:gd name="T18" fmla="*/ 39 w 54"/>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3"/>
                <a:gd name="T32" fmla="*/ 54 w 5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3">
                  <a:moveTo>
                    <a:pt x="39" y="3"/>
                  </a:moveTo>
                  <a:lnTo>
                    <a:pt x="53" y="8"/>
                  </a:lnTo>
                  <a:lnTo>
                    <a:pt x="39" y="0"/>
                  </a:lnTo>
                  <a:lnTo>
                    <a:pt x="0" y="30"/>
                  </a:lnTo>
                  <a:lnTo>
                    <a:pt x="14" y="38"/>
                  </a:lnTo>
                  <a:lnTo>
                    <a:pt x="27" y="42"/>
                  </a:lnTo>
                  <a:lnTo>
                    <a:pt x="14" y="38"/>
                  </a:lnTo>
                  <a:lnTo>
                    <a:pt x="20" y="41"/>
                  </a:lnTo>
                  <a:lnTo>
                    <a:pt x="27" y="42"/>
                  </a:lnTo>
                  <a:lnTo>
                    <a:pt x="39" y="3"/>
                  </a:lnTo>
                </a:path>
              </a:pathLst>
            </a:custGeom>
            <a:solidFill>
              <a:srgbClr val="000000"/>
            </a:solidFill>
            <a:ln w="12700" cap="rnd">
              <a:noFill/>
              <a:round/>
              <a:headEnd/>
              <a:tailEnd/>
            </a:ln>
          </p:spPr>
          <p:txBody>
            <a:bodyPr/>
            <a:lstStyle/>
            <a:p>
              <a:endParaRPr lang="en-US"/>
            </a:p>
          </p:txBody>
        </p:sp>
        <p:sp>
          <p:nvSpPr>
            <p:cNvPr id="59397" name="Freeform 4"/>
            <p:cNvSpPr>
              <a:spLocks/>
            </p:cNvSpPr>
            <p:nvPr/>
          </p:nvSpPr>
          <p:spPr bwMode="auto">
            <a:xfrm>
              <a:off x="4451" y="2451"/>
              <a:ext cx="25" cy="42"/>
            </a:xfrm>
            <a:custGeom>
              <a:avLst/>
              <a:gdLst>
                <a:gd name="T0" fmla="*/ 16 w 25"/>
                <a:gd name="T1" fmla="*/ 3 h 42"/>
                <a:gd name="T2" fmla="*/ 24 w 25"/>
                <a:gd name="T3" fmla="*/ 3 h 42"/>
                <a:gd name="T4" fmla="*/ 10 w 25"/>
                <a:gd name="T5" fmla="*/ 0 h 42"/>
                <a:gd name="T6" fmla="*/ 0 w 25"/>
                <a:gd name="T7" fmla="*/ 38 h 42"/>
                <a:gd name="T8" fmla="*/ 14 w 25"/>
                <a:gd name="T9" fmla="*/ 41 h 42"/>
                <a:gd name="T10" fmla="*/ 22 w 25"/>
                <a:gd name="T11" fmla="*/ 41 h 42"/>
                <a:gd name="T12" fmla="*/ 14 w 25"/>
                <a:gd name="T13" fmla="*/ 40 h 42"/>
                <a:gd name="T14" fmla="*/ 18 w 25"/>
                <a:gd name="T15" fmla="*/ 41 h 42"/>
                <a:gd name="T16" fmla="*/ 22 w 25"/>
                <a:gd name="T17" fmla="*/ 41 h 42"/>
                <a:gd name="T18" fmla="*/ 16 w 25"/>
                <a:gd name="T19" fmla="*/ 3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2"/>
                <a:gd name="T32" fmla="*/ 25 w 2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2">
                  <a:moveTo>
                    <a:pt x="16" y="3"/>
                  </a:moveTo>
                  <a:lnTo>
                    <a:pt x="24" y="3"/>
                  </a:lnTo>
                  <a:lnTo>
                    <a:pt x="10" y="0"/>
                  </a:lnTo>
                  <a:lnTo>
                    <a:pt x="0" y="38"/>
                  </a:lnTo>
                  <a:lnTo>
                    <a:pt x="14" y="41"/>
                  </a:lnTo>
                  <a:lnTo>
                    <a:pt x="22" y="41"/>
                  </a:lnTo>
                  <a:lnTo>
                    <a:pt x="14" y="40"/>
                  </a:lnTo>
                  <a:lnTo>
                    <a:pt x="18" y="41"/>
                  </a:lnTo>
                  <a:lnTo>
                    <a:pt x="22" y="41"/>
                  </a:lnTo>
                  <a:lnTo>
                    <a:pt x="16" y="3"/>
                  </a:lnTo>
                </a:path>
              </a:pathLst>
            </a:custGeom>
            <a:solidFill>
              <a:srgbClr val="000000"/>
            </a:solidFill>
            <a:ln w="12700" cap="rnd">
              <a:noFill/>
              <a:round/>
              <a:headEnd/>
              <a:tailEnd/>
            </a:ln>
          </p:spPr>
          <p:txBody>
            <a:bodyPr/>
            <a:lstStyle/>
            <a:p>
              <a:endParaRPr lang="en-US"/>
            </a:p>
          </p:txBody>
        </p:sp>
        <p:sp>
          <p:nvSpPr>
            <p:cNvPr id="59398" name="Freeform 5"/>
            <p:cNvSpPr>
              <a:spLocks/>
            </p:cNvSpPr>
            <p:nvPr/>
          </p:nvSpPr>
          <p:spPr bwMode="auto">
            <a:xfrm>
              <a:off x="4478" y="2452"/>
              <a:ext cx="32" cy="41"/>
            </a:xfrm>
            <a:custGeom>
              <a:avLst/>
              <a:gdLst>
                <a:gd name="T0" fmla="*/ 5 w 32"/>
                <a:gd name="T1" fmla="*/ 3 h 41"/>
                <a:gd name="T2" fmla="*/ 14 w 32"/>
                <a:gd name="T3" fmla="*/ 0 h 41"/>
                <a:gd name="T4" fmla="*/ 0 w 32"/>
                <a:gd name="T5" fmla="*/ 1 h 41"/>
                <a:gd name="T6" fmla="*/ 7 w 32"/>
                <a:gd name="T7" fmla="*/ 40 h 41"/>
                <a:gd name="T8" fmla="*/ 21 w 32"/>
                <a:gd name="T9" fmla="*/ 39 h 41"/>
                <a:gd name="T10" fmla="*/ 31 w 32"/>
                <a:gd name="T11" fmla="*/ 36 h 41"/>
                <a:gd name="T12" fmla="*/ 21 w 32"/>
                <a:gd name="T13" fmla="*/ 39 h 41"/>
                <a:gd name="T14" fmla="*/ 26 w 32"/>
                <a:gd name="T15" fmla="*/ 37 h 41"/>
                <a:gd name="T16" fmla="*/ 31 w 32"/>
                <a:gd name="T17" fmla="*/ 36 h 41"/>
                <a:gd name="T18" fmla="*/ 5 w 32"/>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1"/>
                <a:gd name="T32" fmla="*/ 32 w 3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1">
                  <a:moveTo>
                    <a:pt x="5" y="3"/>
                  </a:moveTo>
                  <a:lnTo>
                    <a:pt x="14" y="0"/>
                  </a:lnTo>
                  <a:lnTo>
                    <a:pt x="0" y="1"/>
                  </a:lnTo>
                  <a:lnTo>
                    <a:pt x="7" y="40"/>
                  </a:lnTo>
                  <a:lnTo>
                    <a:pt x="21" y="39"/>
                  </a:lnTo>
                  <a:lnTo>
                    <a:pt x="31" y="36"/>
                  </a:lnTo>
                  <a:lnTo>
                    <a:pt x="21" y="39"/>
                  </a:lnTo>
                  <a:lnTo>
                    <a:pt x="26" y="37"/>
                  </a:lnTo>
                  <a:lnTo>
                    <a:pt x="31" y="36"/>
                  </a:lnTo>
                  <a:lnTo>
                    <a:pt x="5" y="3"/>
                  </a:lnTo>
                </a:path>
              </a:pathLst>
            </a:custGeom>
            <a:solidFill>
              <a:srgbClr val="000000"/>
            </a:solidFill>
            <a:ln w="12700" cap="rnd">
              <a:noFill/>
              <a:round/>
              <a:headEnd/>
              <a:tailEnd/>
            </a:ln>
          </p:spPr>
          <p:txBody>
            <a:bodyPr/>
            <a:lstStyle/>
            <a:p>
              <a:endParaRPr lang="en-US"/>
            </a:p>
          </p:txBody>
        </p:sp>
        <p:sp>
          <p:nvSpPr>
            <p:cNvPr id="59399" name="Freeform 6"/>
            <p:cNvSpPr>
              <a:spLocks/>
            </p:cNvSpPr>
            <p:nvPr/>
          </p:nvSpPr>
          <p:spPr bwMode="auto">
            <a:xfrm>
              <a:off x="4486" y="2451"/>
              <a:ext cx="38" cy="37"/>
            </a:xfrm>
            <a:custGeom>
              <a:avLst/>
              <a:gdLst>
                <a:gd name="T0" fmla="*/ 9 w 38"/>
                <a:gd name="T1" fmla="*/ 0 h 37"/>
                <a:gd name="T2" fmla="*/ 9 w 38"/>
                <a:gd name="T3" fmla="*/ 0 h 37"/>
                <a:gd name="T4" fmla="*/ 0 w 38"/>
                <a:gd name="T5" fmla="*/ 4 h 37"/>
                <a:gd name="T6" fmla="*/ 28 w 38"/>
                <a:gd name="T7" fmla="*/ 36 h 37"/>
                <a:gd name="T8" fmla="*/ 37 w 38"/>
                <a:gd name="T9" fmla="*/ 31 h 37"/>
                <a:gd name="T10" fmla="*/ 9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9" y="0"/>
                  </a:moveTo>
                  <a:lnTo>
                    <a:pt x="9" y="0"/>
                  </a:lnTo>
                  <a:lnTo>
                    <a:pt x="0" y="4"/>
                  </a:lnTo>
                  <a:lnTo>
                    <a:pt x="28" y="36"/>
                  </a:lnTo>
                  <a:lnTo>
                    <a:pt x="37" y="31"/>
                  </a:lnTo>
                  <a:lnTo>
                    <a:pt x="9" y="0"/>
                  </a:lnTo>
                </a:path>
              </a:pathLst>
            </a:custGeom>
            <a:solidFill>
              <a:srgbClr val="000000"/>
            </a:solidFill>
            <a:ln w="12700" cap="rnd">
              <a:noFill/>
              <a:round/>
              <a:headEnd/>
              <a:tailEnd/>
            </a:ln>
          </p:spPr>
          <p:txBody>
            <a:bodyPr/>
            <a:lstStyle/>
            <a:p>
              <a:endParaRPr lang="en-US"/>
            </a:p>
          </p:txBody>
        </p:sp>
        <p:sp>
          <p:nvSpPr>
            <p:cNvPr id="59400" name="Freeform 7"/>
            <p:cNvSpPr>
              <a:spLocks/>
            </p:cNvSpPr>
            <p:nvPr/>
          </p:nvSpPr>
          <p:spPr bwMode="auto">
            <a:xfrm>
              <a:off x="4499" y="2451"/>
              <a:ext cx="25" cy="31"/>
            </a:xfrm>
            <a:custGeom>
              <a:avLst/>
              <a:gdLst>
                <a:gd name="T0" fmla="*/ 0 w 25"/>
                <a:gd name="T1" fmla="*/ 0 h 31"/>
                <a:gd name="T2" fmla="*/ 13 w 25"/>
                <a:gd name="T3" fmla="*/ 15 h 31"/>
                <a:gd name="T4" fmla="*/ 24 w 25"/>
                <a:gd name="T5" fmla="*/ 30 h 31"/>
                <a:gd name="T6" fmla="*/ 0 w 25"/>
                <a:gd name="T7" fmla="*/ 0 h 31"/>
                <a:gd name="T8" fmla="*/ 0 60000 65536"/>
                <a:gd name="T9" fmla="*/ 0 60000 65536"/>
                <a:gd name="T10" fmla="*/ 0 60000 65536"/>
                <a:gd name="T11" fmla="*/ 0 60000 65536"/>
                <a:gd name="T12" fmla="*/ 0 w 25"/>
                <a:gd name="T13" fmla="*/ 0 h 31"/>
                <a:gd name="T14" fmla="*/ 25 w 25"/>
                <a:gd name="T15" fmla="*/ 31 h 31"/>
              </a:gdLst>
              <a:ahLst/>
              <a:cxnLst>
                <a:cxn ang="T8">
                  <a:pos x="T0" y="T1"/>
                </a:cxn>
                <a:cxn ang="T9">
                  <a:pos x="T2" y="T3"/>
                </a:cxn>
                <a:cxn ang="T10">
                  <a:pos x="T4" y="T5"/>
                </a:cxn>
                <a:cxn ang="T11">
                  <a:pos x="T6" y="T7"/>
                </a:cxn>
              </a:cxnLst>
              <a:rect l="T12" t="T13" r="T14" b="T15"/>
              <a:pathLst>
                <a:path w="25" h="31">
                  <a:moveTo>
                    <a:pt x="0" y="0"/>
                  </a:moveTo>
                  <a:lnTo>
                    <a:pt x="13" y="15"/>
                  </a:lnTo>
                  <a:lnTo>
                    <a:pt x="24" y="30"/>
                  </a:lnTo>
                  <a:lnTo>
                    <a:pt x="0" y="0"/>
                  </a:lnTo>
                </a:path>
              </a:pathLst>
            </a:custGeom>
            <a:solidFill>
              <a:srgbClr val="000000"/>
            </a:solidFill>
            <a:ln w="12700" cap="rnd">
              <a:noFill/>
              <a:round/>
              <a:headEnd/>
              <a:tailEnd/>
            </a:ln>
          </p:spPr>
          <p:txBody>
            <a:bodyPr/>
            <a:lstStyle/>
            <a:p>
              <a:endParaRPr lang="en-US"/>
            </a:p>
          </p:txBody>
        </p:sp>
        <p:sp>
          <p:nvSpPr>
            <p:cNvPr id="59401" name="Freeform 8"/>
            <p:cNvSpPr>
              <a:spLocks/>
            </p:cNvSpPr>
            <p:nvPr/>
          </p:nvSpPr>
          <p:spPr bwMode="auto">
            <a:xfrm>
              <a:off x="4499" y="2191"/>
              <a:ext cx="699" cy="291"/>
            </a:xfrm>
            <a:custGeom>
              <a:avLst/>
              <a:gdLst>
                <a:gd name="T0" fmla="*/ 654 w 699"/>
                <a:gd name="T1" fmla="*/ 2 h 291"/>
                <a:gd name="T2" fmla="*/ 657 w 699"/>
                <a:gd name="T3" fmla="*/ 0 h 291"/>
                <a:gd name="T4" fmla="*/ 0 w 699"/>
                <a:gd name="T5" fmla="*/ 251 h 291"/>
                <a:gd name="T6" fmla="*/ 39 w 699"/>
                <a:gd name="T7" fmla="*/ 290 h 291"/>
                <a:gd name="T8" fmla="*/ 695 w 699"/>
                <a:gd name="T9" fmla="*/ 39 h 291"/>
                <a:gd name="T10" fmla="*/ 698 w 699"/>
                <a:gd name="T11" fmla="*/ 39 h 291"/>
                <a:gd name="T12" fmla="*/ 654 w 699"/>
                <a:gd name="T13" fmla="*/ 2 h 291"/>
                <a:gd name="T14" fmla="*/ 0 60000 65536"/>
                <a:gd name="T15" fmla="*/ 0 60000 65536"/>
                <a:gd name="T16" fmla="*/ 0 60000 65536"/>
                <a:gd name="T17" fmla="*/ 0 60000 65536"/>
                <a:gd name="T18" fmla="*/ 0 60000 65536"/>
                <a:gd name="T19" fmla="*/ 0 60000 65536"/>
                <a:gd name="T20" fmla="*/ 0 60000 65536"/>
                <a:gd name="T21" fmla="*/ 0 w 699"/>
                <a:gd name="T22" fmla="*/ 0 h 291"/>
                <a:gd name="T23" fmla="*/ 699 w 699"/>
                <a:gd name="T24" fmla="*/ 291 h 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9" h="291">
                  <a:moveTo>
                    <a:pt x="654" y="2"/>
                  </a:moveTo>
                  <a:lnTo>
                    <a:pt x="657" y="0"/>
                  </a:lnTo>
                  <a:lnTo>
                    <a:pt x="0" y="251"/>
                  </a:lnTo>
                  <a:lnTo>
                    <a:pt x="39" y="290"/>
                  </a:lnTo>
                  <a:lnTo>
                    <a:pt x="695" y="39"/>
                  </a:lnTo>
                  <a:lnTo>
                    <a:pt x="698" y="39"/>
                  </a:lnTo>
                  <a:lnTo>
                    <a:pt x="654" y="2"/>
                  </a:lnTo>
                </a:path>
              </a:pathLst>
            </a:custGeom>
            <a:solidFill>
              <a:srgbClr val="000000"/>
            </a:solidFill>
            <a:ln w="12700" cap="rnd">
              <a:noFill/>
              <a:round/>
              <a:headEnd/>
              <a:tailEnd/>
            </a:ln>
          </p:spPr>
          <p:txBody>
            <a:bodyPr/>
            <a:lstStyle/>
            <a:p>
              <a:endParaRPr lang="en-US"/>
            </a:p>
          </p:txBody>
        </p:sp>
        <p:sp>
          <p:nvSpPr>
            <p:cNvPr id="59402" name="Freeform 9"/>
            <p:cNvSpPr>
              <a:spLocks/>
            </p:cNvSpPr>
            <p:nvPr/>
          </p:nvSpPr>
          <p:spPr bwMode="auto">
            <a:xfrm>
              <a:off x="5168" y="2192"/>
              <a:ext cx="30" cy="30"/>
            </a:xfrm>
            <a:custGeom>
              <a:avLst/>
              <a:gdLst>
                <a:gd name="T0" fmla="*/ 0 w 30"/>
                <a:gd name="T1" fmla="*/ 0 h 30"/>
                <a:gd name="T2" fmla="*/ 14 w 30"/>
                <a:gd name="T3" fmla="*/ 14 h 30"/>
                <a:gd name="T4" fmla="*/ 29 w 30"/>
                <a:gd name="T5" fmla="*/ 29 h 30"/>
                <a:gd name="T6" fmla="*/ 0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0"/>
                  </a:moveTo>
                  <a:lnTo>
                    <a:pt x="14" y="14"/>
                  </a:lnTo>
                  <a:lnTo>
                    <a:pt x="29" y="29"/>
                  </a:lnTo>
                  <a:lnTo>
                    <a:pt x="0" y="0"/>
                  </a:lnTo>
                </a:path>
              </a:pathLst>
            </a:custGeom>
            <a:solidFill>
              <a:srgbClr val="000000"/>
            </a:solidFill>
            <a:ln w="12700" cap="rnd">
              <a:noFill/>
              <a:round/>
              <a:headEnd/>
              <a:tailEnd/>
            </a:ln>
          </p:spPr>
          <p:txBody>
            <a:bodyPr/>
            <a:lstStyle/>
            <a:p>
              <a:endParaRPr lang="en-US"/>
            </a:p>
          </p:txBody>
        </p:sp>
        <p:sp>
          <p:nvSpPr>
            <p:cNvPr id="59403" name="Freeform 10"/>
            <p:cNvSpPr>
              <a:spLocks/>
            </p:cNvSpPr>
            <p:nvPr/>
          </p:nvSpPr>
          <p:spPr bwMode="auto">
            <a:xfrm>
              <a:off x="5168" y="2183"/>
              <a:ext cx="59" cy="39"/>
            </a:xfrm>
            <a:custGeom>
              <a:avLst/>
              <a:gdLst>
                <a:gd name="T0" fmla="*/ 6 w 59"/>
                <a:gd name="T1" fmla="*/ 5 h 39"/>
                <a:gd name="T2" fmla="*/ 15 w 59"/>
                <a:gd name="T3" fmla="*/ 0 h 39"/>
                <a:gd name="T4" fmla="*/ 0 w 59"/>
                <a:gd name="T5" fmla="*/ 8 h 39"/>
                <a:gd name="T6" fmla="*/ 35 w 59"/>
                <a:gd name="T7" fmla="*/ 38 h 39"/>
                <a:gd name="T8" fmla="*/ 50 w 59"/>
                <a:gd name="T9" fmla="*/ 30 h 39"/>
                <a:gd name="T10" fmla="*/ 58 w 59"/>
                <a:gd name="T11" fmla="*/ 24 h 39"/>
                <a:gd name="T12" fmla="*/ 50 w 59"/>
                <a:gd name="T13" fmla="*/ 30 h 39"/>
                <a:gd name="T14" fmla="*/ 56 w 59"/>
                <a:gd name="T15" fmla="*/ 28 h 39"/>
                <a:gd name="T16" fmla="*/ 58 w 59"/>
                <a:gd name="T17" fmla="*/ 24 h 39"/>
                <a:gd name="T18" fmla="*/ 6 w 59"/>
                <a:gd name="T19" fmla="*/ 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9"/>
                <a:gd name="T32" fmla="*/ 59 w 5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9">
                  <a:moveTo>
                    <a:pt x="6" y="5"/>
                  </a:moveTo>
                  <a:lnTo>
                    <a:pt x="15" y="0"/>
                  </a:lnTo>
                  <a:lnTo>
                    <a:pt x="0" y="8"/>
                  </a:lnTo>
                  <a:lnTo>
                    <a:pt x="35" y="38"/>
                  </a:lnTo>
                  <a:lnTo>
                    <a:pt x="50" y="30"/>
                  </a:lnTo>
                  <a:lnTo>
                    <a:pt x="58" y="24"/>
                  </a:lnTo>
                  <a:lnTo>
                    <a:pt x="50" y="30"/>
                  </a:lnTo>
                  <a:lnTo>
                    <a:pt x="56" y="28"/>
                  </a:lnTo>
                  <a:lnTo>
                    <a:pt x="58" y="24"/>
                  </a:lnTo>
                  <a:lnTo>
                    <a:pt x="6" y="5"/>
                  </a:lnTo>
                </a:path>
              </a:pathLst>
            </a:custGeom>
            <a:solidFill>
              <a:srgbClr val="000000"/>
            </a:solidFill>
            <a:ln w="12700" cap="rnd">
              <a:noFill/>
              <a:round/>
              <a:headEnd/>
              <a:tailEnd/>
            </a:ln>
          </p:spPr>
          <p:txBody>
            <a:bodyPr/>
            <a:lstStyle/>
            <a:p>
              <a:endParaRPr lang="en-US"/>
            </a:p>
          </p:txBody>
        </p:sp>
        <p:sp>
          <p:nvSpPr>
            <p:cNvPr id="59404" name="Freeform 11"/>
            <p:cNvSpPr>
              <a:spLocks/>
            </p:cNvSpPr>
            <p:nvPr/>
          </p:nvSpPr>
          <p:spPr bwMode="auto">
            <a:xfrm>
              <a:off x="5176" y="2178"/>
              <a:ext cx="67" cy="25"/>
            </a:xfrm>
            <a:custGeom>
              <a:avLst/>
              <a:gdLst>
                <a:gd name="T0" fmla="*/ 4 w 67"/>
                <a:gd name="T1" fmla="*/ 6 h 25"/>
                <a:gd name="T2" fmla="*/ 9 w 67"/>
                <a:gd name="T3" fmla="*/ 0 h 25"/>
                <a:gd name="T4" fmla="*/ 0 w 67"/>
                <a:gd name="T5" fmla="*/ 8 h 25"/>
                <a:gd name="T6" fmla="*/ 53 w 67"/>
                <a:gd name="T7" fmla="*/ 24 h 25"/>
                <a:gd name="T8" fmla="*/ 64 w 67"/>
                <a:gd name="T9" fmla="*/ 16 h 25"/>
                <a:gd name="T10" fmla="*/ 66 w 67"/>
                <a:gd name="T11" fmla="*/ 10 h 25"/>
                <a:gd name="T12" fmla="*/ 64 w 67"/>
                <a:gd name="T13" fmla="*/ 16 h 25"/>
                <a:gd name="T14" fmla="*/ 66 w 67"/>
                <a:gd name="T15" fmla="*/ 13 h 25"/>
                <a:gd name="T16" fmla="*/ 66 w 67"/>
                <a:gd name="T17" fmla="*/ 10 h 25"/>
                <a:gd name="T18" fmla="*/ 4 w 67"/>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5"/>
                <a:gd name="T32" fmla="*/ 67 w 6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5">
                  <a:moveTo>
                    <a:pt x="4" y="6"/>
                  </a:moveTo>
                  <a:lnTo>
                    <a:pt x="9" y="0"/>
                  </a:lnTo>
                  <a:lnTo>
                    <a:pt x="0" y="8"/>
                  </a:lnTo>
                  <a:lnTo>
                    <a:pt x="53" y="24"/>
                  </a:lnTo>
                  <a:lnTo>
                    <a:pt x="64" y="16"/>
                  </a:lnTo>
                  <a:lnTo>
                    <a:pt x="66" y="10"/>
                  </a:lnTo>
                  <a:lnTo>
                    <a:pt x="64" y="16"/>
                  </a:lnTo>
                  <a:lnTo>
                    <a:pt x="66" y="13"/>
                  </a:lnTo>
                  <a:lnTo>
                    <a:pt x="66" y="10"/>
                  </a:lnTo>
                  <a:lnTo>
                    <a:pt x="4" y="6"/>
                  </a:lnTo>
                </a:path>
              </a:pathLst>
            </a:custGeom>
            <a:solidFill>
              <a:srgbClr val="000000"/>
            </a:solidFill>
            <a:ln w="12700" cap="rnd">
              <a:noFill/>
              <a:round/>
              <a:headEnd/>
              <a:tailEnd/>
            </a:ln>
          </p:spPr>
          <p:txBody>
            <a:bodyPr/>
            <a:lstStyle/>
            <a:p>
              <a:endParaRPr lang="en-US"/>
            </a:p>
          </p:txBody>
        </p:sp>
        <p:sp>
          <p:nvSpPr>
            <p:cNvPr id="59405" name="Freeform 12"/>
            <p:cNvSpPr>
              <a:spLocks/>
            </p:cNvSpPr>
            <p:nvPr/>
          </p:nvSpPr>
          <p:spPr bwMode="auto">
            <a:xfrm>
              <a:off x="5181" y="2178"/>
              <a:ext cx="65" cy="6"/>
            </a:xfrm>
            <a:custGeom>
              <a:avLst/>
              <a:gdLst>
                <a:gd name="T0" fmla="*/ 2 w 65"/>
                <a:gd name="T1" fmla="*/ 1 h 6"/>
                <a:gd name="T2" fmla="*/ 2 w 65"/>
                <a:gd name="T3" fmla="*/ 0 h 6"/>
                <a:gd name="T4" fmla="*/ 0 w 65"/>
                <a:gd name="T5" fmla="*/ 3 h 6"/>
                <a:gd name="T6" fmla="*/ 62 w 65"/>
                <a:gd name="T7" fmla="*/ 5 h 6"/>
                <a:gd name="T8" fmla="*/ 64 w 65"/>
                <a:gd name="T9" fmla="*/ 2 h 6"/>
                <a:gd name="T10" fmla="*/ 64 w 65"/>
                <a:gd name="T11" fmla="*/ 1 h 6"/>
                <a:gd name="T12" fmla="*/ 2 w 65"/>
                <a:gd name="T13" fmla="*/ 1 h 6"/>
                <a:gd name="T14" fmla="*/ 0 60000 65536"/>
                <a:gd name="T15" fmla="*/ 0 60000 65536"/>
                <a:gd name="T16" fmla="*/ 0 60000 65536"/>
                <a:gd name="T17" fmla="*/ 0 60000 65536"/>
                <a:gd name="T18" fmla="*/ 0 60000 65536"/>
                <a:gd name="T19" fmla="*/ 0 60000 65536"/>
                <a:gd name="T20" fmla="*/ 0 60000 65536"/>
                <a:gd name="T21" fmla="*/ 0 w 65"/>
                <a:gd name="T22" fmla="*/ 0 h 6"/>
                <a:gd name="T23" fmla="*/ 65 w 6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
                  <a:moveTo>
                    <a:pt x="2" y="1"/>
                  </a:moveTo>
                  <a:lnTo>
                    <a:pt x="2" y="0"/>
                  </a:lnTo>
                  <a:lnTo>
                    <a:pt x="0" y="3"/>
                  </a:lnTo>
                  <a:lnTo>
                    <a:pt x="62" y="5"/>
                  </a:lnTo>
                  <a:lnTo>
                    <a:pt x="64" y="2"/>
                  </a:lnTo>
                  <a:lnTo>
                    <a:pt x="64" y="1"/>
                  </a:lnTo>
                  <a:lnTo>
                    <a:pt x="2" y="1"/>
                  </a:lnTo>
                </a:path>
              </a:pathLst>
            </a:custGeom>
            <a:solidFill>
              <a:srgbClr val="000000"/>
            </a:solidFill>
            <a:ln w="12700" cap="rnd">
              <a:noFill/>
              <a:round/>
              <a:headEnd/>
              <a:tailEnd/>
            </a:ln>
          </p:spPr>
          <p:txBody>
            <a:bodyPr/>
            <a:lstStyle/>
            <a:p>
              <a:endParaRPr lang="en-US"/>
            </a:p>
          </p:txBody>
        </p:sp>
        <p:sp>
          <p:nvSpPr>
            <p:cNvPr id="59406" name="Freeform 13"/>
            <p:cNvSpPr>
              <a:spLocks/>
            </p:cNvSpPr>
            <p:nvPr/>
          </p:nvSpPr>
          <p:spPr bwMode="auto">
            <a:xfrm>
              <a:off x="5184" y="2181"/>
              <a:ext cx="62" cy="1"/>
            </a:xfrm>
            <a:custGeom>
              <a:avLst/>
              <a:gdLst>
                <a:gd name="T0" fmla="*/ 0 w 62"/>
                <a:gd name="T1" fmla="*/ 0 h 1"/>
                <a:gd name="T2" fmla="*/ 29 w 62"/>
                <a:gd name="T3" fmla="*/ 0 h 1"/>
                <a:gd name="T4" fmla="*/ 61 w 62"/>
                <a:gd name="T5" fmla="*/ 0 h 1"/>
                <a:gd name="T6" fmla="*/ 0 w 62"/>
                <a:gd name="T7" fmla="*/ 0 h 1"/>
                <a:gd name="T8" fmla="*/ 0 60000 65536"/>
                <a:gd name="T9" fmla="*/ 0 60000 65536"/>
                <a:gd name="T10" fmla="*/ 0 60000 65536"/>
                <a:gd name="T11" fmla="*/ 0 60000 65536"/>
                <a:gd name="T12" fmla="*/ 0 w 62"/>
                <a:gd name="T13" fmla="*/ 0 h 1"/>
                <a:gd name="T14" fmla="*/ 62 w 62"/>
                <a:gd name="T15" fmla="*/ 1 h 1"/>
              </a:gdLst>
              <a:ahLst/>
              <a:cxnLst>
                <a:cxn ang="T8">
                  <a:pos x="T0" y="T1"/>
                </a:cxn>
                <a:cxn ang="T9">
                  <a:pos x="T2" y="T3"/>
                </a:cxn>
                <a:cxn ang="T10">
                  <a:pos x="T4" y="T5"/>
                </a:cxn>
                <a:cxn ang="T11">
                  <a:pos x="T6" y="T7"/>
                </a:cxn>
              </a:cxnLst>
              <a:rect l="T12" t="T13" r="T14" b="T15"/>
              <a:pathLst>
                <a:path w="62" h="1">
                  <a:moveTo>
                    <a:pt x="0" y="0"/>
                  </a:moveTo>
                  <a:lnTo>
                    <a:pt x="29" y="0"/>
                  </a:lnTo>
                  <a:lnTo>
                    <a:pt x="61" y="0"/>
                  </a:lnTo>
                  <a:lnTo>
                    <a:pt x="0" y="0"/>
                  </a:lnTo>
                </a:path>
              </a:pathLst>
            </a:custGeom>
            <a:solidFill>
              <a:srgbClr val="000000"/>
            </a:solidFill>
            <a:ln w="12700" cap="rnd">
              <a:noFill/>
              <a:round/>
              <a:headEnd/>
              <a:tailEnd/>
            </a:ln>
          </p:spPr>
          <p:txBody>
            <a:bodyPr/>
            <a:lstStyle/>
            <a:p>
              <a:endParaRPr lang="en-US"/>
            </a:p>
          </p:txBody>
        </p:sp>
        <p:sp>
          <p:nvSpPr>
            <p:cNvPr id="59407" name="Freeform 14"/>
            <p:cNvSpPr>
              <a:spLocks/>
            </p:cNvSpPr>
            <p:nvPr/>
          </p:nvSpPr>
          <p:spPr bwMode="auto">
            <a:xfrm>
              <a:off x="5184" y="2099"/>
              <a:ext cx="64" cy="73"/>
            </a:xfrm>
            <a:custGeom>
              <a:avLst/>
              <a:gdLst>
                <a:gd name="T0" fmla="*/ 46 w 64"/>
                <a:gd name="T1" fmla="*/ 54 h 73"/>
                <a:gd name="T2" fmla="*/ 2 w 64"/>
                <a:gd name="T3" fmla="*/ 37 h 73"/>
                <a:gd name="T4" fmla="*/ 0 w 64"/>
                <a:gd name="T5" fmla="*/ 72 h 73"/>
                <a:gd name="T6" fmla="*/ 61 w 64"/>
                <a:gd name="T7" fmla="*/ 72 h 73"/>
                <a:gd name="T8" fmla="*/ 61 w 64"/>
                <a:gd name="T9" fmla="*/ 37 h 73"/>
                <a:gd name="T10" fmla="*/ 17 w 64"/>
                <a:gd name="T11" fmla="*/ 19 h 73"/>
                <a:gd name="T12" fmla="*/ 61 w 64"/>
                <a:gd name="T13" fmla="*/ 38 h 73"/>
                <a:gd name="T14" fmla="*/ 63 w 64"/>
                <a:gd name="T15" fmla="*/ 0 h 73"/>
                <a:gd name="T16" fmla="*/ 17 w 64"/>
                <a:gd name="T17" fmla="*/ 19 h 73"/>
                <a:gd name="T18" fmla="*/ 46 w 64"/>
                <a:gd name="T19" fmla="*/ 5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3"/>
                <a:gd name="T32" fmla="*/ 64 w 6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3">
                  <a:moveTo>
                    <a:pt x="46" y="54"/>
                  </a:moveTo>
                  <a:lnTo>
                    <a:pt x="2" y="37"/>
                  </a:lnTo>
                  <a:lnTo>
                    <a:pt x="0" y="72"/>
                  </a:lnTo>
                  <a:lnTo>
                    <a:pt x="61" y="72"/>
                  </a:lnTo>
                  <a:lnTo>
                    <a:pt x="61" y="37"/>
                  </a:lnTo>
                  <a:lnTo>
                    <a:pt x="17" y="19"/>
                  </a:lnTo>
                  <a:lnTo>
                    <a:pt x="61" y="38"/>
                  </a:lnTo>
                  <a:lnTo>
                    <a:pt x="63" y="0"/>
                  </a:lnTo>
                  <a:lnTo>
                    <a:pt x="17" y="19"/>
                  </a:lnTo>
                  <a:lnTo>
                    <a:pt x="46" y="54"/>
                  </a:lnTo>
                </a:path>
              </a:pathLst>
            </a:custGeom>
            <a:solidFill>
              <a:srgbClr val="000000"/>
            </a:solidFill>
            <a:ln w="12700" cap="rnd">
              <a:noFill/>
              <a:round/>
              <a:headEnd/>
              <a:tailEnd/>
            </a:ln>
          </p:spPr>
          <p:txBody>
            <a:bodyPr/>
            <a:lstStyle/>
            <a:p>
              <a:endParaRPr lang="en-US"/>
            </a:p>
          </p:txBody>
        </p:sp>
        <p:sp>
          <p:nvSpPr>
            <p:cNvPr id="59408" name="Freeform 15"/>
            <p:cNvSpPr>
              <a:spLocks/>
            </p:cNvSpPr>
            <p:nvPr/>
          </p:nvSpPr>
          <p:spPr bwMode="auto">
            <a:xfrm>
              <a:off x="4491" y="2121"/>
              <a:ext cx="736" cy="304"/>
            </a:xfrm>
            <a:custGeom>
              <a:avLst/>
              <a:gdLst>
                <a:gd name="T0" fmla="*/ 28 w 736"/>
                <a:gd name="T1" fmla="*/ 303 h 304"/>
                <a:gd name="T2" fmla="*/ 39 w 736"/>
                <a:gd name="T3" fmla="*/ 300 h 304"/>
                <a:gd name="T4" fmla="*/ 735 w 736"/>
                <a:gd name="T5" fmla="*/ 39 h 304"/>
                <a:gd name="T6" fmla="*/ 699 w 736"/>
                <a:gd name="T7" fmla="*/ 0 h 304"/>
                <a:gd name="T8" fmla="*/ 0 w 736"/>
                <a:gd name="T9" fmla="*/ 261 h 304"/>
                <a:gd name="T10" fmla="*/ 10 w 736"/>
                <a:gd name="T11" fmla="*/ 258 h 304"/>
                <a:gd name="T12" fmla="*/ 28 w 736"/>
                <a:gd name="T13" fmla="*/ 303 h 304"/>
                <a:gd name="T14" fmla="*/ 36 w 736"/>
                <a:gd name="T15" fmla="*/ 303 h 304"/>
                <a:gd name="T16" fmla="*/ 39 w 736"/>
                <a:gd name="T17" fmla="*/ 300 h 304"/>
                <a:gd name="T18" fmla="*/ 28 w 736"/>
                <a:gd name="T19" fmla="*/ 303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304"/>
                <a:gd name="T32" fmla="*/ 736 w 736"/>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304">
                  <a:moveTo>
                    <a:pt x="28" y="303"/>
                  </a:moveTo>
                  <a:lnTo>
                    <a:pt x="39" y="300"/>
                  </a:lnTo>
                  <a:lnTo>
                    <a:pt x="735" y="39"/>
                  </a:lnTo>
                  <a:lnTo>
                    <a:pt x="699" y="0"/>
                  </a:lnTo>
                  <a:lnTo>
                    <a:pt x="0" y="261"/>
                  </a:lnTo>
                  <a:lnTo>
                    <a:pt x="10" y="258"/>
                  </a:lnTo>
                  <a:lnTo>
                    <a:pt x="28" y="303"/>
                  </a:lnTo>
                  <a:lnTo>
                    <a:pt x="36" y="303"/>
                  </a:lnTo>
                  <a:lnTo>
                    <a:pt x="39" y="300"/>
                  </a:lnTo>
                  <a:lnTo>
                    <a:pt x="28" y="303"/>
                  </a:lnTo>
                </a:path>
              </a:pathLst>
            </a:custGeom>
            <a:solidFill>
              <a:srgbClr val="000000"/>
            </a:solidFill>
            <a:ln w="12700" cap="rnd">
              <a:noFill/>
              <a:round/>
              <a:headEnd/>
              <a:tailEnd/>
            </a:ln>
          </p:spPr>
          <p:txBody>
            <a:bodyPr/>
            <a:lstStyle/>
            <a:p>
              <a:endParaRPr lang="en-US"/>
            </a:p>
          </p:txBody>
        </p:sp>
        <p:sp>
          <p:nvSpPr>
            <p:cNvPr id="59409" name="Freeform 16"/>
            <p:cNvSpPr>
              <a:spLocks/>
            </p:cNvSpPr>
            <p:nvPr/>
          </p:nvSpPr>
          <p:spPr bwMode="auto">
            <a:xfrm>
              <a:off x="4501" y="2387"/>
              <a:ext cx="15" cy="38"/>
            </a:xfrm>
            <a:custGeom>
              <a:avLst/>
              <a:gdLst>
                <a:gd name="T0" fmla="*/ 9 w 15"/>
                <a:gd name="T1" fmla="*/ 37 h 38"/>
                <a:gd name="T2" fmla="*/ 5 w 15"/>
                <a:gd name="T3" fmla="*/ 19 h 38"/>
                <a:gd name="T4" fmla="*/ 0 w 15"/>
                <a:gd name="T5" fmla="*/ 0 h 38"/>
                <a:gd name="T6" fmla="*/ 9 w 15"/>
                <a:gd name="T7" fmla="*/ 37 h 38"/>
                <a:gd name="T8" fmla="*/ 13 w 15"/>
                <a:gd name="T9" fmla="*/ 37 h 38"/>
                <a:gd name="T10" fmla="*/ 14 w 15"/>
                <a:gd name="T11" fmla="*/ 34 h 38"/>
                <a:gd name="T12" fmla="*/ 9 w 15"/>
                <a:gd name="T13" fmla="*/ 37 h 38"/>
                <a:gd name="T14" fmla="*/ 0 60000 65536"/>
                <a:gd name="T15" fmla="*/ 0 60000 65536"/>
                <a:gd name="T16" fmla="*/ 0 60000 65536"/>
                <a:gd name="T17" fmla="*/ 0 60000 65536"/>
                <a:gd name="T18" fmla="*/ 0 60000 65536"/>
                <a:gd name="T19" fmla="*/ 0 60000 65536"/>
                <a:gd name="T20" fmla="*/ 0 60000 65536"/>
                <a:gd name="T21" fmla="*/ 0 w 15"/>
                <a:gd name="T22" fmla="*/ 0 h 38"/>
                <a:gd name="T23" fmla="*/ 15 w 1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8">
                  <a:moveTo>
                    <a:pt x="9" y="37"/>
                  </a:moveTo>
                  <a:lnTo>
                    <a:pt x="5" y="19"/>
                  </a:lnTo>
                  <a:lnTo>
                    <a:pt x="0" y="0"/>
                  </a:lnTo>
                  <a:lnTo>
                    <a:pt x="9" y="37"/>
                  </a:lnTo>
                  <a:lnTo>
                    <a:pt x="13" y="37"/>
                  </a:lnTo>
                  <a:lnTo>
                    <a:pt x="14" y="34"/>
                  </a:lnTo>
                  <a:lnTo>
                    <a:pt x="9" y="37"/>
                  </a:lnTo>
                </a:path>
              </a:pathLst>
            </a:custGeom>
            <a:solidFill>
              <a:srgbClr val="000000"/>
            </a:solidFill>
            <a:ln w="12700" cap="rnd">
              <a:noFill/>
              <a:round/>
              <a:headEnd/>
              <a:tailEnd/>
            </a:ln>
          </p:spPr>
          <p:txBody>
            <a:bodyPr/>
            <a:lstStyle/>
            <a:p>
              <a:endParaRPr lang="en-US"/>
            </a:p>
          </p:txBody>
        </p:sp>
        <p:sp>
          <p:nvSpPr>
            <p:cNvPr id="59410" name="Freeform 17"/>
            <p:cNvSpPr>
              <a:spLocks/>
            </p:cNvSpPr>
            <p:nvPr/>
          </p:nvSpPr>
          <p:spPr bwMode="auto">
            <a:xfrm>
              <a:off x="4496" y="2387"/>
              <a:ext cx="9" cy="40"/>
            </a:xfrm>
            <a:custGeom>
              <a:avLst/>
              <a:gdLst>
                <a:gd name="T0" fmla="*/ 6 w 9"/>
                <a:gd name="T1" fmla="*/ 39 h 40"/>
                <a:gd name="T2" fmla="*/ 6 w 9"/>
                <a:gd name="T3" fmla="*/ 39 h 40"/>
                <a:gd name="T4" fmla="*/ 8 w 9"/>
                <a:gd name="T5" fmla="*/ 38 h 40"/>
                <a:gd name="T6" fmla="*/ 2 w 9"/>
                <a:gd name="T7" fmla="*/ 0 h 40"/>
                <a:gd name="T8" fmla="*/ 0 w 9"/>
                <a:gd name="T9" fmla="*/ 1 h 40"/>
                <a:gd name="T10" fmla="*/ 6 w 9"/>
                <a:gd name="T11" fmla="*/ 39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6" y="39"/>
                  </a:moveTo>
                  <a:lnTo>
                    <a:pt x="6" y="39"/>
                  </a:lnTo>
                  <a:lnTo>
                    <a:pt x="8" y="38"/>
                  </a:lnTo>
                  <a:lnTo>
                    <a:pt x="2" y="0"/>
                  </a:lnTo>
                  <a:lnTo>
                    <a:pt x="0" y="1"/>
                  </a:lnTo>
                  <a:lnTo>
                    <a:pt x="6" y="39"/>
                  </a:lnTo>
                </a:path>
              </a:pathLst>
            </a:custGeom>
            <a:solidFill>
              <a:srgbClr val="000000"/>
            </a:solidFill>
            <a:ln w="12700" cap="rnd">
              <a:noFill/>
              <a:round/>
              <a:headEnd/>
              <a:tailEnd/>
            </a:ln>
          </p:spPr>
          <p:txBody>
            <a:bodyPr/>
            <a:lstStyle/>
            <a:p>
              <a:endParaRPr lang="en-US"/>
            </a:p>
          </p:txBody>
        </p:sp>
        <p:sp>
          <p:nvSpPr>
            <p:cNvPr id="59411" name="Freeform 18"/>
            <p:cNvSpPr>
              <a:spLocks/>
            </p:cNvSpPr>
            <p:nvPr/>
          </p:nvSpPr>
          <p:spPr bwMode="auto">
            <a:xfrm>
              <a:off x="4470" y="2389"/>
              <a:ext cx="30" cy="43"/>
            </a:xfrm>
            <a:custGeom>
              <a:avLst/>
              <a:gdLst>
                <a:gd name="T0" fmla="*/ 3 w 30"/>
                <a:gd name="T1" fmla="*/ 42 h 43"/>
                <a:gd name="T2" fmla="*/ 12 w 30"/>
                <a:gd name="T3" fmla="*/ 41 h 43"/>
                <a:gd name="T4" fmla="*/ 29 w 30"/>
                <a:gd name="T5" fmla="*/ 38 h 43"/>
                <a:gd name="T6" fmla="*/ 17 w 30"/>
                <a:gd name="T7" fmla="*/ 0 h 43"/>
                <a:gd name="T8" fmla="*/ 0 w 30"/>
                <a:gd name="T9" fmla="*/ 3 h 43"/>
                <a:gd name="T10" fmla="*/ 10 w 30"/>
                <a:gd name="T11" fmla="*/ 3 h 43"/>
                <a:gd name="T12" fmla="*/ 3 w 30"/>
                <a:gd name="T13" fmla="*/ 42 h 43"/>
                <a:gd name="T14" fmla="*/ 7 w 30"/>
                <a:gd name="T15" fmla="*/ 42 h 43"/>
                <a:gd name="T16" fmla="*/ 12 w 30"/>
                <a:gd name="T17" fmla="*/ 41 h 43"/>
                <a:gd name="T18" fmla="*/ 3 w 30"/>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3"/>
                <a:gd name="T32" fmla="*/ 30 w 3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3">
                  <a:moveTo>
                    <a:pt x="3" y="42"/>
                  </a:moveTo>
                  <a:lnTo>
                    <a:pt x="12" y="41"/>
                  </a:lnTo>
                  <a:lnTo>
                    <a:pt x="29" y="38"/>
                  </a:lnTo>
                  <a:lnTo>
                    <a:pt x="17" y="0"/>
                  </a:lnTo>
                  <a:lnTo>
                    <a:pt x="0" y="3"/>
                  </a:lnTo>
                  <a:lnTo>
                    <a:pt x="10" y="3"/>
                  </a:lnTo>
                  <a:lnTo>
                    <a:pt x="3" y="42"/>
                  </a:lnTo>
                  <a:lnTo>
                    <a:pt x="7" y="42"/>
                  </a:lnTo>
                  <a:lnTo>
                    <a:pt x="12" y="41"/>
                  </a:lnTo>
                  <a:lnTo>
                    <a:pt x="3" y="42"/>
                  </a:lnTo>
                </a:path>
              </a:pathLst>
            </a:custGeom>
            <a:solidFill>
              <a:srgbClr val="000000"/>
            </a:solidFill>
            <a:ln w="12700" cap="rnd">
              <a:noFill/>
              <a:round/>
              <a:headEnd/>
              <a:tailEnd/>
            </a:ln>
          </p:spPr>
          <p:txBody>
            <a:bodyPr/>
            <a:lstStyle/>
            <a:p>
              <a:endParaRPr lang="en-US"/>
            </a:p>
          </p:txBody>
        </p:sp>
        <p:sp>
          <p:nvSpPr>
            <p:cNvPr id="59412" name="Freeform 19"/>
            <p:cNvSpPr>
              <a:spLocks/>
            </p:cNvSpPr>
            <p:nvPr/>
          </p:nvSpPr>
          <p:spPr bwMode="auto">
            <a:xfrm>
              <a:off x="4430" y="2389"/>
              <a:ext cx="41" cy="43"/>
            </a:xfrm>
            <a:custGeom>
              <a:avLst/>
              <a:gdLst>
                <a:gd name="T0" fmla="*/ 0 w 41"/>
                <a:gd name="T1" fmla="*/ 35 h 43"/>
                <a:gd name="T2" fmla="*/ 11 w 41"/>
                <a:gd name="T3" fmla="*/ 39 h 43"/>
                <a:gd name="T4" fmla="*/ 32 w 41"/>
                <a:gd name="T5" fmla="*/ 42 h 43"/>
                <a:gd name="T6" fmla="*/ 40 w 41"/>
                <a:gd name="T7" fmla="*/ 3 h 43"/>
                <a:gd name="T8" fmla="*/ 21 w 41"/>
                <a:gd name="T9" fmla="*/ 0 h 43"/>
                <a:gd name="T10" fmla="*/ 32 w 41"/>
                <a:gd name="T11" fmla="*/ 4 h 43"/>
                <a:gd name="T12" fmla="*/ 0 w 41"/>
                <a:gd name="T13" fmla="*/ 35 h 43"/>
                <a:gd name="T14" fmla="*/ 6 w 41"/>
                <a:gd name="T15" fmla="*/ 38 h 43"/>
                <a:gd name="T16" fmla="*/ 11 w 41"/>
                <a:gd name="T17" fmla="*/ 39 h 43"/>
                <a:gd name="T18" fmla="*/ 0 w 41"/>
                <a:gd name="T19" fmla="*/ 3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0" y="35"/>
                  </a:moveTo>
                  <a:lnTo>
                    <a:pt x="11" y="39"/>
                  </a:lnTo>
                  <a:lnTo>
                    <a:pt x="32" y="42"/>
                  </a:lnTo>
                  <a:lnTo>
                    <a:pt x="40" y="3"/>
                  </a:lnTo>
                  <a:lnTo>
                    <a:pt x="21" y="0"/>
                  </a:lnTo>
                  <a:lnTo>
                    <a:pt x="32" y="4"/>
                  </a:lnTo>
                  <a:lnTo>
                    <a:pt x="0" y="35"/>
                  </a:lnTo>
                  <a:lnTo>
                    <a:pt x="6" y="38"/>
                  </a:lnTo>
                  <a:lnTo>
                    <a:pt x="11" y="39"/>
                  </a:lnTo>
                  <a:lnTo>
                    <a:pt x="0" y="35"/>
                  </a:lnTo>
                </a:path>
              </a:pathLst>
            </a:custGeom>
            <a:solidFill>
              <a:srgbClr val="000000"/>
            </a:solidFill>
            <a:ln w="12700" cap="rnd">
              <a:noFill/>
              <a:round/>
              <a:headEnd/>
              <a:tailEnd/>
            </a:ln>
          </p:spPr>
          <p:txBody>
            <a:bodyPr/>
            <a:lstStyle/>
            <a:p>
              <a:endParaRPr lang="en-US"/>
            </a:p>
          </p:txBody>
        </p:sp>
        <p:sp>
          <p:nvSpPr>
            <p:cNvPr id="59413" name="Freeform 20"/>
            <p:cNvSpPr>
              <a:spLocks/>
            </p:cNvSpPr>
            <p:nvPr/>
          </p:nvSpPr>
          <p:spPr bwMode="auto">
            <a:xfrm>
              <a:off x="4404" y="2384"/>
              <a:ext cx="56" cy="39"/>
            </a:xfrm>
            <a:custGeom>
              <a:avLst/>
              <a:gdLst>
                <a:gd name="T0" fmla="*/ 0 w 56"/>
                <a:gd name="T1" fmla="*/ 29 h 39"/>
                <a:gd name="T2" fmla="*/ 4 w 56"/>
                <a:gd name="T3" fmla="*/ 30 h 39"/>
                <a:gd name="T4" fmla="*/ 20 w 56"/>
                <a:gd name="T5" fmla="*/ 38 h 39"/>
                <a:gd name="T6" fmla="*/ 55 w 56"/>
                <a:gd name="T7" fmla="*/ 8 h 39"/>
                <a:gd name="T8" fmla="*/ 37 w 56"/>
                <a:gd name="T9" fmla="*/ 0 h 39"/>
                <a:gd name="T10" fmla="*/ 43 w 56"/>
                <a:gd name="T11" fmla="*/ 1 h 39"/>
                <a:gd name="T12" fmla="*/ 0 w 56"/>
                <a:gd name="T13" fmla="*/ 29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0" y="29"/>
                  </a:moveTo>
                  <a:lnTo>
                    <a:pt x="4" y="30"/>
                  </a:lnTo>
                  <a:lnTo>
                    <a:pt x="20" y="38"/>
                  </a:lnTo>
                  <a:lnTo>
                    <a:pt x="55" y="8"/>
                  </a:lnTo>
                  <a:lnTo>
                    <a:pt x="37" y="0"/>
                  </a:lnTo>
                  <a:lnTo>
                    <a:pt x="43" y="1"/>
                  </a:lnTo>
                  <a:lnTo>
                    <a:pt x="0" y="29"/>
                  </a:lnTo>
                </a:path>
              </a:pathLst>
            </a:custGeom>
            <a:solidFill>
              <a:srgbClr val="000000"/>
            </a:solidFill>
            <a:ln w="12700" cap="rnd">
              <a:noFill/>
              <a:round/>
              <a:headEnd/>
              <a:tailEnd/>
            </a:ln>
          </p:spPr>
          <p:txBody>
            <a:bodyPr/>
            <a:lstStyle/>
            <a:p>
              <a:endParaRPr lang="en-US"/>
            </a:p>
          </p:txBody>
        </p:sp>
        <p:sp>
          <p:nvSpPr>
            <p:cNvPr id="59414" name="Freeform 21"/>
            <p:cNvSpPr>
              <a:spLocks/>
            </p:cNvSpPr>
            <p:nvPr/>
          </p:nvSpPr>
          <p:spPr bwMode="auto">
            <a:xfrm>
              <a:off x="4404" y="2386"/>
              <a:ext cx="40" cy="26"/>
            </a:xfrm>
            <a:custGeom>
              <a:avLst/>
              <a:gdLst>
                <a:gd name="T0" fmla="*/ 0 w 40"/>
                <a:gd name="T1" fmla="*/ 25 h 26"/>
                <a:gd name="T2" fmla="*/ 19 w 40"/>
                <a:gd name="T3" fmla="*/ 13 h 26"/>
                <a:gd name="T4" fmla="*/ 39 w 40"/>
                <a:gd name="T5" fmla="*/ 0 h 26"/>
                <a:gd name="T6" fmla="*/ 0 w 40"/>
                <a:gd name="T7" fmla="*/ 25 h 26"/>
                <a:gd name="T8" fmla="*/ 0 60000 65536"/>
                <a:gd name="T9" fmla="*/ 0 60000 65536"/>
                <a:gd name="T10" fmla="*/ 0 60000 65536"/>
                <a:gd name="T11" fmla="*/ 0 60000 65536"/>
                <a:gd name="T12" fmla="*/ 0 w 40"/>
                <a:gd name="T13" fmla="*/ 0 h 26"/>
                <a:gd name="T14" fmla="*/ 40 w 40"/>
                <a:gd name="T15" fmla="*/ 26 h 26"/>
              </a:gdLst>
              <a:ahLst/>
              <a:cxnLst>
                <a:cxn ang="T8">
                  <a:pos x="T0" y="T1"/>
                </a:cxn>
                <a:cxn ang="T9">
                  <a:pos x="T2" y="T3"/>
                </a:cxn>
                <a:cxn ang="T10">
                  <a:pos x="T4" y="T5"/>
                </a:cxn>
                <a:cxn ang="T11">
                  <a:pos x="T6" y="T7"/>
                </a:cxn>
              </a:cxnLst>
              <a:rect l="T12" t="T13" r="T14" b="T15"/>
              <a:pathLst>
                <a:path w="40" h="26">
                  <a:moveTo>
                    <a:pt x="0" y="25"/>
                  </a:moveTo>
                  <a:lnTo>
                    <a:pt x="19" y="13"/>
                  </a:lnTo>
                  <a:lnTo>
                    <a:pt x="39" y="0"/>
                  </a:lnTo>
                  <a:lnTo>
                    <a:pt x="0" y="25"/>
                  </a:lnTo>
                </a:path>
              </a:pathLst>
            </a:custGeom>
            <a:solidFill>
              <a:srgbClr val="000000"/>
            </a:solidFill>
            <a:ln w="12700" cap="rnd">
              <a:noFill/>
              <a:round/>
              <a:headEnd/>
              <a:tailEnd/>
            </a:ln>
          </p:spPr>
          <p:txBody>
            <a:bodyPr/>
            <a:lstStyle/>
            <a:p>
              <a:endParaRPr lang="en-US"/>
            </a:p>
          </p:txBody>
        </p:sp>
        <p:sp>
          <p:nvSpPr>
            <p:cNvPr id="59415" name="Freeform 22"/>
            <p:cNvSpPr>
              <a:spLocks/>
            </p:cNvSpPr>
            <p:nvPr/>
          </p:nvSpPr>
          <p:spPr bwMode="auto">
            <a:xfrm>
              <a:off x="3384" y="1746"/>
              <a:ext cx="1060" cy="666"/>
            </a:xfrm>
            <a:custGeom>
              <a:avLst/>
              <a:gdLst>
                <a:gd name="T0" fmla="*/ 0 w 1060"/>
                <a:gd name="T1" fmla="*/ 34 h 666"/>
                <a:gd name="T2" fmla="*/ 0 w 1060"/>
                <a:gd name="T3" fmla="*/ 34 h 666"/>
                <a:gd name="T4" fmla="*/ 1004 w 1060"/>
                <a:gd name="T5" fmla="*/ 665 h 666"/>
                <a:gd name="T6" fmla="*/ 1059 w 1060"/>
                <a:gd name="T7" fmla="*/ 631 h 666"/>
                <a:gd name="T8" fmla="*/ 52 w 1060"/>
                <a:gd name="T9" fmla="*/ 0 h 666"/>
                <a:gd name="T10" fmla="*/ 0 w 1060"/>
                <a:gd name="T11" fmla="*/ 34 h 666"/>
                <a:gd name="T12" fmla="*/ 0 60000 65536"/>
                <a:gd name="T13" fmla="*/ 0 60000 65536"/>
                <a:gd name="T14" fmla="*/ 0 60000 65536"/>
                <a:gd name="T15" fmla="*/ 0 60000 65536"/>
                <a:gd name="T16" fmla="*/ 0 60000 65536"/>
                <a:gd name="T17" fmla="*/ 0 60000 65536"/>
                <a:gd name="T18" fmla="*/ 0 w 1060"/>
                <a:gd name="T19" fmla="*/ 0 h 666"/>
                <a:gd name="T20" fmla="*/ 1060 w 1060"/>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060" h="666">
                  <a:moveTo>
                    <a:pt x="0" y="34"/>
                  </a:moveTo>
                  <a:lnTo>
                    <a:pt x="0" y="34"/>
                  </a:lnTo>
                  <a:lnTo>
                    <a:pt x="1004" y="665"/>
                  </a:lnTo>
                  <a:lnTo>
                    <a:pt x="1059" y="631"/>
                  </a:lnTo>
                  <a:lnTo>
                    <a:pt x="52" y="0"/>
                  </a:lnTo>
                  <a:lnTo>
                    <a:pt x="0" y="34"/>
                  </a:lnTo>
                </a:path>
              </a:pathLst>
            </a:custGeom>
            <a:solidFill>
              <a:srgbClr val="000000"/>
            </a:solidFill>
            <a:ln w="12700" cap="rnd">
              <a:noFill/>
              <a:round/>
              <a:headEnd/>
              <a:tailEnd/>
            </a:ln>
          </p:spPr>
          <p:txBody>
            <a:bodyPr/>
            <a:lstStyle/>
            <a:p>
              <a:endParaRPr lang="en-US"/>
            </a:p>
          </p:txBody>
        </p:sp>
        <p:sp>
          <p:nvSpPr>
            <p:cNvPr id="59416" name="Freeform 23"/>
            <p:cNvSpPr>
              <a:spLocks/>
            </p:cNvSpPr>
            <p:nvPr/>
          </p:nvSpPr>
          <p:spPr bwMode="auto">
            <a:xfrm>
              <a:off x="3384" y="1746"/>
              <a:ext cx="38" cy="26"/>
            </a:xfrm>
            <a:custGeom>
              <a:avLst/>
              <a:gdLst>
                <a:gd name="T0" fmla="*/ 0 w 38"/>
                <a:gd name="T1" fmla="*/ 25 h 26"/>
                <a:gd name="T2" fmla="*/ 19 w 38"/>
                <a:gd name="T3" fmla="*/ 13 h 26"/>
                <a:gd name="T4" fmla="*/ 37 w 38"/>
                <a:gd name="T5" fmla="*/ 0 h 26"/>
                <a:gd name="T6" fmla="*/ 0 w 38"/>
                <a:gd name="T7" fmla="*/ 25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25"/>
                  </a:moveTo>
                  <a:lnTo>
                    <a:pt x="19" y="13"/>
                  </a:lnTo>
                  <a:lnTo>
                    <a:pt x="37" y="0"/>
                  </a:lnTo>
                  <a:lnTo>
                    <a:pt x="0" y="25"/>
                  </a:lnTo>
                </a:path>
              </a:pathLst>
            </a:custGeom>
            <a:solidFill>
              <a:srgbClr val="000000"/>
            </a:solidFill>
            <a:ln w="12700" cap="rnd">
              <a:noFill/>
              <a:round/>
              <a:headEnd/>
              <a:tailEnd/>
            </a:ln>
          </p:spPr>
          <p:txBody>
            <a:bodyPr/>
            <a:lstStyle/>
            <a:p>
              <a:endParaRPr lang="en-US"/>
            </a:p>
          </p:txBody>
        </p:sp>
        <p:sp>
          <p:nvSpPr>
            <p:cNvPr id="59417" name="Freeform 24"/>
            <p:cNvSpPr>
              <a:spLocks/>
            </p:cNvSpPr>
            <p:nvPr/>
          </p:nvSpPr>
          <p:spPr bwMode="auto">
            <a:xfrm>
              <a:off x="3379" y="1744"/>
              <a:ext cx="43" cy="28"/>
            </a:xfrm>
            <a:custGeom>
              <a:avLst/>
              <a:gdLst>
                <a:gd name="T0" fmla="*/ 0 w 43"/>
                <a:gd name="T1" fmla="*/ 26 h 28"/>
                <a:gd name="T2" fmla="*/ 0 w 43"/>
                <a:gd name="T3" fmla="*/ 26 h 28"/>
                <a:gd name="T4" fmla="*/ 4 w 43"/>
                <a:gd name="T5" fmla="*/ 27 h 28"/>
                <a:gd name="T6" fmla="*/ 42 w 43"/>
                <a:gd name="T7" fmla="*/ 1 h 28"/>
                <a:gd name="T8" fmla="*/ 40 w 43"/>
                <a:gd name="T9" fmla="*/ 0 h 28"/>
                <a:gd name="T10" fmla="*/ 0 w 43"/>
                <a:gd name="T11" fmla="*/ 26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26"/>
                  </a:moveTo>
                  <a:lnTo>
                    <a:pt x="0" y="26"/>
                  </a:lnTo>
                  <a:lnTo>
                    <a:pt x="4" y="27"/>
                  </a:lnTo>
                  <a:lnTo>
                    <a:pt x="42" y="1"/>
                  </a:lnTo>
                  <a:lnTo>
                    <a:pt x="40" y="0"/>
                  </a:lnTo>
                  <a:lnTo>
                    <a:pt x="0" y="26"/>
                  </a:lnTo>
                </a:path>
              </a:pathLst>
            </a:custGeom>
            <a:solidFill>
              <a:srgbClr val="000000"/>
            </a:solidFill>
            <a:ln w="12700" cap="rnd">
              <a:noFill/>
              <a:round/>
              <a:headEnd/>
              <a:tailEnd/>
            </a:ln>
          </p:spPr>
          <p:txBody>
            <a:bodyPr/>
            <a:lstStyle/>
            <a:p>
              <a:endParaRPr lang="en-US"/>
            </a:p>
          </p:txBody>
        </p:sp>
        <p:sp>
          <p:nvSpPr>
            <p:cNvPr id="59418" name="Freeform 25"/>
            <p:cNvSpPr>
              <a:spLocks/>
            </p:cNvSpPr>
            <p:nvPr/>
          </p:nvSpPr>
          <p:spPr bwMode="auto">
            <a:xfrm>
              <a:off x="3368" y="1741"/>
              <a:ext cx="51" cy="29"/>
            </a:xfrm>
            <a:custGeom>
              <a:avLst/>
              <a:gdLst>
                <a:gd name="T0" fmla="*/ 0 w 51"/>
                <a:gd name="T1" fmla="*/ 21 h 29"/>
                <a:gd name="T2" fmla="*/ 4 w 51"/>
                <a:gd name="T3" fmla="*/ 26 h 29"/>
                <a:gd name="T4" fmla="*/ 8 w 51"/>
                <a:gd name="T5" fmla="*/ 28 h 29"/>
                <a:gd name="T6" fmla="*/ 50 w 51"/>
                <a:gd name="T7" fmla="*/ 2 h 29"/>
                <a:gd name="T8" fmla="*/ 46 w 51"/>
                <a:gd name="T9" fmla="*/ 0 h 29"/>
                <a:gd name="T10" fmla="*/ 50 w 51"/>
                <a:gd name="T11" fmla="*/ 5 h 29"/>
                <a:gd name="T12" fmla="*/ 0 w 51"/>
                <a:gd name="T13" fmla="*/ 21 h 29"/>
                <a:gd name="T14" fmla="*/ 0 w 51"/>
                <a:gd name="T15" fmla="*/ 23 h 29"/>
                <a:gd name="T16" fmla="*/ 4 w 51"/>
                <a:gd name="T17" fmla="*/ 26 h 29"/>
                <a:gd name="T18" fmla="*/ 0 w 51"/>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9"/>
                <a:gd name="T32" fmla="*/ 51 w 5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9">
                  <a:moveTo>
                    <a:pt x="0" y="21"/>
                  </a:moveTo>
                  <a:lnTo>
                    <a:pt x="4" y="26"/>
                  </a:lnTo>
                  <a:lnTo>
                    <a:pt x="8" y="28"/>
                  </a:lnTo>
                  <a:lnTo>
                    <a:pt x="50" y="2"/>
                  </a:lnTo>
                  <a:lnTo>
                    <a:pt x="46" y="0"/>
                  </a:lnTo>
                  <a:lnTo>
                    <a:pt x="50" y="5"/>
                  </a:lnTo>
                  <a:lnTo>
                    <a:pt x="0" y="21"/>
                  </a:lnTo>
                  <a:lnTo>
                    <a:pt x="0" y="23"/>
                  </a:lnTo>
                  <a:lnTo>
                    <a:pt x="4" y="26"/>
                  </a:lnTo>
                  <a:lnTo>
                    <a:pt x="0" y="21"/>
                  </a:lnTo>
                </a:path>
              </a:pathLst>
            </a:custGeom>
            <a:solidFill>
              <a:srgbClr val="000000"/>
            </a:solidFill>
            <a:ln w="12700" cap="rnd">
              <a:noFill/>
              <a:round/>
              <a:headEnd/>
              <a:tailEnd/>
            </a:ln>
          </p:spPr>
          <p:txBody>
            <a:bodyPr/>
            <a:lstStyle/>
            <a:p>
              <a:endParaRPr lang="en-US"/>
            </a:p>
          </p:txBody>
        </p:sp>
        <p:sp>
          <p:nvSpPr>
            <p:cNvPr id="59419" name="Freeform 26"/>
            <p:cNvSpPr>
              <a:spLocks/>
            </p:cNvSpPr>
            <p:nvPr/>
          </p:nvSpPr>
          <p:spPr bwMode="auto">
            <a:xfrm>
              <a:off x="3360" y="1744"/>
              <a:ext cx="59" cy="16"/>
            </a:xfrm>
            <a:custGeom>
              <a:avLst/>
              <a:gdLst>
                <a:gd name="T0" fmla="*/ 58 w 59"/>
                <a:gd name="T1" fmla="*/ 1 h 16"/>
                <a:gd name="T2" fmla="*/ 4 w 59"/>
                <a:gd name="T3" fmla="*/ 12 h 16"/>
                <a:gd name="T4" fmla="*/ 6 w 59"/>
                <a:gd name="T5" fmla="*/ 15 h 16"/>
                <a:gd name="T6" fmla="*/ 58 w 59"/>
                <a:gd name="T7" fmla="*/ 2 h 16"/>
                <a:gd name="T8" fmla="*/ 56 w 59"/>
                <a:gd name="T9" fmla="*/ 0 h 16"/>
                <a:gd name="T10" fmla="*/ 0 w 59"/>
                <a:gd name="T11" fmla="*/ 11 h 16"/>
                <a:gd name="T12" fmla="*/ 58 w 59"/>
                <a:gd name="T13" fmla="*/ 1 h 16"/>
                <a:gd name="T14" fmla="*/ 0 60000 65536"/>
                <a:gd name="T15" fmla="*/ 0 60000 65536"/>
                <a:gd name="T16" fmla="*/ 0 60000 65536"/>
                <a:gd name="T17" fmla="*/ 0 60000 65536"/>
                <a:gd name="T18" fmla="*/ 0 60000 65536"/>
                <a:gd name="T19" fmla="*/ 0 60000 65536"/>
                <a:gd name="T20" fmla="*/ 0 60000 65536"/>
                <a:gd name="T21" fmla="*/ 0 w 59"/>
                <a:gd name="T22" fmla="*/ 0 h 16"/>
                <a:gd name="T23" fmla="*/ 59 w 5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6">
                  <a:moveTo>
                    <a:pt x="58" y="1"/>
                  </a:moveTo>
                  <a:lnTo>
                    <a:pt x="4" y="12"/>
                  </a:lnTo>
                  <a:lnTo>
                    <a:pt x="6" y="15"/>
                  </a:lnTo>
                  <a:lnTo>
                    <a:pt x="58" y="2"/>
                  </a:lnTo>
                  <a:lnTo>
                    <a:pt x="56" y="0"/>
                  </a:lnTo>
                  <a:lnTo>
                    <a:pt x="0" y="11"/>
                  </a:lnTo>
                  <a:lnTo>
                    <a:pt x="58" y="1"/>
                  </a:lnTo>
                </a:path>
              </a:pathLst>
            </a:custGeom>
            <a:solidFill>
              <a:srgbClr val="000000"/>
            </a:solidFill>
            <a:ln w="12700" cap="rnd">
              <a:noFill/>
              <a:round/>
              <a:headEnd/>
              <a:tailEnd/>
            </a:ln>
          </p:spPr>
          <p:txBody>
            <a:bodyPr/>
            <a:lstStyle/>
            <a:p>
              <a:endParaRPr lang="en-US"/>
            </a:p>
          </p:txBody>
        </p:sp>
        <p:sp>
          <p:nvSpPr>
            <p:cNvPr id="59420" name="Freeform 27"/>
            <p:cNvSpPr>
              <a:spLocks/>
            </p:cNvSpPr>
            <p:nvPr/>
          </p:nvSpPr>
          <p:spPr bwMode="auto">
            <a:xfrm>
              <a:off x="3360" y="1746"/>
              <a:ext cx="59" cy="8"/>
            </a:xfrm>
            <a:custGeom>
              <a:avLst/>
              <a:gdLst>
                <a:gd name="T0" fmla="*/ 58 w 59"/>
                <a:gd name="T1" fmla="*/ 0 h 8"/>
                <a:gd name="T2" fmla="*/ 29 w 59"/>
                <a:gd name="T3" fmla="*/ 4 h 8"/>
                <a:gd name="T4" fmla="*/ 0 w 59"/>
                <a:gd name="T5" fmla="*/ 7 h 8"/>
                <a:gd name="T6" fmla="*/ 58 w 59"/>
                <a:gd name="T7" fmla="*/ 0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58" y="0"/>
                  </a:moveTo>
                  <a:lnTo>
                    <a:pt x="29" y="4"/>
                  </a:lnTo>
                  <a:lnTo>
                    <a:pt x="0" y="7"/>
                  </a:lnTo>
                  <a:lnTo>
                    <a:pt x="58" y="0"/>
                  </a:lnTo>
                </a:path>
              </a:pathLst>
            </a:custGeom>
            <a:solidFill>
              <a:srgbClr val="000000"/>
            </a:solidFill>
            <a:ln w="12700" cap="rnd">
              <a:noFill/>
              <a:round/>
              <a:headEnd/>
              <a:tailEnd/>
            </a:ln>
          </p:spPr>
          <p:txBody>
            <a:bodyPr/>
            <a:lstStyle/>
            <a:p>
              <a:endParaRPr lang="en-US"/>
            </a:p>
          </p:txBody>
        </p:sp>
        <p:sp>
          <p:nvSpPr>
            <p:cNvPr id="59421" name="Freeform 28"/>
            <p:cNvSpPr>
              <a:spLocks/>
            </p:cNvSpPr>
            <p:nvPr/>
          </p:nvSpPr>
          <p:spPr bwMode="auto">
            <a:xfrm>
              <a:off x="3360" y="1746"/>
              <a:ext cx="99" cy="86"/>
            </a:xfrm>
            <a:custGeom>
              <a:avLst/>
              <a:gdLst>
                <a:gd name="T0" fmla="*/ 89 w 99"/>
                <a:gd name="T1" fmla="*/ 55 h 86"/>
                <a:gd name="T2" fmla="*/ 98 w 99"/>
                <a:gd name="T3" fmla="*/ 63 h 86"/>
                <a:gd name="T4" fmla="*/ 64 w 99"/>
                <a:gd name="T5" fmla="*/ 0 h 86"/>
                <a:gd name="T6" fmla="*/ 0 w 99"/>
                <a:gd name="T7" fmla="*/ 15 h 86"/>
                <a:gd name="T8" fmla="*/ 34 w 99"/>
                <a:gd name="T9" fmla="*/ 78 h 86"/>
                <a:gd name="T10" fmla="*/ 41 w 99"/>
                <a:gd name="T11" fmla="*/ 85 h 86"/>
                <a:gd name="T12" fmla="*/ 34 w 99"/>
                <a:gd name="T13" fmla="*/ 78 h 86"/>
                <a:gd name="T14" fmla="*/ 36 w 99"/>
                <a:gd name="T15" fmla="*/ 82 h 86"/>
                <a:gd name="T16" fmla="*/ 41 w 99"/>
                <a:gd name="T17" fmla="*/ 85 h 86"/>
                <a:gd name="T18" fmla="*/ 89 w 99"/>
                <a:gd name="T19" fmla="*/ 55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6"/>
                <a:gd name="T32" fmla="*/ 99 w 9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6">
                  <a:moveTo>
                    <a:pt x="89" y="55"/>
                  </a:moveTo>
                  <a:lnTo>
                    <a:pt x="98" y="63"/>
                  </a:lnTo>
                  <a:lnTo>
                    <a:pt x="64" y="0"/>
                  </a:lnTo>
                  <a:lnTo>
                    <a:pt x="0" y="15"/>
                  </a:lnTo>
                  <a:lnTo>
                    <a:pt x="34" y="78"/>
                  </a:lnTo>
                  <a:lnTo>
                    <a:pt x="41" y="85"/>
                  </a:lnTo>
                  <a:lnTo>
                    <a:pt x="34" y="78"/>
                  </a:lnTo>
                  <a:lnTo>
                    <a:pt x="36" y="82"/>
                  </a:lnTo>
                  <a:lnTo>
                    <a:pt x="41" y="85"/>
                  </a:lnTo>
                  <a:lnTo>
                    <a:pt x="89" y="55"/>
                  </a:lnTo>
                </a:path>
              </a:pathLst>
            </a:custGeom>
            <a:solidFill>
              <a:srgbClr val="000000"/>
            </a:solidFill>
            <a:ln w="12700" cap="rnd">
              <a:noFill/>
              <a:round/>
              <a:headEnd/>
              <a:tailEnd/>
            </a:ln>
          </p:spPr>
          <p:txBody>
            <a:bodyPr/>
            <a:lstStyle/>
            <a:p>
              <a:endParaRPr lang="en-US"/>
            </a:p>
          </p:txBody>
        </p:sp>
        <p:sp>
          <p:nvSpPr>
            <p:cNvPr id="59422" name="Freeform 29"/>
            <p:cNvSpPr>
              <a:spLocks/>
            </p:cNvSpPr>
            <p:nvPr/>
          </p:nvSpPr>
          <p:spPr bwMode="auto">
            <a:xfrm>
              <a:off x="3400" y="1808"/>
              <a:ext cx="48" cy="24"/>
            </a:xfrm>
            <a:custGeom>
              <a:avLst/>
              <a:gdLst>
                <a:gd name="T0" fmla="*/ 47 w 48"/>
                <a:gd name="T1" fmla="*/ 0 h 24"/>
                <a:gd name="T2" fmla="*/ 27 w 48"/>
                <a:gd name="T3" fmla="*/ 12 h 24"/>
                <a:gd name="T4" fmla="*/ 6 w 48"/>
                <a:gd name="T5" fmla="*/ 23 h 24"/>
                <a:gd name="T6" fmla="*/ 0 w 48"/>
                <a:gd name="T7" fmla="*/ 17 h 24"/>
                <a:gd name="T8" fmla="*/ 2 w 48"/>
                <a:gd name="T9" fmla="*/ 21 h 24"/>
                <a:gd name="T10" fmla="*/ 6 w 48"/>
                <a:gd name="T11" fmla="*/ 23 h 24"/>
                <a:gd name="T12" fmla="*/ 47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47" y="0"/>
                  </a:moveTo>
                  <a:lnTo>
                    <a:pt x="27" y="12"/>
                  </a:lnTo>
                  <a:lnTo>
                    <a:pt x="6" y="23"/>
                  </a:lnTo>
                  <a:lnTo>
                    <a:pt x="0" y="17"/>
                  </a:lnTo>
                  <a:lnTo>
                    <a:pt x="2" y="21"/>
                  </a:lnTo>
                  <a:lnTo>
                    <a:pt x="6" y="23"/>
                  </a:lnTo>
                  <a:lnTo>
                    <a:pt x="47" y="0"/>
                  </a:lnTo>
                </a:path>
              </a:pathLst>
            </a:custGeom>
            <a:solidFill>
              <a:srgbClr val="000000"/>
            </a:solidFill>
            <a:ln w="12700" cap="rnd">
              <a:noFill/>
              <a:round/>
              <a:headEnd/>
              <a:tailEnd/>
            </a:ln>
          </p:spPr>
          <p:txBody>
            <a:bodyPr/>
            <a:lstStyle/>
            <a:p>
              <a:endParaRPr lang="en-US"/>
            </a:p>
          </p:txBody>
        </p:sp>
        <p:sp>
          <p:nvSpPr>
            <p:cNvPr id="59423" name="Freeform 30"/>
            <p:cNvSpPr>
              <a:spLocks/>
            </p:cNvSpPr>
            <p:nvPr/>
          </p:nvSpPr>
          <p:spPr bwMode="auto">
            <a:xfrm>
              <a:off x="3408" y="1808"/>
              <a:ext cx="1047" cy="667"/>
            </a:xfrm>
            <a:custGeom>
              <a:avLst/>
              <a:gdLst>
                <a:gd name="T0" fmla="*/ 1043 w 1047"/>
                <a:gd name="T1" fmla="*/ 630 h 667"/>
                <a:gd name="T2" fmla="*/ 1046 w 1047"/>
                <a:gd name="T3" fmla="*/ 632 h 667"/>
                <a:gd name="T4" fmla="*/ 55 w 1047"/>
                <a:gd name="T5" fmla="*/ 0 h 667"/>
                <a:gd name="T6" fmla="*/ 0 w 1047"/>
                <a:gd name="T7" fmla="*/ 33 h 667"/>
                <a:gd name="T8" fmla="*/ 991 w 1047"/>
                <a:gd name="T9" fmla="*/ 664 h 667"/>
                <a:gd name="T10" fmla="*/ 994 w 1047"/>
                <a:gd name="T11" fmla="*/ 666 h 667"/>
                <a:gd name="T12" fmla="*/ 1043 w 1047"/>
                <a:gd name="T13" fmla="*/ 630 h 667"/>
                <a:gd name="T14" fmla="*/ 0 60000 65536"/>
                <a:gd name="T15" fmla="*/ 0 60000 65536"/>
                <a:gd name="T16" fmla="*/ 0 60000 65536"/>
                <a:gd name="T17" fmla="*/ 0 60000 65536"/>
                <a:gd name="T18" fmla="*/ 0 60000 65536"/>
                <a:gd name="T19" fmla="*/ 0 60000 65536"/>
                <a:gd name="T20" fmla="*/ 0 60000 65536"/>
                <a:gd name="T21" fmla="*/ 0 w 1047"/>
                <a:gd name="T22" fmla="*/ 0 h 667"/>
                <a:gd name="T23" fmla="*/ 1047 w 1047"/>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7" h="667">
                  <a:moveTo>
                    <a:pt x="1043" y="630"/>
                  </a:moveTo>
                  <a:lnTo>
                    <a:pt x="1046" y="632"/>
                  </a:lnTo>
                  <a:lnTo>
                    <a:pt x="55" y="0"/>
                  </a:lnTo>
                  <a:lnTo>
                    <a:pt x="0" y="33"/>
                  </a:lnTo>
                  <a:lnTo>
                    <a:pt x="991" y="664"/>
                  </a:lnTo>
                  <a:lnTo>
                    <a:pt x="994" y="666"/>
                  </a:lnTo>
                  <a:lnTo>
                    <a:pt x="1043" y="630"/>
                  </a:lnTo>
                </a:path>
              </a:pathLst>
            </a:custGeom>
            <a:solidFill>
              <a:srgbClr val="000000"/>
            </a:solidFill>
            <a:ln w="12700" cap="rnd">
              <a:noFill/>
              <a:round/>
              <a:headEnd/>
              <a:tailEnd/>
            </a:ln>
          </p:spPr>
          <p:txBody>
            <a:bodyPr/>
            <a:lstStyle/>
            <a:p>
              <a:endParaRPr lang="en-US"/>
            </a:p>
          </p:txBody>
        </p:sp>
        <p:sp>
          <p:nvSpPr>
            <p:cNvPr id="59424" name="Freeform 31"/>
            <p:cNvSpPr>
              <a:spLocks/>
            </p:cNvSpPr>
            <p:nvPr/>
          </p:nvSpPr>
          <p:spPr bwMode="auto">
            <a:xfrm>
              <a:off x="4491" y="2121"/>
              <a:ext cx="736" cy="304"/>
            </a:xfrm>
            <a:custGeom>
              <a:avLst/>
              <a:gdLst>
                <a:gd name="T0" fmla="*/ 28 w 736"/>
                <a:gd name="T1" fmla="*/ 303 h 304"/>
                <a:gd name="T2" fmla="*/ 39 w 736"/>
                <a:gd name="T3" fmla="*/ 300 h 304"/>
                <a:gd name="T4" fmla="*/ 735 w 736"/>
                <a:gd name="T5" fmla="*/ 39 h 304"/>
                <a:gd name="T6" fmla="*/ 699 w 736"/>
                <a:gd name="T7" fmla="*/ 0 h 304"/>
                <a:gd name="T8" fmla="*/ 0 w 736"/>
                <a:gd name="T9" fmla="*/ 261 h 304"/>
                <a:gd name="T10" fmla="*/ 10 w 736"/>
                <a:gd name="T11" fmla="*/ 258 h 304"/>
                <a:gd name="T12" fmla="*/ 28 w 736"/>
                <a:gd name="T13" fmla="*/ 303 h 304"/>
                <a:gd name="T14" fmla="*/ 36 w 736"/>
                <a:gd name="T15" fmla="*/ 303 h 304"/>
                <a:gd name="T16" fmla="*/ 39 w 736"/>
                <a:gd name="T17" fmla="*/ 300 h 304"/>
                <a:gd name="T18" fmla="*/ 28 w 736"/>
                <a:gd name="T19" fmla="*/ 303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304"/>
                <a:gd name="T32" fmla="*/ 736 w 736"/>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304">
                  <a:moveTo>
                    <a:pt x="28" y="303"/>
                  </a:moveTo>
                  <a:lnTo>
                    <a:pt x="39" y="300"/>
                  </a:lnTo>
                  <a:lnTo>
                    <a:pt x="735" y="39"/>
                  </a:lnTo>
                  <a:lnTo>
                    <a:pt x="699" y="0"/>
                  </a:lnTo>
                  <a:lnTo>
                    <a:pt x="0" y="261"/>
                  </a:lnTo>
                  <a:lnTo>
                    <a:pt x="10" y="258"/>
                  </a:lnTo>
                  <a:lnTo>
                    <a:pt x="28" y="303"/>
                  </a:lnTo>
                  <a:lnTo>
                    <a:pt x="36" y="303"/>
                  </a:lnTo>
                  <a:lnTo>
                    <a:pt x="39" y="300"/>
                  </a:lnTo>
                  <a:lnTo>
                    <a:pt x="28" y="303"/>
                  </a:lnTo>
                </a:path>
              </a:pathLst>
            </a:custGeom>
            <a:solidFill>
              <a:srgbClr val="000000"/>
            </a:solidFill>
            <a:ln w="12700" cap="rnd">
              <a:noFill/>
              <a:round/>
              <a:headEnd/>
              <a:tailEnd/>
            </a:ln>
          </p:spPr>
          <p:txBody>
            <a:bodyPr/>
            <a:lstStyle/>
            <a:p>
              <a:endParaRPr lang="en-US"/>
            </a:p>
          </p:txBody>
        </p:sp>
        <p:sp>
          <p:nvSpPr>
            <p:cNvPr id="59425" name="Freeform 32"/>
            <p:cNvSpPr>
              <a:spLocks/>
            </p:cNvSpPr>
            <p:nvPr/>
          </p:nvSpPr>
          <p:spPr bwMode="auto">
            <a:xfrm>
              <a:off x="4496" y="2387"/>
              <a:ext cx="9" cy="40"/>
            </a:xfrm>
            <a:custGeom>
              <a:avLst/>
              <a:gdLst>
                <a:gd name="T0" fmla="*/ 6 w 9"/>
                <a:gd name="T1" fmla="*/ 39 h 40"/>
                <a:gd name="T2" fmla="*/ 6 w 9"/>
                <a:gd name="T3" fmla="*/ 39 h 40"/>
                <a:gd name="T4" fmla="*/ 8 w 9"/>
                <a:gd name="T5" fmla="*/ 38 h 40"/>
                <a:gd name="T6" fmla="*/ 2 w 9"/>
                <a:gd name="T7" fmla="*/ 0 h 40"/>
                <a:gd name="T8" fmla="*/ 0 w 9"/>
                <a:gd name="T9" fmla="*/ 1 h 40"/>
                <a:gd name="T10" fmla="*/ 6 w 9"/>
                <a:gd name="T11" fmla="*/ 39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6" y="39"/>
                  </a:moveTo>
                  <a:lnTo>
                    <a:pt x="6" y="39"/>
                  </a:lnTo>
                  <a:lnTo>
                    <a:pt x="8" y="38"/>
                  </a:lnTo>
                  <a:lnTo>
                    <a:pt x="2" y="0"/>
                  </a:lnTo>
                  <a:lnTo>
                    <a:pt x="0" y="1"/>
                  </a:lnTo>
                  <a:lnTo>
                    <a:pt x="6" y="39"/>
                  </a:lnTo>
                </a:path>
              </a:pathLst>
            </a:custGeom>
            <a:solidFill>
              <a:srgbClr val="000000"/>
            </a:solidFill>
            <a:ln w="12700" cap="rnd">
              <a:noFill/>
              <a:round/>
              <a:headEnd/>
              <a:tailEnd/>
            </a:ln>
          </p:spPr>
          <p:txBody>
            <a:bodyPr/>
            <a:lstStyle/>
            <a:p>
              <a:endParaRPr lang="en-US"/>
            </a:p>
          </p:txBody>
        </p:sp>
        <p:sp>
          <p:nvSpPr>
            <p:cNvPr id="59426" name="Freeform 33"/>
            <p:cNvSpPr>
              <a:spLocks/>
            </p:cNvSpPr>
            <p:nvPr/>
          </p:nvSpPr>
          <p:spPr bwMode="auto">
            <a:xfrm>
              <a:off x="4470" y="2389"/>
              <a:ext cx="30" cy="43"/>
            </a:xfrm>
            <a:custGeom>
              <a:avLst/>
              <a:gdLst>
                <a:gd name="T0" fmla="*/ 3 w 30"/>
                <a:gd name="T1" fmla="*/ 42 h 43"/>
                <a:gd name="T2" fmla="*/ 12 w 30"/>
                <a:gd name="T3" fmla="*/ 41 h 43"/>
                <a:gd name="T4" fmla="*/ 29 w 30"/>
                <a:gd name="T5" fmla="*/ 38 h 43"/>
                <a:gd name="T6" fmla="*/ 17 w 30"/>
                <a:gd name="T7" fmla="*/ 0 h 43"/>
                <a:gd name="T8" fmla="*/ 0 w 30"/>
                <a:gd name="T9" fmla="*/ 3 h 43"/>
                <a:gd name="T10" fmla="*/ 10 w 30"/>
                <a:gd name="T11" fmla="*/ 3 h 43"/>
                <a:gd name="T12" fmla="*/ 3 w 30"/>
                <a:gd name="T13" fmla="*/ 42 h 43"/>
                <a:gd name="T14" fmla="*/ 7 w 30"/>
                <a:gd name="T15" fmla="*/ 42 h 43"/>
                <a:gd name="T16" fmla="*/ 12 w 30"/>
                <a:gd name="T17" fmla="*/ 41 h 43"/>
                <a:gd name="T18" fmla="*/ 3 w 30"/>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3"/>
                <a:gd name="T32" fmla="*/ 30 w 3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3">
                  <a:moveTo>
                    <a:pt x="3" y="42"/>
                  </a:moveTo>
                  <a:lnTo>
                    <a:pt x="12" y="41"/>
                  </a:lnTo>
                  <a:lnTo>
                    <a:pt x="29" y="38"/>
                  </a:lnTo>
                  <a:lnTo>
                    <a:pt x="17" y="0"/>
                  </a:lnTo>
                  <a:lnTo>
                    <a:pt x="0" y="3"/>
                  </a:lnTo>
                  <a:lnTo>
                    <a:pt x="10" y="3"/>
                  </a:lnTo>
                  <a:lnTo>
                    <a:pt x="3" y="42"/>
                  </a:lnTo>
                  <a:lnTo>
                    <a:pt x="7" y="42"/>
                  </a:lnTo>
                  <a:lnTo>
                    <a:pt x="12" y="41"/>
                  </a:lnTo>
                  <a:lnTo>
                    <a:pt x="3" y="42"/>
                  </a:lnTo>
                </a:path>
              </a:pathLst>
            </a:custGeom>
            <a:solidFill>
              <a:srgbClr val="000000"/>
            </a:solidFill>
            <a:ln w="12700" cap="rnd">
              <a:noFill/>
              <a:round/>
              <a:headEnd/>
              <a:tailEnd/>
            </a:ln>
          </p:spPr>
          <p:txBody>
            <a:bodyPr/>
            <a:lstStyle/>
            <a:p>
              <a:endParaRPr lang="en-US"/>
            </a:p>
          </p:txBody>
        </p:sp>
        <p:sp>
          <p:nvSpPr>
            <p:cNvPr id="59427" name="Freeform 34"/>
            <p:cNvSpPr>
              <a:spLocks/>
            </p:cNvSpPr>
            <p:nvPr/>
          </p:nvSpPr>
          <p:spPr bwMode="auto">
            <a:xfrm>
              <a:off x="4430" y="2389"/>
              <a:ext cx="41" cy="43"/>
            </a:xfrm>
            <a:custGeom>
              <a:avLst/>
              <a:gdLst>
                <a:gd name="T0" fmla="*/ 0 w 41"/>
                <a:gd name="T1" fmla="*/ 35 h 43"/>
                <a:gd name="T2" fmla="*/ 11 w 41"/>
                <a:gd name="T3" fmla="*/ 39 h 43"/>
                <a:gd name="T4" fmla="*/ 32 w 41"/>
                <a:gd name="T5" fmla="*/ 42 h 43"/>
                <a:gd name="T6" fmla="*/ 40 w 41"/>
                <a:gd name="T7" fmla="*/ 3 h 43"/>
                <a:gd name="T8" fmla="*/ 21 w 41"/>
                <a:gd name="T9" fmla="*/ 0 h 43"/>
                <a:gd name="T10" fmla="*/ 32 w 41"/>
                <a:gd name="T11" fmla="*/ 4 h 43"/>
                <a:gd name="T12" fmla="*/ 0 w 41"/>
                <a:gd name="T13" fmla="*/ 35 h 43"/>
                <a:gd name="T14" fmla="*/ 6 w 41"/>
                <a:gd name="T15" fmla="*/ 38 h 43"/>
                <a:gd name="T16" fmla="*/ 11 w 41"/>
                <a:gd name="T17" fmla="*/ 39 h 43"/>
                <a:gd name="T18" fmla="*/ 0 w 41"/>
                <a:gd name="T19" fmla="*/ 3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0" y="35"/>
                  </a:moveTo>
                  <a:lnTo>
                    <a:pt x="11" y="39"/>
                  </a:lnTo>
                  <a:lnTo>
                    <a:pt x="32" y="42"/>
                  </a:lnTo>
                  <a:lnTo>
                    <a:pt x="40" y="3"/>
                  </a:lnTo>
                  <a:lnTo>
                    <a:pt x="21" y="0"/>
                  </a:lnTo>
                  <a:lnTo>
                    <a:pt x="32" y="4"/>
                  </a:lnTo>
                  <a:lnTo>
                    <a:pt x="0" y="35"/>
                  </a:lnTo>
                  <a:lnTo>
                    <a:pt x="6" y="38"/>
                  </a:lnTo>
                  <a:lnTo>
                    <a:pt x="11" y="39"/>
                  </a:lnTo>
                  <a:lnTo>
                    <a:pt x="0" y="35"/>
                  </a:lnTo>
                </a:path>
              </a:pathLst>
            </a:custGeom>
            <a:solidFill>
              <a:srgbClr val="000000"/>
            </a:solidFill>
            <a:ln w="12700" cap="rnd">
              <a:noFill/>
              <a:round/>
              <a:headEnd/>
              <a:tailEnd/>
            </a:ln>
          </p:spPr>
          <p:txBody>
            <a:bodyPr/>
            <a:lstStyle/>
            <a:p>
              <a:endParaRPr lang="en-US"/>
            </a:p>
          </p:txBody>
        </p:sp>
        <p:sp>
          <p:nvSpPr>
            <p:cNvPr id="59428" name="Freeform 35"/>
            <p:cNvSpPr>
              <a:spLocks/>
            </p:cNvSpPr>
            <p:nvPr/>
          </p:nvSpPr>
          <p:spPr bwMode="auto">
            <a:xfrm>
              <a:off x="4404" y="2384"/>
              <a:ext cx="56" cy="39"/>
            </a:xfrm>
            <a:custGeom>
              <a:avLst/>
              <a:gdLst>
                <a:gd name="T0" fmla="*/ 0 w 56"/>
                <a:gd name="T1" fmla="*/ 29 h 39"/>
                <a:gd name="T2" fmla="*/ 4 w 56"/>
                <a:gd name="T3" fmla="*/ 30 h 39"/>
                <a:gd name="T4" fmla="*/ 20 w 56"/>
                <a:gd name="T5" fmla="*/ 38 h 39"/>
                <a:gd name="T6" fmla="*/ 55 w 56"/>
                <a:gd name="T7" fmla="*/ 8 h 39"/>
                <a:gd name="T8" fmla="*/ 37 w 56"/>
                <a:gd name="T9" fmla="*/ 0 h 39"/>
                <a:gd name="T10" fmla="*/ 43 w 56"/>
                <a:gd name="T11" fmla="*/ 1 h 39"/>
                <a:gd name="T12" fmla="*/ 0 w 56"/>
                <a:gd name="T13" fmla="*/ 29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0" y="29"/>
                  </a:moveTo>
                  <a:lnTo>
                    <a:pt x="4" y="30"/>
                  </a:lnTo>
                  <a:lnTo>
                    <a:pt x="20" y="38"/>
                  </a:lnTo>
                  <a:lnTo>
                    <a:pt x="55" y="8"/>
                  </a:lnTo>
                  <a:lnTo>
                    <a:pt x="37" y="0"/>
                  </a:lnTo>
                  <a:lnTo>
                    <a:pt x="43" y="1"/>
                  </a:lnTo>
                  <a:lnTo>
                    <a:pt x="0" y="29"/>
                  </a:lnTo>
                </a:path>
              </a:pathLst>
            </a:custGeom>
            <a:solidFill>
              <a:srgbClr val="000000"/>
            </a:solidFill>
            <a:ln w="12700" cap="rnd">
              <a:noFill/>
              <a:round/>
              <a:headEnd/>
              <a:tailEnd/>
            </a:ln>
          </p:spPr>
          <p:txBody>
            <a:bodyPr/>
            <a:lstStyle/>
            <a:p>
              <a:endParaRPr lang="en-US"/>
            </a:p>
          </p:txBody>
        </p:sp>
        <p:sp>
          <p:nvSpPr>
            <p:cNvPr id="59429" name="Freeform 36"/>
            <p:cNvSpPr>
              <a:spLocks/>
            </p:cNvSpPr>
            <p:nvPr/>
          </p:nvSpPr>
          <p:spPr bwMode="auto">
            <a:xfrm>
              <a:off x="3384" y="1746"/>
              <a:ext cx="1060" cy="666"/>
            </a:xfrm>
            <a:custGeom>
              <a:avLst/>
              <a:gdLst>
                <a:gd name="T0" fmla="*/ 0 w 1060"/>
                <a:gd name="T1" fmla="*/ 34 h 666"/>
                <a:gd name="T2" fmla="*/ 0 w 1060"/>
                <a:gd name="T3" fmla="*/ 34 h 666"/>
                <a:gd name="T4" fmla="*/ 1004 w 1060"/>
                <a:gd name="T5" fmla="*/ 665 h 666"/>
                <a:gd name="T6" fmla="*/ 1059 w 1060"/>
                <a:gd name="T7" fmla="*/ 631 h 666"/>
                <a:gd name="T8" fmla="*/ 52 w 1060"/>
                <a:gd name="T9" fmla="*/ 0 h 666"/>
                <a:gd name="T10" fmla="*/ 0 w 1060"/>
                <a:gd name="T11" fmla="*/ 34 h 666"/>
                <a:gd name="T12" fmla="*/ 0 60000 65536"/>
                <a:gd name="T13" fmla="*/ 0 60000 65536"/>
                <a:gd name="T14" fmla="*/ 0 60000 65536"/>
                <a:gd name="T15" fmla="*/ 0 60000 65536"/>
                <a:gd name="T16" fmla="*/ 0 60000 65536"/>
                <a:gd name="T17" fmla="*/ 0 60000 65536"/>
                <a:gd name="T18" fmla="*/ 0 w 1060"/>
                <a:gd name="T19" fmla="*/ 0 h 666"/>
                <a:gd name="T20" fmla="*/ 1060 w 1060"/>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060" h="666">
                  <a:moveTo>
                    <a:pt x="0" y="34"/>
                  </a:moveTo>
                  <a:lnTo>
                    <a:pt x="0" y="34"/>
                  </a:lnTo>
                  <a:lnTo>
                    <a:pt x="1004" y="665"/>
                  </a:lnTo>
                  <a:lnTo>
                    <a:pt x="1059" y="631"/>
                  </a:lnTo>
                  <a:lnTo>
                    <a:pt x="52" y="0"/>
                  </a:lnTo>
                  <a:lnTo>
                    <a:pt x="0" y="34"/>
                  </a:lnTo>
                </a:path>
              </a:pathLst>
            </a:custGeom>
            <a:solidFill>
              <a:srgbClr val="000000"/>
            </a:solidFill>
            <a:ln w="12700" cap="rnd">
              <a:noFill/>
              <a:round/>
              <a:headEnd/>
              <a:tailEnd/>
            </a:ln>
          </p:spPr>
          <p:txBody>
            <a:bodyPr/>
            <a:lstStyle/>
            <a:p>
              <a:endParaRPr lang="en-US"/>
            </a:p>
          </p:txBody>
        </p:sp>
        <p:sp>
          <p:nvSpPr>
            <p:cNvPr id="59430" name="Freeform 37"/>
            <p:cNvSpPr>
              <a:spLocks/>
            </p:cNvSpPr>
            <p:nvPr/>
          </p:nvSpPr>
          <p:spPr bwMode="auto">
            <a:xfrm>
              <a:off x="3379" y="1744"/>
              <a:ext cx="43" cy="28"/>
            </a:xfrm>
            <a:custGeom>
              <a:avLst/>
              <a:gdLst>
                <a:gd name="T0" fmla="*/ 0 w 43"/>
                <a:gd name="T1" fmla="*/ 26 h 28"/>
                <a:gd name="T2" fmla="*/ 0 w 43"/>
                <a:gd name="T3" fmla="*/ 26 h 28"/>
                <a:gd name="T4" fmla="*/ 4 w 43"/>
                <a:gd name="T5" fmla="*/ 27 h 28"/>
                <a:gd name="T6" fmla="*/ 42 w 43"/>
                <a:gd name="T7" fmla="*/ 1 h 28"/>
                <a:gd name="T8" fmla="*/ 40 w 43"/>
                <a:gd name="T9" fmla="*/ 0 h 28"/>
                <a:gd name="T10" fmla="*/ 0 w 43"/>
                <a:gd name="T11" fmla="*/ 26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26"/>
                  </a:moveTo>
                  <a:lnTo>
                    <a:pt x="0" y="26"/>
                  </a:lnTo>
                  <a:lnTo>
                    <a:pt x="4" y="27"/>
                  </a:lnTo>
                  <a:lnTo>
                    <a:pt x="42" y="1"/>
                  </a:lnTo>
                  <a:lnTo>
                    <a:pt x="40" y="0"/>
                  </a:lnTo>
                  <a:lnTo>
                    <a:pt x="0" y="26"/>
                  </a:lnTo>
                </a:path>
              </a:pathLst>
            </a:custGeom>
            <a:solidFill>
              <a:srgbClr val="000000"/>
            </a:solidFill>
            <a:ln w="12700" cap="rnd">
              <a:noFill/>
              <a:round/>
              <a:headEnd/>
              <a:tailEnd/>
            </a:ln>
          </p:spPr>
          <p:txBody>
            <a:bodyPr/>
            <a:lstStyle/>
            <a:p>
              <a:endParaRPr lang="en-US"/>
            </a:p>
          </p:txBody>
        </p:sp>
        <p:sp>
          <p:nvSpPr>
            <p:cNvPr id="59431" name="Freeform 38"/>
            <p:cNvSpPr>
              <a:spLocks/>
            </p:cNvSpPr>
            <p:nvPr/>
          </p:nvSpPr>
          <p:spPr bwMode="auto">
            <a:xfrm>
              <a:off x="3368" y="1741"/>
              <a:ext cx="51" cy="29"/>
            </a:xfrm>
            <a:custGeom>
              <a:avLst/>
              <a:gdLst>
                <a:gd name="T0" fmla="*/ 0 w 51"/>
                <a:gd name="T1" fmla="*/ 21 h 29"/>
                <a:gd name="T2" fmla="*/ 4 w 51"/>
                <a:gd name="T3" fmla="*/ 26 h 29"/>
                <a:gd name="T4" fmla="*/ 8 w 51"/>
                <a:gd name="T5" fmla="*/ 28 h 29"/>
                <a:gd name="T6" fmla="*/ 50 w 51"/>
                <a:gd name="T7" fmla="*/ 2 h 29"/>
                <a:gd name="T8" fmla="*/ 46 w 51"/>
                <a:gd name="T9" fmla="*/ 0 h 29"/>
                <a:gd name="T10" fmla="*/ 50 w 51"/>
                <a:gd name="T11" fmla="*/ 5 h 29"/>
                <a:gd name="T12" fmla="*/ 0 w 51"/>
                <a:gd name="T13" fmla="*/ 21 h 29"/>
                <a:gd name="T14" fmla="*/ 0 w 51"/>
                <a:gd name="T15" fmla="*/ 23 h 29"/>
                <a:gd name="T16" fmla="*/ 4 w 51"/>
                <a:gd name="T17" fmla="*/ 26 h 29"/>
                <a:gd name="T18" fmla="*/ 0 w 51"/>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9"/>
                <a:gd name="T32" fmla="*/ 51 w 5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9">
                  <a:moveTo>
                    <a:pt x="0" y="21"/>
                  </a:moveTo>
                  <a:lnTo>
                    <a:pt x="4" y="26"/>
                  </a:lnTo>
                  <a:lnTo>
                    <a:pt x="8" y="28"/>
                  </a:lnTo>
                  <a:lnTo>
                    <a:pt x="50" y="2"/>
                  </a:lnTo>
                  <a:lnTo>
                    <a:pt x="46" y="0"/>
                  </a:lnTo>
                  <a:lnTo>
                    <a:pt x="50" y="5"/>
                  </a:lnTo>
                  <a:lnTo>
                    <a:pt x="0" y="21"/>
                  </a:lnTo>
                  <a:lnTo>
                    <a:pt x="0" y="23"/>
                  </a:lnTo>
                  <a:lnTo>
                    <a:pt x="4" y="26"/>
                  </a:lnTo>
                  <a:lnTo>
                    <a:pt x="0" y="21"/>
                  </a:lnTo>
                </a:path>
              </a:pathLst>
            </a:custGeom>
            <a:solidFill>
              <a:srgbClr val="000000"/>
            </a:solidFill>
            <a:ln w="12700" cap="rnd">
              <a:noFill/>
              <a:round/>
              <a:headEnd/>
              <a:tailEnd/>
            </a:ln>
          </p:spPr>
          <p:txBody>
            <a:bodyPr/>
            <a:lstStyle/>
            <a:p>
              <a:endParaRPr lang="en-US"/>
            </a:p>
          </p:txBody>
        </p:sp>
        <p:sp>
          <p:nvSpPr>
            <p:cNvPr id="59432" name="Freeform 39"/>
            <p:cNvSpPr>
              <a:spLocks/>
            </p:cNvSpPr>
            <p:nvPr/>
          </p:nvSpPr>
          <p:spPr bwMode="auto">
            <a:xfrm>
              <a:off x="3360" y="1744"/>
              <a:ext cx="62" cy="16"/>
            </a:xfrm>
            <a:custGeom>
              <a:avLst/>
              <a:gdLst>
                <a:gd name="T0" fmla="*/ 0 w 62"/>
                <a:gd name="T1" fmla="*/ 6 h 16"/>
                <a:gd name="T2" fmla="*/ 4 w 62"/>
                <a:gd name="T3" fmla="*/ 12 h 16"/>
                <a:gd name="T4" fmla="*/ 6 w 62"/>
                <a:gd name="T5" fmla="*/ 15 h 16"/>
                <a:gd name="T6" fmla="*/ 59 w 62"/>
                <a:gd name="T7" fmla="*/ 2 h 16"/>
                <a:gd name="T8" fmla="*/ 57 w 62"/>
                <a:gd name="T9" fmla="*/ 0 h 16"/>
                <a:gd name="T10" fmla="*/ 61 w 62"/>
                <a:gd name="T11" fmla="*/ 6 h 16"/>
                <a:gd name="T12" fmla="*/ 0 w 62"/>
                <a:gd name="T13" fmla="*/ 6 h 16"/>
                <a:gd name="T14" fmla="*/ 0 w 62"/>
                <a:gd name="T15" fmla="*/ 9 h 16"/>
                <a:gd name="T16" fmla="*/ 4 w 62"/>
                <a:gd name="T17" fmla="*/ 12 h 16"/>
                <a:gd name="T18" fmla="*/ 0 w 62"/>
                <a:gd name="T19" fmla="*/ 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6"/>
                <a:gd name="T32" fmla="*/ 62 w 6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6">
                  <a:moveTo>
                    <a:pt x="0" y="6"/>
                  </a:moveTo>
                  <a:lnTo>
                    <a:pt x="4" y="12"/>
                  </a:lnTo>
                  <a:lnTo>
                    <a:pt x="6" y="15"/>
                  </a:lnTo>
                  <a:lnTo>
                    <a:pt x="59" y="2"/>
                  </a:lnTo>
                  <a:lnTo>
                    <a:pt x="57" y="0"/>
                  </a:lnTo>
                  <a:lnTo>
                    <a:pt x="61" y="6"/>
                  </a:lnTo>
                  <a:lnTo>
                    <a:pt x="0" y="6"/>
                  </a:lnTo>
                  <a:lnTo>
                    <a:pt x="0" y="9"/>
                  </a:lnTo>
                  <a:lnTo>
                    <a:pt x="4" y="12"/>
                  </a:lnTo>
                  <a:lnTo>
                    <a:pt x="0" y="6"/>
                  </a:lnTo>
                </a:path>
              </a:pathLst>
            </a:custGeom>
            <a:solidFill>
              <a:srgbClr val="000000"/>
            </a:solidFill>
            <a:ln w="12700" cap="rnd">
              <a:noFill/>
              <a:round/>
              <a:headEnd/>
              <a:tailEnd/>
            </a:ln>
          </p:spPr>
          <p:txBody>
            <a:bodyPr/>
            <a:lstStyle/>
            <a:p>
              <a:endParaRPr lang="en-US"/>
            </a:p>
          </p:txBody>
        </p:sp>
        <p:sp>
          <p:nvSpPr>
            <p:cNvPr id="59433" name="Freeform 40"/>
            <p:cNvSpPr>
              <a:spLocks/>
            </p:cNvSpPr>
            <p:nvPr/>
          </p:nvSpPr>
          <p:spPr bwMode="auto">
            <a:xfrm>
              <a:off x="3360" y="1739"/>
              <a:ext cx="62" cy="10"/>
            </a:xfrm>
            <a:custGeom>
              <a:avLst/>
              <a:gdLst>
                <a:gd name="T0" fmla="*/ 2 w 62"/>
                <a:gd name="T1" fmla="*/ 0 h 10"/>
                <a:gd name="T2" fmla="*/ 0 w 62"/>
                <a:gd name="T3" fmla="*/ 5 h 10"/>
                <a:gd name="T4" fmla="*/ 0 w 62"/>
                <a:gd name="T5" fmla="*/ 7 h 10"/>
                <a:gd name="T6" fmla="*/ 61 w 62"/>
                <a:gd name="T7" fmla="*/ 7 h 10"/>
                <a:gd name="T8" fmla="*/ 61 w 62"/>
                <a:gd name="T9" fmla="*/ 5 h 10"/>
                <a:gd name="T10" fmla="*/ 59 w 62"/>
                <a:gd name="T11" fmla="*/ 9 h 10"/>
                <a:gd name="T12" fmla="*/ 2 w 62"/>
                <a:gd name="T13" fmla="*/ 0 h 10"/>
                <a:gd name="T14" fmla="*/ 0 w 62"/>
                <a:gd name="T15" fmla="*/ 2 h 10"/>
                <a:gd name="T16" fmla="*/ 0 w 62"/>
                <a:gd name="T17" fmla="*/ 5 h 10"/>
                <a:gd name="T18" fmla="*/ 2 w 6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0"/>
                <a:gd name="T32" fmla="*/ 62 w 6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0">
                  <a:moveTo>
                    <a:pt x="2" y="0"/>
                  </a:moveTo>
                  <a:lnTo>
                    <a:pt x="0" y="5"/>
                  </a:lnTo>
                  <a:lnTo>
                    <a:pt x="0" y="7"/>
                  </a:lnTo>
                  <a:lnTo>
                    <a:pt x="61" y="7"/>
                  </a:lnTo>
                  <a:lnTo>
                    <a:pt x="61" y="5"/>
                  </a:lnTo>
                  <a:lnTo>
                    <a:pt x="59" y="9"/>
                  </a:lnTo>
                  <a:lnTo>
                    <a:pt x="2" y="0"/>
                  </a:lnTo>
                  <a:lnTo>
                    <a:pt x="0" y="2"/>
                  </a:lnTo>
                  <a:lnTo>
                    <a:pt x="0" y="5"/>
                  </a:lnTo>
                  <a:lnTo>
                    <a:pt x="2" y="0"/>
                  </a:lnTo>
                </a:path>
              </a:pathLst>
            </a:custGeom>
            <a:solidFill>
              <a:srgbClr val="000000"/>
            </a:solidFill>
            <a:ln w="12700" cap="rnd">
              <a:noFill/>
              <a:round/>
              <a:headEnd/>
              <a:tailEnd/>
            </a:ln>
          </p:spPr>
          <p:txBody>
            <a:bodyPr/>
            <a:lstStyle/>
            <a:p>
              <a:endParaRPr lang="en-US"/>
            </a:p>
          </p:txBody>
        </p:sp>
        <p:sp>
          <p:nvSpPr>
            <p:cNvPr id="59434" name="Freeform 41"/>
            <p:cNvSpPr>
              <a:spLocks/>
            </p:cNvSpPr>
            <p:nvPr/>
          </p:nvSpPr>
          <p:spPr bwMode="auto">
            <a:xfrm>
              <a:off x="3363" y="1721"/>
              <a:ext cx="59" cy="36"/>
            </a:xfrm>
            <a:custGeom>
              <a:avLst/>
              <a:gdLst>
                <a:gd name="T0" fmla="*/ 19 w 59"/>
                <a:gd name="T1" fmla="*/ 0 h 36"/>
                <a:gd name="T2" fmla="*/ 2 w 59"/>
                <a:gd name="T3" fmla="*/ 12 h 36"/>
                <a:gd name="T4" fmla="*/ 0 w 59"/>
                <a:gd name="T5" fmla="*/ 14 h 36"/>
                <a:gd name="T6" fmla="*/ 56 w 59"/>
                <a:gd name="T7" fmla="*/ 29 h 36"/>
                <a:gd name="T8" fmla="*/ 58 w 59"/>
                <a:gd name="T9" fmla="*/ 25 h 36"/>
                <a:gd name="T10" fmla="*/ 41 w 59"/>
                <a:gd name="T11" fmla="*/ 35 h 36"/>
                <a:gd name="T12" fmla="*/ 19 w 59"/>
                <a:gd name="T13" fmla="*/ 0 h 36"/>
                <a:gd name="T14" fmla="*/ 8 w 59"/>
                <a:gd name="T15" fmla="*/ 4 h 36"/>
                <a:gd name="T16" fmla="*/ 2 w 59"/>
                <a:gd name="T17" fmla="*/ 12 h 36"/>
                <a:gd name="T18" fmla="*/ 19 w 5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6"/>
                <a:gd name="T32" fmla="*/ 59 w 5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6">
                  <a:moveTo>
                    <a:pt x="19" y="0"/>
                  </a:moveTo>
                  <a:lnTo>
                    <a:pt x="2" y="12"/>
                  </a:lnTo>
                  <a:lnTo>
                    <a:pt x="0" y="14"/>
                  </a:lnTo>
                  <a:lnTo>
                    <a:pt x="56" y="29"/>
                  </a:lnTo>
                  <a:lnTo>
                    <a:pt x="58" y="25"/>
                  </a:lnTo>
                  <a:lnTo>
                    <a:pt x="41" y="35"/>
                  </a:lnTo>
                  <a:lnTo>
                    <a:pt x="19" y="0"/>
                  </a:lnTo>
                  <a:lnTo>
                    <a:pt x="8" y="4"/>
                  </a:lnTo>
                  <a:lnTo>
                    <a:pt x="2" y="12"/>
                  </a:lnTo>
                  <a:lnTo>
                    <a:pt x="19" y="0"/>
                  </a:lnTo>
                </a:path>
              </a:pathLst>
            </a:custGeom>
            <a:solidFill>
              <a:srgbClr val="000000"/>
            </a:solidFill>
            <a:ln w="12700" cap="rnd">
              <a:noFill/>
              <a:round/>
              <a:headEnd/>
              <a:tailEnd/>
            </a:ln>
          </p:spPr>
          <p:txBody>
            <a:bodyPr/>
            <a:lstStyle/>
            <a:p>
              <a:endParaRPr lang="en-US"/>
            </a:p>
          </p:txBody>
        </p:sp>
        <p:sp>
          <p:nvSpPr>
            <p:cNvPr id="59435" name="Freeform 42"/>
            <p:cNvSpPr>
              <a:spLocks/>
            </p:cNvSpPr>
            <p:nvPr/>
          </p:nvSpPr>
          <p:spPr bwMode="auto">
            <a:xfrm>
              <a:off x="3387" y="1719"/>
              <a:ext cx="27" cy="38"/>
            </a:xfrm>
            <a:custGeom>
              <a:avLst/>
              <a:gdLst>
                <a:gd name="T0" fmla="*/ 5 w 27"/>
                <a:gd name="T1" fmla="*/ 0 h 38"/>
                <a:gd name="T2" fmla="*/ 7 w 27"/>
                <a:gd name="T3" fmla="*/ 0 h 38"/>
                <a:gd name="T4" fmla="*/ 0 w 27"/>
                <a:gd name="T5" fmla="*/ 1 h 38"/>
                <a:gd name="T6" fmla="*/ 18 w 27"/>
                <a:gd name="T7" fmla="*/ 37 h 38"/>
                <a:gd name="T8" fmla="*/ 24 w 27"/>
                <a:gd name="T9" fmla="*/ 34 h 38"/>
                <a:gd name="T10" fmla="*/ 26 w 27"/>
                <a:gd name="T11" fmla="*/ 34 h 38"/>
                <a:gd name="T12" fmla="*/ 5 w 27"/>
                <a:gd name="T13" fmla="*/ 0 h 38"/>
                <a:gd name="T14" fmla="*/ 0 60000 65536"/>
                <a:gd name="T15" fmla="*/ 0 60000 65536"/>
                <a:gd name="T16" fmla="*/ 0 60000 65536"/>
                <a:gd name="T17" fmla="*/ 0 60000 65536"/>
                <a:gd name="T18" fmla="*/ 0 60000 65536"/>
                <a:gd name="T19" fmla="*/ 0 60000 65536"/>
                <a:gd name="T20" fmla="*/ 0 60000 65536"/>
                <a:gd name="T21" fmla="*/ 0 w 27"/>
                <a:gd name="T22" fmla="*/ 0 h 38"/>
                <a:gd name="T23" fmla="*/ 27 w 2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8">
                  <a:moveTo>
                    <a:pt x="5" y="0"/>
                  </a:moveTo>
                  <a:lnTo>
                    <a:pt x="7" y="0"/>
                  </a:lnTo>
                  <a:lnTo>
                    <a:pt x="0" y="1"/>
                  </a:lnTo>
                  <a:lnTo>
                    <a:pt x="18" y="37"/>
                  </a:lnTo>
                  <a:lnTo>
                    <a:pt x="24" y="34"/>
                  </a:lnTo>
                  <a:lnTo>
                    <a:pt x="26" y="34"/>
                  </a:lnTo>
                  <a:lnTo>
                    <a:pt x="5" y="0"/>
                  </a:lnTo>
                </a:path>
              </a:pathLst>
            </a:custGeom>
            <a:solidFill>
              <a:srgbClr val="000000"/>
            </a:solidFill>
            <a:ln w="12700" cap="rnd">
              <a:noFill/>
              <a:round/>
              <a:headEnd/>
              <a:tailEnd/>
            </a:ln>
          </p:spPr>
          <p:txBody>
            <a:bodyPr/>
            <a:lstStyle/>
            <a:p>
              <a:endParaRPr lang="en-US"/>
            </a:p>
          </p:txBody>
        </p:sp>
        <p:sp>
          <p:nvSpPr>
            <p:cNvPr id="59436" name="Freeform 43"/>
            <p:cNvSpPr>
              <a:spLocks/>
            </p:cNvSpPr>
            <p:nvPr/>
          </p:nvSpPr>
          <p:spPr bwMode="auto">
            <a:xfrm>
              <a:off x="3395" y="1516"/>
              <a:ext cx="630" cy="238"/>
            </a:xfrm>
            <a:custGeom>
              <a:avLst/>
              <a:gdLst>
                <a:gd name="T0" fmla="*/ 593 w 630"/>
                <a:gd name="T1" fmla="*/ 0 h 238"/>
                <a:gd name="T2" fmla="*/ 593 w 630"/>
                <a:gd name="T3" fmla="*/ 0 h 238"/>
                <a:gd name="T4" fmla="*/ 0 w 630"/>
                <a:gd name="T5" fmla="*/ 195 h 238"/>
                <a:gd name="T6" fmla="*/ 33 w 630"/>
                <a:gd name="T7" fmla="*/ 237 h 238"/>
                <a:gd name="T8" fmla="*/ 629 w 630"/>
                <a:gd name="T9" fmla="*/ 42 h 238"/>
                <a:gd name="T10" fmla="*/ 593 w 630"/>
                <a:gd name="T11" fmla="*/ 0 h 238"/>
                <a:gd name="T12" fmla="*/ 0 60000 65536"/>
                <a:gd name="T13" fmla="*/ 0 60000 65536"/>
                <a:gd name="T14" fmla="*/ 0 60000 65536"/>
                <a:gd name="T15" fmla="*/ 0 60000 65536"/>
                <a:gd name="T16" fmla="*/ 0 60000 65536"/>
                <a:gd name="T17" fmla="*/ 0 60000 65536"/>
                <a:gd name="T18" fmla="*/ 0 w 630"/>
                <a:gd name="T19" fmla="*/ 0 h 238"/>
                <a:gd name="T20" fmla="*/ 630 w 630"/>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30" h="238">
                  <a:moveTo>
                    <a:pt x="593" y="0"/>
                  </a:moveTo>
                  <a:lnTo>
                    <a:pt x="593" y="0"/>
                  </a:lnTo>
                  <a:lnTo>
                    <a:pt x="0" y="195"/>
                  </a:lnTo>
                  <a:lnTo>
                    <a:pt x="33" y="237"/>
                  </a:lnTo>
                  <a:lnTo>
                    <a:pt x="629" y="42"/>
                  </a:lnTo>
                  <a:lnTo>
                    <a:pt x="593" y="0"/>
                  </a:lnTo>
                </a:path>
              </a:pathLst>
            </a:custGeom>
            <a:solidFill>
              <a:srgbClr val="000000"/>
            </a:solidFill>
            <a:ln w="12700" cap="rnd">
              <a:noFill/>
              <a:round/>
              <a:headEnd/>
              <a:tailEnd/>
            </a:ln>
          </p:spPr>
          <p:txBody>
            <a:bodyPr/>
            <a:lstStyle/>
            <a:p>
              <a:endParaRPr lang="en-US"/>
            </a:p>
          </p:txBody>
        </p:sp>
        <p:sp>
          <p:nvSpPr>
            <p:cNvPr id="59437" name="Freeform 44"/>
            <p:cNvSpPr>
              <a:spLocks/>
            </p:cNvSpPr>
            <p:nvPr/>
          </p:nvSpPr>
          <p:spPr bwMode="auto">
            <a:xfrm>
              <a:off x="4003" y="1500"/>
              <a:ext cx="65" cy="51"/>
            </a:xfrm>
            <a:custGeom>
              <a:avLst/>
              <a:gdLst>
                <a:gd name="T0" fmla="*/ 43 w 65"/>
                <a:gd name="T1" fmla="*/ 0 h 51"/>
                <a:gd name="T2" fmla="*/ 34 w 65"/>
                <a:gd name="T3" fmla="*/ 3 h 51"/>
                <a:gd name="T4" fmla="*/ 0 w 65"/>
                <a:gd name="T5" fmla="*/ 14 h 51"/>
                <a:gd name="T6" fmla="*/ 30 w 65"/>
                <a:gd name="T7" fmla="*/ 50 h 51"/>
                <a:gd name="T8" fmla="*/ 64 w 65"/>
                <a:gd name="T9" fmla="*/ 38 h 51"/>
                <a:gd name="T10" fmla="*/ 55 w 65"/>
                <a:gd name="T11" fmla="*/ 39 h 51"/>
                <a:gd name="T12" fmla="*/ 43 w 65"/>
                <a:gd name="T13" fmla="*/ 0 h 51"/>
                <a:gd name="T14" fmla="*/ 38 w 65"/>
                <a:gd name="T15" fmla="*/ 0 h 51"/>
                <a:gd name="T16" fmla="*/ 34 w 65"/>
                <a:gd name="T17" fmla="*/ 3 h 51"/>
                <a:gd name="T18" fmla="*/ 43 w 6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51"/>
                <a:gd name="T32" fmla="*/ 65 w 6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51">
                  <a:moveTo>
                    <a:pt x="43" y="0"/>
                  </a:moveTo>
                  <a:lnTo>
                    <a:pt x="34" y="3"/>
                  </a:lnTo>
                  <a:lnTo>
                    <a:pt x="0" y="14"/>
                  </a:lnTo>
                  <a:lnTo>
                    <a:pt x="30" y="50"/>
                  </a:lnTo>
                  <a:lnTo>
                    <a:pt x="64" y="38"/>
                  </a:lnTo>
                  <a:lnTo>
                    <a:pt x="55" y="39"/>
                  </a:lnTo>
                  <a:lnTo>
                    <a:pt x="43" y="0"/>
                  </a:lnTo>
                  <a:lnTo>
                    <a:pt x="38" y="0"/>
                  </a:lnTo>
                  <a:lnTo>
                    <a:pt x="34" y="3"/>
                  </a:lnTo>
                  <a:lnTo>
                    <a:pt x="43" y="0"/>
                  </a:lnTo>
                </a:path>
              </a:pathLst>
            </a:custGeom>
            <a:solidFill>
              <a:srgbClr val="000000"/>
            </a:solidFill>
            <a:ln w="12700" cap="rnd">
              <a:noFill/>
              <a:round/>
              <a:headEnd/>
              <a:tailEnd/>
            </a:ln>
          </p:spPr>
          <p:txBody>
            <a:bodyPr/>
            <a:lstStyle/>
            <a:p>
              <a:endParaRPr lang="en-US"/>
            </a:p>
          </p:txBody>
        </p:sp>
        <p:sp>
          <p:nvSpPr>
            <p:cNvPr id="59438" name="Freeform 45"/>
            <p:cNvSpPr>
              <a:spLocks/>
            </p:cNvSpPr>
            <p:nvPr/>
          </p:nvSpPr>
          <p:spPr bwMode="auto">
            <a:xfrm>
              <a:off x="4056" y="1496"/>
              <a:ext cx="22" cy="41"/>
            </a:xfrm>
            <a:custGeom>
              <a:avLst/>
              <a:gdLst>
                <a:gd name="T0" fmla="*/ 18 w 22"/>
                <a:gd name="T1" fmla="*/ 0 h 41"/>
                <a:gd name="T2" fmla="*/ 12 w 22"/>
                <a:gd name="T3" fmla="*/ 1 h 41"/>
                <a:gd name="T4" fmla="*/ 0 w 22"/>
                <a:gd name="T5" fmla="*/ 3 h 41"/>
                <a:gd name="T6" fmla="*/ 9 w 22"/>
                <a:gd name="T7" fmla="*/ 40 h 41"/>
                <a:gd name="T8" fmla="*/ 21 w 22"/>
                <a:gd name="T9" fmla="*/ 37 h 41"/>
                <a:gd name="T10" fmla="*/ 15 w 22"/>
                <a:gd name="T11" fmla="*/ 39 h 41"/>
                <a:gd name="T12" fmla="*/ 18 w 22"/>
                <a:gd name="T13" fmla="*/ 0 h 41"/>
                <a:gd name="T14" fmla="*/ 15 w 22"/>
                <a:gd name="T15" fmla="*/ 0 h 41"/>
                <a:gd name="T16" fmla="*/ 12 w 22"/>
                <a:gd name="T17" fmla="*/ 1 h 41"/>
                <a:gd name="T18" fmla="*/ 18 w 2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1"/>
                <a:gd name="T32" fmla="*/ 22 w 2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1">
                  <a:moveTo>
                    <a:pt x="18" y="0"/>
                  </a:moveTo>
                  <a:lnTo>
                    <a:pt x="12" y="1"/>
                  </a:lnTo>
                  <a:lnTo>
                    <a:pt x="0" y="3"/>
                  </a:lnTo>
                  <a:lnTo>
                    <a:pt x="9" y="40"/>
                  </a:lnTo>
                  <a:lnTo>
                    <a:pt x="21" y="37"/>
                  </a:lnTo>
                  <a:lnTo>
                    <a:pt x="15" y="39"/>
                  </a:lnTo>
                  <a:lnTo>
                    <a:pt x="18" y="0"/>
                  </a:lnTo>
                  <a:lnTo>
                    <a:pt x="15" y="0"/>
                  </a:lnTo>
                  <a:lnTo>
                    <a:pt x="12" y="1"/>
                  </a:lnTo>
                  <a:lnTo>
                    <a:pt x="18" y="0"/>
                  </a:lnTo>
                </a:path>
              </a:pathLst>
            </a:custGeom>
            <a:solidFill>
              <a:srgbClr val="000000"/>
            </a:solidFill>
            <a:ln w="12700" cap="rnd">
              <a:noFill/>
              <a:round/>
              <a:headEnd/>
              <a:tailEnd/>
            </a:ln>
          </p:spPr>
          <p:txBody>
            <a:bodyPr/>
            <a:lstStyle/>
            <a:p>
              <a:endParaRPr lang="en-US"/>
            </a:p>
          </p:txBody>
        </p:sp>
        <p:sp>
          <p:nvSpPr>
            <p:cNvPr id="59439" name="Freeform 46"/>
            <p:cNvSpPr>
              <a:spLocks/>
            </p:cNvSpPr>
            <p:nvPr/>
          </p:nvSpPr>
          <p:spPr bwMode="auto">
            <a:xfrm>
              <a:off x="4082" y="1496"/>
              <a:ext cx="30" cy="41"/>
            </a:xfrm>
            <a:custGeom>
              <a:avLst/>
              <a:gdLst>
                <a:gd name="T0" fmla="*/ 29 w 30"/>
                <a:gd name="T1" fmla="*/ 3 h 41"/>
                <a:gd name="T2" fmla="*/ 17 w 30"/>
                <a:gd name="T3" fmla="*/ 1 h 41"/>
                <a:gd name="T4" fmla="*/ 3 w 30"/>
                <a:gd name="T5" fmla="*/ 0 h 41"/>
                <a:gd name="T6" fmla="*/ 0 w 30"/>
                <a:gd name="T7" fmla="*/ 39 h 41"/>
                <a:gd name="T8" fmla="*/ 14 w 30"/>
                <a:gd name="T9" fmla="*/ 40 h 41"/>
                <a:gd name="T10" fmla="*/ 3 w 30"/>
                <a:gd name="T11" fmla="*/ 37 h 41"/>
                <a:gd name="T12" fmla="*/ 29 w 30"/>
                <a:gd name="T13" fmla="*/ 3 h 41"/>
                <a:gd name="T14" fmla="*/ 24 w 30"/>
                <a:gd name="T15" fmla="*/ 1 h 41"/>
                <a:gd name="T16" fmla="*/ 17 w 30"/>
                <a:gd name="T17" fmla="*/ 1 h 41"/>
                <a:gd name="T18" fmla="*/ 29 w 30"/>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29" y="3"/>
                  </a:moveTo>
                  <a:lnTo>
                    <a:pt x="17" y="1"/>
                  </a:lnTo>
                  <a:lnTo>
                    <a:pt x="3" y="0"/>
                  </a:lnTo>
                  <a:lnTo>
                    <a:pt x="0" y="39"/>
                  </a:lnTo>
                  <a:lnTo>
                    <a:pt x="14" y="40"/>
                  </a:lnTo>
                  <a:lnTo>
                    <a:pt x="3" y="37"/>
                  </a:lnTo>
                  <a:lnTo>
                    <a:pt x="29" y="3"/>
                  </a:lnTo>
                  <a:lnTo>
                    <a:pt x="24" y="1"/>
                  </a:lnTo>
                  <a:lnTo>
                    <a:pt x="17" y="1"/>
                  </a:lnTo>
                  <a:lnTo>
                    <a:pt x="29" y="3"/>
                  </a:lnTo>
                </a:path>
              </a:pathLst>
            </a:custGeom>
            <a:solidFill>
              <a:srgbClr val="000000"/>
            </a:solidFill>
            <a:ln w="12700" cap="rnd">
              <a:noFill/>
              <a:round/>
              <a:headEnd/>
              <a:tailEnd/>
            </a:ln>
          </p:spPr>
          <p:txBody>
            <a:bodyPr/>
            <a:lstStyle/>
            <a:p>
              <a:endParaRPr lang="en-US"/>
            </a:p>
          </p:txBody>
        </p:sp>
        <p:sp>
          <p:nvSpPr>
            <p:cNvPr id="59440" name="Freeform 47"/>
            <p:cNvSpPr>
              <a:spLocks/>
            </p:cNvSpPr>
            <p:nvPr/>
          </p:nvSpPr>
          <p:spPr bwMode="auto">
            <a:xfrm>
              <a:off x="4088" y="1500"/>
              <a:ext cx="48" cy="41"/>
            </a:xfrm>
            <a:custGeom>
              <a:avLst/>
              <a:gdLst>
                <a:gd name="T0" fmla="*/ 47 w 48"/>
                <a:gd name="T1" fmla="*/ 8 h 41"/>
                <a:gd name="T2" fmla="*/ 43 w 48"/>
                <a:gd name="T3" fmla="*/ 7 h 41"/>
                <a:gd name="T4" fmla="*/ 29 w 48"/>
                <a:gd name="T5" fmla="*/ 0 h 41"/>
                <a:gd name="T6" fmla="*/ 0 w 48"/>
                <a:gd name="T7" fmla="*/ 35 h 41"/>
                <a:gd name="T8" fmla="*/ 14 w 48"/>
                <a:gd name="T9" fmla="*/ 40 h 41"/>
                <a:gd name="T10" fmla="*/ 8 w 48"/>
                <a:gd name="T11" fmla="*/ 37 h 41"/>
                <a:gd name="T12" fmla="*/ 47 w 48"/>
                <a:gd name="T13" fmla="*/ 8 h 41"/>
                <a:gd name="T14" fmla="*/ 45 w 48"/>
                <a:gd name="T15" fmla="*/ 8 h 41"/>
                <a:gd name="T16" fmla="*/ 43 w 48"/>
                <a:gd name="T17" fmla="*/ 7 h 41"/>
                <a:gd name="T18" fmla="*/ 47 w 48"/>
                <a:gd name="T19" fmla="*/ 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1"/>
                <a:gd name="T32" fmla="*/ 48 w 4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1">
                  <a:moveTo>
                    <a:pt x="47" y="8"/>
                  </a:moveTo>
                  <a:lnTo>
                    <a:pt x="43" y="7"/>
                  </a:lnTo>
                  <a:lnTo>
                    <a:pt x="29" y="0"/>
                  </a:lnTo>
                  <a:lnTo>
                    <a:pt x="0" y="35"/>
                  </a:lnTo>
                  <a:lnTo>
                    <a:pt x="14" y="40"/>
                  </a:lnTo>
                  <a:lnTo>
                    <a:pt x="8" y="37"/>
                  </a:lnTo>
                  <a:lnTo>
                    <a:pt x="47" y="8"/>
                  </a:lnTo>
                  <a:lnTo>
                    <a:pt x="45" y="8"/>
                  </a:lnTo>
                  <a:lnTo>
                    <a:pt x="43" y="7"/>
                  </a:lnTo>
                  <a:lnTo>
                    <a:pt x="47" y="8"/>
                  </a:lnTo>
                </a:path>
              </a:pathLst>
            </a:custGeom>
            <a:solidFill>
              <a:srgbClr val="000000"/>
            </a:solidFill>
            <a:ln w="12700" cap="rnd">
              <a:noFill/>
              <a:round/>
              <a:headEnd/>
              <a:tailEnd/>
            </a:ln>
          </p:spPr>
          <p:txBody>
            <a:bodyPr/>
            <a:lstStyle/>
            <a:p>
              <a:endParaRPr lang="en-US"/>
            </a:p>
          </p:txBody>
        </p:sp>
        <p:sp>
          <p:nvSpPr>
            <p:cNvPr id="59441" name="Freeform 48"/>
            <p:cNvSpPr>
              <a:spLocks/>
            </p:cNvSpPr>
            <p:nvPr/>
          </p:nvSpPr>
          <p:spPr bwMode="auto">
            <a:xfrm>
              <a:off x="4098" y="1510"/>
              <a:ext cx="336" cy="197"/>
            </a:xfrm>
            <a:custGeom>
              <a:avLst/>
              <a:gdLst>
                <a:gd name="T0" fmla="*/ 335 w 336"/>
                <a:gd name="T1" fmla="*/ 161 h 197"/>
                <a:gd name="T2" fmla="*/ 335 w 336"/>
                <a:gd name="T3" fmla="*/ 161 h 197"/>
                <a:gd name="T4" fmla="*/ 50 w 336"/>
                <a:gd name="T5" fmla="*/ 0 h 197"/>
                <a:gd name="T6" fmla="*/ 0 w 336"/>
                <a:gd name="T7" fmla="*/ 35 h 197"/>
                <a:gd name="T8" fmla="*/ 287 w 336"/>
                <a:gd name="T9" fmla="*/ 196 h 197"/>
                <a:gd name="T10" fmla="*/ 335 w 336"/>
                <a:gd name="T11" fmla="*/ 161 h 197"/>
                <a:gd name="T12" fmla="*/ 0 60000 65536"/>
                <a:gd name="T13" fmla="*/ 0 60000 65536"/>
                <a:gd name="T14" fmla="*/ 0 60000 65536"/>
                <a:gd name="T15" fmla="*/ 0 60000 65536"/>
                <a:gd name="T16" fmla="*/ 0 60000 65536"/>
                <a:gd name="T17" fmla="*/ 0 60000 65536"/>
                <a:gd name="T18" fmla="*/ 0 w 336"/>
                <a:gd name="T19" fmla="*/ 0 h 197"/>
                <a:gd name="T20" fmla="*/ 336 w 3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36" h="197">
                  <a:moveTo>
                    <a:pt x="335" y="161"/>
                  </a:moveTo>
                  <a:lnTo>
                    <a:pt x="335" y="161"/>
                  </a:lnTo>
                  <a:lnTo>
                    <a:pt x="50" y="0"/>
                  </a:lnTo>
                  <a:lnTo>
                    <a:pt x="0" y="35"/>
                  </a:lnTo>
                  <a:lnTo>
                    <a:pt x="287" y="196"/>
                  </a:lnTo>
                  <a:lnTo>
                    <a:pt x="335" y="161"/>
                  </a:lnTo>
                </a:path>
              </a:pathLst>
            </a:custGeom>
            <a:solidFill>
              <a:srgbClr val="000000"/>
            </a:solidFill>
            <a:ln w="12700" cap="rnd">
              <a:noFill/>
              <a:round/>
              <a:headEnd/>
              <a:tailEnd/>
            </a:ln>
          </p:spPr>
          <p:txBody>
            <a:bodyPr/>
            <a:lstStyle/>
            <a:p>
              <a:endParaRPr lang="en-US"/>
            </a:p>
          </p:txBody>
        </p:sp>
        <p:sp>
          <p:nvSpPr>
            <p:cNvPr id="59442" name="Freeform 49"/>
            <p:cNvSpPr>
              <a:spLocks/>
            </p:cNvSpPr>
            <p:nvPr/>
          </p:nvSpPr>
          <p:spPr bwMode="auto">
            <a:xfrm>
              <a:off x="4399" y="1679"/>
              <a:ext cx="873" cy="473"/>
            </a:xfrm>
            <a:custGeom>
              <a:avLst/>
              <a:gdLst>
                <a:gd name="T0" fmla="*/ 828 w 873"/>
                <a:gd name="T1" fmla="*/ 472 h 473"/>
                <a:gd name="T2" fmla="*/ 833 w 873"/>
                <a:gd name="T3" fmla="*/ 434 h 473"/>
                <a:gd name="T4" fmla="*/ 49 w 873"/>
                <a:gd name="T5" fmla="*/ 0 h 473"/>
                <a:gd name="T6" fmla="*/ 0 w 873"/>
                <a:gd name="T7" fmla="*/ 36 h 473"/>
                <a:gd name="T8" fmla="*/ 787 w 873"/>
                <a:gd name="T9" fmla="*/ 470 h 473"/>
                <a:gd name="T10" fmla="*/ 792 w 873"/>
                <a:gd name="T11" fmla="*/ 433 h 473"/>
                <a:gd name="T12" fmla="*/ 828 w 873"/>
                <a:gd name="T13" fmla="*/ 472 h 473"/>
                <a:gd name="T14" fmla="*/ 872 w 873"/>
                <a:gd name="T15" fmla="*/ 456 h 473"/>
                <a:gd name="T16" fmla="*/ 833 w 873"/>
                <a:gd name="T17" fmla="*/ 434 h 473"/>
                <a:gd name="T18" fmla="*/ 828 w 873"/>
                <a:gd name="T19" fmla="*/ 472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3"/>
                <a:gd name="T31" fmla="*/ 0 h 473"/>
                <a:gd name="T32" fmla="*/ 873 w 873"/>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3" h="473">
                  <a:moveTo>
                    <a:pt x="828" y="472"/>
                  </a:moveTo>
                  <a:lnTo>
                    <a:pt x="833" y="434"/>
                  </a:lnTo>
                  <a:lnTo>
                    <a:pt x="49" y="0"/>
                  </a:lnTo>
                  <a:lnTo>
                    <a:pt x="0" y="36"/>
                  </a:lnTo>
                  <a:lnTo>
                    <a:pt x="787" y="470"/>
                  </a:lnTo>
                  <a:lnTo>
                    <a:pt x="792" y="433"/>
                  </a:lnTo>
                  <a:lnTo>
                    <a:pt x="828" y="472"/>
                  </a:lnTo>
                  <a:lnTo>
                    <a:pt x="872" y="456"/>
                  </a:lnTo>
                  <a:lnTo>
                    <a:pt x="833" y="434"/>
                  </a:lnTo>
                  <a:lnTo>
                    <a:pt x="828" y="472"/>
                  </a:lnTo>
                </a:path>
              </a:pathLst>
            </a:custGeom>
            <a:solidFill>
              <a:srgbClr val="000000"/>
            </a:solidFill>
            <a:ln w="12700" cap="rnd">
              <a:noFill/>
              <a:round/>
              <a:headEnd/>
              <a:tailEnd/>
            </a:ln>
          </p:spPr>
          <p:txBody>
            <a:bodyPr/>
            <a:lstStyle/>
            <a:p>
              <a:endParaRPr lang="en-US"/>
            </a:p>
          </p:txBody>
        </p:sp>
        <p:sp>
          <p:nvSpPr>
            <p:cNvPr id="59443" name="Freeform 50"/>
            <p:cNvSpPr>
              <a:spLocks/>
            </p:cNvSpPr>
            <p:nvPr/>
          </p:nvSpPr>
          <p:spPr bwMode="auto">
            <a:xfrm>
              <a:off x="3511" y="1724"/>
              <a:ext cx="161" cy="83"/>
            </a:xfrm>
            <a:custGeom>
              <a:avLst/>
              <a:gdLst>
                <a:gd name="T0" fmla="*/ 41 w 161"/>
                <a:gd name="T1" fmla="*/ 0 h 83"/>
                <a:gd name="T2" fmla="*/ 33 w 161"/>
                <a:gd name="T3" fmla="*/ 34 h 83"/>
                <a:gd name="T4" fmla="*/ 110 w 161"/>
                <a:gd name="T5" fmla="*/ 82 h 83"/>
                <a:gd name="T6" fmla="*/ 160 w 161"/>
                <a:gd name="T7" fmla="*/ 51 h 83"/>
                <a:gd name="T8" fmla="*/ 81 w 161"/>
                <a:gd name="T9" fmla="*/ 3 h 83"/>
                <a:gd name="T10" fmla="*/ 74 w 161"/>
                <a:gd name="T11" fmla="*/ 37 h 83"/>
                <a:gd name="T12" fmla="*/ 41 w 161"/>
                <a:gd name="T13" fmla="*/ 0 h 83"/>
                <a:gd name="T14" fmla="*/ 0 w 161"/>
                <a:gd name="T15" fmla="*/ 13 h 83"/>
                <a:gd name="T16" fmla="*/ 33 w 161"/>
                <a:gd name="T17" fmla="*/ 34 h 83"/>
                <a:gd name="T18" fmla="*/ 41 w 16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83"/>
                <a:gd name="T32" fmla="*/ 161 w 16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83">
                  <a:moveTo>
                    <a:pt x="41" y="0"/>
                  </a:moveTo>
                  <a:lnTo>
                    <a:pt x="33" y="34"/>
                  </a:lnTo>
                  <a:lnTo>
                    <a:pt x="110" y="82"/>
                  </a:lnTo>
                  <a:lnTo>
                    <a:pt x="160" y="51"/>
                  </a:lnTo>
                  <a:lnTo>
                    <a:pt x="81" y="3"/>
                  </a:lnTo>
                  <a:lnTo>
                    <a:pt x="74" y="37"/>
                  </a:lnTo>
                  <a:lnTo>
                    <a:pt x="41" y="0"/>
                  </a:lnTo>
                  <a:lnTo>
                    <a:pt x="0" y="13"/>
                  </a:lnTo>
                  <a:lnTo>
                    <a:pt x="33" y="34"/>
                  </a:lnTo>
                  <a:lnTo>
                    <a:pt x="41" y="0"/>
                  </a:lnTo>
                </a:path>
              </a:pathLst>
            </a:custGeom>
            <a:solidFill>
              <a:srgbClr val="000000"/>
            </a:solidFill>
            <a:ln w="12700" cap="rnd">
              <a:noFill/>
              <a:round/>
              <a:headEnd/>
              <a:tailEnd/>
            </a:ln>
          </p:spPr>
          <p:txBody>
            <a:bodyPr/>
            <a:lstStyle/>
            <a:p>
              <a:endParaRPr lang="en-US"/>
            </a:p>
          </p:txBody>
        </p:sp>
        <p:sp>
          <p:nvSpPr>
            <p:cNvPr id="59444" name="Freeform 51"/>
            <p:cNvSpPr>
              <a:spLocks/>
            </p:cNvSpPr>
            <p:nvPr/>
          </p:nvSpPr>
          <p:spPr bwMode="auto">
            <a:xfrm>
              <a:off x="3555" y="1556"/>
              <a:ext cx="507" cy="201"/>
            </a:xfrm>
            <a:custGeom>
              <a:avLst/>
              <a:gdLst>
                <a:gd name="T0" fmla="*/ 506 w 507"/>
                <a:gd name="T1" fmla="*/ 11 h 201"/>
                <a:gd name="T2" fmla="*/ 465 w 507"/>
                <a:gd name="T3" fmla="*/ 8 h 201"/>
                <a:gd name="T4" fmla="*/ 0 w 507"/>
                <a:gd name="T5" fmla="*/ 160 h 201"/>
                <a:gd name="T6" fmla="*/ 36 w 507"/>
                <a:gd name="T7" fmla="*/ 200 h 201"/>
                <a:gd name="T8" fmla="*/ 498 w 507"/>
                <a:gd name="T9" fmla="*/ 48 h 201"/>
                <a:gd name="T10" fmla="*/ 457 w 507"/>
                <a:gd name="T11" fmla="*/ 46 h 201"/>
                <a:gd name="T12" fmla="*/ 506 w 507"/>
                <a:gd name="T13" fmla="*/ 11 h 201"/>
                <a:gd name="T14" fmla="*/ 486 w 507"/>
                <a:gd name="T15" fmla="*/ 0 h 201"/>
                <a:gd name="T16" fmla="*/ 465 w 507"/>
                <a:gd name="T17" fmla="*/ 8 h 201"/>
                <a:gd name="T18" fmla="*/ 506 w 507"/>
                <a:gd name="T19" fmla="*/ 11 h 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201"/>
                <a:gd name="T32" fmla="*/ 507 w 507"/>
                <a:gd name="T33" fmla="*/ 201 h 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201">
                  <a:moveTo>
                    <a:pt x="506" y="11"/>
                  </a:moveTo>
                  <a:lnTo>
                    <a:pt x="465" y="8"/>
                  </a:lnTo>
                  <a:lnTo>
                    <a:pt x="0" y="160"/>
                  </a:lnTo>
                  <a:lnTo>
                    <a:pt x="36" y="200"/>
                  </a:lnTo>
                  <a:lnTo>
                    <a:pt x="498" y="48"/>
                  </a:lnTo>
                  <a:lnTo>
                    <a:pt x="457" y="46"/>
                  </a:lnTo>
                  <a:lnTo>
                    <a:pt x="506" y="11"/>
                  </a:lnTo>
                  <a:lnTo>
                    <a:pt x="486" y="0"/>
                  </a:lnTo>
                  <a:lnTo>
                    <a:pt x="465" y="8"/>
                  </a:lnTo>
                  <a:lnTo>
                    <a:pt x="506" y="11"/>
                  </a:lnTo>
                </a:path>
              </a:pathLst>
            </a:custGeom>
            <a:solidFill>
              <a:srgbClr val="000000"/>
            </a:solidFill>
            <a:ln w="12700" cap="rnd">
              <a:noFill/>
              <a:round/>
              <a:headEnd/>
              <a:tailEnd/>
            </a:ln>
          </p:spPr>
          <p:txBody>
            <a:bodyPr/>
            <a:lstStyle/>
            <a:p>
              <a:endParaRPr lang="en-US"/>
            </a:p>
          </p:txBody>
        </p:sp>
        <p:sp>
          <p:nvSpPr>
            <p:cNvPr id="59445" name="Freeform 52"/>
            <p:cNvSpPr>
              <a:spLocks/>
            </p:cNvSpPr>
            <p:nvPr/>
          </p:nvSpPr>
          <p:spPr bwMode="auto">
            <a:xfrm>
              <a:off x="4027" y="1568"/>
              <a:ext cx="170" cy="79"/>
            </a:xfrm>
            <a:custGeom>
              <a:avLst/>
              <a:gdLst>
                <a:gd name="T0" fmla="*/ 126 w 170"/>
                <a:gd name="T1" fmla="*/ 78 h 79"/>
                <a:gd name="T2" fmla="*/ 130 w 170"/>
                <a:gd name="T3" fmla="*/ 44 h 79"/>
                <a:gd name="T4" fmla="*/ 46 w 170"/>
                <a:gd name="T5" fmla="*/ 0 h 79"/>
                <a:gd name="T6" fmla="*/ 0 w 170"/>
                <a:gd name="T7" fmla="*/ 32 h 79"/>
                <a:gd name="T8" fmla="*/ 85 w 170"/>
                <a:gd name="T9" fmla="*/ 77 h 79"/>
                <a:gd name="T10" fmla="*/ 92 w 170"/>
                <a:gd name="T11" fmla="*/ 41 h 79"/>
                <a:gd name="T12" fmla="*/ 126 w 170"/>
                <a:gd name="T13" fmla="*/ 78 h 79"/>
                <a:gd name="T14" fmla="*/ 169 w 170"/>
                <a:gd name="T15" fmla="*/ 65 h 79"/>
                <a:gd name="T16" fmla="*/ 130 w 170"/>
                <a:gd name="T17" fmla="*/ 44 h 79"/>
                <a:gd name="T18" fmla="*/ 126 w 170"/>
                <a:gd name="T19" fmla="*/ 7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79"/>
                <a:gd name="T32" fmla="*/ 170 w 17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79">
                  <a:moveTo>
                    <a:pt x="126" y="78"/>
                  </a:moveTo>
                  <a:lnTo>
                    <a:pt x="130" y="44"/>
                  </a:lnTo>
                  <a:lnTo>
                    <a:pt x="46" y="0"/>
                  </a:lnTo>
                  <a:lnTo>
                    <a:pt x="0" y="32"/>
                  </a:lnTo>
                  <a:lnTo>
                    <a:pt x="85" y="77"/>
                  </a:lnTo>
                  <a:lnTo>
                    <a:pt x="92" y="41"/>
                  </a:lnTo>
                  <a:lnTo>
                    <a:pt x="126" y="78"/>
                  </a:lnTo>
                  <a:lnTo>
                    <a:pt x="169" y="65"/>
                  </a:lnTo>
                  <a:lnTo>
                    <a:pt x="130" y="44"/>
                  </a:lnTo>
                  <a:lnTo>
                    <a:pt x="126" y="78"/>
                  </a:lnTo>
                </a:path>
              </a:pathLst>
            </a:custGeom>
            <a:solidFill>
              <a:srgbClr val="000000"/>
            </a:solidFill>
            <a:ln w="12700" cap="rnd">
              <a:noFill/>
              <a:round/>
              <a:headEnd/>
              <a:tailEnd/>
            </a:ln>
          </p:spPr>
          <p:txBody>
            <a:bodyPr/>
            <a:lstStyle/>
            <a:p>
              <a:endParaRPr lang="en-US"/>
            </a:p>
          </p:txBody>
        </p:sp>
        <p:sp>
          <p:nvSpPr>
            <p:cNvPr id="59446" name="Freeform 53"/>
            <p:cNvSpPr>
              <a:spLocks/>
            </p:cNvSpPr>
            <p:nvPr/>
          </p:nvSpPr>
          <p:spPr bwMode="auto">
            <a:xfrm>
              <a:off x="3632" y="1615"/>
              <a:ext cx="517" cy="204"/>
            </a:xfrm>
            <a:custGeom>
              <a:avLst/>
              <a:gdLst>
                <a:gd name="T0" fmla="*/ 0 w 517"/>
                <a:gd name="T1" fmla="*/ 192 h 204"/>
                <a:gd name="T2" fmla="*/ 43 w 517"/>
                <a:gd name="T3" fmla="*/ 195 h 204"/>
                <a:gd name="T4" fmla="*/ 516 w 517"/>
                <a:gd name="T5" fmla="*/ 40 h 204"/>
                <a:gd name="T6" fmla="*/ 480 w 517"/>
                <a:gd name="T7" fmla="*/ 0 h 204"/>
                <a:gd name="T8" fmla="*/ 8 w 517"/>
                <a:gd name="T9" fmla="*/ 155 h 204"/>
                <a:gd name="T10" fmla="*/ 54 w 517"/>
                <a:gd name="T11" fmla="*/ 159 h 204"/>
                <a:gd name="T12" fmla="*/ 0 w 517"/>
                <a:gd name="T13" fmla="*/ 192 h 204"/>
                <a:gd name="T14" fmla="*/ 18 w 517"/>
                <a:gd name="T15" fmla="*/ 203 h 204"/>
                <a:gd name="T16" fmla="*/ 43 w 517"/>
                <a:gd name="T17" fmla="*/ 195 h 204"/>
                <a:gd name="T18" fmla="*/ 0 w 517"/>
                <a:gd name="T19" fmla="*/ 192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7"/>
                <a:gd name="T31" fmla="*/ 0 h 204"/>
                <a:gd name="T32" fmla="*/ 517 w 517"/>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7" h="204">
                  <a:moveTo>
                    <a:pt x="0" y="192"/>
                  </a:moveTo>
                  <a:lnTo>
                    <a:pt x="43" y="195"/>
                  </a:lnTo>
                  <a:lnTo>
                    <a:pt x="516" y="40"/>
                  </a:lnTo>
                  <a:lnTo>
                    <a:pt x="480" y="0"/>
                  </a:lnTo>
                  <a:lnTo>
                    <a:pt x="8" y="155"/>
                  </a:lnTo>
                  <a:lnTo>
                    <a:pt x="54" y="159"/>
                  </a:lnTo>
                  <a:lnTo>
                    <a:pt x="0" y="192"/>
                  </a:lnTo>
                  <a:lnTo>
                    <a:pt x="18" y="203"/>
                  </a:lnTo>
                  <a:lnTo>
                    <a:pt x="43" y="195"/>
                  </a:lnTo>
                  <a:lnTo>
                    <a:pt x="0" y="192"/>
                  </a:lnTo>
                </a:path>
              </a:pathLst>
            </a:custGeom>
            <a:solidFill>
              <a:srgbClr val="000000"/>
            </a:solidFill>
            <a:ln w="12700" cap="rnd">
              <a:noFill/>
              <a:round/>
              <a:headEnd/>
              <a:tailEnd/>
            </a:ln>
          </p:spPr>
          <p:txBody>
            <a:bodyPr/>
            <a:lstStyle/>
            <a:p>
              <a:endParaRPr lang="en-US"/>
            </a:p>
          </p:txBody>
        </p:sp>
        <p:sp>
          <p:nvSpPr>
            <p:cNvPr id="59447" name="Freeform 54"/>
            <p:cNvSpPr>
              <a:spLocks/>
            </p:cNvSpPr>
            <p:nvPr/>
          </p:nvSpPr>
          <p:spPr bwMode="auto">
            <a:xfrm>
              <a:off x="3587" y="1819"/>
              <a:ext cx="215" cy="115"/>
            </a:xfrm>
            <a:custGeom>
              <a:avLst/>
              <a:gdLst>
                <a:gd name="T0" fmla="*/ 42 w 215"/>
                <a:gd name="T1" fmla="*/ 0 h 115"/>
                <a:gd name="T2" fmla="*/ 34 w 215"/>
                <a:gd name="T3" fmla="*/ 35 h 115"/>
                <a:gd name="T4" fmla="*/ 165 w 215"/>
                <a:gd name="T5" fmla="*/ 114 h 115"/>
                <a:gd name="T6" fmla="*/ 214 w 215"/>
                <a:gd name="T7" fmla="*/ 83 h 115"/>
                <a:gd name="T8" fmla="*/ 84 w 215"/>
                <a:gd name="T9" fmla="*/ 3 h 115"/>
                <a:gd name="T10" fmla="*/ 76 w 215"/>
                <a:gd name="T11" fmla="*/ 39 h 115"/>
                <a:gd name="T12" fmla="*/ 42 w 215"/>
                <a:gd name="T13" fmla="*/ 0 h 115"/>
                <a:gd name="T14" fmla="*/ 0 w 215"/>
                <a:gd name="T15" fmla="*/ 14 h 115"/>
                <a:gd name="T16" fmla="*/ 34 w 215"/>
                <a:gd name="T17" fmla="*/ 35 h 115"/>
                <a:gd name="T18" fmla="*/ 42 w 215"/>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15"/>
                <a:gd name="T32" fmla="*/ 215 w 215"/>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15">
                  <a:moveTo>
                    <a:pt x="42" y="0"/>
                  </a:moveTo>
                  <a:lnTo>
                    <a:pt x="34" y="35"/>
                  </a:lnTo>
                  <a:lnTo>
                    <a:pt x="165" y="114"/>
                  </a:lnTo>
                  <a:lnTo>
                    <a:pt x="214" y="83"/>
                  </a:lnTo>
                  <a:lnTo>
                    <a:pt x="84" y="3"/>
                  </a:lnTo>
                  <a:lnTo>
                    <a:pt x="76" y="39"/>
                  </a:lnTo>
                  <a:lnTo>
                    <a:pt x="42" y="0"/>
                  </a:lnTo>
                  <a:lnTo>
                    <a:pt x="0" y="14"/>
                  </a:lnTo>
                  <a:lnTo>
                    <a:pt x="34" y="35"/>
                  </a:lnTo>
                  <a:lnTo>
                    <a:pt x="42" y="0"/>
                  </a:lnTo>
                </a:path>
              </a:pathLst>
            </a:custGeom>
            <a:solidFill>
              <a:srgbClr val="000000"/>
            </a:solidFill>
            <a:ln w="12700" cap="rnd">
              <a:noFill/>
              <a:round/>
              <a:headEnd/>
              <a:tailEnd/>
            </a:ln>
          </p:spPr>
          <p:txBody>
            <a:bodyPr/>
            <a:lstStyle/>
            <a:p>
              <a:endParaRPr lang="en-US"/>
            </a:p>
          </p:txBody>
        </p:sp>
        <p:sp>
          <p:nvSpPr>
            <p:cNvPr id="59448" name="Freeform 55"/>
            <p:cNvSpPr>
              <a:spLocks/>
            </p:cNvSpPr>
            <p:nvPr/>
          </p:nvSpPr>
          <p:spPr bwMode="auto">
            <a:xfrm>
              <a:off x="3632" y="1616"/>
              <a:ext cx="610" cy="236"/>
            </a:xfrm>
            <a:custGeom>
              <a:avLst/>
              <a:gdLst>
                <a:gd name="T0" fmla="*/ 609 w 610"/>
                <a:gd name="T1" fmla="*/ 10 h 236"/>
                <a:gd name="T2" fmla="*/ 568 w 610"/>
                <a:gd name="T3" fmla="*/ 8 h 236"/>
                <a:gd name="T4" fmla="*/ 0 w 610"/>
                <a:gd name="T5" fmla="*/ 195 h 236"/>
                <a:gd name="T6" fmla="*/ 36 w 610"/>
                <a:gd name="T7" fmla="*/ 235 h 236"/>
                <a:gd name="T8" fmla="*/ 604 w 610"/>
                <a:gd name="T9" fmla="*/ 48 h 236"/>
                <a:gd name="T10" fmla="*/ 563 w 610"/>
                <a:gd name="T11" fmla="*/ 45 h 236"/>
                <a:gd name="T12" fmla="*/ 609 w 610"/>
                <a:gd name="T13" fmla="*/ 10 h 236"/>
                <a:gd name="T14" fmla="*/ 591 w 610"/>
                <a:gd name="T15" fmla="*/ 0 h 236"/>
                <a:gd name="T16" fmla="*/ 568 w 610"/>
                <a:gd name="T17" fmla="*/ 8 h 236"/>
                <a:gd name="T18" fmla="*/ 609 w 610"/>
                <a:gd name="T19" fmla="*/ 1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0"/>
                <a:gd name="T31" fmla="*/ 0 h 236"/>
                <a:gd name="T32" fmla="*/ 610 w 610"/>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0" h="236">
                  <a:moveTo>
                    <a:pt x="609" y="10"/>
                  </a:moveTo>
                  <a:lnTo>
                    <a:pt x="568" y="8"/>
                  </a:lnTo>
                  <a:lnTo>
                    <a:pt x="0" y="195"/>
                  </a:lnTo>
                  <a:lnTo>
                    <a:pt x="36" y="235"/>
                  </a:lnTo>
                  <a:lnTo>
                    <a:pt x="604" y="48"/>
                  </a:lnTo>
                  <a:lnTo>
                    <a:pt x="563" y="45"/>
                  </a:lnTo>
                  <a:lnTo>
                    <a:pt x="609" y="10"/>
                  </a:lnTo>
                  <a:lnTo>
                    <a:pt x="591" y="0"/>
                  </a:lnTo>
                  <a:lnTo>
                    <a:pt x="568" y="8"/>
                  </a:lnTo>
                  <a:lnTo>
                    <a:pt x="609" y="10"/>
                  </a:lnTo>
                </a:path>
              </a:pathLst>
            </a:custGeom>
            <a:solidFill>
              <a:srgbClr val="000000"/>
            </a:solidFill>
            <a:ln w="12700" cap="rnd">
              <a:noFill/>
              <a:round/>
              <a:headEnd/>
              <a:tailEnd/>
            </a:ln>
          </p:spPr>
          <p:txBody>
            <a:bodyPr/>
            <a:lstStyle/>
            <a:p>
              <a:endParaRPr lang="en-US"/>
            </a:p>
          </p:txBody>
        </p:sp>
        <p:sp>
          <p:nvSpPr>
            <p:cNvPr id="59449" name="Freeform 56"/>
            <p:cNvSpPr>
              <a:spLocks/>
            </p:cNvSpPr>
            <p:nvPr/>
          </p:nvSpPr>
          <p:spPr bwMode="auto">
            <a:xfrm>
              <a:off x="4209" y="1626"/>
              <a:ext cx="225" cy="114"/>
            </a:xfrm>
            <a:custGeom>
              <a:avLst/>
              <a:gdLst>
                <a:gd name="T0" fmla="*/ 177 w 225"/>
                <a:gd name="T1" fmla="*/ 113 h 114"/>
                <a:gd name="T2" fmla="*/ 185 w 225"/>
                <a:gd name="T3" fmla="*/ 76 h 114"/>
                <a:gd name="T4" fmla="*/ 44 w 225"/>
                <a:gd name="T5" fmla="*/ 0 h 114"/>
                <a:gd name="T6" fmla="*/ 0 w 225"/>
                <a:gd name="T7" fmla="*/ 34 h 114"/>
                <a:gd name="T8" fmla="*/ 138 w 225"/>
                <a:gd name="T9" fmla="*/ 110 h 114"/>
                <a:gd name="T10" fmla="*/ 145 w 225"/>
                <a:gd name="T11" fmla="*/ 73 h 114"/>
                <a:gd name="T12" fmla="*/ 177 w 225"/>
                <a:gd name="T13" fmla="*/ 113 h 114"/>
                <a:gd name="T14" fmla="*/ 224 w 225"/>
                <a:gd name="T15" fmla="*/ 98 h 114"/>
                <a:gd name="T16" fmla="*/ 185 w 225"/>
                <a:gd name="T17" fmla="*/ 76 h 114"/>
                <a:gd name="T18" fmla="*/ 177 w 225"/>
                <a:gd name="T19" fmla="*/ 11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114"/>
                <a:gd name="T32" fmla="*/ 225 w 225"/>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114">
                  <a:moveTo>
                    <a:pt x="177" y="113"/>
                  </a:moveTo>
                  <a:lnTo>
                    <a:pt x="185" y="76"/>
                  </a:lnTo>
                  <a:lnTo>
                    <a:pt x="44" y="0"/>
                  </a:lnTo>
                  <a:lnTo>
                    <a:pt x="0" y="34"/>
                  </a:lnTo>
                  <a:lnTo>
                    <a:pt x="138" y="110"/>
                  </a:lnTo>
                  <a:lnTo>
                    <a:pt x="145" y="73"/>
                  </a:lnTo>
                  <a:lnTo>
                    <a:pt x="177" y="113"/>
                  </a:lnTo>
                  <a:lnTo>
                    <a:pt x="224" y="98"/>
                  </a:lnTo>
                  <a:lnTo>
                    <a:pt x="185" y="76"/>
                  </a:lnTo>
                  <a:lnTo>
                    <a:pt x="177" y="113"/>
                  </a:lnTo>
                </a:path>
              </a:pathLst>
            </a:custGeom>
            <a:solidFill>
              <a:srgbClr val="000000"/>
            </a:solidFill>
            <a:ln w="12700" cap="rnd">
              <a:noFill/>
              <a:round/>
              <a:headEnd/>
              <a:tailEnd/>
            </a:ln>
          </p:spPr>
          <p:txBody>
            <a:bodyPr/>
            <a:lstStyle/>
            <a:p>
              <a:endParaRPr lang="en-US"/>
            </a:p>
          </p:txBody>
        </p:sp>
        <p:sp>
          <p:nvSpPr>
            <p:cNvPr id="59450" name="Freeform 57"/>
            <p:cNvSpPr>
              <a:spLocks/>
            </p:cNvSpPr>
            <p:nvPr/>
          </p:nvSpPr>
          <p:spPr bwMode="auto">
            <a:xfrm>
              <a:off x="3764" y="1706"/>
              <a:ext cx="620" cy="241"/>
            </a:xfrm>
            <a:custGeom>
              <a:avLst/>
              <a:gdLst>
                <a:gd name="T0" fmla="*/ 0 w 620"/>
                <a:gd name="T1" fmla="*/ 227 h 241"/>
                <a:gd name="T2" fmla="*/ 44 w 620"/>
                <a:gd name="T3" fmla="*/ 232 h 241"/>
                <a:gd name="T4" fmla="*/ 619 w 620"/>
                <a:gd name="T5" fmla="*/ 42 h 241"/>
                <a:gd name="T6" fmla="*/ 586 w 620"/>
                <a:gd name="T7" fmla="*/ 0 h 241"/>
                <a:gd name="T8" fmla="*/ 8 w 620"/>
                <a:gd name="T9" fmla="*/ 190 h 241"/>
                <a:gd name="T10" fmla="*/ 51 w 620"/>
                <a:gd name="T11" fmla="*/ 195 h 241"/>
                <a:gd name="T12" fmla="*/ 0 w 620"/>
                <a:gd name="T13" fmla="*/ 227 h 241"/>
                <a:gd name="T14" fmla="*/ 21 w 620"/>
                <a:gd name="T15" fmla="*/ 240 h 241"/>
                <a:gd name="T16" fmla="*/ 44 w 620"/>
                <a:gd name="T17" fmla="*/ 232 h 241"/>
                <a:gd name="T18" fmla="*/ 0 w 620"/>
                <a:gd name="T19" fmla="*/ 227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241"/>
                <a:gd name="T32" fmla="*/ 620 w 62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241">
                  <a:moveTo>
                    <a:pt x="0" y="227"/>
                  </a:moveTo>
                  <a:lnTo>
                    <a:pt x="44" y="232"/>
                  </a:lnTo>
                  <a:lnTo>
                    <a:pt x="619" y="42"/>
                  </a:lnTo>
                  <a:lnTo>
                    <a:pt x="586" y="0"/>
                  </a:lnTo>
                  <a:lnTo>
                    <a:pt x="8" y="190"/>
                  </a:lnTo>
                  <a:lnTo>
                    <a:pt x="51" y="195"/>
                  </a:lnTo>
                  <a:lnTo>
                    <a:pt x="0" y="227"/>
                  </a:lnTo>
                  <a:lnTo>
                    <a:pt x="21" y="240"/>
                  </a:lnTo>
                  <a:lnTo>
                    <a:pt x="44" y="232"/>
                  </a:lnTo>
                  <a:lnTo>
                    <a:pt x="0" y="227"/>
                  </a:lnTo>
                </a:path>
              </a:pathLst>
            </a:custGeom>
            <a:solidFill>
              <a:srgbClr val="000000"/>
            </a:solidFill>
            <a:ln w="12700" cap="rnd">
              <a:noFill/>
              <a:round/>
              <a:headEnd/>
              <a:tailEnd/>
            </a:ln>
          </p:spPr>
          <p:txBody>
            <a:bodyPr/>
            <a:lstStyle/>
            <a:p>
              <a:endParaRPr lang="en-US"/>
            </a:p>
          </p:txBody>
        </p:sp>
        <p:sp>
          <p:nvSpPr>
            <p:cNvPr id="59451" name="Freeform 58"/>
            <p:cNvSpPr>
              <a:spLocks/>
            </p:cNvSpPr>
            <p:nvPr/>
          </p:nvSpPr>
          <p:spPr bwMode="auto">
            <a:xfrm>
              <a:off x="3619" y="1821"/>
              <a:ext cx="183" cy="96"/>
            </a:xfrm>
            <a:custGeom>
              <a:avLst/>
              <a:gdLst>
                <a:gd name="T0" fmla="*/ 44 w 183"/>
                <a:gd name="T1" fmla="*/ 0 h 96"/>
                <a:gd name="T2" fmla="*/ 36 w 183"/>
                <a:gd name="T3" fmla="*/ 35 h 96"/>
                <a:gd name="T4" fmla="*/ 133 w 183"/>
                <a:gd name="T5" fmla="*/ 95 h 96"/>
                <a:gd name="T6" fmla="*/ 182 w 183"/>
                <a:gd name="T7" fmla="*/ 63 h 96"/>
                <a:gd name="T8" fmla="*/ 83 w 183"/>
                <a:gd name="T9" fmla="*/ 5 h 96"/>
                <a:gd name="T10" fmla="*/ 75 w 183"/>
                <a:gd name="T11" fmla="*/ 39 h 96"/>
                <a:gd name="T12" fmla="*/ 44 w 183"/>
                <a:gd name="T13" fmla="*/ 0 h 96"/>
                <a:gd name="T14" fmla="*/ 0 w 183"/>
                <a:gd name="T15" fmla="*/ 15 h 96"/>
                <a:gd name="T16" fmla="*/ 36 w 183"/>
                <a:gd name="T17" fmla="*/ 35 h 96"/>
                <a:gd name="T18" fmla="*/ 44 w 183"/>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96"/>
                <a:gd name="T32" fmla="*/ 183 w 183"/>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96">
                  <a:moveTo>
                    <a:pt x="44" y="0"/>
                  </a:moveTo>
                  <a:lnTo>
                    <a:pt x="36" y="35"/>
                  </a:lnTo>
                  <a:lnTo>
                    <a:pt x="133" y="95"/>
                  </a:lnTo>
                  <a:lnTo>
                    <a:pt x="182" y="63"/>
                  </a:lnTo>
                  <a:lnTo>
                    <a:pt x="83" y="5"/>
                  </a:lnTo>
                  <a:lnTo>
                    <a:pt x="75" y="39"/>
                  </a:lnTo>
                  <a:lnTo>
                    <a:pt x="44" y="0"/>
                  </a:lnTo>
                  <a:lnTo>
                    <a:pt x="0" y="15"/>
                  </a:lnTo>
                  <a:lnTo>
                    <a:pt x="36" y="35"/>
                  </a:lnTo>
                  <a:lnTo>
                    <a:pt x="44" y="0"/>
                  </a:lnTo>
                </a:path>
              </a:pathLst>
            </a:custGeom>
            <a:solidFill>
              <a:srgbClr val="000000"/>
            </a:solidFill>
            <a:ln w="12700" cap="rnd">
              <a:noFill/>
              <a:round/>
              <a:headEnd/>
              <a:tailEnd/>
            </a:ln>
          </p:spPr>
          <p:txBody>
            <a:bodyPr/>
            <a:lstStyle/>
            <a:p>
              <a:endParaRPr lang="en-US"/>
            </a:p>
          </p:txBody>
        </p:sp>
        <p:sp>
          <p:nvSpPr>
            <p:cNvPr id="59452" name="Freeform 59"/>
            <p:cNvSpPr>
              <a:spLocks/>
            </p:cNvSpPr>
            <p:nvPr/>
          </p:nvSpPr>
          <p:spPr bwMode="auto">
            <a:xfrm>
              <a:off x="3666" y="1631"/>
              <a:ext cx="570" cy="224"/>
            </a:xfrm>
            <a:custGeom>
              <a:avLst/>
              <a:gdLst>
                <a:gd name="T0" fmla="*/ 569 w 570"/>
                <a:gd name="T1" fmla="*/ 11 h 224"/>
                <a:gd name="T2" fmla="*/ 528 w 570"/>
                <a:gd name="T3" fmla="*/ 8 h 224"/>
                <a:gd name="T4" fmla="*/ 0 w 570"/>
                <a:gd name="T5" fmla="*/ 182 h 224"/>
                <a:gd name="T6" fmla="*/ 33 w 570"/>
                <a:gd name="T7" fmla="*/ 223 h 224"/>
                <a:gd name="T8" fmla="*/ 564 w 570"/>
                <a:gd name="T9" fmla="*/ 48 h 224"/>
                <a:gd name="T10" fmla="*/ 523 w 570"/>
                <a:gd name="T11" fmla="*/ 46 h 224"/>
                <a:gd name="T12" fmla="*/ 569 w 570"/>
                <a:gd name="T13" fmla="*/ 11 h 224"/>
                <a:gd name="T14" fmla="*/ 554 w 570"/>
                <a:gd name="T15" fmla="*/ 0 h 224"/>
                <a:gd name="T16" fmla="*/ 528 w 570"/>
                <a:gd name="T17" fmla="*/ 8 h 224"/>
                <a:gd name="T18" fmla="*/ 569 w 570"/>
                <a:gd name="T19" fmla="*/ 1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0"/>
                <a:gd name="T31" fmla="*/ 0 h 224"/>
                <a:gd name="T32" fmla="*/ 570 w 570"/>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0" h="224">
                  <a:moveTo>
                    <a:pt x="569" y="11"/>
                  </a:moveTo>
                  <a:lnTo>
                    <a:pt x="528" y="8"/>
                  </a:lnTo>
                  <a:lnTo>
                    <a:pt x="0" y="182"/>
                  </a:lnTo>
                  <a:lnTo>
                    <a:pt x="33" y="223"/>
                  </a:lnTo>
                  <a:lnTo>
                    <a:pt x="564" y="48"/>
                  </a:lnTo>
                  <a:lnTo>
                    <a:pt x="523" y="46"/>
                  </a:lnTo>
                  <a:lnTo>
                    <a:pt x="569" y="11"/>
                  </a:lnTo>
                  <a:lnTo>
                    <a:pt x="554" y="0"/>
                  </a:lnTo>
                  <a:lnTo>
                    <a:pt x="528" y="8"/>
                  </a:lnTo>
                  <a:lnTo>
                    <a:pt x="569" y="11"/>
                  </a:lnTo>
                </a:path>
              </a:pathLst>
            </a:custGeom>
            <a:solidFill>
              <a:srgbClr val="000000"/>
            </a:solidFill>
            <a:ln w="12700" cap="rnd">
              <a:noFill/>
              <a:round/>
              <a:headEnd/>
              <a:tailEnd/>
            </a:ln>
          </p:spPr>
          <p:txBody>
            <a:bodyPr/>
            <a:lstStyle/>
            <a:p>
              <a:endParaRPr lang="en-US"/>
            </a:p>
          </p:txBody>
        </p:sp>
        <p:sp>
          <p:nvSpPr>
            <p:cNvPr id="59453" name="Freeform 60"/>
            <p:cNvSpPr>
              <a:spLocks/>
            </p:cNvSpPr>
            <p:nvPr/>
          </p:nvSpPr>
          <p:spPr bwMode="auto">
            <a:xfrm>
              <a:off x="4204" y="1643"/>
              <a:ext cx="193" cy="94"/>
            </a:xfrm>
            <a:custGeom>
              <a:avLst/>
              <a:gdLst>
                <a:gd name="T0" fmla="*/ 148 w 193"/>
                <a:gd name="T1" fmla="*/ 93 h 94"/>
                <a:gd name="T2" fmla="*/ 153 w 193"/>
                <a:gd name="T3" fmla="*/ 57 h 94"/>
                <a:gd name="T4" fmla="*/ 44 w 193"/>
                <a:gd name="T5" fmla="*/ 0 h 94"/>
                <a:gd name="T6" fmla="*/ 0 w 193"/>
                <a:gd name="T7" fmla="*/ 33 h 94"/>
                <a:gd name="T8" fmla="*/ 107 w 193"/>
                <a:gd name="T9" fmla="*/ 90 h 94"/>
                <a:gd name="T10" fmla="*/ 114 w 193"/>
                <a:gd name="T11" fmla="*/ 56 h 94"/>
                <a:gd name="T12" fmla="*/ 148 w 193"/>
                <a:gd name="T13" fmla="*/ 93 h 94"/>
                <a:gd name="T14" fmla="*/ 192 w 193"/>
                <a:gd name="T15" fmla="*/ 78 h 94"/>
                <a:gd name="T16" fmla="*/ 153 w 193"/>
                <a:gd name="T17" fmla="*/ 57 h 94"/>
                <a:gd name="T18" fmla="*/ 148 w 193"/>
                <a:gd name="T19" fmla="*/ 9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94"/>
                <a:gd name="T32" fmla="*/ 193 w 19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94">
                  <a:moveTo>
                    <a:pt x="148" y="93"/>
                  </a:moveTo>
                  <a:lnTo>
                    <a:pt x="153" y="57"/>
                  </a:lnTo>
                  <a:lnTo>
                    <a:pt x="44" y="0"/>
                  </a:lnTo>
                  <a:lnTo>
                    <a:pt x="0" y="33"/>
                  </a:lnTo>
                  <a:lnTo>
                    <a:pt x="107" y="90"/>
                  </a:lnTo>
                  <a:lnTo>
                    <a:pt x="114" y="56"/>
                  </a:lnTo>
                  <a:lnTo>
                    <a:pt x="148" y="93"/>
                  </a:lnTo>
                  <a:lnTo>
                    <a:pt x="192" y="78"/>
                  </a:lnTo>
                  <a:lnTo>
                    <a:pt x="153" y="57"/>
                  </a:lnTo>
                  <a:lnTo>
                    <a:pt x="148" y="93"/>
                  </a:lnTo>
                </a:path>
              </a:pathLst>
            </a:custGeom>
            <a:solidFill>
              <a:srgbClr val="000000"/>
            </a:solidFill>
            <a:ln w="12700" cap="rnd">
              <a:noFill/>
              <a:round/>
              <a:headEnd/>
              <a:tailEnd/>
            </a:ln>
          </p:spPr>
          <p:txBody>
            <a:bodyPr/>
            <a:lstStyle/>
            <a:p>
              <a:endParaRPr lang="en-US"/>
            </a:p>
          </p:txBody>
        </p:sp>
        <p:sp>
          <p:nvSpPr>
            <p:cNvPr id="59454" name="Freeform 61"/>
            <p:cNvSpPr>
              <a:spLocks/>
            </p:cNvSpPr>
            <p:nvPr/>
          </p:nvSpPr>
          <p:spPr bwMode="auto">
            <a:xfrm>
              <a:off x="3764" y="1704"/>
              <a:ext cx="586" cy="225"/>
            </a:xfrm>
            <a:custGeom>
              <a:avLst/>
              <a:gdLst>
                <a:gd name="T0" fmla="*/ 0 w 586"/>
                <a:gd name="T1" fmla="*/ 213 h 225"/>
                <a:gd name="T2" fmla="*/ 44 w 586"/>
                <a:gd name="T3" fmla="*/ 216 h 225"/>
                <a:gd name="T4" fmla="*/ 585 w 586"/>
                <a:gd name="T5" fmla="*/ 40 h 225"/>
                <a:gd name="T6" fmla="*/ 549 w 586"/>
                <a:gd name="T7" fmla="*/ 0 h 225"/>
                <a:gd name="T8" fmla="*/ 8 w 586"/>
                <a:gd name="T9" fmla="*/ 176 h 225"/>
                <a:gd name="T10" fmla="*/ 51 w 586"/>
                <a:gd name="T11" fmla="*/ 179 h 225"/>
                <a:gd name="T12" fmla="*/ 0 w 586"/>
                <a:gd name="T13" fmla="*/ 213 h 225"/>
                <a:gd name="T14" fmla="*/ 21 w 586"/>
                <a:gd name="T15" fmla="*/ 224 h 225"/>
                <a:gd name="T16" fmla="*/ 44 w 586"/>
                <a:gd name="T17" fmla="*/ 216 h 225"/>
                <a:gd name="T18" fmla="*/ 0 w 586"/>
                <a:gd name="T19" fmla="*/ 21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
                <a:gd name="T31" fmla="*/ 0 h 225"/>
                <a:gd name="T32" fmla="*/ 586 w 58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 h="225">
                  <a:moveTo>
                    <a:pt x="0" y="213"/>
                  </a:moveTo>
                  <a:lnTo>
                    <a:pt x="44" y="216"/>
                  </a:lnTo>
                  <a:lnTo>
                    <a:pt x="585" y="40"/>
                  </a:lnTo>
                  <a:lnTo>
                    <a:pt x="549" y="0"/>
                  </a:lnTo>
                  <a:lnTo>
                    <a:pt x="8" y="176"/>
                  </a:lnTo>
                  <a:lnTo>
                    <a:pt x="51" y="179"/>
                  </a:lnTo>
                  <a:lnTo>
                    <a:pt x="0" y="213"/>
                  </a:lnTo>
                  <a:lnTo>
                    <a:pt x="21" y="224"/>
                  </a:lnTo>
                  <a:lnTo>
                    <a:pt x="44" y="216"/>
                  </a:lnTo>
                  <a:lnTo>
                    <a:pt x="0" y="213"/>
                  </a:lnTo>
                </a:path>
              </a:pathLst>
            </a:custGeom>
            <a:solidFill>
              <a:srgbClr val="000000"/>
            </a:solidFill>
            <a:ln w="12700" cap="rnd">
              <a:noFill/>
              <a:round/>
              <a:headEnd/>
              <a:tailEnd/>
            </a:ln>
          </p:spPr>
          <p:txBody>
            <a:bodyPr/>
            <a:lstStyle/>
            <a:p>
              <a:endParaRPr lang="en-US"/>
            </a:p>
          </p:txBody>
        </p:sp>
        <p:sp>
          <p:nvSpPr>
            <p:cNvPr id="59455" name="Freeform 62"/>
            <p:cNvSpPr>
              <a:spLocks/>
            </p:cNvSpPr>
            <p:nvPr/>
          </p:nvSpPr>
          <p:spPr bwMode="auto">
            <a:xfrm>
              <a:off x="3824" y="1931"/>
              <a:ext cx="62" cy="53"/>
            </a:xfrm>
            <a:custGeom>
              <a:avLst/>
              <a:gdLst>
                <a:gd name="T0" fmla="*/ 25 w 62"/>
                <a:gd name="T1" fmla="*/ 10 h 53"/>
                <a:gd name="T2" fmla="*/ 61 w 62"/>
                <a:gd name="T3" fmla="*/ 13 h 53"/>
                <a:gd name="T4" fmla="*/ 42 w 62"/>
                <a:gd name="T5" fmla="*/ 0 h 53"/>
                <a:gd name="T6" fmla="*/ 0 w 62"/>
                <a:gd name="T7" fmla="*/ 30 h 53"/>
                <a:gd name="T8" fmla="*/ 19 w 62"/>
                <a:gd name="T9" fmla="*/ 42 h 53"/>
                <a:gd name="T10" fmla="*/ 55 w 62"/>
                <a:gd name="T11" fmla="*/ 45 h 53"/>
                <a:gd name="T12" fmla="*/ 19 w 62"/>
                <a:gd name="T13" fmla="*/ 42 h 53"/>
                <a:gd name="T14" fmla="*/ 36 w 62"/>
                <a:gd name="T15" fmla="*/ 52 h 53"/>
                <a:gd name="T16" fmla="*/ 55 w 62"/>
                <a:gd name="T17" fmla="*/ 45 h 53"/>
                <a:gd name="T18" fmla="*/ 25 w 62"/>
                <a:gd name="T19" fmla="*/ 1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3"/>
                <a:gd name="T32" fmla="*/ 62 w 6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3">
                  <a:moveTo>
                    <a:pt x="25" y="10"/>
                  </a:moveTo>
                  <a:lnTo>
                    <a:pt x="61" y="13"/>
                  </a:lnTo>
                  <a:lnTo>
                    <a:pt x="42" y="0"/>
                  </a:lnTo>
                  <a:lnTo>
                    <a:pt x="0" y="30"/>
                  </a:lnTo>
                  <a:lnTo>
                    <a:pt x="19" y="42"/>
                  </a:lnTo>
                  <a:lnTo>
                    <a:pt x="55" y="45"/>
                  </a:lnTo>
                  <a:lnTo>
                    <a:pt x="19" y="42"/>
                  </a:lnTo>
                  <a:lnTo>
                    <a:pt x="36" y="52"/>
                  </a:lnTo>
                  <a:lnTo>
                    <a:pt x="55" y="45"/>
                  </a:lnTo>
                  <a:lnTo>
                    <a:pt x="25" y="10"/>
                  </a:lnTo>
                </a:path>
              </a:pathLst>
            </a:custGeom>
            <a:solidFill>
              <a:srgbClr val="000000"/>
            </a:solidFill>
            <a:ln w="12700" cap="rnd">
              <a:noFill/>
              <a:round/>
              <a:headEnd/>
              <a:tailEnd/>
            </a:ln>
          </p:spPr>
          <p:txBody>
            <a:bodyPr/>
            <a:lstStyle/>
            <a:p>
              <a:endParaRPr lang="en-US"/>
            </a:p>
          </p:txBody>
        </p:sp>
        <p:sp>
          <p:nvSpPr>
            <p:cNvPr id="59456" name="Freeform 63"/>
            <p:cNvSpPr>
              <a:spLocks/>
            </p:cNvSpPr>
            <p:nvPr/>
          </p:nvSpPr>
          <p:spPr bwMode="auto">
            <a:xfrm>
              <a:off x="3856" y="1909"/>
              <a:ext cx="138" cy="66"/>
            </a:xfrm>
            <a:custGeom>
              <a:avLst/>
              <a:gdLst>
                <a:gd name="T0" fmla="*/ 69 w 138"/>
                <a:gd name="T1" fmla="*/ 17 h 66"/>
                <a:gd name="T2" fmla="*/ 85 w 138"/>
                <a:gd name="T3" fmla="*/ 0 h 66"/>
                <a:gd name="T4" fmla="*/ 0 w 138"/>
                <a:gd name="T5" fmla="*/ 29 h 66"/>
                <a:gd name="T6" fmla="*/ 33 w 138"/>
                <a:gd name="T7" fmla="*/ 65 h 66"/>
                <a:gd name="T8" fmla="*/ 118 w 138"/>
                <a:gd name="T9" fmla="*/ 36 h 66"/>
                <a:gd name="T10" fmla="*/ 137 w 138"/>
                <a:gd name="T11" fmla="*/ 17 h 66"/>
                <a:gd name="T12" fmla="*/ 118 w 138"/>
                <a:gd name="T13" fmla="*/ 36 h 66"/>
                <a:gd name="T14" fmla="*/ 137 w 138"/>
                <a:gd name="T15" fmla="*/ 30 h 66"/>
                <a:gd name="T16" fmla="*/ 137 w 138"/>
                <a:gd name="T17" fmla="*/ 17 h 66"/>
                <a:gd name="T18" fmla="*/ 69 w 138"/>
                <a:gd name="T19" fmla="*/ 1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66"/>
                <a:gd name="T32" fmla="*/ 138 w 13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66">
                  <a:moveTo>
                    <a:pt x="69" y="17"/>
                  </a:moveTo>
                  <a:lnTo>
                    <a:pt x="85" y="0"/>
                  </a:lnTo>
                  <a:lnTo>
                    <a:pt x="0" y="29"/>
                  </a:lnTo>
                  <a:lnTo>
                    <a:pt x="33" y="65"/>
                  </a:lnTo>
                  <a:lnTo>
                    <a:pt x="118" y="36"/>
                  </a:lnTo>
                  <a:lnTo>
                    <a:pt x="137" y="17"/>
                  </a:lnTo>
                  <a:lnTo>
                    <a:pt x="118" y="36"/>
                  </a:lnTo>
                  <a:lnTo>
                    <a:pt x="137" y="30"/>
                  </a:lnTo>
                  <a:lnTo>
                    <a:pt x="137" y="17"/>
                  </a:lnTo>
                  <a:lnTo>
                    <a:pt x="69" y="17"/>
                  </a:lnTo>
                </a:path>
              </a:pathLst>
            </a:custGeom>
            <a:solidFill>
              <a:srgbClr val="000000"/>
            </a:solidFill>
            <a:ln w="12700" cap="rnd">
              <a:noFill/>
              <a:round/>
              <a:headEnd/>
              <a:tailEnd/>
            </a:ln>
          </p:spPr>
          <p:txBody>
            <a:bodyPr/>
            <a:lstStyle/>
            <a:p>
              <a:endParaRPr lang="en-US"/>
            </a:p>
          </p:txBody>
        </p:sp>
        <p:sp>
          <p:nvSpPr>
            <p:cNvPr id="59457" name="Freeform 64"/>
            <p:cNvSpPr>
              <a:spLocks/>
            </p:cNvSpPr>
            <p:nvPr/>
          </p:nvSpPr>
          <p:spPr bwMode="auto">
            <a:xfrm>
              <a:off x="3932" y="1898"/>
              <a:ext cx="62" cy="27"/>
            </a:xfrm>
            <a:custGeom>
              <a:avLst/>
              <a:gdLst>
                <a:gd name="T0" fmla="*/ 11 w 62"/>
                <a:gd name="T1" fmla="*/ 26 h 27"/>
                <a:gd name="T2" fmla="*/ 0 w 62"/>
                <a:gd name="T3" fmla="*/ 13 h 27"/>
                <a:gd name="T4" fmla="*/ 0 w 62"/>
                <a:gd name="T5" fmla="*/ 22 h 27"/>
                <a:gd name="T6" fmla="*/ 61 w 62"/>
                <a:gd name="T7" fmla="*/ 22 h 27"/>
                <a:gd name="T8" fmla="*/ 61 w 62"/>
                <a:gd name="T9" fmla="*/ 13 h 27"/>
                <a:gd name="T10" fmla="*/ 50 w 62"/>
                <a:gd name="T11" fmla="*/ 0 h 27"/>
                <a:gd name="T12" fmla="*/ 61 w 62"/>
                <a:gd name="T13" fmla="*/ 13 h 27"/>
                <a:gd name="T14" fmla="*/ 61 w 62"/>
                <a:gd name="T15" fmla="*/ 5 h 27"/>
                <a:gd name="T16" fmla="*/ 50 w 62"/>
                <a:gd name="T17" fmla="*/ 0 h 27"/>
                <a:gd name="T18" fmla="*/ 11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11" y="26"/>
                  </a:moveTo>
                  <a:lnTo>
                    <a:pt x="0" y="13"/>
                  </a:lnTo>
                  <a:lnTo>
                    <a:pt x="0" y="22"/>
                  </a:lnTo>
                  <a:lnTo>
                    <a:pt x="61" y="22"/>
                  </a:lnTo>
                  <a:lnTo>
                    <a:pt x="61" y="13"/>
                  </a:lnTo>
                  <a:lnTo>
                    <a:pt x="50" y="0"/>
                  </a:lnTo>
                  <a:lnTo>
                    <a:pt x="61" y="13"/>
                  </a:lnTo>
                  <a:lnTo>
                    <a:pt x="61" y="5"/>
                  </a:lnTo>
                  <a:lnTo>
                    <a:pt x="50" y="0"/>
                  </a:lnTo>
                  <a:lnTo>
                    <a:pt x="11" y="26"/>
                  </a:lnTo>
                </a:path>
              </a:pathLst>
            </a:custGeom>
            <a:solidFill>
              <a:srgbClr val="000000"/>
            </a:solidFill>
            <a:ln w="12700" cap="rnd">
              <a:noFill/>
              <a:round/>
              <a:headEnd/>
              <a:tailEnd/>
            </a:ln>
          </p:spPr>
          <p:txBody>
            <a:bodyPr/>
            <a:lstStyle/>
            <a:p>
              <a:endParaRPr lang="en-US"/>
            </a:p>
          </p:txBody>
        </p:sp>
        <p:sp>
          <p:nvSpPr>
            <p:cNvPr id="59458" name="Freeform 65"/>
            <p:cNvSpPr>
              <a:spLocks/>
            </p:cNvSpPr>
            <p:nvPr/>
          </p:nvSpPr>
          <p:spPr bwMode="auto">
            <a:xfrm>
              <a:off x="3919" y="1874"/>
              <a:ext cx="62" cy="51"/>
            </a:xfrm>
            <a:custGeom>
              <a:avLst/>
              <a:gdLst>
                <a:gd name="T0" fmla="*/ 36 w 62"/>
                <a:gd name="T1" fmla="*/ 42 h 51"/>
                <a:gd name="T2" fmla="*/ 0 w 62"/>
                <a:gd name="T3" fmla="*/ 39 h 51"/>
                <a:gd name="T4" fmla="*/ 21 w 62"/>
                <a:gd name="T5" fmla="*/ 50 h 51"/>
                <a:gd name="T6" fmla="*/ 61 w 62"/>
                <a:gd name="T7" fmla="*/ 19 h 51"/>
                <a:gd name="T8" fmla="*/ 40 w 62"/>
                <a:gd name="T9" fmla="*/ 8 h 51"/>
                <a:gd name="T10" fmla="*/ 6 w 62"/>
                <a:gd name="T11" fmla="*/ 7 h 51"/>
                <a:gd name="T12" fmla="*/ 40 w 62"/>
                <a:gd name="T13" fmla="*/ 8 h 51"/>
                <a:gd name="T14" fmla="*/ 23 w 62"/>
                <a:gd name="T15" fmla="*/ 0 h 51"/>
                <a:gd name="T16" fmla="*/ 6 w 62"/>
                <a:gd name="T17" fmla="*/ 7 h 51"/>
                <a:gd name="T18" fmla="*/ 36 w 62"/>
                <a:gd name="T19" fmla="*/ 4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1"/>
                <a:gd name="T32" fmla="*/ 62 w 62"/>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1">
                  <a:moveTo>
                    <a:pt x="36" y="42"/>
                  </a:moveTo>
                  <a:lnTo>
                    <a:pt x="0" y="39"/>
                  </a:lnTo>
                  <a:lnTo>
                    <a:pt x="21" y="50"/>
                  </a:lnTo>
                  <a:lnTo>
                    <a:pt x="61" y="19"/>
                  </a:lnTo>
                  <a:lnTo>
                    <a:pt x="40" y="8"/>
                  </a:lnTo>
                  <a:lnTo>
                    <a:pt x="6" y="7"/>
                  </a:lnTo>
                  <a:lnTo>
                    <a:pt x="40" y="8"/>
                  </a:lnTo>
                  <a:lnTo>
                    <a:pt x="23" y="0"/>
                  </a:lnTo>
                  <a:lnTo>
                    <a:pt x="6" y="7"/>
                  </a:lnTo>
                  <a:lnTo>
                    <a:pt x="36" y="42"/>
                  </a:lnTo>
                </a:path>
              </a:pathLst>
            </a:custGeom>
            <a:solidFill>
              <a:srgbClr val="000000"/>
            </a:solidFill>
            <a:ln w="12700" cap="rnd">
              <a:noFill/>
              <a:round/>
              <a:headEnd/>
              <a:tailEnd/>
            </a:ln>
          </p:spPr>
          <p:txBody>
            <a:bodyPr/>
            <a:lstStyle/>
            <a:p>
              <a:endParaRPr lang="en-US"/>
            </a:p>
          </p:txBody>
        </p:sp>
        <p:sp>
          <p:nvSpPr>
            <p:cNvPr id="59459" name="Freeform 66"/>
            <p:cNvSpPr>
              <a:spLocks/>
            </p:cNvSpPr>
            <p:nvPr/>
          </p:nvSpPr>
          <p:spPr bwMode="auto">
            <a:xfrm>
              <a:off x="3814" y="1883"/>
              <a:ext cx="135" cy="64"/>
            </a:xfrm>
            <a:custGeom>
              <a:avLst/>
              <a:gdLst>
                <a:gd name="T0" fmla="*/ 66 w 135"/>
                <a:gd name="T1" fmla="*/ 44 h 64"/>
                <a:gd name="T2" fmla="*/ 49 w 135"/>
                <a:gd name="T3" fmla="*/ 63 h 64"/>
                <a:gd name="T4" fmla="*/ 134 w 135"/>
                <a:gd name="T5" fmla="*/ 36 h 64"/>
                <a:gd name="T6" fmla="*/ 101 w 135"/>
                <a:gd name="T7" fmla="*/ 0 h 64"/>
                <a:gd name="T8" fmla="*/ 16 w 135"/>
                <a:gd name="T9" fmla="*/ 27 h 64"/>
                <a:gd name="T10" fmla="*/ 0 w 135"/>
                <a:gd name="T11" fmla="*/ 44 h 64"/>
                <a:gd name="T12" fmla="*/ 16 w 135"/>
                <a:gd name="T13" fmla="*/ 27 h 64"/>
                <a:gd name="T14" fmla="*/ 0 w 135"/>
                <a:gd name="T15" fmla="*/ 33 h 64"/>
                <a:gd name="T16" fmla="*/ 0 w 135"/>
                <a:gd name="T17" fmla="*/ 44 h 64"/>
                <a:gd name="T18" fmla="*/ 66 w 135"/>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64"/>
                <a:gd name="T32" fmla="*/ 135 w 13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64">
                  <a:moveTo>
                    <a:pt x="66" y="44"/>
                  </a:moveTo>
                  <a:lnTo>
                    <a:pt x="49" y="63"/>
                  </a:lnTo>
                  <a:lnTo>
                    <a:pt x="134" y="36"/>
                  </a:lnTo>
                  <a:lnTo>
                    <a:pt x="101" y="0"/>
                  </a:lnTo>
                  <a:lnTo>
                    <a:pt x="16" y="27"/>
                  </a:lnTo>
                  <a:lnTo>
                    <a:pt x="0" y="44"/>
                  </a:lnTo>
                  <a:lnTo>
                    <a:pt x="16" y="27"/>
                  </a:lnTo>
                  <a:lnTo>
                    <a:pt x="0" y="33"/>
                  </a:lnTo>
                  <a:lnTo>
                    <a:pt x="0" y="44"/>
                  </a:lnTo>
                  <a:lnTo>
                    <a:pt x="66" y="44"/>
                  </a:lnTo>
                </a:path>
              </a:pathLst>
            </a:custGeom>
            <a:solidFill>
              <a:srgbClr val="000000"/>
            </a:solidFill>
            <a:ln w="12700" cap="rnd">
              <a:noFill/>
              <a:round/>
              <a:headEnd/>
              <a:tailEnd/>
            </a:ln>
          </p:spPr>
          <p:txBody>
            <a:bodyPr/>
            <a:lstStyle/>
            <a:p>
              <a:endParaRPr lang="en-US"/>
            </a:p>
          </p:txBody>
        </p:sp>
        <p:sp>
          <p:nvSpPr>
            <p:cNvPr id="59460" name="Freeform 67"/>
            <p:cNvSpPr>
              <a:spLocks/>
            </p:cNvSpPr>
            <p:nvPr/>
          </p:nvSpPr>
          <p:spPr bwMode="auto">
            <a:xfrm>
              <a:off x="3814" y="1931"/>
              <a:ext cx="59" cy="26"/>
            </a:xfrm>
            <a:custGeom>
              <a:avLst/>
              <a:gdLst>
                <a:gd name="T0" fmla="*/ 50 w 59"/>
                <a:gd name="T1" fmla="*/ 0 h 26"/>
                <a:gd name="T2" fmla="*/ 58 w 59"/>
                <a:gd name="T3" fmla="*/ 12 h 26"/>
                <a:gd name="T4" fmla="*/ 58 w 59"/>
                <a:gd name="T5" fmla="*/ 2 h 26"/>
                <a:gd name="T6" fmla="*/ 0 w 59"/>
                <a:gd name="T7" fmla="*/ 2 h 26"/>
                <a:gd name="T8" fmla="*/ 0 w 59"/>
                <a:gd name="T9" fmla="*/ 12 h 26"/>
                <a:gd name="T10" fmla="*/ 8 w 59"/>
                <a:gd name="T11" fmla="*/ 25 h 26"/>
                <a:gd name="T12" fmla="*/ 0 w 59"/>
                <a:gd name="T13" fmla="*/ 12 h 26"/>
                <a:gd name="T14" fmla="*/ 0 w 59"/>
                <a:gd name="T15" fmla="*/ 19 h 26"/>
                <a:gd name="T16" fmla="*/ 8 w 59"/>
                <a:gd name="T17" fmla="*/ 25 h 26"/>
                <a:gd name="T18" fmla="*/ 50 w 5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6"/>
                <a:gd name="T32" fmla="*/ 59 w 5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6">
                  <a:moveTo>
                    <a:pt x="50" y="0"/>
                  </a:moveTo>
                  <a:lnTo>
                    <a:pt x="58" y="12"/>
                  </a:lnTo>
                  <a:lnTo>
                    <a:pt x="58" y="2"/>
                  </a:lnTo>
                  <a:lnTo>
                    <a:pt x="0" y="2"/>
                  </a:lnTo>
                  <a:lnTo>
                    <a:pt x="0" y="12"/>
                  </a:lnTo>
                  <a:lnTo>
                    <a:pt x="8" y="25"/>
                  </a:lnTo>
                  <a:lnTo>
                    <a:pt x="0" y="12"/>
                  </a:lnTo>
                  <a:lnTo>
                    <a:pt x="0" y="19"/>
                  </a:lnTo>
                  <a:lnTo>
                    <a:pt x="8" y="25"/>
                  </a:lnTo>
                  <a:lnTo>
                    <a:pt x="50" y="0"/>
                  </a:lnTo>
                </a:path>
              </a:pathLst>
            </a:custGeom>
            <a:solidFill>
              <a:srgbClr val="000000"/>
            </a:solidFill>
            <a:ln w="12700" cap="rnd">
              <a:noFill/>
              <a:round/>
              <a:headEnd/>
              <a:tailEnd/>
            </a:ln>
          </p:spPr>
          <p:txBody>
            <a:bodyPr/>
            <a:lstStyle/>
            <a:p>
              <a:endParaRPr lang="en-US"/>
            </a:p>
          </p:txBody>
        </p:sp>
        <p:sp>
          <p:nvSpPr>
            <p:cNvPr id="59461" name="Freeform 68"/>
            <p:cNvSpPr>
              <a:spLocks/>
            </p:cNvSpPr>
            <p:nvPr/>
          </p:nvSpPr>
          <p:spPr bwMode="auto">
            <a:xfrm>
              <a:off x="4006" y="1943"/>
              <a:ext cx="62" cy="29"/>
            </a:xfrm>
            <a:custGeom>
              <a:avLst/>
              <a:gdLst>
                <a:gd name="T0" fmla="*/ 13 w 62"/>
                <a:gd name="T1" fmla="*/ 28 h 29"/>
                <a:gd name="T2" fmla="*/ 0 w 62"/>
                <a:gd name="T3" fmla="*/ 13 h 29"/>
                <a:gd name="T4" fmla="*/ 0 w 62"/>
                <a:gd name="T5" fmla="*/ 24 h 29"/>
                <a:gd name="T6" fmla="*/ 61 w 62"/>
                <a:gd name="T7" fmla="*/ 24 h 29"/>
                <a:gd name="T8" fmla="*/ 61 w 62"/>
                <a:gd name="T9" fmla="*/ 13 h 29"/>
                <a:gd name="T10" fmla="*/ 48 w 62"/>
                <a:gd name="T11" fmla="*/ 0 h 29"/>
                <a:gd name="T12" fmla="*/ 61 w 62"/>
                <a:gd name="T13" fmla="*/ 13 h 29"/>
                <a:gd name="T14" fmla="*/ 61 w 62"/>
                <a:gd name="T15" fmla="*/ 5 h 29"/>
                <a:gd name="T16" fmla="*/ 48 w 62"/>
                <a:gd name="T17" fmla="*/ 0 h 29"/>
                <a:gd name="T18" fmla="*/ 13 w 62"/>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9"/>
                <a:gd name="T32" fmla="*/ 62 w 6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9">
                  <a:moveTo>
                    <a:pt x="13" y="28"/>
                  </a:moveTo>
                  <a:lnTo>
                    <a:pt x="0" y="13"/>
                  </a:lnTo>
                  <a:lnTo>
                    <a:pt x="0" y="24"/>
                  </a:lnTo>
                  <a:lnTo>
                    <a:pt x="61" y="24"/>
                  </a:lnTo>
                  <a:lnTo>
                    <a:pt x="61" y="13"/>
                  </a:lnTo>
                  <a:lnTo>
                    <a:pt x="48" y="0"/>
                  </a:lnTo>
                  <a:lnTo>
                    <a:pt x="61" y="13"/>
                  </a:lnTo>
                  <a:lnTo>
                    <a:pt x="61" y="5"/>
                  </a:lnTo>
                  <a:lnTo>
                    <a:pt x="48" y="0"/>
                  </a:lnTo>
                  <a:lnTo>
                    <a:pt x="13" y="28"/>
                  </a:lnTo>
                </a:path>
              </a:pathLst>
            </a:custGeom>
            <a:solidFill>
              <a:srgbClr val="000000"/>
            </a:solidFill>
            <a:ln w="12700" cap="rnd">
              <a:noFill/>
              <a:round/>
              <a:headEnd/>
              <a:tailEnd/>
            </a:ln>
          </p:spPr>
          <p:txBody>
            <a:bodyPr/>
            <a:lstStyle/>
            <a:p>
              <a:endParaRPr lang="en-US"/>
            </a:p>
          </p:txBody>
        </p:sp>
        <p:sp>
          <p:nvSpPr>
            <p:cNvPr id="59462" name="Freeform 69"/>
            <p:cNvSpPr>
              <a:spLocks/>
            </p:cNvSpPr>
            <p:nvPr/>
          </p:nvSpPr>
          <p:spPr bwMode="auto">
            <a:xfrm>
              <a:off x="3996" y="1919"/>
              <a:ext cx="56" cy="53"/>
            </a:xfrm>
            <a:custGeom>
              <a:avLst/>
              <a:gdLst>
                <a:gd name="T0" fmla="*/ 31 w 56"/>
                <a:gd name="T1" fmla="*/ 42 h 53"/>
                <a:gd name="T2" fmla="*/ 0 w 56"/>
                <a:gd name="T3" fmla="*/ 41 h 53"/>
                <a:gd name="T4" fmla="*/ 20 w 56"/>
                <a:gd name="T5" fmla="*/ 52 h 53"/>
                <a:gd name="T6" fmla="*/ 55 w 56"/>
                <a:gd name="T7" fmla="*/ 20 h 53"/>
                <a:gd name="T8" fmla="*/ 35 w 56"/>
                <a:gd name="T9" fmla="*/ 8 h 53"/>
                <a:gd name="T10" fmla="*/ 2 w 56"/>
                <a:gd name="T11" fmla="*/ 7 h 53"/>
                <a:gd name="T12" fmla="*/ 35 w 56"/>
                <a:gd name="T13" fmla="*/ 8 h 53"/>
                <a:gd name="T14" fmla="*/ 18 w 56"/>
                <a:gd name="T15" fmla="*/ 0 h 53"/>
                <a:gd name="T16" fmla="*/ 2 w 56"/>
                <a:gd name="T17" fmla="*/ 7 h 53"/>
                <a:gd name="T18" fmla="*/ 31 w 56"/>
                <a:gd name="T19" fmla="*/ 4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3"/>
                <a:gd name="T32" fmla="*/ 56 w 56"/>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3">
                  <a:moveTo>
                    <a:pt x="31" y="42"/>
                  </a:moveTo>
                  <a:lnTo>
                    <a:pt x="0" y="41"/>
                  </a:lnTo>
                  <a:lnTo>
                    <a:pt x="20" y="52"/>
                  </a:lnTo>
                  <a:lnTo>
                    <a:pt x="55" y="20"/>
                  </a:lnTo>
                  <a:lnTo>
                    <a:pt x="35" y="8"/>
                  </a:lnTo>
                  <a:lnTo>
                    <a:pt x="2" y="7"/>
                  </a:lnTo>
                  <a:lnTo>
                    <a:pt x="35" y="8"/>
                  </a:lnTo>
                  <a:lnTo>
                    <a:pt x="18" y="0"/>
                  </a:lnTo>
                  <a:lnTo>
                    <a:pt x="2" y="7"/>
                  </a:lnTo>
                  <a:lnTo>
                    <a:pt x="31" y="42"/>
                  </a:lnTo>
                </a:path>
              </a:pathLst>
            </a:custGeom>
            <a:solidFill>
              <a:srgbClr val="000000"/>
            </a:solidFill>
            <a:ln w="12700" cap="rnd">
              <a:noFill/>
              <a:round/>
              <a:headEnd/>
              <a:tailEnd/>
            </a:ln>
          </p:spPr>
          <p:txBody>
            <a:bodyPr/>
            <a:lstStyle/>
            <a:p>
              <a:endParaRPr lang="en-US"/>
            </a:p>
          </p:txBody>
        </p:sp>
        <p:sp>
          <p:nvSpPr>
            <p:cNvPr id="59463" name="Freeform 70"/>
            <p:cNvSpPr>
              <a:spLocks/>
            </p:cNvSpPr>
            <p:nvPr/>
          </p:nvSpPr>
          <p:spPr bwMode="auto">
            <a:xfrm>
              <a:off x="3887" y="1928"/>
              <a:ext cx="133" cy="64"/>
            </a:xfrm>
            <a:custGeom>
              <a:avLst/>
              <a:gdLst>
                <a:gd name="T0" fmla="*/ 68 w 133"/>
                <a:gd name="T1" fmla="*/ 44 h 64"/>
                <a:gd name="T2" fmla="*/ 50 w 133"/>
                <a:gd name="T3" fmla="*/ 63 h 64"/>
                <a:gd name="T4" fmla="*/ 132 w 133"/>
                <a:gd name="T5" fmla="*/ 36 h 64"/>
                <a:gd name="T6" fmla="*/ 99 w 133"/>
                <a:gd name="T7" fmla="*/ 0 h 64"/>
                <a:gd name="T8" fmla="*/ 17 w 133"/>
                <a:gd name="T9" fmla="*/ 27 h 64"/>
                <a:gd name="T10" fmla="*/ 0 w 133"/>
                <a:gd name="T11" fmla="*/ 44 h 64"/>
                <a:gd name="T12" fmla="*/ 17 w 133"/>
                <a:gd name="T13" fmla="*/ 27 h 64"/>
                <a:gd name="T14" fmla="*/ 0 w 133"/>
                <a:gd name="T15" fmla="*/ 33 h 64"/>
                <a:gd name="T16" fmla="*/ 0 w 133"/>
                <a:gd name="T17" fmla="*/ 44 h 64"/>
                <a:gd name="T18" fmla="*/ 68 w 133"/>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64"/>
                <a:gd name="T32" fmla="*/ 133 w 133"/>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64">
                  <a:moveTo>
                    <a:pt x="68" y="44"/>
                  </a:moveTo>
                  <a:lnTo>
                    <a:pt x="50" y="63"/>
                  </a:lnTo>
                  <a:lnTo>
                    <a:pt x="132" y="36"/>
                  </a:lnTo>
                  <a:lnTo>
                    <a:pt x="99" y="0"/>
                  </a:lnTo>
                  <a:lnTo>
                    <a:pt x="17" y="27"/>
                  </a:lnTo>
                  <a:lnTo>
                    <a:pt x="0" y="44"/>
                  </a:lnTo>
                  <a:lnTo>
                    <a:pt x="17" y="27"/>
                  </a:lnTo>
                  <a:lnTo>
                    <a:pt x="0" y="33"/>
                  </a:lnTo>
                  <a:lnTo>
                    <a:pt x="0" y="44"/>
                  </a:lnTo>
                  <a:lnTo>
                    <a:pt x="68" y="44"/>
                  </a:lnTo>
                </a:path>
              </a:pathLst>
            </a:custGeom>
            <a:solidFill>
              <a:srgbClr val="000000"/>
            </a:solidFill>
            <a:ln w="12700" cap="rnd">
              <a:noFill/>
              <a:round/>
              <a:headEnd/>
              <a:tailEnd/>
            </a:ln>
          </p:spPr>
          <p:txBody>
            <a:bodyPr/>
            <a:lstStyle/>
            <a:p>
              <a:endParaRPr lang="en-US"/>
            </a:p>
          </p:txBody>
        </p:sp>
        <p:sp>
          <p:nvSpPr>
            <p:cNvPr id="59464" name="Freeform 71"/>
            <p:cNvSpPr>
              <a:spLocks/>
            </p:cNvSpPr>
            <p:nvPr/>
          </p:nvSpPr>
          <p:spPr bwMode="auto">
            <a:xfrm>
              <a:off x="3887" y="1976"/>
              <a:ext cx="62" cy="26"/>
            </a:xfrm>
            <a:custGeom>
              <a:avLst/>
              <a:gdLst>
                <a:gd name="T0" fmla="*/ 50 w 62"/>
                <a:gd name="T1" fmla="*/ 0 h 26"/>
                <a:gd name="T2" fmla="*/ 61 w 62"/>
                <a:gd name="T3" fmla="*/ 12 h 26"/>
                <a:gd name="T4" fmla="*/ 61 w 62"/>
                <a:gd name="T5" fmla="*/ 2 h 26"/>
                <a:gd name="T6" fmla="*/ 0 w 62"/>
                <a:gd name="T7" fmla="*/ 2 h 26"/>
                <a:gd name="T8" fmla="*/ 0 w 62"/>
                <a:gd name="T9" fmla="*/ 12 h 26"/>
                <a:gd name="T10" fmla="*/ 8 w 62"/>
                <a:gd name="T11" fmla="*/ 25 h 26"/>
                <a:gd name="T12" fmla="*/ 0 w 62"/>
                <a:gd name="T13" fmla="*/ 12 h 26"/>
                <a:gd name="T14" fmla="*/ 0 w 62"/>
                <a:gd name="T15" fmla="*/ 20 h 26"/>
                <a:gd name="T16" fmla="*/ 8 w 62"/>
                <a:gd name="T17" fmla="*/ 25 h 26"/>
                <a:gd name="T18" fmla="*/ 50 w 6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6"/>
                <a:gd name="T32" fmla="*/ 62 w 6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6">
                  <a:moveTo>
                    <a:pt x="50" y="0"/>
                  </a:moveTo>
                  <a:lnTo>
                    <a:pt x="61" y="12"/>
                  </a:lnTo>
                  <a:lnTo>
                    <a:pt x="61" y="2"/>
                  </a:lnTo>
                  <a:lnTo>
                    <a:pt x="0" y="2"/>
                  </a:lnTo>
                  <a:lnTo>
                    <a:pt x="0" y="12"/>
                  </a:lnTo>
                  <a:lnTo>
                    <a:pt x="8" y="25"/>
                  </a:lnTo>
                  <a:lnTo>
                    <a:pt x="0" y="12"/>
                  </a:lnTo>
                  <a:lnTo>
                    <a:pt x="0" y="20"/>
                  </a:lnTo>
                  <a:lnTo>
                    <a:pt x="8" y="25"/>
                  </a:lnTo>
                  <a:lnTo>
                    <a:pt x="50" y="0"/>
                  </a:lnTo>
                </a:path>
              </a:pathLst>
            </a:custGeom>
            <a:solidFill>
              <a:srgbClr val="000000"/>
            </a:solidFill>
            <a:ln w="12700" cap="rnd">
              <a:noFill/>
              <a:round/>
              <a:headEnd/>
              <a:tailEnd/>
            </a:ln>
          </p:spPr>
          <p:txBody>
            <a:bodyPr/>
            <a:lstStyle/>
            <a:p>
              <a:endParaRPr lang="en-US"/>
            </a:p>
          </p:txBody>
        </p:sp>
        <p:sp>
          <p:nvSpPr>
            <p:cNvPr id="59465" name="Freeform 72"/>
            <p:cNvSpPr>
              <a:spLocks/>
            </p:cNvSpPr>
            <p:nvPr/>
          </p:nvSpPr>
          <p:spPr bwMode="auto">
            <a:xfrm>
              <a:off x="3898" y="1976"/>
              <a:ext cx="62" cy="51"/>
            </a:xfrm>
            <a:custGeom>
              <a:avLst/>
              <a:gdLst>
                <a:gd name="T0" fmla="*/ 25 w 62"/>
                <a:gd name="T1" fmla="*/ 8 h 51"/>
                <a:gd name="T2" fmla="*/ 61 w 62"/>
                <a:gd name="T3" fmla="*/ 13 h 51"/>
                <a:gd name="T4" fmla="*/ 42 w 62"/>
                <a:gd name="T5" fmla="*/ 0 h 51"/>
                <a:gd name="T6" fmla="*/ 0 w 62"/>
                <a:gd name="T7" fmla="*/ 29 h 51"/>
                <a:gd name="T8" fmla="*/ 21 w 62"/>
                <a:gd name="T9" fmla="*/ 40 h 51"/>
                <a:gd name="T10" fmla="*/ 55 w 62"/>
                <a:gd name="T11" fmla="*/ 44 h 51"/>
                <a:gd name="T12" fmla="*/ 21 w 62"/>
                <a:gd name="T13" fmla="*/ 40 h 51"/>
                <a:gd name="T14" fmla="*/ 36 w 62"/>
                <a:gd name="T15" fmla="*/ 50 h 51"/>
                <a:gd name="T16" fmla="*/ 55 w 62"/>
                <a:gd name="T17" fmla="*/ 44 h 51"/>
                <a:gd name="T18" fmla="*/ 25 w 62"/>
                <a:gd name="T19" fmla="*/ 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1"/>
                <a:gd name="T32" fmla="*/ 62 w 62"/>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1">
                  <a:moveTo>
                    <a:pt x="25" y="8"/>
                  </a:moveTo>
                  <a:lnTo>
                    <a:pt x="61" y="13"/>
                  </a:lnTo>
                  <a:lnTo>
                    <a:pt x="42" y="0"/>
                  </a:lnTo>
                  <a:lnTo>
                    <a:pt x="0" y="29"/>
                  </a:lnTo>
                  <a:lnTo>
                    <a:pt x="21" y="40"/>
                  </a:lnTo>
                  <a:lnTo>
                    <a:pt x="55" y="44"/>
                  </a:lnTo>
                  <a:lnTo>
                    <a:pt x="21" y="40"/>
                  </a:lnTo>
                  <a:lnTo>
                    <a:pt x="36" y="50"/>
                  </a:lnTo>
                  <a:lnTo>
                    <a:pt x="55" y="44"/>
                  </a:lnTo>
                  <a:lnTo>
                    <a:pt x="25" y="8"/>
                  </a:lnTo>
                </a:path>
              </a:pathLst>
            </a:custGeom>
            <a:solidFill>
              <a:srgbClr val="000000"/>
            </a:solidFill>
            <a:ln w="12700" cap="rnd">
              <a:noFill/>
              <a:round/>
              <a:headEnd/>
              <a:tailEnd/>
            </a:ln>
          </p:spPr>
          <p:txBody>
            <a:bodyPr/>
            <a:lstStyle/>
            <a:p>
              <a:endParaRPr lang="en-US"/>
            </a:p>
          </p:txBody>
        </p:sp>
        <p:sp>
          <p:nvSpPr>
            <p:cNvPr id="59466" name="Freeform 73"/>
            <p:cNvSpPr>
              <a:spLocks/>
            </p:cNvSpPr>
            <p:nvPr/>
          </p:nvSpPr>
          <p:spPr bwMode="auto">
            <a:xfrm>
              <a:off x="3930" y="1954"/>
              <a:ext cx="138" cy="66"/>
            </a:xfrm>
            <a:custGeom>
              <a:avLst/>
              <a:gdLst>
                <a:gd name="T0" fmla="*/ 69 w 138"/>
                <a:gd name="T1" fmla="*/ 19 h 66"/>
                <a:gd name="T2" fmla="*/ 87 w 138"/>
                <a:gd name="T3" fmla="*/ 0 h 66"/>
                <a:gd name="T4" fmla="*/ 0 w 138"/>
                <a:gd name="T5" fmla="*/ 27 h 66"/>
                <a:gd name="T6" fmla="*/ 33 w 138"/>
                <a:gd name="T7" fmla="*/ 65 h 66"/>
                <a:gd name="T8" fmla="*/ 120 w 138"/>
                <a:gd name="T9" fmla="*/ 38 h 66"/>
                <a:gd name="T10" fmla="*/ 137 w 138"/>
                <a:gd name="T11" fmla="*/ 19 h 66"/>
                <a:gd name="T12" fmla="*/ 120 w 138"/>
                <a:gd name="T13" fmla="*/ 38 h 66"/>
                <a:gd name="T14" fmla="*/ 137 w 138"/>
                <a:gd name="T15" fmla="*/ 32 h 66"/>
                <a:gd name="T16" fmla="*/ 137 w 138"/>
                <a:gd name="T17" fmla="*/ 19 h 66"/>
                <a:gd name="T18" fmla="*/ 69 w 138"/>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66"/>
                <a:gd name="T32" fmla="*/ 138 w 13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66">
                  <a:moveTo>
                    <a:pt x="69" y="19"/>
                  </a:moveTo>
                  <a:lnTo>
                    <a:pt x="87" y="0"/>
                  </a:lnTo>
                  <a:lnTo>
                    <a:pt x="0" y="27"/>
                  </a:lnTo>
                  <a:lnTo>
                    <a:pt x="33" y="65"/>
                  </a:lnTo>
                  <a:lnTo>
                    <a:pt x="120" y="38"/>
                  </a:lnTo>
                  <a:lnTo>
                    <a:pt x="137" y="19"/>
                  </a:lnTo>
                  <a:lnTo>
                    <a:pt x="120" y="38"/>
                  </a:lnTo>
                  <a:lnTo>
                    <a:pt x="137" y="32"/>
                  </a:lnTo>
                  <a:lnTo>
                    <a:pt x="137" y="19"/>
                  </a:lnTo>
                  <a:lnTo>
                    <a:pt x="69" y="19"/>
                  </a:lnTo>
                </a:path>
              </a:pathLst>
            </a:custGeom>
            <a:solidFill>
              <a:srgbClr val="000000"/>
            </a:solidFill>
            <a:ln w="12700" cap="rnd">
              <a:noFill/>
              <a:round/>
              <a:headEnd/>
              <a:tailEnd/>
            </a:ln>
          </p:spPr>
          <p:txBody>
            <a:bodyPr/>
            <a:lstStyle/>
            <a:p>
              <a:endParaRPr lang="en-US"/>
            </a:p>
          </p:txBody>
        </p:sp>
        <p:sp>
          <p:nvSpPr>
            <p:cNvPr id="59467" name="Freeform 74"/>
            <p:cNvSpPr>
              <a:spLocks/>
            </p:cNvSpPr>
            <p:nvPr/>
          </p:nvSpPr>
          <p:spPr bwMode="auto">
            <a:xfrm>
              <a:off x="3996" y="1999"/>
              <a:ext cx="127" cy="78"/>
            </a:xfrm>
            <a:custGeom>
              <a:avLst/>
              <a:gdLst>
                <a:gd name="T0" fmla="*/ 0 w 127"/>
                <a:gd name="T1" fmla="*/ 65 h 78"/>
                <a:gd name="T2" fmla="*/ 40 w 127"/>
                <a:gd name="T3" fmla="*/ 68 h 78"/>
                <a:gd name="T4" fmla="*/ 126 w 127"/>
                <a:gd name="T5" fmla="*/ 39 h 78"/>
                <a:gd name="T6" fmla="*/ 93 w 127"/>
                <a:gd name="T7" fmla="*/ 0 h 78"/>
                <a:gd name="T8" fmla="*/ 9 w 127"/>
                <a:gd name="T9" fmla="*/ 31 h 78"/>
                <a:gd name="T10" fmla="*/ 49 w 127"/>
                <a:gd name="T11" fmla="*/ 34 h 78"/>
                <a:gd name="T12" fmla="*/ 0 w 127"/>
                <a:gd name="T13" fmla="*/ 65 h 78"/>
                <a:gd name="T14" fmla="*/ 19 w 127"/>
                <a:gd name="T15" fmla="*/ 77 h 78"/>
                <a:gd name="T16" fmla="*/ 40 w 127"/>
                <a:gd name="T17" fmla="*/ 68 h 78"/>
                <a:gd name="T18" fmla="*/ 0 w 127"/>
                <a:gd name="T19" fmla="*/ 65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78"/>
                <a:gd name="T32" fmla="*/ 127 w 12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78">
                  <a:moveTo>
                    <a:pt x="0" y="65"/>
                  </a:moveTo>
                  <a:lnTo>
                    <a:pt x="40" y="68"/>
                  </a:lnTo>
                  <a:lnTo>
                    <a:pt x="126" y="39"/>
                  </a:lnTo>
                  <a:lnTo>
                    <a:pt x="93" y="0"/>
                  </a:lnTo>
                  <a:lnTo>
                    <a:pt x="9" y="31"/>
                  </a:lnTo>
                  <a:lnTo>
                    <a:pt x="49" y="34"/>
                  </a:lnTo>
                  <a:lnTo>
                    <a:pt x="0" y="65"/>
                  </a:lnTo>
                  <a:lnTo>
                    <a:pt x="19" y="77"/>
                  </a:lnTo>
                  <a:lnTo>
                    <a:pt x="40" y="68"/>
                  </a:lnTo>
                  <a:lnTo>
                    <a:pt x="0" y="65"/>
                  </a:lnTo>
                </a:path>
              </a:pathLst>
            </a:custGeom>
            <a:solidFill>
              <a:srgbClr val="000000"/>
            </a:solidFill>
            <a:ln w="12700" cap="rnd">
              <a:noFill/>
              <a:round/>
              <a:headEnd/>
              <a:tailEnd/>
            </a:ln>
          </p:spPr>
          <p:txBody>
            <a:bodyPr/>
            <a:lstStyle/>
            <a:p>
              <a:endParaRPr lang="en-US"/>
            </a:p>
          </p:txBody>
        </p:sp>
        <p:sp>
          <p:nvSpPr>
            <p:cNvPr id="59468" name="Freeform 75"/>
            <p:cNvSpPr>
              <a:spLocks/>
            </p:cNvSpPr>
            <p:nvPr/>
          </p:nvSpPr>
          <p:spPr bwMode="auto">
            <a:xfrm>
              <a:off x="3961" y="2023"/>
              <a:ext cx="75" cy="41"/>
            </a:xfrm>
            <a:custGeom>
              <a:avLst/>
              <a:gdLst>
                <a:gd name="T0" fmla="*/ 0 w 75"/>
                <a:gd name="T1" fmla="*/ 15 h 41"/>
                <a:gd name="T2" fmla="*/ 9 w 75"/>
                <a:gd name="T3" fmla="*/ 28 h 41"/>
                <a:gd name="T4" fmla="*/ 28 w 75"/>
                <a:gd name="T5" fmla="*/ 40 h 41"/>
                <a:gd name="T6" fmla="*/ 74 w 75"/>
                <a:gd name="T7" fmla="*/ 12 h 41"/>
                <a:gd name="T8" fmla="*/ 54 w 75"/>
                <a:gd name="T9" fmla="*/ 0 h 41"/>
                <a:gd name="T10" fmla="*/ 63 w 75"/>
                <a:gd name="T11" fmla="*/ 15 h 41"/>
                <a:gd name="T12" fmla="*/ 0 w 75"/>
                <a:gd name="T13" fmla="*/ 15 h 41"/>
                <a:gd name="T14" fmla="*/ 0 w 75"/>
                <a:gd name="T15" fmla="*/ 21 h 41"/>
                <a:gd name="T16" fmla="*/ 9 w 75"/>
                <a:gd name="T17" fmla="*/ 28 h 41"/>
                <a:gd name="T18" fmla="*/ 0 w 75"/>
                <a:gd name="T19" fmla="*/ 1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0" y="15"/>
                  </a:moveTo>
                  <a:lnTo>
                    <a:pt x="9" y="28"/>
                  </a:lnTo>
                  <a:lnTo>
                    <a:pt x="28" y="40"/>
                  </a:lnTo>
                  <a:lnTo>
                    <a:pt x="74" y="12"/>
                  </a:lnTo>
                  <a:lnTo>
                    <a:pt x="54" y="0"/>
                  </a:lnTo>
                  <a:lnTo>
                    <a:pt x="63" y="15"/>
                  </a:lnTo>
                  <a:lnTo>
                    <a:pt x="0" y="15"/>
                  </a:lnTo>
                  <a:lnTo>
                    <a:pt x="0" y="21"/>
                  </a:lnTo>
                  <a:lnTo>
                    <a:pt x="9" y="28"/>
                  </a:lnTo>
                  <a:lnTo>
                    <a:pt x="0" y="15"/>
                  </a:lnTo>
                </a:path>
              </a:pathLst>
            </a:custGeom>
            <a:solidFill>
              <a:srgbClr val="000000"/>
            </a:solidFill>
            <a:ln w="12700" cap="rnd">
              <a:noFill/>
              <a:round/>
              <a:headEnd/>
              <a:tailEnd/>
            </a:ln>
          </p:spPr>
          <p:txBody>
            <a:bodyPr/>
            <a:lstStyle/>
            <a:p>
              <a:endParaRPr lang="en-US"/>
            </a:p>
          </p:txBody>
        </p:sp>
        <p:sp>
          <p:nvSpPr>
            <p:cNvPr id="59469" name="Freeform 76"/>
            <p:cNvSpPr>
              <a:spLocks/>
            </p:cNvSpPr>
            <p:nvPr/>
          </p:nvSpPr>
          <p:spPr bwMode="auto">
            <a:xfrm>
              <a:off x="3961" y="2008"/>
              <a:ext cx="62" cy="32"/>
            </a:xfrm>
            <a:custGeom>
              <a:avLst/>
              <a:gdLst>
                <a:gd name="T0" fmla="*/ 15 w 62"/>
                <a:gd name="T1" fmla="*/ 0 h 32"/>
                <a:gd name="T2" fmla="*/ 0 w 62"/>
                <a:gd name="T3" fmla="*/ 16 h 32"/>
                <a:gd name="T4" fmla="*/ 0 w 62"/>
                <a:gd name="T5" fmla="*/ 25 h 32"/>
                <a:gd name="T6" fmla="*/ 61 w 62"/>
                <a:gd name="T7" fmla="*/ 25 h 32"/>
                <a:gd name="T8" fmla="*/ 61 w 62"/>
                <a:gd name="T9" fmla="*/ 16 h 32"/>
                <a:gd name="T10" fmla="*/ 44 w 62"/>
                <a:gd name="T11" fmla="*/ 31 h 32"/>
                <a:gd name="T12" fmla="*/ 15 w 62"/>
                <a:gd name="T13" fmla="*/ 0 h 32"/>
                <a:gd name="T14" fmla="*/ 0 w 62"/>
                <a:gd name="T15" fmla="*/ 5 h 32"/>
                <a:gd name="T16" fmla="*/ 0 w 62"/>
                <a:gd name="T17" fmla="*/ 16 h 32"/>
                <a:gd name="T18" fmla="*/ 15 w 6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15" y="0"/>
                  </a:moveTo>
                  <a:lnTo>
                    <a:pt x="0" y="16"/>
                  </a:lnTo>
                  <a:lnTo>
                    <a:pt x="0" y="25"/>
                  </a:lnTo>
                  <a:lnTo>
                    <a:pt x="61" y="25"/>
                  </a:lnTo>
                  <a:lnTo>
                    <a:pt x="61" y="16"/>
                  </a:lnTo>
                  <a:lnTo>
                    <a:pt x="44" y="31"/>
                  </a:lnTo>
                  <a:lnTo>
                    <a:pt x="15" y="0"/>
                  </a:lnTo>
                  <a:lnTo>
                    <a:pt x="0" y="5"/>
                  </a:lnTo>
                  <a:lnTo>
                    <a:pt x="0" y="16"/>
                  </a:lnTo>
                  <a:lnTo>
                    <a:pt x="15" y="0"/>
                  </a:lnTo>
                </a:path>
              </a:pathLst>
            </a:custGeom>
            <a:solidFill>
              <a:srgbClr val="000000"/>
            </a:solidFill>
            <a:ln w="12700" cap="rnd">
              <a:noFill/>
              <a:round/>
              <a:headEnd/>
              <a:tailEnd/>
            </a:ln>
          </p:spPr>
          <p:txBody>
            <a:bodyPr/>
            <a:lstStyle/>
            <a:p>
              <a:endParaRPr lang="en-US"/>
            </a:p>
          </p:txBody>
        </p:sp>
        <p:sp>
          <p:nvSpPr>
            <p:cNvPr id="59470" name="Freeform 77"/>
            <p:cNvSpPr>
              <a:spLocks/>
            </p:cNvSpPr>
            <p:nvPr/>
          </p:nvSpPr>
          <p:spPr bwMode="auto">
            <a:xfrm>
              <a:off x="3980" y="1964"/>
              <a:ext cx="130" cy="76"/>
            </a:xfrm>
            <a:custGeom>
              <a:avLst/>
              <a:gdLst>
                <a:gd name="T0" fmla="*/ 129 w 130"/>
                <a:gd name="T1" fmla="*/ 12 h 76"/>
                <a:gd name="T2" fmla="*/ 87 w 130"/>
                <a:gd name="T3" fmla="*/ 7 h 76"/>
                <a:gd name="T4" fmla="*/ 0 w 130"/>
                <a:gd name="T5" fmla="*/ 38 h 76"/>
                <a:gd name="T6" fmla="*/ 33 w 130"/>
                <a:gd name="T7" fmla="*/ 75 h 76"/>
                <a:gd name="T8" fmla="*/ 120 w 130"/>
                <a:gd name="T9" fmla="*/ 46 h 76"/>
                <a:gd name="T10" fmla="*/ 80 w 130"/>
                <a:gd name="T11" fmla="*/ 41 h 76"/>
                <a:gd name="T12" fmla="*/ 129 w 130"/>
                <a:gd name="T13" fmla="*/ 12 h 76"/>
                <a:gd name="T14" fmla="*/ 110 w 130"/>
                <a:gd name="T15" fmla="*/ 0 h 76"/>
                <a:gd name="T16" fmla="*/ 87 w 130"/>
                <a:gd name="T17" fmla="*/ 7 h 76"/>
                <a:gd name="T18" fmla="*/ 129 w 130"/>
                <a:gd name="T19" fmla="*/ 1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6"/>
                <a:gd name="T32" fmla="*/ 130 w 13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6">
                  <a:moveTo>
                    <a:pt x="129" y="12"/>
                  </a:moveTo>
                  <a:lnTo>
                    <a:pt x="87" y="7"/>
                  </a:lnTo>
                  <a:lnTo>
                    <a:pt x="0" y="38"/>
                  </a:lnTo>
                  <a:lnTo>
                    <a:pt x="33" y="75"/>
                  </a:lnTo>
                  <a:lnTo>
                    <a:pt x="120" y="46"/>
                  </a:lnTo>
                  <a:lnTo>
                    <a:pt x="80" y="41"/>
                  </a:lnTo>
                  <a:lnTo>
                    <a:pt x="129" y="12"/>
                  </a:lnTo>
                  <a:lnTo>
                    <a:pt x="110" y="0"/>
                  </a:lnTo>
                  <a:lnTo>
                    <a:pt x="87" y="7"/>
                  </a:lnTo>
                  <a:lnTo>
                    <a:pt x="129" y="12"/>
                  </a:lnTo>
                </a:path>
              </a:pathLst>
            </a:custGeom>
            <a:solidFill>
              <a:srgbClr val="000000"/>
            </a:solidFill>
            <a:ln w="12700" cap="rnd">
              <a:noFill/>
              <a:round/>
              <a:headEnd/>
              <a:tailEnd/>
            </a:ln>
          </p:spPr>
          <p:txBody>
            <a:bodyPr/>
            <a:lstStyle/>
            <a:p>
              <a:endParaRPr lang="en-US"/>
            </a:p>
          </p:txBody>
        </p:sp>
        <p:sp>
          <p:nvSpPr>
            <p:cNvPr id="59471" name="Freeform 78"/>
            <p:cNvSpPr>
              <a:spLocks/>
            </p:cNvSpPr>
            <p:nvPr/>
          </p:nvSpPr>
          <p:spPr bwMode="auto">
            <a:xfrm>
              <a:off x="4069" y="1978"/>
              <a:ext cx="72" cy="39"/>
            </a:xfrm>
            <a:custGeom>
              <a:avLst/>
              <a:gdLst>
                <a:gd name="T0" fmla="*/ 71 w 72"/>
                <a:gd name="T1" fmla="*/ 25 h 39"/>
                <a:gd name="T2" fmla="*/ 62 w 72"/>
                <a:gd name="T3" fmla="*/ 12 h 39"/>
                <a:gd name="T4" fmla="*/ 45 w 72"/>
                <a:gd name="T5" fmla="*/ 0 h 39"/>
                <a:gd name="T6" fmla="*/ 0 w 72"/>
                <a:gd name="T7" fmla="*/ 26 h 39"/>
                <a:gd name="T8" fmla="*/ 17 w 72"/>
                <a:gd name="T9" fmla="*/ 38 h 39"/>
                <a:gd name="T10" fmla="*/ 9 w 72"/>
                <a:gd name="T11" fmla="*/ 25 h 39"/>
                <a:gd name="T12" fmla="*/ 71 w 72"/>
                <a:gd name="T13" fmla="*/ 25 h 39"/>
                <a:gd name="T14" fmla="*/ 71 w 72"/>
                <a:gd name="T15" fmla="*/ 17 h 39"/>
                <a:gd name="T16" fmla="*/ 62 w 72"/>
                <a:gd name="T17" fmla="*/ 12 h 39"/>
                <a:gd name="T18" fmla="*/ 71 w 72"/>
                <a:gd name="T19" fmla="*/ 2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71" y="25"/>
                  </a:moveTo>
                  <a:lnTo>
                    <a:pt x="62" y="12"/>
                  </a:lnTo>
                  <a:lnTo>
                    <a:pt x="45" y="0"/>
                  </a:lnTo>
                  <a:lnTo>
                    <a:pt x="0" y="26"/>
                  </a:lnTo>
                  <a:lnTo>
                    <a:pt x="17" y="38"/>
                  </a:lnTo>
                  <a:lnTo>
                    <a:pt x="9" y="25"/>
                  </a:lnTo>
                  <a:lnTo>
                    <a:pt x="71" y="25"/>
                  </a:lnTo>
                  <a:lnTo>
                    <a:pt x="71" y="17"/>
                  </a:lnTo>
                  <a:lnTo>
                    <a:pt x="62" y="12"/>
                  </a:lnTo>
                  <a:lnTo>
                    <a:pt x="71" y="25"/>
                  </a:lnTo>
                </a:path>
              </a:pathLst>
            </a:custGeom>
            <a:solidFill>
              <a:srgbClr val="000000"/>
            </a:solidFill>
            <a:ln w="12700" cap="rnd">
              <a:noFill/>
              <a:round/>
              <a:headEnd/>
              <a:tailEnd/>
            </a:ln>
          </p:spPr>
          <p:txBody>
            <a:bodyPr/>
            <a:lstStyle/>
            <a:p>
              <a:endParaRPr lang="en-US"/>
            </a:p>
          </p:txBody>
        </p:sp>
        <p:sp>
          <p:nvSpPr>
            <p:cNvPr id="59472" name="Freeform 79"/>
            <p:cNvSpPr>
              <a:spLocks/>
            </p:cNvSpPr>
            <p:nvPr/>
          </p:nvSpPr>
          <p:spPr bwMode="auto">
            <a:xfrm>
              <a:off x="4080" y="1999"/>
              <a:ext cx="61" cy="35"/>
            </a:xfrm>
            <a:custGeom>
              <a:avLst/>
              <a:gdLst>
                <a:gd name="T0" fmla="*/ 46 w 61"/>
                <a:gd name="T1" fmla="*/ 34 h 35"/>
                <a:gd name="T2" fmla="*/ 60 w 61"/>
                <a:gd name="T3" fmla="*/ 17 h 35"/>
                <a:gd name="T4" fmla="*/ 60 w 61"/>
                <a:gd name="T5" fmla="*/ 8 h 35"/>
                <a:gd name="T6" fmla="*/ 0 w 61"/>
                <a:gd name="T7" fmla="*/ 8 h 35"/>
                <a:gd name="T8" fmla="*/ 0 w 61"/>
                <a:gd name="T9" fmla="*/ 17 h 35"/>
                <a:gd name="T10" fmla="*/ 17 w 61"/>
                <a:gd name="T11" fmla="*/ 0 h 35"/>
                <a:gd name="T12" fmla="*/ 46 w 61"/>
                <a:gd name="T13" fmla="*/ 34 h 35"/>
                <a:gd name="T14" fmla="*/ 60 w 61"/>
                <a:gd name="T15" fmla="*/ 27 h 35"/>
                <a:gd name="T16" fmla="*/ 60 w 61"/>
                <a:gd name="T17" fmla="*/ 17 h 35"/>
                <a:gd name="T18" fmla="*/ 46 w 61"/>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5"/>
                <a:gd name="T32" fmla="*/ 61 w 6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5">
                  <a:moveTo>
                    <a:pt x="46" y="34"/>
                  </a:moveTo>
                  <a:lnTo>
                    <a:pt x="60" y="17"/>
                  </a:lnTo>
                  <a:lnTo>
                    <a:pt x="60" y="8"/>
                  </a:lnTo>
                  <a:lnTo>
                    <a:pt x="0" y="8"/>
                  </a:lnTo>
                  <a:lnTo>
                    <a:pt x="0" y="17"/>
                  </a:lnTo>
                  <a:lnTo>
                    <a:pt x="17" y="0"/>
                  </a:lnTo>
                  <a:lnTo>
                    <a:pt x="46" y="34"/>
                  </a:lnTo>
                  <a:lnTo>
                    <a:pt x="60" y="27"/>
                  </a:lnTo>
                  <a:lnTo>
                    <a:pt x="60" y="17"/>
                  </a:lnTo>
                  <a:lnTo>
                    <a:pt x="46" y="34"/>
                  </a:lnTo>
                </a:path>
              </a:pathLst>
            </a:custGeom>
            <a:solidFill>
              <a:srgbClr val="000000"/>
            </a:solidFill>
            <a:ln w="12700" cap="rnd">
              <a:noFill/>
              <a:round/>
              <a:headEnd/>
              <a:tailEnd/>
            </a:ln>
          </p:spPr>
          <p:txBody>
            <a:bodyPr/>
            <a:lstStyle/>
            <a:p>
              <a:endParaRPr lang="en-US"/>
            </a:p>
          </p:txBody>
        </p:sp>
        <p:sp>
          <p:nvSpPr>
            <p:cNvPr id="59473" name="Freeform 80"/>
            <p:cNvSpPr>
              <a:spLocks/>
            </p:cNvSpPr>
            <p:nvPr/>
          </p:nvSpPr>
          <p:spPr bwMode="auto">
            <a:xfrm>
              <a:off x="4090" y="2083"/>
              <a:ext cx="62" cy="31"/>
            </a:xfrm>
            <a:custGeom>
              <a:avLst/>
              <a:gdLst>
                <a:gd name="T0" fmla="*/ 15 w 62"/>
                <a:gd name="T1" fmla="*/ 0 h 31"/>
                <a:gd name="T2" fmla="*/ 0 w 62"/>
                <a:gd name="T3" fmla="*/ 15 h 31"/>
                <a:gd name="T4" fmla="*/ 0 w 62"/>
                <a:gd name="T5" fmla="*/ 29 h 31"/>
                <a:gd name="T6" fmla="*/ 61 w 62"/>
                <a:gd name="T7" fmla="*/ 29 h 31"/>
                <a:gd name="T8" fmla="*/ 61 w 62"/>
                <a:gd name="T9" fmla="*/ 15 h 31"/>
                <a:gd name="T10" fmla="*/ 46 w 62"/>
                <a:gd name="T11" fmla="*/ 30 h 31"/>
                <a:gd name="T12" fmla="*/ 15 w 62"/>
                <a:gd name="T13" fmla="*/ 0 h 31"/>
                <a:gd name="T14" fmla="*/ 0 w 62"/>
                <a:gd name="T15" fmla="*/ 5 h 31"/>
                <a:gd name="T16" fmla="*/ 0 w 62"/>
                <a:gd name="T17" fmla="*/ 15 h 31"/>
                <a:gd name="T18" fmla="*/ 15 w 6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15" y="0"/>
                  </a:moveTo>
                  <a:lnTo>
                    <a:pt x="0" y="15"/>
                  </a:lnTo>
                  <a:lnTo>
                    <a:pt x="0" y="29"/>
                  </a:lnTo>
                  <a:lnTo>
                    <a:pt x="61" y="29"/>
                  </a:lnTo>
                  <a:lnTo>
                    <a:pt x="61" y="15"/>
                  </a:lnTo>
                  <a:lnTo>
                    <a:pt x="46" y="30"/>
                  </a:lnTo>
                  <a:lnTo>
                    <a:pt x="15" y="0"/>
                  </a:lnTo>
                  <a:lnTo>
                    <a:pt x="0" y="5"/>
                  </a:lnTo>
                  <a:lnTo>
                    <a:pt x="0" y="15"/>
                  </a:lnTo>
                  <a:lnTo>
                    <a:pt x="15" y="0"/>
                  </a:lnTo>
                </a:path>
              </a:pathLst>
            </a:custGeom>
            <a:solidFill>
              <a:srgbClr val="000000"/>
            </a:solidFill>
            <a:ln w="12700" cap="rnd">
              <a:noFill/>
              <a:round/>
              <a:headEnd/>
              <a:tailEnd/>
            </a:ln>
          </p:spPr>
          <p:txBody>
            <a:bodyPr/>
            <a:lstStyle/>
            <a:p>
              <a:endParaRPr lang="en-US"/>
            </a:p>
          </p:txBody>
        </p:sp>
        <p:sp>
          <p:nvSpPr>
            <p:cNvPr id="59474" name="Freeform 81"/>
            <p:cNvSpPr>
              <a:spLocks/>
            </p:cNvSpPr>
            <p:nvPr/>
          </p:nvSpPr>
          <p:spPr bwMode="auto">
            <a:xfrm>
              <a:off x="4109" y="2038"/>
              <a:ext cx="119" cy="76"/>
            </a:xfrm>
            <a:custGeom>
              <a:avLst/>
              <a:gdLst>
                <a:gd name="T0" fmla="*/ 118 w 119"/>
                <a:gd name="T1" fmla="*/ 13 h 76"/>
                <a:gd name="T2" fmla="*/ 76 w 119"/>
                <a:gd name="T3" fmla="*/ 10 h 76"/>
                <a:gd name="T4" fmla="*/ 0 w 119"/>
                <a:gd name="T5" fmla="*/ 40 h 76"/>
                <a:gd name="T6" fmla="*/ 35 w 119"/>
                <a:gd name="T7" fmla="*/ 75 h 76"/>
                <a:gd name="T8" fmla="*/ 111 w 119"/>
                <a:gd name="T9" fmla="*/ 46 h 76"/>
                <a:gd name="T10" fmla="*/ 69 w 119"/>
                <a:gd name="T11" fmla="*/ 43 h 76"/>
                <a:gd name="T12" fmla="*/ 118 w 119"/>
                <a:gd name="T13" fmla="*/ 13 h 76"/>
                <a:gd name="T14" fmla="*/ 99 w 119"/>
                <a:gd name="T15" fmla="*/ 0 h 76"/>
                <a:gd name="T16" fmla="*/ 76 w 119"/>
                <a:gd name="T17" fmla="*/ 10 h 76"/>
                <a:gd name="T18" fmla="*/ 118 w 119"/>
                <a:gd name="T19" fmla="*/ 1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6"/>
                <a:gd name="T32" fmla="*/ 119 w 11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6">
                  <a:moveTo>
                    <a:pt x="118" y="13"/>
                  </a:moveTo>
                  <a:lnTo>
                    <a:pt x="76" y="10"/>
                  </a:lnTo>
                  <a:lnTo>
                    <a:pt x="0" y="40"/>
                  </a:lnTo>
                  <a:lnTo>
                    <a:pt x="35" y="75"/>
                  </a:lnTo>
                  <a:lnTo>
                    <a:pt x="111" y="46"/>
                  </a:lnTo>
                  <a:lnTo>
                    <a:pt x="69" y="43"/>
                  </a:lnTo>
                  <a:lnTo>
                    <a:pt x="118" y="13"/>
                  </a:lnTo>
                  <a:lnTo>
                    <a:pt x="99" y="0"/>
                  </a:lnTo>
                  <a:lnTo>
                    <a:pt x="76" y="10"/>
                  </a:lnTo>
                  <a:lnTo>
                    <a:pt x="118" y="13"/>
                  </a:lnTo>
                </a:path>
              </a:pathLst>
            </a:custGeom>
            <a:solidFill>
              <a:srgbClr val="000000"/>
            </a:solidFill>
            <a:ln w="12700" cap="rnd">
              <a:noFill/>
              <a:round/>
              <a:headEnd/>
              <a:tailEnd/>
            </a:ln>
          </p:spPr>
          <p:txBody>
            <a:bodyPr/>
            <a:lstStyle/>
            <a:p>
              <a:endParaRPr lang="en-US"/>
            </a:p>
          </p:txBody>
        </p:sp>
        <p:sp>
          <p:nvSpPr>
            <p:cNvPr id="59475" name="Freeform 82"/>
            <p:cNvSpPr>
              <a:spLocks/>
            </p:cNvSpPr>
            <p:nvPr/>
          </p:nvSpPr>
          <p:spPr bwMode="auto">
            <a:xfrm>
              <a:off x="4188" y="2053"/>
              <a:ext cx="90" cy="49"/>
            </a:xfrm>
            <a:custGeom>
              <a:avLst/>
              <a:gdLst>
                <a:gd name="T0" fmla="*/ 89 w 90"/>
                <a:gd name="T1" fmla="*/ 34 h 49"/>
                <a:gd name="T2" fmla="*/ 80 w 90"/>
                <a:gd name="T3" fmla="*/ 22 h 49"/>
                <a:gd name="T4" fmla="*/ 47 w 90"/>
                <a:gd name="T5" fmla="*/ 0 h 49"/>
                <a:gd name="T6" fmla="*/ 0 w 90"/>
                <a:gd name="T7" fmla="*/ 27 h 49"/>
                <a:gd name="T8" fmla="*/ 33 w 90"/>
                <a:gd name="T9" fmla="*/ 48 h 49"/>
                <a:gd name="T10" fmla="*/ 24 w 90"/>
                <a:gd name="T11" fmla="*/ 34 h 49"/>
                <a:gd name="T12" fmla="*/ 89 w 90"/>
                <a:gd name="T13" fmla="*/ 34 h 49"/>
                <a:gd name="T14" fmla="*/ 89 w 90"/>
                <a:gd name="T15" fmla="*/ 27 h 49"/>
                <a:gd name="T16" fmla="*/ 80 w 90"/>
                <a:gd name="T17" fmla="*/ 22 h 49"/>
                <a:gd name="T18" fmla="*/ 89 w 90"/>
                <a:gd name="T19" fmla="*/ 3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9"/>
                <a:gd name="T32" fmla="*/ 90 w 9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9">
                  <a:moveTo>
                    <a:pt x="89" y="34"/>
                  </a:moveTo>
                  <a:lnTo>
                    <a:pt x="80" y="22"/>
                  </a:lnTo>
                  <a:lnTo>
                    <a:pt x="47" y="0"/>
                  </a:lnTo>
                  <a:lnTo>
                    <a:pt x="0" y="27"/>
                  </a:lnTo>
                  <a:lnTo>
                    <a:pt x="33" y="48"/>
                  </a:lnTo>
                  <a:lnTo>
                    <a:pt x="24" y="34"/>
                  </a:lnTo>
                  <a:lnTo>
                    <a:pt x="89" y="34"/>
                  </a:lnTo>
                  <a:lnTo>
                    <a:pt x="89" y="27"/>
                  </a:lnTo>
                  <a:lnTo>
                    <a:pt x="80" y="22"/>
                  </a:lnTo>
                  <a:lnTo>
                    <a:pt x="89" y="34"/>
                  </a:lnTo>
                </a:path>
              </a:pathLst>
            </a:custGeom>
            <a:solidFill>
              <a:srgbClr val="000000"/>
            </a:solidFill>
            <a:ln w="12700" cap="rnd">
              <a:noFill/>
              <a:round/>
              <a:headEnd/>
              <a:tailEnd/>
            </a:ln>
          </p:spPr>
          <p:txBody>
            <a:bodyPr/>
            <a:lstStyle/>
            <a:p>
              <a:endParaRPr lang="en-US"/>
            </a:p>
          </p:txBody>
        </p:sp>
        <p:sp>
          <p:nvSpPr>
            <p:cNvPr id="59476" name="Freeform 83"/>
            <p:cNvSpPr>
              <a:spLocks/>
            </p:cNvSpPr>
            <p:nvPr/>
          </p:nvSpPr>
          <p:spPr bwMode="auto">
            <a:xfrm>
              <a:off x="4217" y="2093"/>
              <a:ext cx="61" cy="31"/>
            </a:xfrm>
            <a:custGeom>
              <a:avLst/>
              <a:gdLst>
                <a:gd name="T0" fmla="*/ 46 w 61"/>
                <a:gd name="T1" fmla="*/ 30 h 31"/>
                <a:gd name="T2" fmla="*/ 60 w 61"/>
                <a:gd name="T3" fmla="*/ 15 h 31"/>
                <a:gd name="T4" fmla="*/ 60 w 61"/>
                <a:gd name="T5" fmla="*/ 1 h 31"/>
                <a:gd name="T6" fmla="*/ 0 w 61"/>
                <a:gd name="T7" fmla="*/ 1 h 31"/>
                <a:gd name="T8" fmla="*/ 0 w 61"/>
                <a:gd name="T9" fmla="*/ 15 h 31"/>
                <a:gd name="T10" fmla="*/ 14 w 61"/>
                <a:gd name="T11" fmla="*/ 0 h 31"/>
                <a:gd name="T12" fmla="*/ 46 w 61"/>
                <a:gd name="T13" fmla="*/ 30 h 31"/>
                <a:gd name="T14" fmla="*/ 60 w 61"/>
                <a:gd name="T15" fmla="*/ 25 h 31"/>
                <a:gd name="T16" fmla="*/ 60 w 61"/>
                <a:gd name="T17" fmla="*/ 15 h 31"/>
                <a:gd name="T18" fmla="*/ 46 w 61"/>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46" y="30"/>
                  </a:moveTo>
                  <a:lnTo>
                    <a:pt x="60" y="15"/>
                  </a:lnTo>
                  <a:lnTo>
                    <a:pt x="60" y="1"/>
                  </a:lnTo>
                  <a:lnTo>
                    <a:pt x="0" y="1"/>
                  </a:lnTo>
                  <a:lnTo>
                    <a:pt x="0" y="15"/>
                  </a:lnTo>
                  <a:lnTo>
                    <a:pt x="14" y="0"/>
                  </a:lnTo>
                  <a:lnTo>
                    <a:pt x="46" y="30"/>
                  </a:lnTo>
                  <a:lnTo>
                    <a:pt x="60" y="25"/>
                  </a:lnTo>
                  <a:lnTo>
                    <a:pt x="60" y="15"/>
                  </a:lnTo>
                  <a:lnTo>
                    <a:pt x="46" y="30"/>
                  </a:lnTo>
                </a:path>
              </a:pathLst>
            </a:custGeom>
            <a:solidFill>
              <a:srgbClr val="000000"/>
            </a:solidFill>
            <a:ln w="12700" cap="rnd">
              <a:noFill/>
              <a:round/>
              <a:headEnd/>
              <a:tailEnd/>
            </a:ln>
          </p:spPr>
          <p:txBody>
            <a:bodyPr/>
            <a:lstStyle/>
            <a:p>
              <a:endParaRPr lang="en-US"/>
            </a:p>
          </p:txBody>
        </p:sp>
        <p:sp>
          <p:nvSpPr>
            <p:cNvPr id="59477" name="Freeform 84"/>
            <p:cNvSpPr>
              <a:spLocks/>
            </p:cNvSpPr>
            <p:nvPr/>
          </p:nvSpPr>
          <p:spPr bwMode="auto">
            <a:xfrm>
              <a:off x="4140" y="2093"/>
              <a:ext cx="120" cy="74"/>
            </a:xfrm>
            <a:custGeom>
              <a:avLst/>
              <a:gdLst>
                <a:gd name="T0" fmla="*/ 0 w 120"/>
                <a:gd name="T1" fmla="*/ 61 h 74"/>
                <a:gd name="T2" fmla="*/ 42 w 120"/>
                <a:gd name="T3" fmla="*/ 64 h 74"/>
                <a:gd name="T4" fmla="*/ 119 w 120"/>
                <a:gd name="T5" fmla="*/ 35 h 74"/>
                <a:gd name="T6" fmla="*/ 84 w 120"/>
                <a:gd name="T7" fmla="*/ 0 h 74"/>
                <a:gd name="T8" fmla="*/ 7 w 120"/>
                <a:gd name="T9" fmla="*/ 29 h 74"/>
                <a:gd name="T10" fmla="*/ 47 w 120"/>
                <a:gd name="T11" fmla="*/ 32 h 74"/>
                <a:gd name="T12" fmla="*/ 0 w 120"/>
                <a:gd name="T13" fmla="*/ 61 h 74"/>
                <a:gd name="T14" fmla="*/ 19 w 120"/>
                <a:gd name="T15" fmla="*/ 73 h 74"/>
                <a:gd name="T16" fmla="*/ 42 w 120"/>
                <a:gd name="T17" fmla="*/ 64 h 74"/>
                <a:gd name="T18" fmla="*/ 0 w 120"/>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0" y="61"/>
                  </a:moveTo>
                  <a:lnTo>
                    <a:pt x="42" y="64"/>
                  </a:lnTo>
                  <a:lnTo>
                    <a:pt x="119" y="35"/>
                  </a:lnTo>
                  <a:lnTo>
                    <a:pt x="84" y="0"/>
                  </a:lnTo>
                  <a:lnTo>
                    <a:pt x="7" y="29"/>
                  </a:lnTo>
                  <a:lnTo>
                    <a:pt x="47" y="32"/>
                  </a:lnTo>
                  <a:lnTo>
                    <a:pt x="0" y="61"/>
                  </a:lnTo>
                  <a:lnTo>
                    <a:pt x="19" y="73"/>
                  </a:lnTo>
                  <a:lnTo>
                    <a:pt x="42" y="64"/>
                  </a:lnTo>
                  <a:lnTo>
                    <a:pt x="0" y="61"/>
                  </a:lnTo>
                </a:path>
              </a:pathLst>
            </a:custGeom>
            <a:solidFill>
              <a:srgbClr val="000000"/>
            </a:solidFill>
            <a:ln w="12700" cap="rnd">
              <a:noFill/>
              <a:round/>
              <a:headEnd/>
              <a:tailEnd/>
            </a:ln>
          </p:spPr>
          <p:txBody>
            <a:bodyPr/>
            <a:lstStyle/>
            <a:p>
              <a:endParaRPr lang="en-US"/>
            </a:p>
          </p:txBody>
        </p:sp>
        <p:sp>
          <p:nvSpPr>
            <p:cNvPr id="59478" name="Freeform 85"/>
            <p:cNvSpPr>
              <a:spLocks/>
            </p:cNvSpPr>
            <p:nvPr/>
          </p:nvSpPr>
          <p:spPr bwMode="auto">
            <a:xfrm>
              <a:off x="4090" y="2104"/>
              <a:ext cx="88" cy="50"/>
            </a:xfrm>
            <a:custGeom>
              <a:avLst/>
              <a:gdLst>
                <a:gd name="T0" fmla="*/ 0 w 88"/>
                <a:gd name="T1" fmla="*/ 14 h 50"/>
                <a:gd name="T2" fmla="*/ 9 w 88"/>
                <a:gd name="T3" fmla="*/ 29 h 50"/>
                <a:gd name="T4" fmla="*/ 42 w 88"/>
                <a:gd name="T5" fmla="*/ 49 h 50"/>
                <a:gd name="T6" fmla="*/ 87 w 88"/>
                <a:gd name="T7" fmla="*/ 21 h 50"/>
                <a:gd name="T8" fmla="*/ 54 w 88"/>
                <a:gd name="T9" fmla="*/ 0 h 50"/>
                <a:gd name="T10" fmla="*/ 65 w 88"/>
                <a:gd name="T11" fmla="*/ 14 h 50"/>
                <a:gd name="T12" fmla="*/ 0 w 88"/>
                <a:gd name="T13" fmla="*/ 14 h 50"/>
                <a:gd name="T14" fmla="*/ 0 w 88"/>
                <a:gd name="T15" fmla="*/ 24 h 50"/>
                <a:gd name="T16" fmla="*/ 9 w 88"/>
                <a:gd name="T17" fmla="*/ 29 h 50"/>
                <a:gd name="T18" fmla="*/ 0 w 88"/>
                <a:gd name="T19" fmla="*/ 14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4"/>
                  </a:moveTo>
                  <a:lnTo>
                    <a:pt x="9" y="29"/>
                  </a:lnTo>
                  <a:lnTo>
                    <a:pt x="42" y="49"/>
                  </a:lnTo>
                  <a:lnTo>
                    <a:pt x="87" y="21"/>
                  </a:lnTo>
                  <a:lnTo>
                    <a:pt x="54" y="0"/>
                  </a:lnTo>
                  <a:lnTo>
                    <a:pt x="65" y="14"/>
                  </a:lnTo>
                  <a:lnTo>
                    <a:pt x="0" y="14"/>
                  </a:lnTo>
                  <a:lnTo>
                    <a:pt x="0" y="24"/>
                  </a:lnTo>
                  <a:lnTo>
                    <a:pt x="9" y="29"/>
                  </a:lnTo>
                  <a:lnTo>
                    <a:pt x="0" y="14"/>
                  </a:lnTo>
                </a:path>
              </a:pathLst>
            </a:custGeom>
            <a:solidFill>
              <a:srgbClr val="000000"/>
            </a:solidFill>
            <a:ln w="12700" cap="rnd">
              <a:noFill/>
              <a:round/>
              <a:headEnd/>
              <a:tailEnd/>
            </a:ln>
          </p:spPr>
          <p:txBody>
            <a:bodyPr/>
            <a:lstStyle/>
            <a:p>
              <a:endParaRPr lang="en-US"/>
            </a:p>
          </p:txBody>
        </p:sp>
        <p:sp>
          <p:nvSpPr>
            <p:cNvPr id="59479" name="Freeform 86"/>
            <p:cNvSpPr>
              <a:spLocks/>
            </p:cNvSpPr>
            <p:nvPr/>
          </p:nvSpPr>
          <p:spPr bwMode="auto">
            <a:xfrm>
              <a:off x="4188" y="2144"/>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480" name="Freeform 87"/>
            <p:cNvSpPr>
              <a:spLocks/>
            </p:cNvSpPr>
            <p:nvPr/>
          </p:nvSpPr>
          <p:spPr bwMode="auto">
            <a:xfrm>
              <a:off x="4206" y="2103"/>
              <a:ext cx="120" cy="72"/>
            </a:xfrm>
            <a:custGeom>
              <a:avLst/>
              <a:gdLst>
                <a:gd name="T0" fmla="*/ 119 w 120"/>
                <a:gd name="T1" fmla="*/ 10 h 72"/>
                <a:gd name="T2" fmla="*/ 79 w 120"/>
                <a:gd name="T3" fmla="*/ 9 h 72"/>
                <a:gd name="T4" fmla="*/ 0 w 120"/>
                <a:gd name="T5" fmla="*/ 36 h 72"/>
                <a:gd name="T6" fmla="*/ 35 w 120"/>
                <a:gd name="T7" fmla="*/ 71 h 72"/>
                <a:gd name="T8" fmla="*/ 114 w 120"/>
                <a:gd name="T9" fmla="*/ 43 h 72"/>
                <a:gd name="T10" fmla="*/ 72 w 120"/>
                <a:gd name="T11" fmla="*/ 41 h 72"/>
                <a:gd name="T12" fmla="*/ 119 w 120"/>
                <a:gd name="T13" fmla="*/ 10 h 72"/>
                <a:gd name="T14" fmla="*/ 100 w 120"/>
                <a:gd name="T15" fmla="*/ 0 h 72"/>
                <a:gd name="T16" fmla="*/ 79 w 120"/>
                <a:gd name="T17" fmla="*/ 9 h 72"/>
                <a:gd name="T18" fmla="*/ 119 w 120"/>
                <a:gd name="T19" fmla="*/ 1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2"/>
                <a:gd name="T32" fmla="*/ 120 w 12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2">
                  <a:moveTo>
                    <a:pt x="119" y="10"/>
                  </a:moveTo>
                  <a:lnTo>
                    <a:pt x="79" y="9"/>
                  </a:lnTo>
                  <a:lnTo>
                    <a:pt x="0" y="36"/>
                  </a:lnTo>
                  <a:lnTo>
                    <a:pt x="35" y="71"/>
                  </a:lnTo>
                  <a:lnTo>
                    <a:pt x="114" y="43"/>
                  </a:lnTo>
                  <a:lnTo>
                    <a:pt x="72" y="41"/>
                  </a:lnTo>
                  <a:lnTo>
                    <a:pt x="119" y="10"/>
                  </a:lnTo>
                  <a:lnTo>
                    <a:pt x="100" y="0"/>
                  </a:lnTo>
                  <a:lnTo>
                    <a:pt x="79" y="9"/>
                  </a:lnTo>
                  <a:lnTo>
                    <a:pt x="119" y="10"/>
                  </a:lnTo>
                </a:path>
              </a:pathLst>
            </a:custGeom>
            <a:solidFill>
              <a:srgbClr val="000000"/>
            </a:solidFill>
            <a:ln w="12700" cap="rnd">
              <a:noFill/>
              <a:round/>
              <a:headEnd/>
              <a:tailEnd/>
            </a:ln>
          </p:spPr>
          <p:txBody>
            <a:bodyPr/>
            <a:lstStyle/>
            <a:p>
              <a:endParaRPr lang="en-US"/>
            </a:p>
          </p:txBody>
        </p:sp>
        <p:sp>
          <p:nvSpPr>
            <p:cNvPr id="59481" name="Freeform 88"/>
            <p:cNvSpPr>
              <a:spLocks/>
            </p:cNvSpPr>
            <p:nvPr/>
          </p:nvSpPr>
          <p:spPr bwMode="auto">
            <a:xfrm>
              <a:off x="4288" y="2114"/>
              <a:ext cx="88" cy="51"/>
            </a:xfrm>
            <a:custGeom>
              <a:avLst/>
              <a:gdLst>
                <a:gd name="T0" fmla="*/ 87 w 88"/>
                <a:gd name="T1" fmla="*/ 36 h 51"/>
                <a:gd name="T2" fmla="*/ 78 w 88"/>
                <a:gd name="T3" fmla="*/ 21 h 51"/>
                <a:gd name="T4" fmla="*/ 45 w 88"/>
                <a:gd name="T5" fmla="*/ 0 h 51"/>
                <a:gd name="T6" fmla="*/ 0 w 88"/>
                <a:gd name="T7" fmla="*/ 29 h 51"/>
                <a:gd name="T8" fmla="*/ 33 w 88"/>
                <a:gd name="T9" fmla="*/ 50 h 51"/>
                <a:gd name="T10" fmla="*/ 25 w 88"/>
                <a:gd name="T11" fmla="*/ 36 h 51"/>
                <a:gd name="T12" fmla="*/ 87 w 88"/>
                <a:gd name="T13" fmla="*/ 36 h 51"/>
                <a:gd name="T14" fmla="*/ 87 w 88"/>
                <a:gd name="T15" fmla="*/ 28 h 51"/>
                <a:gd name="T16" fmla="*/ 78 w 88"/>
                <a:gd name="T17" fmla="*/ 21 h 51"/>
                <a:gd name="T18" fmla="*/ 87 w 88"/>
                <a:gd name="T19" fmla="*/ 3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1"/>
                <a:gd name="T32" fmla="*/ 88 w 88"/>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1">
                  <a:moveTo>
                    <a:pt x="87" y="36"/>
                  </a:moveTo>
                  <a:lnTo>
                    <a:pt x="78" y="21"/>
                  </a:lnTo>
                  <a:lnTo>
                    <a:pt x="45" y="0"/>
                  </a:lnTo>
                  <a:lnTo>
                    <a:pt x="0" y="29"/>
                  </a:lnTo>
                  <a:lnTo>
                    <a:pt x="33" y="50"/>
                  </a:lnTo>
                  <a:lnTo>
                    <a:pt x="25" y="36"/>
                  </a:lnTo>
                  <a:lnTo>
                    <a:pt x="87" y="36"/>
                  </a:lnTo>
                  <a:lnTo>
                    <a:pt x="87" y="28"/>
                  </a:lnTo>
                  <a:lnTo>
                    <a:pt x="78" y="21"/>
                  </a:lnTo>
                  <a:lnTo>
                    <a:pt x="87" y="36"/>
                  </a:lnTo>
                </a:path>
              </a:pathLst>
            </a:custGeom>
            <a:solidFill>
              <a:srgbClr val="000000"/>
            </a:solidFill>
            <a:ln w="12700" cap="rnd">
              <a:noFill/>
              <a:round/>
              <a:headEnd/>
              <a:tailEnd/>
            </a:ln>
          </p:spPr>
          <p:txBody>
            <a:bodyPr/>
            <a:lstStyle/>
            <a:p>
              <a:endParaRPr lang="en-US"/>
            </a:p>
          </p:txBody>
        </p:sp>
        <p:sp>
          <p:nvSpPr>
            <p:cNvPr id="59482" name="Freeform 89"/>
            <p:cNvSpPr>
              <a:spLocks/>
            </p:cNvSpPr>
            <p:nvPr/>
          </p:nvSpPr>
          <p:spPr bwMode="auto">
            <a:xfrm>
              <a:off x="4317" y="2156"/>
              <a:ext cx="59" cy="31"/>
            </a:xfrm>
            <a:custGeom>
              <a:avLst/>
              <a:gdLst>
                <a:gd name="T0" fmla="*/ 46 w 59"/>
                <a:gd name="T1" fmla="*/ 30 h 31"/>
                <a:gd name="T2" fmla="*/ 58 w 59"/>
                <a:gd name="T3" fmla="*/ 15 h 31"/>
                <a:gd name="T4" fmla="*/ 58 w 59"/>
                <a:gd name="T5" fmla="*/ 1 h 31"/>
                <a:gd name="T6" fmla="*/ 0 w 59"/>
                <a:gd name="T7" fmla="*/ 1 h 31"/>
                <a:gd name="T8" fmla="*/ 0 w 59"/>
                <a:gd name="T9" fmla="*/ 15 h 31"/>
                <a:gd name="T10" fmla="*/ 15 w 59"/>
                <a:gd name="T11" fmla="*/ 0 h 31"/>
                <a:gd name="T12" fmla="*/ 46 w 59"/>
                <a:gd name="T13" fmla="*/ 30 h 31"/>
                <a:gd name="T14" fmla="*/ 58 w 59"/>
                <a:gd name="T15" fmla="*/ 25 h 31"/>
                <a:gd name="T16" fmla="*/ 58 w 59"/>
                <a:gd name="T17" fmla="*/ 15 h 31"/>
                <a:gd name="T18" fmla="*/ 46 w 59"/>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1"/>
                <a:gd name="T32" fmla="*/ 59 w 5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1">
                  <a:moveTo>
                    <a:pt x="46" y="30"/>
                  </a:moveTo>
                  <a:lnTo>
                    <a:pt x="58" y="15"/>
                  </a:lnTo>
                  <a:lnTo>
                    <a:pt x="58" y="1"/>
                  </a:lnTo>
                  <a:lnTo>
                    <a:pt x="0" y="1"/>
                  </a:lnTo>
                  <a:lnTo>
                    <a:pt x="0" y="15"/>
                  </a:lnTo>
                  <a:lnTo>
                    <a:pt x="15" y="0"/>
                  </a:lnTo>
                  <a:lnTo>
                    <a:pt x="46" y="30"/>
                  </a:lnTo>
                  <a:lnTo>
                    <a:pt x="58" y="25"/>
                  </a:lnTo>
                  <a:lnTo>
                    <a:pt x="58" y="15"/>
                  </a:lnTo>
                  <a:lnTo>
                    <a:pt x="46" y="30"/>
                  </a:lnTo>
                </a:path>
              </a:pathLst>
            </a:custGeom>
            <a:solidFill>
              <a:srgbClr val="000000"/>
            </a:solidFill>
            <a:ln w="12700" cap="rnd">
              <a:noFill/>
              <a:round/>
              <a:headEnd/>
              <a:tailEnd/>
            </a:ln>
          </p:spPr>
          <p:txBody>
            <a:bodyPr/>
            <a:lstStyle/>
            <a:p>
              <a:endParaRPr lang="en-US"/>
            </a:p>
          </p:txBody>
        </p:sp>
        <p:sp>
          <p:nvSpPr>
            <p:cNvPr id="59483" name="Freeform 90"/>
            <p:cNvSpPr>
              <a:spLocks/>
            </p:cNvSpPr>
            <p:nvPr/>
          </p:nvSpPr>
          <p:spPr bwMode="auto">
            <a:xfrm>
              <a:off x="4241" y="2156"/>
              <a:ext cx="119" cy="72"/>
            </a:xfrm>
            <a:custGeom>
              <a:avLst/>
              <a:gdLst>
                <a:gd name="T0" fmla="*/ 0 w 119"/>
                <a:gd name="T1" fmla="*/ 61 h 72"/>
                <a:gd name="T2" fmla="*/ 42 w 119"/>
                <a:gd name="T3" fmla="*/ 62 h 72"/>
                <a:gd name="T4" fmla="*/ 118 w 119"/>
                <a:gd name="T5" fmla="*/ 35 h 72"/>
                <a:gd name="T6" fmla="*/ 83 w 119"/>
                <a:gd name="T7" fmla="*/ 0 h 72"/>
                <a:gd name="T8" fmla="*/ 7 w 119"/>
                <a:gd name="T9" fmla="*/ 28 h 72"/>
                <a:gd name="T10" fmla="*/ 46 w 119"/>
                <a:gd name="T11" fmla="*/ 30 h 72"/>
                <a:gd name="T12" fmla="*/ 0 w 119"/>
                <a:gd name="T13" fmla="*/ 61 h 72"/>
                <a:gd name="T14" fmla="*/ 19 w 119"/>
                <a:gd name="T15" fmla="*/ 71 h 72"/>
                <a:gd name="T16" fmla="*/ 42 w 119"/>
                <a:gd name="T17" fmla="*/ 62 h 72"/>
                <a:gd name="T18" fmla="*/ 0 w 119"/>
                <a:gd name="T19" fmla="*/ 6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2"/>
                <a:gd name="T32" fmla="*/ 119 w 11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2">
                  <a:moveTo>
                    <a:pt x="0" y="61"/>
                  </a:moveTo>
                  <a:lnTo>
                    <a:pt x="42" y="62"/>
                  </a:lnTo>
                  <a:lnTo>
                    <a:pt x="118" y="35"/>
                  </a:lnTo>
                  <a:lnTo>
                    <a:pt x="83" y="0"/>
                  </a:lnTo>
                  <a:lnTo>
                    <a:pt x="7" y="28"/>
                  </a:lnTo>
                  <a:lnTo>
                    <a:pt x="46" y="30"/>
                  </a:lnTo>
                  <a:lnTo>
                    <a:pt x="0" y="61"/>
                  </a:lnTo>
                  <a:lnTo>
                    <a:pt x="19" y="71"/>
                  </a:lnTo>
                  <a:lnTo>
                    <a:pt x="42" y="62"/>
                  </a:lnTo>
                  <a:lnTo>
                    <a:pt x="0" y="61"/>
                  </a:lnTo>
                </a:path>
              </a:pathLst>
            </a:custGeom>
            <a:solidFill>
              <a:srgbClr val="000000"/>
            </a:solidFill>
            <a:ln w="12700" cap="rnd">
              <a:noFill/>
              <a:round/>
              <a:headEnd/>
              <a:tailEnd/>
            </a:ln>
          </p:spPr>
          <p:txBody>
            <a:bodyPr/>
            <a:lstStyle/>
            <a:p>
              <a:endParaRPr lang="en-US"/>
            </a:p>
          </p:txBody>
        </p:sp>
        <p:sp>
          <p:nvSpPr>
            <p:cNvPr id="59484" name="Freeform 91"/>
            <p:cNvSpPr>
              <a:spLocks/>
            </p:cNvSpPr>
            <p:nvPr/>
          </p:nvSpPr>
          <p:spPr bwMode="auto">
            <a:xfrm>
              <a:off x="4188" y="2166"/>
              <a:ext cx="90" cy="51"/>
            </a:xfrm>
            <a:custGeom>
              <a:avLst/>
              <a:gdLst>
                <a:gd name="T0" fmla="*/ 0 w 90"/>
                <a:gd name="T1" fmla="*/ 14 h 51"/>
                <a:gd name="T2" fmla="*/ 11 w 90"/>
                <a:gd name="T3" fmla="*/ 29 h 51"/>
                <a:gd name="T4" fmla="*/ 45 w 90"/>
                <a:gd name="T5" fmla="*/ 50 h 51"/>
                <a:gd name="T6" fmla="*/ 89 w 90"/>
                <a:gd name="T7" fmla="*/ 21 h 51"/>
                <a:gd name="T8" fmla="*/ 53 w 90"/>
                <a:gd name="T9" fmla="*/ 0 h 51"/>
                <a:gd name="T10" fmla="*/ 65 w 90"/>
                <a:gd name="T11" fmla="*/ 14 h 51"/>
                <a:gd name="T12" fmla="*/ 0 w 90"/>
                <a:gd name="T13" fmla="*/ 14 h 51"/>
                <a:gd name="T14" fmla="*/ 0 w 90"/>
                <a:gd name="T15" fmla="*/ 24 h 51"/>
                <a:gd name="T16" fmla="*/ 11 w 90"/>
                <a:gd name="T17" fmla="*/ 29 h 51"/>
                <a:gd name="T18" fmla="*/ 0 w 90"/>
                <a:gd name="T19" fmla="*/ 14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1"/>
                <a:gd name="T32" fmla="*/ 90 w 9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1">
                  <a:moveTo>
                    <a:pt x="0" y="14"/>
                  </a:moveTo>
                  <a:lnTo>
                    <a:pt x="11" y="29"/>
                  </a:lnTo>
                  <a:lnTo>
                    <a:pt x="45" y="50"/>
                  </a:lnTo>
                  <a:lnTo>
                    <a:pt x="89" y="21"/>
                  </a:lnTo>
                  <a:lnTo>
                    <a:pt x="53" y="0"/>
                  </a:lnTo>
                  <a:lnTo>
                    <a:pt x="65" y="14"/>
                  </a:lnTo>
                  <a:lnTo>
                    <a:pt x="0" y="14"/>
                  </a:lnTo>
                  <a:lnTo>
                    <a:pt x="0" y="24"/>
                  </a:lnTo>
                  <a:lnTo>
                    <a:pt x="11" y="29"/>
                  </a:lnTo>
                  <a:lnTo>
                    <a:pt x="0" y="14"/>
                  </a:lnTo>
                </a:path>
              </a:pathLst>
            </a:custGeom>
            <a:solidFill>
              <a:srgbClr val="000000"/>
            </a:solidFill>
            <a:ln w="12700" cap="rnd">
              <a:noFill/>
              <a:round/>
              <a:headEnd/>
              <a:tailEnd/>
            </a:ln>
          </p:spPr>
          <p:txBody>
            <a:bodyPr/>
            <a:lstStyle/>
            <a:p>
              <a:endParaRPr lang="en-US"/>
            </a:p>
          </p:txBody>
        </p:sp>
        <p:sp>
          <p:nvSpPr>
            <p:cNvPr id="59485" name="Freeform 92"/>
            <p:cNvSpPr>
              <a:spLocks/>
            </p:cNvSpPr>
            <p:nvPr/>
          </p:nvSpPr>
          <p:spPr bwMode="auto">
            <a:xfrm>
              <a:off x="4291" y="2207"/>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486" name="Freeform 93"/>
            <p:cNvSpPr>
              <a:spLocks/>
            </p:cNvSpPr>
            <p:nvPr/>
          </p:nvSpPr>
          <p:spPr bwMode="auto">
            <a:xfrm>
              <a:off x="4309" y="2163"/>
              <a:ext cx="117" cy="75"/>
            </a:xfrm>
            <a:custGeom>
              <a:avLst/>
              <a:gdLst>
                <a:gd name="T0" fmla="*/ 116 w 117"/>
                <a:gd name="T1" fmla="*/ 13 h 75"/>
                <a:gd name="T2" fmla="*/ 77 w 117"/>
                <a:gd name="T3" fmla="*/ 10 h 75"/>
                <a:gd name="T4" fmla="*/ 0 w 117"/>
                <a:gd name="T5" fmla="*/ 39 h 75"/>
                <a:gd name="T6" fmla="*/ 35 w 117"/>
                <a:gd name="T7" fmla="*/ 74 h 75"/>
                <a:gd name="T8" fmla="*/ 111 w 117"/>
                <a:gd name="T9" fmla="*/ 45 h 75"/>
                <a:gd name="T10" fmla="*/ 70 w 117"/>
                <a:gd name="T11" fmla="*/ 41 h 75"/>
                <a:gd name="T12" fmla="*/ 116 w 117"/>
                <a:gd name="T13" fmla="*/ 13 h 75"/>
                <a:gd name="T14" fmla="*/ 97 w 117"/>
                <a:gd name="T15" fmla="*/ 0 h 75"/>
                <a:gd name="T16" fmla="*/ 77 w 117"/>
                <a:gd name="T17" fmla="*/ 10 h 75"/>
                <a:gd name="T18" fmla="*/ 116 w 117"/>
                <a:gd name="T19" fmla="*/ 13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5"/>
                <a:gd name="T32" fmla="*/ 117 w 11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5">
                  <a:moveTo>
                    <a:pt x="116" y="13"/>
                  </a:moveTo>
                  <a:lnTo>
                    <a:pt x="77" y="10"/>
                  </a:lnTo>
                  <a:lnTo>
                    <a:pt x="0" y="39"/>
                  </a:lnTo>
                  <a:lnTo>
                    <a:pt x="35" y="74"/>
                  </a:lnTo>
                  <a:lnTo>
                    <a:pt x="111" y="45"/>
                  </a:lnTo>
                  <a:lnTo>
                    <a:pt x="70" y="41"/>
                  </a:lnTo>
                  <a:lnTo>
                    <a:pt x="116" y="13"/>
                  </a:lnTo>
                  <a:lnTo>
                    <a:pt x="97" y="0"/>
                  </a:lnTo>
                  <a:lnTo>
                    <a:pt x="77" y="10"/>
                  </a:lnTo>
                  <a:lnTo>
                    <a:pt x="116" y="13"/>
                  </a:lnTo>
                </a:path>
              </a:pathLst>
            </a:custGeom>
            <a:solidFill>
              <a:srgbClr val="000000"/>
            </a:solidFill>
            <a:ln w="12700" cap="rnd">
              <a:noFill/>
              <a:round/>
              <a:headEnd/>
              <a:tailEnd/>
            </a:ln>
          </p:spPr>
          <p:txBody>
            <a:bodyPr/>
            <a:lstStyle/>
            <a:p>
              <a:endParaRPr lang="en-US"/>
            </a:p>
          </p:txBody>
        </p:sp>
        <p:sp>
          <p:nvSpPr>
            <p:cNvPr id="59487" name="Freeform 94"/>
            <p:cNvSpPr>
              <a:spLocks/>
            </p:cNvSpPr>
            <p:nvPr/>
          </p:nvSpPr>
          <p:spPr bwMode="auto">
            <a:xfrm>
              <a:off x="4388" y="2178"/>
              <a:ext cx="88" cy="49"/>
            </a:xfrm>
            <a:custGeom>
              <a:avLst/>
              <a:gdLst>
                <a:gd name="T0" fmla="*/ 87 w 88"/>
                <a:gd name="T1" fmla="*/ 34 h 49"/>
                <a:gd name="T2" fmla="*/ 78 w 88"/>
                <a:gd name="T3" fmla="*/ 21 h 49"/>
                <a:gd name="T4" fmla="*/ 45 w 88"/>
                <a:gd name="T5" fmla="*/ 0 h 49"/>
                <a:gd name="T6" fmla="*/ 0 w 88"/>
                <a:gd name="T7" fmla="*/ 26 h 49"/>
                <a:gd name="T8" fmla="*/ 33 w 88"/>
                <a:gd name="T9" fmla="*/ 48 h 49"/>
                <a:gd name="T10" fmla="*/ 25 w 88"/>
                <a:gd name="T11" fmla="*/ 34 h 49"/>
                <a:gd name="T12" fmla="*/ 87 w 88"/>
                <a:gd name="T13" fmla="*/ 34 h 49"/>
                <a:gd name="T14" fmla="*/ 87 w 88"/>
                <a:gd name="T15" fmla="*/ 26 h 49"/>
                <a:gd name="T16" fmla="*/ 78 w 88"/>
                <a:gd name="T17" fmla="*/ 21 h 49"/>
                <a:gd name="T18" fmla="*/ 87 w 88"/>
                <a:gd name="T19" fmla="*/ 3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4"/>
                  </a:moveTo>
                  <a:lnTo>
                    <a:pt x="78" y="21"/>
                  </a:lnTo>
                  <a:lnTo>
                    <a:pt x="45" y="0"/>
                  </a:lnTo>
                  <a:lnTo>
                    <a:pt x="0" y="26"/>
                  </a:lnTo>
                  <a:lnTo>
                    <a:pt x="33" y="48"/>
                  </a:lnTo>
                  <a:lnTo>
                    <a:pt x="25" y="34"/>
                  </a:lnTo>
                  <a:lnTo>
                    <a:pt x="87" y="34"/>
                  </a:lnTo>
                  <a:lnTo>
                    <a:pt x="87" y="26"/>
                  </a:lnTo>
                  <a:lnTo>
                    <a:pt x="78" y="21"/>
                  </a:lnTo>
                  <a:lnTo>
                    <a:pt x="87" y="34"/>
                  </a:lnTo>
                </a:path>
              </a:pathLst>
            </a:custGeom>
            <a:solidFill>
              <a:srgbClr val="000000"/>
            </a:solidFill>
            <a:ln w="12700" cap="rnd">
              <a:noFill/>
              <a:round/>
              <a:headEnd/>
              <a:tailEnd/>
            </a:ln>
          </p:spPr>
          <p:txBody>
            <a:bodyPr/>
            <a:lstStyle/>
            <a:p>
              <a:endParaRPr lang="en-US"/>
            </a:p>
          </p:txBody>
        </p:sp>
        <p:sp>
          <p:nvSpPr>
            <p:cNvPr id="59488" name="Freeform 95"/>
            <p:cNvSpPr>
              <a:spLocks/>
            </p:cNvSpPr>
            <p:nvPr/>
          </p:nvSpPr>
          <p:spPr bwMode="auto">
            <a:xfrm>
              <a:off x="4417" y="2217"/>
              <a:ext cx="59" cy="31"/>
            </a:xfrm>
            <a:custGeom>
              <a:avLst/>
              <a:gdLst>
                <a:gd name="T0" fmla="*/ 46 w 59"/>
                <a:gd name="T1" fmla="*/ 30 h 31"/>
                <a:gd name="T2" fmla="*/ 58 w 59"/>
                <a:gd name="T3" fmla="*/ 15 h 31"/>
                <a:gd name="T4" fmla="*/ 58 w 59"/>
                <a:gd name="T5" fmla="*/ 1 h 31"/>
                <a:gd name="T6" fmla="*/ 0 w 59"/>
                <a:gd name="T7" fmla="*/ 1 h 31"/>
                <a:gd name="T8" fmla="*/ 0 w 59"/>
                <a:gd name="T9" fmla="*/ 15 h 31"/>
                <a:gd name="T10" fmla="*/ 15 w 59"/>
                <a:gd name="T11" fmla="*/ 0 h 31"/>
                <a:gd name="T12" fmla="*/ 46 w 59"/>
                <a:gd name="T13" fmla="*/ 30 h 31"/>
                <a:gd name="T14" fmla="*/ 58 w 59"/>
                <a:gd name="T15" fmla="*/ 25 h 31"/>
                <a:gd name="T16" fmla="*/ 58 w 59"/>
                <a:gd name="T17" fmla="*/ 15 h 31"/>
                <a:gd name="T18" fmla="*/ 46 w 59"/>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1"/>
                <a:gd name="T32" fmla="*/ 59 w 5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1">
                  <a:moveTo>
                    <a:pt x="46" y="30"/>
                  </a:moveTo>
                  <a:lnTo>
                    <a:pt x="58" y="15"/>
                  </a:lnTo>
                  <a:lnTo>
                    <a:pt x="58" y="1"/>
                  </a:lnTo>
                  <a:lnTo>
                    <a:pt x="0" y="1"/>
                  </a:lnTo>
                  <a:lnTo>
                    <a:pt x="0" y="15"/>
                  </a:lnTo>
                  <a:lnTo>
                    <a:pt x="15" y="0"/>
                  </a:lnTo>
                  <a:lnTo>
                    <a:pt x="46" y="30"/>
                  </a:lnTo>
                  <a:lnTo>
                    <a:pt x="58" y="25"/>
                  </a:lnTo>
                  <a:lnTo>
                    <a:pt x="58" y="15"/>
                  </a:lnTo>
                  <a:lnTo>
                    <a:pt x="46" y="30"/>
                  </a:lnTo>
                </a:path>
              </a:pathLst>
            </a:custGeom>
            <a:solidFill>
              <a:srgbClr val="000000"/>
            </a:solidFill>
            <a:ln w="12700" cap="rnd">
              <a:noFill/>
              <a:round/>
              <a:headEnd/>
              <a:tailEnd/>
            </a:ln>
          </p:spPr>
          <p:txBody>
            <a:bodyPr/>
            <a:lstStyle/>
            <a:p>
              <a:endParaRPr lang="en-US"/>
            </a:p>
          </p:txBody>
        </p:sp>
        <p:sp>
          <p:nvSpPr>
            <p:cNvPr id="59489" name="Freeform 96"/>
            <p:cNvSpPr>
              <a:spLocks/>
            </p:cNvSpPr>
            <p:nvPr/>
          </p:nvSpPr>
          <p:spPr bwMode="auto">
            <a:xfrm>
              <a:off x="4341" y="2217"/>
              <a:ext cx="119" cy="75"/>
            </a:xfrm>
            <a:custGeom>
              <a:avLst/>
              <a:gdLst>
                <a:gd name="T0" fmla="*/ 0 w 119"/>
                <a:gd name="T1" fmla="*/ 62 h 75"/>
                <a:gd name="T2" fmla="*/ 42 w 119"/>
                <a:gd name="T3" fmla="*/ 65 h 75"/>
                <a:gd name="T4" fmla="*/ 118 w 119"/>
                <a:gd name="T5" fmla="*/ 36 h 75"/>
                <a:gd name="T6" fmla="*/ 83 w 119"/>
                <a:gd name="T7" fmla="*/ 0 h 75"/>
                <a:gd name="T8" fmla="*/ 7 w 119"/>
                <a:gd name="T9" fmla="*/ 30 h 75"/>
                <a:gd name="T10" fmla="*/ 46 w 119"/>
                <a:gd name="T11" fmla="*/ 31 h 75"/>
                <a:gd name="T12" fmla="*/ 0 w 119"/>
                <a:gd name="T13" fmla="*/ 62 h 75"/>
                <a:gd name="T14" fmla="*/ 19 w 119"/>
                <a:gd name="T15" fmla="*/ 74 h 75"/>
                <a:gd name="T16" fmla="*/ 42 w 119"/>
                <a:gd name="T17" fmla="*/ 65 h 75"/>
                <a:gd name="T18" fmla="*/ 0 w 119"/>
                <a:gd name="T19" fmla="*/ 62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5"/>
                <a:gd name="T32" fmla="*/ 119 w 119"/>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5">
                  <a:moveTo>
                    <a:pt x="0" y="62"/>
                  </a:moveTo>
                  <a:lnTo>
                    <a:pt x="42" y="65"/>
                  </a:lnTo>
                  <a:lnTo>
                    <a:pt x="118" y="36"/>
                  </a:lnTo>
                  <a:lnTo>
                    <a:pt x="83" y="0"/>
                  </a:lnTo>
                  <a:lnTo>
                    <a:pt x="7" y="30"/>
                  </a:lnTo>
                  <a:lnTo>
                    <a:pt x="46" y="31"/>
                  </a:lnTo>
                  <a:lnTo>
                    <a:pt x="0" y="62"/>
                  </a:lnTo>
                  <a:lnTo>
                    <a:pt x="19" y="74"/>
                  </a:lnTo>
                  <a:lnTo>
                    <a:pt x="42" y="65"/>
                  </a:lnTo>
                  <a:lnTo>
                    <a:pt x="0" y="62"/>
                  </a:lnTo>
                </a:path>
              </a:pathLst>
            </a:custGeom>
            <a:solidFill>
              <a:srgbClr val="000000"/>
            </a:solidFill>
            <a:ln w="12700" cap="rnd">
              <a:noFill/>
              <a:round/>
              <a:headEnd/>
              <a:tailEnd/>
            </a:ln>
          </p:spPr>
          <p:txBody>
            <a:bodyPr/>
            <a:lstStyle/>
            <a:p>
              <a:endParaRPr lang="en-US"/>
            </a:p>
          </p:txBody>
        </p:sp>
        <p:sp>
          <p:nvSpPr>
            <p:cNvPr id="59490" name="Freeform 97"/>
            <p:cNvSpPr>
              <a:spLocks/>
            </p:cNvSpPr>
            <p:nvPr/>
          </p:nvSpPr>
          <p:spPr bwMode="auto">
            <a:xfrm>
              <a:off x="4291" y="2229"/>
              <a:ext cx="88" cy="49"/>
            </a:xfrm>
            <a:custGeom>
              <a:avLst/>
              <a:gdLst>
                <a:gd name="T0" fmla="*/ 0 w 88"/>
                <a:gd name="T1" fmla="*/ 14 h 49"/>
                <a:gd name="T2" fmla="*/ 9 w 88"/>
                <a:gd name="T3" fmla="*/ 29 h 49"/>
                <a:gd name="T4" fmla="*/ 42 w 88"/>
                <a:gd name="T5" fmla="*/ 48 h 49"/>
                <a:gd name="T6" fmla="*/ 87 w 88"/>
                <a:gd name="T7" fmla="*/ 19 h 49"/>
                <a:gd name="T8" fmla="*/ 54 w 88"/>
                <a:gd name="T9" fmla="*/ 0 h 49"/>
                <a:gd name="T10" fmla="*/ 65 w 88"/>
                <a:gd name="T11" fmla="*/ 14 h 49"/>
                <a:gd name="T12" fmla="*/ 0 w 88"/>
                <a:gd name="T13" fmla="*/ 14 h 49"/>
                <a:gd name="T14" fmla="*/ 0 w 88"/>
                <a:gd name="T15" fmla="*/ 23 h 49"/>
                <a:gd name="T16" fmla="*/ 9 w 88"/>
                <a:gd name="T17" fmla="*/ 29 h 49"/>
                <a:gd name="T18" fmla="*/ 0 w 88"/>
                <a:gd name="T19" fmla="*/ 1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4"/>
                  </a:moveTo>
                  <a:lnTo>
                    <a:pt x="9" y="29"/>
                  </a:lnTo>
                  <a:lnTo>
                    <a:pt x="42" y="48"/>
                  </a:lnTo>
                  <a:lnTo>
                    <a:pt x="87" y="19"/>
                  </a:lnTo>
                  <a:lnTo>
                    <a:pt x="54" y="0"/>
                  </a:lnTo>
                  <a:lnTo>
                    <a:pt x="65" y="14"/>
                  </a:lnTo>
                  <a:lnTo>
                    <a:pt x="0" y="14"/>
                  </a:lnTo>
                  <a:lnTo>
                    <a:pt x="0" y="23"/>
                  </a:lnTo>
                  <a:lnTo>
                    <a:pt x="9" y="29"/>
                  </a:lnTo>
                  <a:lnTo>
                    <a:pt x="0" y="14"/>
                  </a:lnTo>
                </a:path>
              </a:pathLst>
            </a:custGeom>
            <a:solidFill>
              <a:srgbClr val="000000"/>
            </a:solidFill>
            <a:ln w="12700" cap="rnd">
              <a:noFill/>
              <a:round/>
              <a:headEnd/>
              <a:tailEnd/>
            </a:ln>
          </p:spPr>
          <p:txBody>
            <a:bodyPr/>
            <a:lstStyle/>
            <a:p>
              <a:endParaRPr lang="en-US"/>
            </a:p>
          </p:txBody>
        </p:sp>
        <p:sp>
          <p:nvSpPr>
            <p:cNvPr id="59491" name="Freeform 98"/>
            <p:cNvSpPr>
              <a:spLocks/>
            </p:cNvSpPr>
            <p:nvPr/>
          </p:nvSpPr>
          <p:spPr bwMode="auto">
            <a:xfrm>
              <a:off x="4391" y="2269"/>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492" name="Freeform 99"/>
            <p:cNvSpPr>
              <a:spLocks/>
            </p:cNvSpPr>
            <p:nvPr/>
          </p:nvSpPr>
          <p:spPr bwMode="auto">
            <a:xfrm>
              <a:off x="4409" y="2226"/>
              <a:ext cx="117" cy="74"/>
            </a:xfrm>
            <a:custGeom>
              <a:avLst/>
              <a:gdLst>
                <a:gd name="T0" fmla="*/ 116 w 117"/>
                <a:gd name="T1" fmla="*/ 12 h 74"/>
                <a:gd name="T2" fmla="*/ 77 w 117"/>
                <a:gd name="T3" fmla="*/ 9 h 74"/>
                <a:gd name="T4" fmla="*/ 0 w 117"/>
                <a:gd name="T5" fmla="*/ 38 h 74"/>
                <a:gd name="T6" fmla="*/ 35 w 117"/>
                <a:gd name="T7" fmla="*/ 73 h 74"/>
                <a:gd name="T8" fmla="*/ 111 w 117"/>
                <a:gd name="T9" fmla="*/ 44 h 74"/>
                <a:gd name="T10" fmla="*/ 70 w 117"/>
                <a:gd name="T11" fmla="*/ 41 h 74"/>
                <a:gd name="T12" fmla="*/ 116 w 117"/>
                <a:gd name="T13" fmla="*/ 12 h 74"/>
                <a:gd name="T14" fmla="*/ 97 w 117"/>
                <a:gd name="T15" fmla="*/ 0 h 74"/>
                <a:gd name="T16" fmla="*/ 77 w 117"/>
                <a:gd name="T17" fmla="*/ 9 h 74"/>
                <a:gd name="T18" fmla="*/ 116 w 117"/>
                <a:gd name="T19" fmla="*/ 1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4"/>
                <a:gd name="T32" fmla="*/ 117 w 11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4">
                  <a:moveTo>
                    <a:pt x="116" y="12"/>
                  </a:moveTo>
                  <a:lnTo>
                    <a:pt x="77" y="9"/>
                  </a:lnTo>
                  <a:lnTo>
                    <a:pt x="0" y="38"/>
                  </a:lnTo>
                  <a:lnTo>
                    <a:pt x="35" y="73"/>
                  </a:lnTo>
                  <a:lnTo>
                    <a:pt x="111" y="44"/>
                  </a:lnTo>
                  <a:lnTo>
                    <a:pt x="70" y="41"/>
                  </a:lnTo>
                  <a:lnTo>
                    <a:pt x="116" y="12"/>
                  </a:lnTo>
                  <a:lnTo>
                    <a:pt x="97" y="0"/>
                  </a:lnTo>
                  <a:lnTo>
                    <a:pt x="77" y="9"/>
                  </a:lnTo>
                  <a:lnTo>
                    <a:pt x="116" y="12"/>
                  </a:lnTo>
                </a:path>
              </a:pathLst>
            </a:custGeom>
            <a:solidFill>
              <a:srgbClr val="000000"/>
            </a:solidFill>
            <a:ln w="12700" cap="rnd">
              <a:noFill/>
              <a:round/>
              <a:headEnd/>
              <a:tailEnd/>
            </a:ln>
          </p:spPr>
          <p:txBody>
            <a:bodyPr/>
            <a:lstStyle/>
            <a:p>
              <a:endParaRPr lang="en-US"/>
            </a:p>
          </p:txBody>
        </p:sp>
        <p:sp>
          <p:nvSpPr>
            <p:cNvPr id="59493" name="Freeform 100"/>
            <p:cNvSpPr>
              <a:spLocks/>
            </p:cNvSpPr>
            <p:nvPr/>
          </p:nvSpPr>
          <p:spPr bwMode="auto">
            <a:xfrm>
              <a:off x="4488" y="2239"/>
              <a:ext cx="88" cy="49"/>
            </a:xfrm>
            <a:custGeom>
              <a:avLst/>
              <a:gdLst>
                <a:gd name="T0" fmla="*/ 87 w 88"/>
                <a:gd name="T1" fmla="*/ 36 h 49"/>
                <a:gd name="T2" fmla="*/ 78 w 88"/>
                <a:gd name="T3" fmla="*/ 22 h 49"/>
                <a:gd name="T4" fmla="*/ 45 w 88"/>
                <a:gd name="T5" fmla="*/ 0 h 49"/>
                <a:gd name="T6" fmla="*/ 0 w 88"/>
                <a:gd name="T7" fmla="*/ 27 h 49"/>
                <a:gd name="T8" fmla="*/ 33 w 88"/>
                <a:gd name="T9" fmla="*/ 48 h 49"/>
                <a:gd name="T10" fmla="*/ 25 w 88"/>
                <a:gd name="T11" fmla="*/ 36 h 49"/>
                <a:gd name="T12" fmla="*/ 87 w 88"/>
                <a:gd name="T13" fmla="*/ 36 h 49"/>
                <a:gd name="T14" fmla="*/ 87 w 88"/>
                <a:gd name="T15" fmla="*/ 27 h 49"/>
                <a:gd name="T16" fmla="*/ 78 w 88"/>
                <a:gd name="T17" fmla="*/ 22 h 49"/>
                <a:gd name="T18" fmla="*/ 87 w 88"/>
                <a:gd name="T19" fmla="*/ 3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6"/>
                  </a:moveTo>
                  <a:lnTo>
                    <a:pt x="78" y="22"/>
                  </a:lnTo>
                  <a:lnTo>
                    <a:pt x="45" y="0"/>
                  </a:lnTo>
                  <a:lnTo>
                    <a:pt x="0" y="27"/>
                  </a:lnTo>
                  <a:lnTo>
                    <a:pt x="33" y="48"/>
                  </a:lnTo>
                  <a:lnTo>
                    <a:pt x="25" y="36"/>
                  </a:lnTo>
                  <a:lnTo>
                    <a:pt x="87" y="36"/>
                  </a:lnTo>
                  <a:lnTo>
                    <a:pt x="87" y="27"/>
                  </a:lnTo>
                  <a:lnTo>
                    <a:pt x="78" y="22"/>
                  </a:lnTo>
                  <a:lnTo>
                    <a:pt x="87" y="36"/>
                  </a:lnTo>
                </a:path>
              </a:pathLst>
            </a:custGeom>
            <a:solidFill>
              <a:srgbClr val="000000"/>
            </a:solidFill>
            <a:ln w="12700" cap="rnd">
              <a:noFill/>
              <a:round/>
              <a:headEnd/>
              <a:tailEnd/>
            </a:ln>
          </p:spPr>
          <p:txBody>
            <a:bodyPr/>
            <a:lstStyle/>
            <a:p>
              <a:endParaRPr lang="en-US"/>
            </a:p>
          </p:txBody>
        </p:sp>
        <p:sp>
          <p:nvSpPr>
            <p:cNvPr id="59494" name="Freeform 101"/>
            <p:cNvSpPr>
              <a:spLocks/>
            </p:cNvSpPr>
            <p:nvPr/>
          </p:nvSpPr>
          <p:spPr bwMode="auto">
            <a:xfrm>
              <a:off x="4517" y="2279"/>
              <a:ext cx="59" cy="34"/>
            </a:xfrm>
            <a:custGeom>
              <a:avLst/>
              <a:gdLst>
                <a:gd name="T0" fmla="*/ 44 w 59"/>
                <a:gd name="T1" fmla="*/ 33 h 34"/>
                <a:gd name="T2" fmla="*/ 58 w 59"/>
                <a:gd name="T3" fmla="*/ 17 h 34"/>
                <a:gd name="T4" fmla="*/ 58 w 59"/>
                <a:gd name="T5" fmla="*/ 3 h 34"/>
                <a:gd name="T6" fmla="*/ 0 w 59"/>
                <a:gd name="T7" fmla="*/ 3 h 34"/>
                <a:gd name="T8" fmla="*/ 0 w 59"/>
                <a:gd name="T9" fmla="*/ 17 h 34"/>
                <a:gd name="T10" fmla="*/ 15 w 59"/>
                <a:gd name="T11" fmla="*/ 0 h 34"/>
                <a:gd name="T12" fmla="*/ 44 w 59"/>
                <a:gd name="T13" fmla="*/ 33 h 34"/>
                <a:gd name="T14" fmla="*/ 58 w 59"/>
                <a:gd name="T15" fmla="*/ 27 h 34"/>
                <a:gd name="T16" fmla="*/ 58 w 59"/>
                <a:gd name="T17" fmla="*/ 17 h 34"/>
                <a:gd name="T18" fmla="*/ 44 w 59"/>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4"/>
                <a:gd name="T32" fmla="*/ 59 w 5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4">
                  <a:moveTo>
                    <a:pt x="44" y="33"/>
                  </a:moveTo>
                  <a:lnTo>
                    <a:pt x="58" y="17"/>
                  </a:lnTo>
                  <a:lnTo>
                    <a:pt x="58" y="3"/>
                  </a:lnTo>
                  <a:lnTo>
                    <a:pt x="0" y="3"/>
                  </a:lnTo>
                  <a:lnTo>
                    <a:pt x="0" y="17"/>
                  </a:lnTo>
                  <a:lnTo>
                    <a:pt x="15" y="0"/>
                  </a:lnTo>
                  <a:lnTo>
                    <a:pt x="44" y="33"/>
                  </a:lnTo>
                  <a:lnTo>
                    <a:pt x="58" y="27"/>
                  </a:lnTo>
                  <a:lnTo>
                    <a:pt x="58" y="17"/>
                  </a:lnTo>
                  <a:lnTo>
                    <a:pt x="44" y="33"/>
                  </a:lnTo>
                </a:path>
              </a:pathLst>
            </a:custGeom>
            <a:solidFill>
              <a:srgbClr val="000000"/>
            </a:solidFill>
            <a:ln w="12700" cap="rnd">
              <a:noFill/>
              <a:round/>
              <a:headEnd/>
              <a:tailEnd/>
            </a:ln>
          </p:spPr>
          <p:txBody>
            <a:bodyPr/>
            <a:lstStyle/>
            <a:p>
              <a:endParaRPr lang="en-US"/>
            </a:p>
          </p:txBody>
        </p:sp>
        <p:sp>
          <p:nvSpPr>
            <p:cNvPr id="59495" name="Freeform 102"/>
            <p:cNvSpPr>
              <a:spLocks/>
            </p:cNvSpPr>
            <p:nvPr/>
          </p:nvSpPr>
          <p:spPr bwMode="auto">
            <a:xfrm>
              <a:off x="4441" y="2279"/>
              <a:ext cx="117" cy="74"/>
            </a:xfrm>
            <a:custGeom>
              <a:avLst/>
              <a:gdLst>
                <a:gd name="T0" fmla="*/ 0 w 117"/>
                <a:gd name="T1" fmla="*/ 61 h 74"/>
                <a:gd name="T2" fmla="*/ 39 w 117"/>
                <a:gd name="T3" fmla="*/ 66 h 74"/>
                <a:gd name="T4" fmla="*/ 116 w 117"/>
                <a:gd name="T5" fmla="*/ 38 h 74"/>
                <a:gd name="T6" fmla="*/ 84 w 117"/>
                <a:gd name="T7" fmla="*/ 0 h 74"/>
                <a:gd name="T8" fmla="*/ 7 w 117"/>
                <a:gd name="T9" fmla="*/ 28 h 74"/>
                <a:gd name="T10" fmla="*/ 49 w 117"/>
                <a:gd name="T11" fmla="*/ 32 h 74"/>
                <a:gd name="T12" fmla="*/ 0 w 117"/>
                <a:gd name="T13" fmla="*/ 61 h 74"/>
                <a:gd name="T14" fmla="*/ 19 w 117"/>
                <a:gd name="T15" fmla="*/ 73 h 74"/>
                <a:gd name="T16" fmla="*/ 39 w 117"/>
                <a:gd name="T17" fmla="*/ 66 h 74"/>
                <a:gd name="T18" fmla="*/ 0 w 117"/>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4"/>
                <a:gd name="T32" fmla="*/ 117 w 11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4">
                  <a:moveTo>
                    <a:pt x="0" y="61"/>
                  </a:moveTo>
                  <a:lnTo>
                    <a:pt x="39" y="66"/>
                  </a:lnTo>
                  <a:lnTo>
                    <a:pt x="116" y="38"/>
                  </a:lnTo>
                  <a:lnTo>
                    <a:pt x="84" y="0"/>
                  </a:lnTo>
                  <a:lnTo>
                    <a:pt x="7" y="28"/>
                  </a:lnTo>
                  <a:lnTo>
                    <a:pt x="49" y="32"/>
                  </a:lnTo>
                  <a:lnTo>
                    <a:pt x="0" y="61"/>
                  </a:lnTo>
                  <a:lnTo>
                    <a:pt x="19" y="73"/>
                  </a:lnTo>
                  <a:lnTo>
                    <a:pt x="39" y="66"/>
                  </a:lnTo>
                  <a:lnTo>
                    <a:pt x="0" y="61"/>
                  </a:lnTo>
                </a:path>
              </a:pathLst>
            </a:custGeom>
            <a:solidFill>
              <a:srgbClr val="000000"/>
            </a:solidFill>
            <a:ln w="12700" cap="rnd">
              <a:noFill/>
              <a:round/>
              <a:headEnd/>
              <a:tailEnd/>
            </a:ln>
          </p:spPr>
          <p:txBody>
            <a:bodyPr/>
            <a:lstStyle/>
            <a:p>
              <a:endParaRPr lang="en-US"/>
            </a:p>
          </p:txBody>
        </p:sp>
        <p:sp>
          <p:nvSpPr>
            <p:cNvPr id="59496" name="Freeform 103"/>
            <p:cNvSpPr>
              <a:spLocks/>
            </p:cNvSpPr>
            <p:nvPr/>
          </p:nvSpPr>
          <p:spPr bwMode="auto">
            <a:xfrm>
              <a:off x="4391" y="2291"/>
              <a:ext cx="90" cy="49"/>
            </a:xfrm>
            <a:custGeom>
              <a:avLst/>
              <a:gdLst>
                <a:gd name="T0" fmla="*/ 0 w 90"/>
                <a:gd name="T1" fmla="*/ 14 h 49"/>
                <a:gd name="T2" fmla="*/ 9 w 90"/>
                <a:gd name="T3" fmla="*/ 29 h 49"/>
                <a:gd name="T4" fmla="*/ 42 w 90"/>
                <a:gd name="T5" fmla="*/ 48 h 49"/>
                <a:gd name="T6" fmla="*/ 89 w 90"/>
                <a:gd name="T7" fmla="*/ 21 h 49"/>
                <a:gd name="T8" fmla="*/ 56 w 90"/>
                <a:gd name="T9" fmla="*/ 0 h 49"/>
                <a:gd name="T10" fmla="*/ 65 w 90"/>
                <a:gd name="T11" fmla="*/ 14 h 49"/>
                <a:gd name="T12" fmla="*/ 0 w 90"/>
                <a:gd name="T13" fmla="*/ 14 h 49"/>
                <a:gd name="T14" fmla="*/ 0 w 90"/>
                <a:gd name="T15" fmla="*/ 22 h 49"/>
                <a:gd name="T16" fmla="*/ 9 w 90"/>
                <a:gd name="T17" fmla="*/ 29 h 49"/>
                <a:gd name="T18" fmla="*/ 0 w 90"/>
                <a:gd name="T19" fmla="*/ 1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9"/>
                <a:gd name="T32" fmla="*/ 90 w 9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9">
                  <a:moveTo>
                    <a:pt x="0" y="14"/>
                  </a:moveTo>
                  <a:lnTo>
                    <a:pt x="9" y="29"/>
                  </a:lnTo>
                  <a:lnTo>
                    <a:pt x="42" y="48"/>
                  </a:lnTo>
                  <a:lnTo>
                    <a:pt x="89" y="21"/>
                  </a:lnTo>
                  <a:lnTo>
                    <a:pt x="56" y="0"/>
                  </a:lnTo>
                  <a:lnTo>
                    <a:pt x="65" y="14"/>
                  </a:lnTo>
                  <a:lnTo>
                    <a:pt x="0" y="14"/>
                  </a:lnTo>
                  <a:lnTo>
                    <a:pt x="0" y="22"/>
                  </a:lnTo>
                  <a:lnTo>
                    <a:pt x="9" y="29"/>
                  </a:lnTo>
                  <a:lnTo>
                    <a:pt x="0" y="14"/>
                  </a:lnTo>
                </a:path>
              </a:pathLst>
            </a:custGeom>
            <a:solidFill>
              <a:srgbClr val="000000"/>
            </a:solidFill>
            <a:ln w="12700" cap="rnd">
              <a:noFill/>
              <a:round/>
              <a:headEnd/>
              <a:tailEnd/>
            </a:ln>
          </p:spPr>
          <p:txBody>
            <a:bodyPr/>
            <a:lstStyle/>
            <a:p>
              <a:endParaRPr lang="en-US"/>
            </a:p>
          </p:txBody>
        </p:sp>
        <p:sp>
          <p:nvSpPr>
            <p:cNvPr id="59497" name="Freeform 104"/>
            <p:cNvSpPr>
              <a:spLocks/>
            </p:cNvSpPr>
            <p:nvPr/>
          </p:nvSpPr>
          <p:spPr bwMode="auto">
            <a:xfrm>
              <a:off x="4035" y="1924"/>
              <a:ext cx="72" cy="40"/>
            </a:xfrm>
            <a:custGeom>
              <a:avLst/>
              <a:gdLst>
                <a:gd name="T0" fmla="*/ 0 w 72"/>
                <a:gd name="T1" fmla="*/ 13 h 40"/>
                <a:gd name="T2" fmla="*/ 9 w 72"/>
                <a:gd name="T3" fmla="*/ 28 h 40"/>
                <a:gd name="T4" fmla="*/ 28 w 72"/>
                <a:gd name="T5" fmla="*/ 39 h 40"/>
                <a:gd name="T6" fmla="*/ 71 w 72"/>
                <a:gd name="T7" fmla="*/ 12 h 40"/>
                <a:gd name="T8" fmla="*/ 52 w 72"/>
                <a:gd name="T9" fmla="*/ 0 h 40"/>
                <a:gd name="T10" fmla="*/ 60 w 72"/>
                <a:gd name="T11" fmla="*/ 13 h 40"/>
                <a:gd name="T12" fmla="*/ 0 w 72"/>
                <a:gd name="T13" fmla="*/ 13 h 40"/>
                <a:gd name="T14" fmla="*/ 0 w 72"/>
                <a:gd name="T15" fmla="*/ 23 h 40"/>
                <a:gd name="T16" fmla="*/ 9 w 72"/>
                <a:gd name="T17" fmla="*/ 28 h 40"/>
                <a:gd name="T18" fmla="*/ 0 w 72"/>
                <a:gd name="T19" fmla="*/ 13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0"/>
                <a:gd name="T32" fmla="*/ 72 w 7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0">
                  <a:moveTo>
                    <a:pt x="0" y="13"/>
                  </a:moveTo>
                  <a:lnTo>
                    <a:pt x="9" y="28"/>
                  </a:lnTo>
                  <a:lnTo>
                    <a:pt x="28" y="39"/>
                  </a:lnTo>
                  <a:lnTo>
                    <a:pt x="71" y="12"/>
                  </a:lnTo>
                  <a:lnTo>
                    <a:pt x="52" y="0"/>
                  </a:lnTo>
                  <a:lnTo>
                    <a:pt x="60" y="13"/>
                  </a:lnTo>
                  <a:lnTo>
                    <a:pt x="0" y="13"/>
                  </a:lnTo>
                  <a:lnTo>
                    <a:pt x="0" y="23"/>
                  </a:lnTo>
                  <a:lnTo>
                    <a:pt x="9" y="28"/>
                  </a:lnTo>
                  <a:lnTo>
                    <a:pt x="0" y="13"/>
                  </a:lnTo>
                </a:path>
              </a:pathLst>
            </a:custGeom>
            <a:solidFill>
              <a:srgbClr val="000000"/>
            </a:solidFill>
            <a:ln w="12700" cap="rnd">
              <a:noFill/>
              <a:round/>
              <a:headEnd/>
              <a:tailEnd/>
            </a:ln>
          </p:spPr>
          <p:txBody>
            <a:bodyPr/>
            <a:lstStyle/>
            <a:p>
              <a:endParaRPr lang="en-US"/>
            </a:p>
          </p:txBody>
        </p:sp>
        <p:sp>
          <p:nvSpPr>
            <p:cNvPr id="59498" name="Freeform 105"/>
            <p:cNvSpPr>
              <a:spLocks/>
            </p:cNvSpPr>
            <p:nvPr/>
          </p:nvSpPr>
          <p:spPr bwMode="auto">
            <a:xfrm>
              <a:off x="4035" y="1908"/>
              <a:ext cx="59" cy="32"/>
            </a:xfrm>
            <a:custGeom>
              <a:avLst/>
              <a:gdLst>
                <a:gd name="T0" fmla="*/ 15 w 59"/>
                <a:gd name="T1" fmla="*/ 0 h 32"/>
                <a:gd name="T2" fmla="*/ 0 w 59"/>
                <a:gd name="T3" fmla="*/ 15 h 32"/>
                <a:gd name="T4" fmla="*/ 0 w 59"/>
                <a:gd name="T5" fmla="*/ 25 h 32"/>
                <a:gd name="T6" fmla="*/ 58 w 59"/>
                <a:gd name="T7" fmla="*/ 25 h 32"/>
                <a:gd name="T8" fmla="*/ 58 w 59"/>
                <a:gd name="T9" fmla="*/ 15 h 32"/>
                <a:gd name="T10" fmla="*/ 44 w 59"/>
                <a:gd name="T11" fmla="*/ 31 h 32"/>
                <a:gd name="T12" fmla="*/ 15 w 59"/>
                <a:gd name="T13" fmla="*/ 0 h 32"/>
                <a:gd name="T14" fmla="*/ 0 w 59"/>
                <a:gd name="T15" fmla="*/ 5 h 32"/>
                <a:gd name="T16" fmla="*/ 0 w 59"/>
                <a:gd name="T17" fmla="*/ 15 h 32"/>
                <a:gd name="T18" fmla="*/ 15 w 5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2"/>
                <a:gd name="T32" fmla="*/ 59 w 5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2">
                  <a:moveTo>
                    <a:pt x="15" y="0"/>
                  </a:moveTo>
                  <a:lnTo>
                    <a:pt x="0" y="15"/>
                  </a:lnTo>
                  <a:lnTo>
                    <a:pt x="0" y="25"/>
                  </a:lnTo>
                  <a:lnTo>
                    <a:pt x="58" y="25"/>
                  </a:lnTo>
                  <a:lnTo>
                    <a:pt x="58" y="15"/>
                  </a:lnTo>
                  <a:lnTo>
                    <a:pt x="44" y="31"/>
                  </a:lnTo>
                  <a:lnTo>
                    <a:pt x="15" y="0"/>
                  </a:lnTo>
                  <a:lnTo>
                    <a:pt x="0" y="5"/>
                  </a:lnTo>
                  <a:lnTo>
                    <a:pt x="0" y="15"/>
                  </a:lnTo>
                  <a:lnTo>
                    <a:pt x="15" y="0"/>
                  </a:lnTo>
                </a:path>
              </a:pathLst>
            </a:custGeom>
            <a:solidFill>
              <a:srgbClr val="000000"/>
            </a:solidFill>
            <a:ln w="12700" cap="rnd">
              <a:noFill/>
              <a:round/>
              <a:headEnd/>
              <a:tailEnd/>
            </a:ln>
          </p:spPr>
          <p:txBody>
            <a:bodyPr/>
            <a:lstStyle/>
            <a:p>
              <a:endParaRPr lang="en-US"/>
            </a:p>
          </p:txBody>
        </p:sp>
        <p:sp>
          <p:nvSpPr>
            <p:cNvPr id="59499" name="Freeform 106"/>
            <p:cNvSpPr>
              <a:spLocks/>
            </p:cNvSpPr>
            <p:nvPr/>
          </p:nvSpPr>
          <p:spPr bwMode="auto">
            <a:xfrm>
              <a:off x="4053" y="1866"/>
              <a:ext cx="120" cy="74"/>
            </a:xfrm>
            <a:custGeom>
              <a:avLst/>
              <a:gdLst>
                <a:gd name="T0" fmla="*/ 119 w 120"/>
                <a:gd name="T1" fmla="*/ 12 h 74"/>
                <a:gd name="T2" fmla="*/ 79 w 120"/>
                <a:gd name="T3" fmla="*/ 9 h 74"/>
                <a:gd name="T4" fmla="*/ 0 w 120"/>
                <a:gd name="T5" fmla="*/ 37 h 74"/>
                <a:gd name="T6" fmla="*/ 33 w 120"/>
                <a:gd name="T7" fmla="*/ 73 h 74"/>
                <a:gd name="T8" fmla="*/ 112 w 120"/>
                <a:gd name="T9" fmla="*/ 45 h 74"/>
                <a:gd name="T10" fmla="*/ 72 w 120"/>
                <a:gd name="T11" fmla="*/ 42 h 74"/>
                <a:gd name="T12" fmla="*/ 119 w 120"/>
                <a:gd name="T13" fmla="*/ 12 h 74"/>
                <a:gd name="T14" fmla="*/ 100 w 120"/>
                <a:gd name="T15" fmla="*/ 0 h 74"/>
                <a:gd name="T16" fmla="*/ 79 w 120"/>
                <a:gd name="T17" fmla="*/ 9 h 74"/>
                <a:gd name="T18" fmla="*/ 119 w 120"/>
                <a:gd name="T19" fmla="*/ 1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119" y="12"/>
                  </a:moveTo>
                  <a:lnTo>
                    <a:pt x="79" y="9"/>
                  </a:lnTo>
                  <a:lnTo>
                    <a:pt x="0" y="37"/>
                  </a:lnTo>
                  <a:lnTo>
                    <a:pt x="33" y="73"/>
                  </a:lnTo>
                  <a:lnTo>
                    <a:pt x="112" y="45"/>
                  </a:lnTo>
                  <a:lnTo>
                    <a:pt x="72" y="42"/>
                  </a:lnTo>
                  <a:lnTo>
                    <a:pt x="119" y="12"/>
                  </a:lnTo>
                  <a:lnTo>
                    <a:pt x="100" y="0"/>
                  </a:lnTo>
                  <a:lnTo>
                    <a:pt x="79" y="9"/>
                  </a:lnTo>
                  <a:lnTo>
                    <a:pt x="119" y="12"/>
                  </a:lnTo>
                </a:path>
              </a:pathLst>
            </a:custGeom>
            <a:solidFill>
              <a:srgbClr val="000000"/>
            </a:solidFill>
            <a:ln w="12700" cap="rnd">
              <a:noFill/>
              <a:round/>
              <a:headEnd/>
              <a:tailEnd/>
            </a:ln>
          </p:spPr>
          <p:txBody>
            <a:bodyPr/>
            <a:lstStyle/>
            <a:p>
              <a:endParaRPr lang="en-US"/>
            </a:p>
          </p:txBody>
        </p:sp>
        <p:sp>
          <p:nvSpPr>
            <p:cNvPr id="59500" name="Freeform 107"/>
            <p:cNvSpPr>
              <a:spLocks/>
            </p:cNvSpPr>
            <p:nvPr/>
          </p:nvSpPr>
          <p:spPr bwMode="auto">
            <a:xfrm>
              <a:off x="4135" y="1879"/>
              <a:ext cx="75" cy="41"/>
            </a:xfrm>
            <a:custGeom>
              <a:avLst/>
              <a:gdLst>
                <a:gd name="T0" fmla="*/ 74 w 75"/>
                <a:gd name="T1" fmla="*/ 27 h 41"/>
                <a:gd name="T2" fmla="*/ 65 w 75"/>
                <a:gd name="T3" fmla="*/ 13 h 41"/>
                <a:gd name="T4" fmla="*/ 44 w 75"/>
                <a:gd name="T5" fmla="*/ 0 h 41"/>
                <a:gd name="T6" fmla="*/ 0 w 75"/>
                <a:gd name="T7" fmla="*/ 28 h 41"/>
                <a:gd name="T8" fmla="*/ 20 w 75"/>
                <a:gd name="T9" fmla="*/ 40 h 41"/>
                <a:gd name="T10" fmla="*/ 11 w 75"/>
                <a:gd name="T11" fmla="*/ 27 h 41"/>
                <a:gd name="T12" fmla="*/ 74 w 75"/>
                <a:gd name="T13" fmla="*/ 27 h 41"/>
                <a:gd name="T14" fmla="*/ 74 w 75"/>
                <a:gd name="T15" fmla="*/ 19 h 41"/>
                <a:gd name="T16" fmla="*/ 65 w 75"/>
                <a:gd name="T17" fmla="*/ 13 h 41"/>
                <a:gd name="T18" fmla="*/ 74 w 75"/>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74" y="27"/>
                  </a:moveTo>
                  <a:lnTo>
                    <a:pt x="65" y="13"/>
                  </a:lnTo>
                  <a:lnTo>
                    <a:pt x="44" y="0"/>
                  </a:lnTo>
                  <a:lnTo>
                    <a:pt x="0" y="28"/>
                  </a:lnTo>
                  <a:lnTo>
                    <a:pt x="20" y="40"/>
                  </a:lnTo>
                  <a:lnTo>
                    <a:pt x="11" y="27"/>
                  </a:lnTo>
                  <a:lnTo>
                    <a:pt x="74" y="27"/>
                  </a:lnTo>
                  <a:lnTo>
                    <a:pt x="74" y="19"/>
                  </a:lnTo>
                  <a:lnTo>
                    <a:pt x="65" y="13"/>
                  </a:lnTo>
                  <a:lnTo>
                    <a:pt x="74" y="27"/>
                  </a:lnTo>
                </a:path>
              </a:pathLst>
            </a:custGeom>
            <a:solidFill>
              <a:srgbClr val="000000"/>
            </a:solidFill>
            <a:ln w="12700" cap="rnd">
              <a:noFill/>
              <a:round/>
              <a:headEnd/>
              <a:tailEnd/>
            </a:ln>
          </p:spPr>
          <p:txBody>
            <a:bodyPr/>
            <a:lstStyle/>
            <a:p>
              <a:endParaRPr lang="en-US"/>
            </a:p>
          </p:txBody>
        </p:sp>
        <p:sp>
          <p:nvSpPr>
            <p:cNvPr id="59501" name="Freeform 108"/>
            <p:cNvSpPr>
              <a:spLocks/>
            </p:cNvSpPr>
            <p:nvPr/>
          </p:nvSpPr>
          <p:spPr bwMode="auto">
            <a:xfrm>
              <a:off x="4148" y="1903"/>
              <a:ext cx="62" cy="34"/>
            </a:xfrm>
            <a:custGeom>
              <a:avLst/>
              <a:gdLst>
                <a:gd name="T0" fmla="*/ 46 w 62"/>
                <a:gd name="T1" fmla="*/ 33 h 34"/>
                <a:gd name="T2" fmla="*/ 61 w 62"/>
                <a:gd name="T3" fmla="*/ 17 h 34"/>
                <a:gd name="T4" fmla="*/ 61 w 62"/>
                <a:gd name="T5" fmla="*/ 8 h 34"/>
                <a:gd name="T6" fmla="*/ 0 w 62"/>
                <a:gd name="T7" fmla="*/ 8 h 34"/>
                <a:gd name="T8" fmla="*/ 0 w 62"/>
                <a:gd name="T9" fmla="*/ 17 h 34"/>
                <a:gd name="T10" fmla="*/ 17 w 62"/>
                <a:gd name="T11" fmla="*/ 0 h 34"/>
                <a:gd name="T12" fmla="*/ 46 w 62"/>
                <a:gd name="T13" fmla="*/ 33 h 34"/>
                <a:gd name="T14" fmla="*/ 61 w 62"/>
                <a:gd name="T15" fmla="*/ 28 h 34"/>
                <a:gd name="T16" fmla="*/ 61 w 62"/>
                <a:gd name="T17" fmla="*/ 17 h 34"/>
                <a:gd name="T18" fmla="*/ 46 w 62"/>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46" y="33"/>
                  </a:moveTo>
                  <a:lnTo>
                    <a:pt x="61" y="17"/>
                  </a:lnTo>
                  <a:lnTo>
                    <a:pt x="61" y="8"/>
                  </a:lnTo>
                  <a:lnTo>
                    <a:pt x="0" y="8"/>
                  </a:lnTo>
                  <a:lnTo>
                    <a:pt x="0" y="17"/>
                  </a:lnTo>
                  <a:lnTo>
                    <a:pt x="17" y="0"/>
                  </a:lnTo>
                  <a:lnTo>
                    <a:pt x="46" y="33"/>
                  </a:lnTo>
                  <a:lnTo>
                    <a:pt x="61" y="28"/>
                  </a:lnTo>
                  <a:lnTo>
                    <a:pt x="61" y="17"/>
                  </a:lnTo>
                  <a:lnTo>
                    <a:pt x="46" y="33"/>
                  </a:lnTo>
                </a:path>
              </a:pathLst>
            </a:custGeom>
            <a:solidFill>
              <a:srgbClr val="000000"/>
            </a:solidFill>
            <a:ln w="12700" cap="rnd">
              <a:noFill/>
              <a:round/>
              <a:headEnd/>
              <a:tailEnd/>
            </a:ln>
          </p:spPr>
          <p:txBody>
            <a:bodyPr/>
            <a:lstStyle/>
            <a:p>
              <a:endParaRPr lang="en-US"/>
            </a:p>
          </p:txBody>
        </p:sp>
        <p:sp>
          <p:nvSpPr>
            <p:cNvPr id="59502" name="Freeform 109"/>
            <p:cNvSpPr>
              <a:spLocks/>
            </p:cNvSpPr>
            <p:nvPr/>
          </p:nvSpPr>
          <p:spPr bwMode="auto">
            <a:xfrm>
              <a:off x="4069" y="1903"/>
              <a:ext cx="123" cy="74"/>
            </a:xfrm>
            <a:custGeom>
              <a:avLst/>
              <a:gdLst>
                <a:gd name="T0" fmla="*/ 0 w 123"/>
                <a:gd name="T1" fmla="*/ 61 h 74"/>
                <a:gd name="T2" fmla="*/ 40 w 123"/>
                <a:gd name="T3" fmla="*/ 66 h 74"/>
                <a:gd name="T4" fmla="*/ 122 w 123"/>
                <a:gd name="T5" fmla="*/ 38 h 74"/>
                <a:gd name="T6" fmla="*/ 89 w 123"/>
                <a:gd name="T7" fmla="*/ 0 h 74"/>
                <a:gd name="T8" fmla="*/ 7 w 123"/>
                <a:gd name="T9" fmla="*/ 28 h 74"/>
                <a:gd name="T10" fmla="*/ 47 w 123"/>
                <a:gd name="T11" fmla="*/ 32 h 74"/>
                <a:gd name="T12" fmla="*/ 0 w 123"/>
                <a:gd name="T13" fmla="*/ 61 h 74"/>
                <a:gd name="T14" fmla="*/ 19 w 123"/>
                <a:gd name="T15" fmla="*/ 73 h 74"/>
                <a:gd name="T16" fmla="*/ 40 w 123"/>
                <a:gd name="T17" fmla="*/ 66 h 74"/>
                <a:gd name="T18" fmla="*/ 0 w 123"/>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4"/>
                <a:gd name="T32" fmla="*/ 123 w 1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4">
                  <a:moveTo>
                    <a:pt x="0" y="61"/>
                  </a:moveTo>
                  <a:lnTo>
                    <a:pt x="40" y="66"/>
                  </a:lnTo>
                  <a:lnTo>
                    <a:pt x="122" y="38"/>
                  </a:lnTo>
                  <a:lnTo>
                    <a:pt x="89" y="0"/>
                  </a:lnTo>
                  <a:lnTo>
                    <a:pt x="7" y="28"/>
                  </a:lnTo>
                  <a:lnTo>
                    <a:pt x="47" y="32"/>
                  </a:lnTo>
                  <a:lnTo>
                    <a:pt x="0" y="61"/>
                  </a:lnTo>
                  <a:lnTo>
                    <a:pt x="19" y="73"/>
                  </a:lnTo>
                  <a:lnTo>
                    <a:pt x="40" y="66"/>
                  </a:lnTo>
                  <a:lnTo>
                    <a:pt x="0" y="61"/>
                  </a:lnTo>
                </a:path>
              </a:pathLst>
            </a:custGeom>
            <a:solidFill>
              <a:srgbClr val="000000"/>
            </a:solidFill>
            <a:ln w="12700" cap="rnd">
              <a:noFill/>
              <a:round/>
              <a:headEnd/>
              <a:tailEnd/>
            </a:ln>
          </p:spPr>
          <p:txBody>
            <a:bodyPr/>
            <a:lstStyle/>
            <a:p>
              <a:endParaRPr lang="en-US"/>
            </a:p>
          </p:txBody>
        </p:sp>
        <p:sp>
          <p:nvSpPr>
            <p:cNvPr id="59503" name="Freeform 110"/>
            <p:cNvSpPr>
              <a:spLocks/>
            </p:cNvSpPr>
            <p:nvPr/>
          </p:nvSpPr>
          <p:spPr bwMode="auto">
            <a:xfrm>
              <a:off x="4127" y="1914"/>
              <a:ext cx="122" cy="73"/>
            </a:xfrm>
            <a:custGeom>
              <a:avLst/>
              <a:gdLst>
                <a:gd name="T0" fmla="*/ 121 w 122"/>
                <a:gd name="T1" fmla="*/ 10 h 73"/>
                <a:gd name="T2" fmla="*/ 81 w 122"/>
                <a:gd name="T3" fmla="*/ 7 h 73"/>
                <a:gd name="T4" fmla="*/ 0 w 122"/>
                <a:gd name="T5" fmla="*/ 35 h 73"/>
                <a:gd name="T6" fmla="*/ 33 w 122"/>
                <a:gd name="T7" fmla="*/ 72 h 73"/>
                <a:gd name="T8" fmla="*/ 114 w 122"/>
                <a:gd name="T9" fmla="*/ 44 h 73"/>
                <a:gd name="T10" fmla="*/ 74 w 122"/>
                <a:gd name="T11" fmla="*/ 41 h 73"/>
                <a:gd name="T12" fmla="*/ 121 w 122"/>
                <a:gd name="T13" fmla="*/ 10 h 73"/>
                <a:gd name="T14" fmla="*/ 102 w 122"/>
                <a:gd name="T15" fmla="*/ 0 h 73"/>
                <a:gd name="T16" fmla="*/ 81 w 122"/>
                <a:gd name="T17" fmla="*/ 7 h 73"/>
                <a:gd name="T18" fmla="*/ 121 w 122"/>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121" y="10"/>
                  </a:moveTo>
                  <a:lnTo>
                    <a:pt x="81" y="7"/>
                  </a:lnTo>
                  <a:lnTo>
                    <a:pt x="0" y="35"/>
                  </a:lnTo>
                  <a:lnTo>
                    <a:pt x="33" y="72"/>
                  </a:lnTo>
                  <a:lnTo>
                    <a:pt x="114" y="44"/>
                  </a:lnTo>
                  <a:lnTo>
                    <a:pt x="74" y="41"/>
                  </a:lnTo>
                  <a:lnTo>
                    <a:pt x="121" y="10"/>
                  </a:lnTo>
                  <a:lnTo>
                    <a:pt x="102" y="0"/>
                  </a:lnTo>
                  <a:lnTo>
                    <a:pt x="81" y="7"/>
                  </a:lnTo>
                  <a:lnTo>
                    <a:pt x="121" y="10"/>
                  </a:lnTo>
                </a:path>
              </a:pathLst>
            </a:custGeom>
            <a:solidFill>
              <a:srgbClr val="000000"/>
            </a:solidFill>
            <a:ln w="12700" cap="rnd">
              <a:noFill/>
              <a:round/>
              <a:headEnd/>
              <a:tailEnd/>
            </a:ln>
          </p:spPr>
          <p:txBody>
            <a:bodyPr/>
            <a:lstStyle/>
            <a:p>
              <a:endParaRPr lang="en-US"/>
            </a:p>
          </p:txBody>
        </p:sp>
        <p:sp>
          <p:nvSpPr>
            <p:cNvPr id="59504" name="Freeform 111"/>
            <p:cNvSpPr>
              <a:spLocks/>
            </p:cNvSpPr>
            <p:nvPr/>
          </p:nvSpPr>
          <p:spPr bwMode="auto">
            <a:xfrm>
              <a:off x="4212" y="1926"/>
              <a:ext cx="72" cy="39"/>
            </a:xfrm>
            <a:custGeom>
              <a:avLst/>
              <a:gdLst>
                <a:gd name="T0" fmla="*/ 71 w 72"/>
                <a:gd name="T1" fmla="*/ 25 h 39"/>
                <a:gd name="T2" fmla="*/ 62 w 72"/>
                <a:gd name="T3" fmla="*/ 12 h 39"/>
                <a:gd name="T4" fmla="*/ 43 w 72"/>
                <a:gd name="T5" fmla="*/ 0 h 39"/>
                <a:gd name="T6" fmla="*/ 0 w 72"/>
                <a:gd name="T7" fmla="*/ 28 h 39"/>
                <a:gd name="T8" fmla="*/ 19 w 72"/>
                <a:gd name="T9" fmla="*/ 38 h 39"/>
                <a:gd name="T10" fmla="*/ 11 w 72"/>
                <a:gd name="T11" fmla="*/ 25 h 39"/>
                <a:gd name="T12" fmla="*/ 71 w 72"/>
                <a:gd name="T13" fmla="*/ 25 h 39"/>
                <a:gd name="T14" fmla="*/ 71 w 72"/>
                <a:gd name="T15" fmla="*/ 17 h 39"/>
                <a:gd name="T16" fmla="*/ 62 w 72"/>
                <a:gd name="T17" fmla="*/ 12 h 39"/>
                <a:gd name="T18" fmla="*/ 71 w 72"/>
                <a:gd name="T19" fmla="*/ 2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71" y="25"/>
                  </a:moveTo>
                  <a:lnTo>
                    <a:pt x="62" y="12"/>
                  </a:lnTo>
                  <a:lnTo>
                    <a:pt x="43" y="0"/>
                  </a:lnTo>
                  <a:lnTo>
                    <a:pt x="0" y="28"/>
                  </a:lnTo>
                  <a:lnTo>
                    <a:pt x="19" y="38"/>
                  </a:lnTo>
                  <a:lnTo>
                    <a:pt x="11" y="25"/>
                  </a:lnTo>
                  <a:lnTo>
                    <a:pt x="71" y="25"/>
                  </a:lnTo>
                  <a:lnTo>
                    <a:pt x="71" y="17"/>
                  </a:lnTo>
                  <a:lnTo>
                    <a:pt x="62" y="12"/>
                  </a:lnTo>
                  <a:lnTo>
                    <a:pt x="71" y="25"/>
                  </a:lnTo>
                </a:path>
              </a:pathLst>
            </a:custGeom>
            <a:solidFill>
              <a:srgbClr val="000000"/>
            </a:solidFill>
            <a:ln w="12700" cap="rnd">
              <a:noFill/>
              <a:round/>
              <a:headEnd/>
              <a:tailEnd/>
            </a:ln>
          </p:spPr>
          <p:txBody>
            <a:bodyPr/>
            <a:lstStyle/>
            <a:p>
              <a:endParaRPr lang="en-US"/>
            </a:p>
          </p:txBody>
        </p:sp>
        <p:sp>
          <p:nvSpPr>
            <p:cNvPr id="59505" name="Freeform 112"/>
            <p:cNvSpPr>
              <a:spLocks/>
            </p:cNvSpPr>
            <p:nvPr/>
          </p:nvSpPr>
          <p:spPr bwMode="auto">
            <a:xfrm>
              <a:off x="4225" y="1949"/>
              <a:ext cx="59" cy="33"/>
            </a:xfrm>
            <a:custGeom>
              <a:avLst/>
              <a:gdLst>
                <a:gd name="T0" fmla="*/ 44 w 59"/>
                <a:gd name="T1" fmla="*/ 32 h 33"/>
                <a:gd name="T2" fmla="*/ 58 w 59"/>
                <a:gd name="T3" fmla="*/ 17 h 33"/>
                <a:gd name="T4" fmla="*/ 58 w 59"/>
                <a:gd name="T5" fmla="*/ 6 h 33"/>
                <a:gd name="T6" fmla="*/ 0 w 59"/>
                <a:gd name="T7" fmla="*/ 6 h 33"/>
                <a:gd name="T8" fmla="*/ 0 w 59"/>
                <a:gd name="T9" fmla="*/ 17 h 33"/>
                <a:gd name="T10" fmla="*/ 15 w 59"/>
                <a:gd name="T11" fmla="*/ 0 h 33"/>
                <a:gd name="T12" fmla="*/ 44 w 59"/>
                <a:gd name="T13" fmla="*/ 32 h 33"/>
                <a:gd name="T14" fmla="*/ 58 w 59"/>
                <a:gd name="T15" fmla="*/ 27 h 33"/>
                <a:gd name="T16" fmla="*/ 58 w 59"/>
                <a:gd name="T17" fmla="*/ 17 h 33"/>
                <a:gd name="T18" fmla="*/ 44 w 59"/>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44" y="32"/>
                  </a:moveTo>
                  <a:lnTo>
                    <a:pt x="58" y="17"/>
                  </a:lnTo>
                  <a:lnTo>
                    <a:pt x="58" y="6"/>
                  </a:lnTo>
                  <a:lnTo>
                    <a:pt x="0" y="6"/>
                  </a:lnTo>
                  <a:lnTo>
                    <a:pt x="0" y="17"/>
                  </a:lnTo>
                  <a:lnTo>
                    <a:pt x="15" y="0"/>
                  </a:lnTo>
                  <a:lnTo>
                    <a:pt x="44" y="32"/>
                  </a:lnTo>
                  <a:lnTo>
                    <a:pt x="58" y="27"/>
                  </a:lnTo>
                  <a:lnTo>
                    <a:pt x="58" y="17"/>
                  </a:lnTo>
                  <a:lnTo>
                    <a:pt x="44" y="32"/>
                  </a:lnTo>
                </a:path>
              </a:pathLst>
            </a:custGeom>
            <a:solidFill>
              <a:srgbClr val="000000"/>
            </a:solidFill>
            <a:ln w="12700" cap="rnd">
              <a:noFill/>
              <a:round/>
              <a:headEnd/>
              <a:tailEnd/>
            </a:ln>
          </p:spPr>
          <p:txBody>
            <a:bodyPr/>
            <a:lstStyle/>
            <a:p>
              <a:endParaRPr lang="en-US"/>
            </a:p>
          </p:txBody>
        </p:sp>
        <p:sp>
          <p:nvSpPr>
            <p:cNvPr id="59506" name="Freeform 113"/>
            <p:cNvSpPr>
              <a:spLocks/>
            </p:cNvSpPr>
            <p:nvPr/>
          </p:nvSpPr>
          <p:spPr bwMode="auto">
            <a:xfrm>
              <a:off x="4143" y="1949"/>
              <a:ext cx="122" cy="73"/>
            </a:xfrm>
            <a:custGeom>
              <a:avLst/>
              <a:gdLst>
                <a:gd name="T0" fmla="*/ 0 w 122"/>
                <a:gd name="T1" fmla="*/ 62 h 73"/>
                <a:gd name="T2" fmla="*/ 40 w 122"/>
                <a:gd name="T3" fmla="*/ 65 h 73"/>
                <a:gd name="T4" fmla="*/ 121 w 122"/>
                <a:gd name="T5" fmla="*/ 37 h 73"/>
                <a:gd name="T6" fmla="*/ 88 w 122"/>
                <a:gd name="T7" fmla="*/ 0 h 73"/>
                <a:gd name="T8" fmla="*/ 7 w 122"/>
                <a:gd name="T9" fmla="*/ 28 h 73"/>
                <a:gd name="T10" fmla="*/ 47 w 122"/>
                <a:gd name="T11" fmla="*/ 31 h 73"/>
                <a:gd name="T12" fmla="*/ 0 w 122"/>
                <a:gd name="T13" fmla="*/ 62 h 73"/>
                <a:gd name="T14" fmla="*/ 19 w 122"/>
                <a:gd name="T15" fmla="*/ 72 h 73"/>
                <a:gd name="T16" fmla="*/ 40 w 122"/>
                <a:gd name="T17" fmla="*/ 65 h 73"/>
                <a:gd name="T18" fmla="*/ 0 w 12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0" y="62"/>
                  </a:moveTo>
                  <a:lnTo>
                    <a:pt x="40" y="65"/>
                  </a:lnTo>
                  <a:lnTo>
                    <a:pt x="121" y="37"/>
                  </a:lnTo>
                  <a:lnTo>
                    <a:pt x="88" y="0"/>
                  </a:lnTo>
                  <a:lnTo>
                    <a:pt x="7" y="28"/>
                  </a:lnTo>
                  <a:lnTo>
                    <a:pt x="47" y="31"/>
                  </a:lnTo>
                  <a:lnTo>
                    <a:pt x="0" y="62"/>
                  </a:lnTo>
                  <a:lnTo>
                    <a:pt x="19" y="72"/>
                  </a:lnTo>
                  <a:lnTo>
                    <a:pt x="40" y="65"/>
                  </a:lnTo>
                  <a:lnTo>
                    <a:pt x="0" y="62"/>
                  </a:lnTo>
                </a:path>
              </a:pathLst>
            </a:custGeom>
            <a:solidFill>
              <a:srgbClr val="000000"/>
            </a:solidFill>
            <a:ln w="12700" cap="rnd">
              <a:noFill/>
              <a:round/>
              <a:headEnd/>
              <a:tailEnd/>
            </a:ln>
          </p:spPr>
          <p:txBody>
            <a:bodyPr/>
            <a:lstStyle/>
            <a:p>
              <a:endParaRPr lang="en-US"/>
            </a:p>
          </p:txBody>
        </p:sp>
        <p:sp>
          <p:nvSpPr>
            <p:cNvPr id="59507" name="Freeform 114"/>
            <p:cNvSpPr>
              <a:spLocks/>
            </p:cNvSpPr>
            <p:nvPr/>
          </p:nvSpPr>
          <p:spPr bwMode="auto">
            <a:xfrm>
              <a:off x="4109" y="1971"/>
              <a:ext cx="72" cy="39"/>
            </a:xfrm>
            <a:custGeom>
              <a:avLst/>
              <a:gdLst>
                <a:gd name="T0" fmla="*/ 0 w 72"/>
                <a:gd name="T1" fmla="*/ 13 h 39"/>
                <a:gd name="T2" fmla="*/ 9 w 72"/>
                <a:gd name="T3" fmla="*/ 28 h 39"/>
                <a:gd name="T4" fmla="*/ 28 w 72"/>
                <a:gd name="T5" fmla="*/ 38 h 39"/>
                <a:gd name="T6" fmla="*/ 71 w 72"/>
                <a:gd name="T7" fmla="*/ 10 h 39"/>
                <a:gd name="T8" fmla="*/ 52 w 72"/>
                <a:gd name="T9" fmla="*/ 0 h 39"/>
                <a:gd name="T10" fmla="*/ 62 w 72"/>
                <a:gd name="T11" fmla="*/ 13 h 39"/>
                <a:gd name="T12" fmla="*/ 0 w 72"/>
                <a:gd name="T13" fmla="*/ 13 h 39"/>
                <a:gd name="T14" fmla="*/ 0 w 72"/>
                <a:gd name="T15" fmla="*/ 22 h 39"/>
                <a:gd name="T16" fmla="*/ 9 w 72"/>
                <a:gd name="T17" fmla="*/ 28 h 39"/>
                <a:gd name="T18" fmla="*/ 0 w 72"/>
                <a:gd name="T19" fmla="*/ 1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0" y="13"/>
                  </a:moveTo>
                  <a:lnTo>
                    <a:pt x="9" y="28"/>
                  </a:lnTo>
                  <a:lnTo>
                    <a:pt x="28" y="38"/>
                  </a:lnTo>
                  <a:lnTo>
                    <a:pt x="71" y="10"/>
                  </a:lnTo>
                  <a:lnTo>
                    <a:pt x="52" y="0"/>
                  </a:lnTo>
                  <a:lnTo>
                    <a:pt x="62" y="13"/>
                  </a:lnTo>
                  <a:lnTo>
                    <a:pt x="0" y="13"/>
                  </a:lnTo>
                  <a:lnTo>
                    <a:pt x="0" y="22"/>
                  </a:lnTo>
                  <a:lnTo>
                    <a:pt x="9" y="28"/>
                  </a:lnTo>
                  <a:lnTo>
                    <a:pt x="0" y="13"/>
                  </a:lnTo>
                </a:path>
              </a:pathLst>
            </a:custGeom>
            <a:solidFill>
              <a:srgbClr val="000000"/>
            </a:solidFill>
            <a:ln w="12700" cap="rnd">
              <a:noFill/>
              <a:round/>
              <a:headEnd/>
              <a:tailEnd/>
            </a:ln>
          </p:spPr>
          <p:txBody>
            <a:bodyPr/>
            <a:lstStyle/>
            <a:p>
              <a:endParaRPr lang="en-US"/>
            </a:p>
          </p:txBody>
        </p:sp>
        <p:sp>
          <p:nvSpPr>
            <p:cNvPr id="59508" name="Freeform 115"/>
            <p:cNvSpPr>
              <a:spLocks/>
            </p:cNvSpPr>
            <p:nvPr/>
          </p:nvSpPr>
          <p:spPr bwMode="auto">
            <a:xfrm>
              <a:off x="4109" y="1954"/>
              <a:ext cx="61" cy="33"/>
            </a:xfrm>
            <a:custGeom>
              <a:avLst/>
              <a:gdLst>
                <a:gd name="T0" fmla="*/ 14 w 61"/>
                <a:gd name="T1" fmla="*/ 0 h 33"/>
                <a:gd name="T2" fmla="*/ 0 w 61"/>
                <a:gd name="T3" fmla="*/ 15 h 33"/>
                <a:gd name="T4" fmla="*/ 0 w 61"/>
                <a:gd name="T5" fmla="*/ 26 h 33"/>
                <a:gd name="T6" fmla="*/ 60 w 61"/>
                <a:gd name="T7" fmla="*/ 26 h 33"/>
                <a:gd name="T8" fmla="*/ 60 w 61"/>
                <a:gd name="T9" fmla="*/ 15 h 33"/>
                <a:gd name="T10" fmla="*/ 43 w 61"/>
                <a:gd name="T11" fmla="*/ 32 h 33"/>
                <a:gd name="T12" fmla="*/ 14 w 61"/>
                <a:gd name="T13" fmla="*/ 0 h 33"/>
                <a:gd name="T14" fmla="*/ 0 w 61"/>
                <a:gd name="T15" fmla="*/ 5 h 33"/>
                <a:gd name="T16" fmla="*/ 0 w 61"/>
                <a:gd name="T17" fmla="*/ 15 h 33"/>
                <a:gd name="T18" fmla="*/ 14 w 6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3"/>
                <a:gd name="T32" fmla="*/ 61 w 6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3">
                  <a:moveTo>
                    <a:pt x="14" y="0"/>
                  </a:moveTo>
                  <a:lnTo>
                    <a:pt x="0" y="15"/>
                  </a:lnTo>
                  <a:lnTo>
                    <a:pt x="0" y="26"/>
                  </a:lnTo>
                  <a:lnTo>
                    <a:pt x="60" y="26"/>
                  </a:lnTo>
                  <a:lnTo>
                    <a:pt x="60" y="15"/>
                  </a:lnTo>
                  <a:lnTo>
                    <a:pt x="43" y="32"/>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509" name="Freeform 116"/>
            <p:cNvSpPr>
              <a:spLocks/>
            </p:cNvSpPr>
            <p:nvPr/>
          </p:nvSpPr>
          <p:spPr bwMode="auto">
            <a:xfrm>
              <a:off x="4248" y="2049"/>
              <a:ext cx="78" cy="61"/>
            </a:xfrm>
            <a:custGeom>
              <a:avLst/>
              <a:gdLst>
                <a:gd name="T0" fmla="*/ 40 w 78"/>
                <a:gd name="T1" fmla="*/ 16 h 61"/>
                <a:gd name="T2" fmla="*/ 77 w 78"/>
                <a:gd name="T3" fmla="*/ 20 h 61"/>
                <a:gd name="T4" fmla="*/ 44 w 78"/>
                <a:gd name="T5" fmla="*/ 0 h 61"/>
                <a:gd name="T6" fmla="*/ 0 w 78"/>
                <a:gd name="T7" fmla="*/ 29 h 61"/>
                <a:gd name="T8" fmla="*/ 33 w 78"/>
                <a:gd name="T9" fmla="*/ 49 h 61"/>
                <a:gd name="T10" fmla="*/ 73 w 78"/>
                <a:gd name="T11" fmla="*/ 53 h 61"/>
                <a:gd name="T12" fmla="*/ 33 w 78"/>
                <a:gd name="T13" fmla="*/ 49 h 61"/>
                <a:gd name="T14" fmla="*/ 51 w 78"/>
                <a:gd name="T15" fmla="*/ 60 h 61"/>
                <a:gd name="T16" fmla="*/ 73 w 78"/>
                <a:gd name="T17" fmla="*/ 53 h 61"/>
                <a:gd name="T18" fmla="*/ 40 w 78"/>
                <a:gd name="T19" fmla="*/ 1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1"/>
                <a:gd name="T32" fmla="*/ 78 w 7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1">
                  <a:moveTo>
                    <a:pt x="40" y="16"/>
                  </a:moveTo>
                  <a:lnTo>
                    <a:pt x="77" y="20"/>
                  </a:lnTo>
                  <a:lnTo>
                    <a:pt x="44" y="0"/>
                  </a:lnTo>
                  <a:lnTo>
                    <a:pt x="0" y="29"/>
                  </a:lnTo>
                  <a:lnTo>
                    <a:pt x="33" y="49"/>
                  </a:lnTo>
                  <a:lnTo>
                    <a:pt x="73" y="53"/>
                  </a:lnTo>
                  <a:lnTo>
                    <a:pt x="33" y="49"/>
                  </a:lnTo>
                  <a:lnTo>
                    <a:pt x="51" y="60"/>
                  </a:lnTo>
                  <a:lnTo>
                    <a:pt x="73" y="53"/>
                  </a:lnTo>
                  <a:lnTo>
                    <a:pt x="40" y="16"/>
                  </a:lnTo>
                </a:path>
              </a:pathLst>
            </a:custGeom>
            <a:solidFill>
              <a:srgbClr val="000000"/>
            </a:solidFill>
            <a:ln w="12700" cap="rnd">
              <a:noFill/>
              <a:round/>
              <a:headEnd/>
              <a:tailEnd/>
            </a:ln>
          </p:spPr>
          <p:txBody>
            <a:bodyPr/>
            <a:lstStyle/>
            <a:p>
              <a:endParaRPr lang="en-US"/>
            </a:p>
          </p:txBody>
        </p:sp>
        <p:sp>
          <p:nvSpPr>
            <p:cNvPr id="59510" name="Freeform 117"/>
            <p:cNvSpPr>
              <a:spLocks/>
            </p:cNvSpPr>
            <p:nvPr/>
          </p:nvSpPr>
          <p:spPr bwMode="auto">
            <a:xfrm>
              <a:off x="4296" y="2036"/>
              <a:ext cx="127" cy="66"/>
            </a:xfrm>
            <a:custGeom>
              <a:avLst/>
              <a:gdLst>
                <a:gd name="T0" fmla="*/ 61 w 127"/>
                <a:gd name="T1" fmla="*/ 19 h 66"/>
                <a:gd name="T2" fmla="*/ 75 w 127"/>
                <a:gd name="T3" fmla="*/ 0 h 66"/>
                <a:gd name="T4" fmla="*/ 0 w 127"/>
                <a:gd name="T5" fmla="*/ 27 h 66"/>
                <a:gd name="T6" fmla="*/ 35 w 127"/>
                <a:gd name="T7" fmla="*/ 65 h 66"/>
                <a:gd name="T8" fmla="*/ 110 w 127"/>
                <a:gd name="T9" fmla="*/ 38 h 66"/>
                <a:gd name="T10" fmla="*/ 126 w 127"/>
                <a:gd name="T11" fmla="*/ 19 h 66"/>
                <a:gd name="T12" fmla="*/ 110 w 127"/>
                <a:gd name="T13" fmla="*/ 38 h 66"/>
                <a:gd name="T14" fmla="*/ 126 w 127"/>
                <a:gd name="T15" fmla="*/ 30 h 66"/>
                <a:gd name="T16" fmla="*/ 126 w 127"/>
                <a:gd name="T17" fmla="*/ 19 h 66"/>
                <a:gd name="T18" fmla="*/ 61 w 127"/>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66"/>
                <a:gd name="T32" fmla="*/ 127 w 12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66">
                  <a:moveTo>
                    <a:pt x="61" y="19"/>
                  </a:moveTo>
                  <a:lnTo>
                    <a:pt x="75" y="0"/>
                  </a:lnTo>
                  <a:lnTo>
                    <a:pt x="0" y="27"/>
                  </a:lnTo>
                  <a:lnTo>
                    <a:pt x="35" y="65"/>
                  </a:lnTo>
                  <a:lnTo>
                    <a:pt x="110" y="38"/>
                  </a:lnTo>
                  <a:lnTo>
                    <a:pt x="126" y="19"/>
                  </a:lnTo>
                  <a:lnTo>
                    <a:pt x="110" y="38"/>
                  </a:lnTo>
                  <a:lnTo>
                    <a:pt x="126" y="30"/>
                  </a:lnTo>
                  <a:lnTo>
                    <a:pt x="126" y="19"/>
                  </a:lnTo>
                  <a:lnTo>
                    <a:pt x="61" y="19"/>
                  </a:lnTo>
                </a:path>
              </a:pathLst>
            </a:custGeom>
            <a:solidFill>
              <a:srgbClr val="000000"/>
            </a:solidFill>
            <a:ln w="12700" cap="rnd">
              <a:noFill/>
              <a:round/>
              <a:headEnd/>
              <a:tailEnd/>
            </a:ln>
          </p:spPr>
          <p:txBody>
            <a:bodyPr/>
            <a:lstStyle/>
            <a:p>
              <a:endParaRPr lang="en-US"/>
            </a:p>
          </p:txBody>
        </p:sp>
        <p:sp>
          <p:nvSpPr>
            <p:cNvPr id="59511" name="Freeform 118"/>
            <p:cNvSpPr>
              <a:spLocks/>
            </p:cNvSpPr>
            <p:nvPr/>
          </p:nvSpPr>
          <p:spPr bwMode="auto">
            <a:xfrm>
              <a:off x="4364" y="2024"/>
              <a:ext cx="59" cy="25"/>
            </a:xfrm>
            <a:custGeom>
              <a:avLst/>
              <a:gdLst>
                <a:gd name="T0" fmla="*/ 8 w 59"/>
                <a:gd name="T1" fmla="*/ 24 h 25"/>
                <a:gd name="T2" fmla="*/ 0 w 59"/>
                <a:gd name="T3" fmla="*/ 12 h 25"/>
                <a:gd name="T4" fmla="*/ 0 w 59"/>
                <a:gd name="T5" fmla="*/ 24 h 25"/>
                <a:gd name="T6" fmla="*/ 58 w 59"/>
                <a:gd name="T7" fmla="*/ 24 h 25"/>
                <a:gd name="T8" fmla="*/ 58 w 59"/>
                <a:gd name="T9" fmla="*/ 12 h 25"/>
                <a:gd name="T10" fmla="*/ 50 w 59"/>
                <a:gd name="T11" fmla="*/ 0 h 25"/>
                <a:gd name="T12" fmla="*/ 58 w 59"/>
                <a:gd name="T13" fmla="*/ 12 h 25"/>
                <a:gd name="T14" fmla="*/ 58 w 59"/>
                <a:gd name="T15" fmla="*/ 5 h 25"/>
                <a:gd name="T16" fmla="*/ 50 w 59"/>
                <a:gd name="T17" fmla="*/ 0 h 25"/>
                <a:gd name="T18" fmla="*/ 8 w 59"/>
                <a:gd name="T19" fmla="*/ 2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
                <a:gd name="T32" fmla="*/ 59 w 5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
                  <a:moveTo>
                    <a:pt x="8" y="24"/>
                  </a:moveTo>
                  <a:lnTo>
                    <a:pt x="0" y="12"/>
                  </a:lnTo>
                  <a:lnTo>
                    <a:pt x="0" y="24"/>
                  </a:lnTo>
                  <a:lnTo>
                    <a:pt x="58" y="24"/>
                  </a:lnTo>
                  <a:lnTo>
                    <a:pt x="58" y="12"/>
                  </a:lnTo>
                  <a:lnTo>
                    <a:pt x="50" y="0"/>
                  </a:lnTo>
                  <a:lnTo>
                    <a:pt x="58" y="12"/>
                  </a:lnTo>
                  <a:lnTo>
                    <a:pt x="58" y="5"/>
                  </a:lnTo>
                  <a:lnTo>
                    <a:pt x="50" y="0"/>
                  </a:lnTo>
                  <a:lnTo>
                    <a:pt x="8" y="24"/>
                  </a:lnTo>
                </a:path>
              </a:pathLst>
            </a:custGeom>
            <a:solidFill>
              <a:srgbClr val="000000"/>
            </a:solidFill>
            <a:ln w="12700" cap="rnd">
              <a:noFill/>
              <a:round/>
              <a:headEnd/>
              <a:tailEnd/>
            </a:ln>
          </p:spPr>
          <p:txBody>
            <a:bodyPr/>
            <a:lstStyle/>
            <a:p>
              <a:endParaRPr lang="en-US"/>
            </a:p>
          </p:txBody>
        </p:sp>
        <p:sp>
          <p:nvSpPr>
            <p:cNvPr id="59512" name="Freeform 119"/>
            <p:cNvSpPr>
              <a:spLocks/>
            </p:cNvSpPr>
            <p:nvPr/>
          </p:nvSpPr>
          <p:spPr bwMode="auto">
            <a:xfrm>
              <a:off x="4333" y="1986"/>
              <a:ext cx="80" cy="63"/>
            </a:xfrm>
            <a:custGeom>
              <a:avLst/>
              <a:gdLst>
                <a:gd name="T0" fmla="*/ 37 w 80"/>
                <a:gd name="T1" fmla="*/ 45 h 63"/>
                <a:gd name="T2" fmla="*/ 0 w 80"/>
                <a:gd name="T3" fmla="*/ 42 h 63"/>
                <a:gd name="T4" fmla="*/ 35 w 80"/>
                <a:gd name="T5" fmla="*/ 62 h 63"/>
                <a:gd name="T6" fmla="*/ 79 w 80"/>
                <a:gd name="T7" fmla="*/ 33 h 63"/>
                <a:gd name="T8" fmla="*/ 44 w 80"/>
                <a:gd name="T9" fmla="*/ 12 h 63"/>
                <a:gd name="T10" fmla="*/ 7 w 80"/>
                <a:gd name="T11" fmla="*/ 9 h 63"/>
                <a:gd name="T12" fmla="*/ 44 w 80"/>
                <a:gd name="T13" fmla="*/ 12 h 63"/>
                <a:gd name="T14" fmla="*/ 26 w 80"/>
                <a:gd name="T15" fmla="*/ 0 h 63"/>
                <a:gd name="T16" fmla="*/ 7 w 80"/>
                <a:gd name="T17" fmla="*/ 9 h 63"/>
                <a:gd name="T18" fmla="*/ 37 w 80"/>
                <a:gd name="T19" fmla="*/ 4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3"/>
                <a:gd name="T32" fmla="*/ 80 w 8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3">
                  <a:moveTo>
                    <a:pt x="37" y="45"/>
                  </a:moveTo>
                  <a:lnTo>
                    <a:pt x="0" y="42"/>
                  </a:lnTo>
                  <a:lnTo>
                    <a:pt x="35" y="62"/>
                  </a:lnTo>
                  <a:lnTo>
                    <a:pt x="79" y="33"/>
                  </a:lnTo>
                  <a:lnTo>
                    <a:pt x="44" y="12"/>
                  </a:lnTo>
                  <a:lnTo>
                    <a:pt x="7" y="9"/>
                  </a:lnTo>
                  <a:lnTo>
                    <a:pt x="44" y="12"/>
                  </a:lnTo>
                  <a:lnTo>
                    <a:pt x="26" y="0"/>
                  </a:lnTo>
                  <a:lnTo>
                    <a:pt x="7" y="9"/>
                  </a:lnTo>
                  <a:lnTo>
                    <a:pt x="37" y="45"/>
                  </a:lnTo>
                </a:path>
              </a:pathLst>
            </a:custGeom>
            <a:solidFill>
              <a:srgbClr val="000000"/>
            </a:solidFill>
            <a:ln w="12700" cap="rnd">
              <a:noFill/>
              <a:round/>
              <a:headEnd/>
              <a:tailEnd/>
            </a:ln>
          </p:spPr>
          <p:txBody>
            <a:bodyPr/>
            <a:lstStyle/>
            <a:p>
              <a:endParaRPr lang="en-US"/>
            </a:p>
          </p:txBody>
        </p:sp>
        <p:sp>
          <p:nvSpPr>
            <p:cNvPr id="59513" name="Freeform 120"/>
            <p:cNvSpPr>
              <a:spLocks/>
            </p:cNvSpPr>
            <p:nvPr/>
          </p:nvSpPr>
          <p:spPr bwMode="auto">
            <a:xfrm>
              <a:off x="4238" y="1996"/>
              <a:ext cx="125" cy="63"/>
            </a:xfrm>
            <a:custGeom>
              <a:avLst/>
              <a:gdLst>
                <a:gd name="T0" fmla="*/ 68 w 125"/>
                <a:gd name="T1" fmla="*/ 45 h 63"/>
                <a:gd name="T2" fmla="*/ 49 w 125"/>
                <a:gd name="T3" fmla="*/ 62 h 63"/>
                <a:gd name="T4" fmla="*/ 124 w 125"/>
                <a:gd name="T5" fmla="*/ 36 h 63"/>
                <a:gd name="T6" fmla="*/ 91 w 125"/>
                <a:gd name="T7" fmla="*/ 0 h 63"/>
                <a:gd name="T8" fmla="*/ 16 w 125"/>
                <a:gd name="T9" fmla="*/ 26 h 63"/>
                <a:gd name="T10" fmla="*/ 0 w 125"/>
                <a:gd name="T11" fmla="*/ 45 h 63"/>
                <a:gd name="T12" fmla="*/ 16 w 125"/>
                <a:gd name="T13" fmla="*/ 26 h 63"/>
                <a:gd name="T14" fmla="*/ 0 w 125"/>
                <a:gd name="T15" fmla="*/ 33 h 63"/>
                <a:gd name="T16" fmla="*/ 0 w 125"/>
                <a:gd name="T17" fmla="*/ 45 h 63"/>
                <a:gd name="T18" fmla="*/ 68 w 125"/>
                <a:gd name="T19" fmla="*/ 4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3"/>
                <a:gd name="T32" fmla="*/ 125 w 12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3">
                  <a:moveTo>
                    <a:pt x="68" y="45"/>
                  </a:moveTo>
                  <a:lnTo>
                    <a:pt x="49" y="62"/>
                  </a:lnTo>
                  <a:lnTo>
                    <a:pt x="124" y="36"/>
                  </a:lnTo>
                  <a:lnTo>
                    <a:pt x="91" y="0"/>
                  </a:lnTo>
                  <a:lnTo>
                    <a:pt x="16" y="26"/>
                  </a:lnTo>
                  <a:lnTo>
                    <a:pt x="0" y="45"/>
                  </a:lnTo>
                  <a:lnTo>
                    <a:pt x="16" y="26"/>
                  </a:lnTo>
                  <a:lnTo>
                    <a:pt x="0" y="33"/>
                  </a:lnTo>
                  <a:lnTo>
                    <a:pt x="0" y="45"/>
                  </a:lnTo>
                  <a:lnTo>
                    <a:pt x="68" y="45"/>
                  </a:lnTo>
                </a:path>
              </a:pathLst>
            </a:custGeom>
            <a:solidFill>
              <a:srgbClr val="000000"/>
            </a:solidFill>
            <a:ln w="12700" cap="rnd">
              <a:noFill/>
              <a:round/>
              <a:headEnd/>
              <a:tailEnd/>
            </a:ln>
          </p:spPr>
          <p:txBody>
            <a:bodyPr/>
            <a:lstStyle/>
            <a:p>
              <a:endParaRPr lang="en-US"/>
            </a:p>
          </p:txBody>
        </p:sp>
        <p:sp>
          <p:nvSpPr>
            <p:cNvPr id="59514" name="Freeform 121"/>
            <p:cNvSpPr>
              <a:spLocks/>
            </p:cNvSpPr>
            <p:nvPr/>
          </p:nvSpPr>
          <p:spPr bwMode="auto">
            <a:xfrm>
              <a:off x="4238" y="2048"/>
              <a:ext cx="62" cy="26"/>
            </a:xfrm>
            <a:custGeom>
              <a:avLst/>
              <a:gdLst>
                <a:gd name="T0" fmla="*/ 50 w 62"/>
                <a:gd name="T1" fmla="*/ 1 h 26"/>
                <a:gd name="T2" fmla="*/ 61 w 62"/>
                <a:gd name="T3" fmla="*/ 13 h 26"/>
                <a:gd name="T4" fmla="*/ 61 w 62"/>
                <a:gd name="T5" fmla="*/ 0 h 26"/>
                <a:gd name="T6" fmla="*/ 0 w 62"/>
                <a:gd name="T7" fmla="*/ 0 h 26"/>
                <a:gd name="T8" fmla="*/ 0 w 62"/>
                <a:gd name="T9" fmla="*/ 13 h 26"/>
                <a:gd name="T10" fmla="*/ 8 w 62"/>
                <a:gd name="T11" fmla="*/ 25 h 26"/>
                <a:gd name="T12" fmla="*/ 0 w 62"/>
                <a:gd name="T13" fmla="*/ 13 h 26"/>
                <a:gd name="T14" fmla="*/ 0 w 62"/>
                <a:gd name="T15" fmla="*/ 20 h 26"/>
                <a:gd name="T16" fmla="*/ 8 w 62"/>
                <a:gd name="T17" fmla="*/ 25 h 26"/>
                <a:gd name="T18" fmla="*/ 50 w 62"/>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6"/>
                <a:gd name="T32" fmla="*/ 62 w 6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6">
                  <a:moveTo>
                    <a:pt x="50" y="1"/>
                  </a:moveTo>
                  <a:lnTo>
                    <a:pt x="61" y="13"/>
                  </a:lnTo>
                  <a:lnTo>
                    <a:pt x="61" y="0"/>
                  </a:lnTo>
                  <a:lnTo>
                    <a:pt x="0" y="0"/>
                  </a:lnTo>
                  <a:lnTo>
                    <a:pt x="0" y="13"/>
                  </a:lnTo>
                  <a:lnTo>
                    <a:pt x="8" y="25"/>
                  </a:lnTo>
                  <a:lnTo>
                    <a:pt x="0" y="13"/>
                  </a:lnTo>
                  <a:lnTo>
                    <a:pt x="0" y="20"/>
                  </a:lnTo>
                  <a:lnTo>
                    <a:pt x="8" y="25"/>
                  </a:lnTo>
                  <a:lnTo>
                    <a:pt x="50" y="1"/>
                  </a:lnTo>
                </a:path>
              </a:pathLst>
            </a:custGeom>
            <a:solidFill>
              <a:srgbClr val="000000"/>
            </a:solidFill>
            <a:ln w="12700" cap="rnd">
              <a:noFill/>
              <a:round/>
              <a:headEnd/>
              <a:tailEnd/>
            </a:ln>
          </p:spPr>
          <p:txBody>
            <a:bodyPr/>
            <a:lstStyle/>
            <a:p>
              <a:endParaRPr lang="en-US"/>
            </a:p>
          </p:txBody>
        </p:sp>
        <p:sp>
          <p:nvSpPr>
            <p:cNvPr id="59515" name="Freeform 122"/>
            <p:cNvSpPr>
              <a:spLocks/>
            </p:cNvSpPr>
            <p:nvPr/>
          </p:nvSpPr>
          <p:spPr bwMode="auto">
            <a:xfrm>
              <a:off x="4359" y="2049"/>
              <a:ext cx="114" cy="71"/>
            </a:xfrm>
            <a:custGeom>
              <a:avLst/>
              <a:gdLst>
                <a:gd name="T0" fmla="*/ 113 w 114"/>
                <a:gd name="T1" fmla="*/ 10 h 71"/>
                <a:gd name="T2" fmla="*/ 71 w 114"/>
                <a:gd name="T3" fmla="*/ 7 h 71"/>
                <a:gd name="T4" fmla="*/ 0 w 114"/>
                <a:gd name="T5" fmla="*/ 34 h 71"/>
                <a:gd name="T6" fmla="*/ 32 w 114"/>
                <a:gd name="T7" fmla="*/ 70 h 71"/>
                <a:gd name="T8" fmla="*/ 104 w 114"/>
                <a:gd name="T9" fmla="*/ 44 h 71"/>
                <a:gd name="T10" fmla="*/ 65 w 114"/>
                <a:gd name="T11" fmla="*/ 41 h 71"/>
                <a:gd name="T12" fmla="*/ 113 w 114"/>
                <a:gd name="T13" fmla="*/ 10 h 71"/>
                <a:gd name="T14" fmla="*/ 95 w 114"/>
                <a:gd name="T15" fmla="*/ 0 h 71"/>
                <a:gd name="T16" fmla="*/ 71 w 114"/>
                <a:gd name="T17" fmla="*/ 7 h 71"/>
                <a:gd name="T18" fmla="*/ 113 w 114"/>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1"/>
                <a:gd name="T32" fmla="*/ 114 w 11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1">
                  <a:moveTo>
                    <a:pt x="113" y="10"/>
                  </a:moveTo>
                  <a:lnTo>
                    <a:pt x="71" y="7"/>
                  </a:lnTo>
                  <a:lnTo>
                    <a:pt x="0" y="34"/>
                  </a:lnTo>
                  <a:lnTo>
                    <a:pt x="32" y="70"/>
                  </a:lnTo>
                  <a:lnTo>
                    <a:pt x="104" y="44"/>
                  </a:lnTo>
                  <a:lnTo>
                    <a:pt x="65" y="41"/>
                  </a:lnTo>
                  <a:lnTo>
                    <a:pt x="113" y="10"/>
                  </a:lnTo>
                  <a:lnTo>
                    <a:pt x="95" y="0"/>
                  </a:lnTo>
                  <a:lnTo>
                    <a:pt x="71" y="7"/>
                  </a:lnTo>
                  <a:lnTo>
                    <a:pt x="113" y="10"/>
                  </a:lnTo>
                </a:path>
              </a:pathLst>
            </a:custGeom>
            <a:solidFill>
              <a:srgbClr val="000000"/>
            </a:solidFill>
            <a:ln w="12700" cap="rnd">
              <a:noFill/>
              <a:round/>
              <a:headEnd/>
              <a:tailEnd/>
            </a:ln>
          </p:spPr>
          <p:txBody>
            <a:bodyPr/>
            <a:lstStyle/>
            <a:p>
              <a:endParaRPr lang="en-US"/>
            </a:p>
          </p:txBody>
        </p:sp>
        <p:sp>
          <p:nvSpPr>
            <p:cNvPr id="59516" name="Freeform 123"/>
            <p:cNvSpPr>
              <a:spLocks/>
            </p:cNvSpPr>
            <p:nvPr/>
          </p:nvSpPr>
          <p:spPr bwMode="auto">
            <a:xfrm>
              <a:off x="4433" y="2061"/>
              <a:ext cx="91" cy="51"/>
            </a:xfrm>
            <a:custGeom>
              <a:avLst/>
              <a:gdLst>
                <a:gd name="T0" fmla="*/ 90 w 91"/>
                <a:gd name="T1" fmla="*/ 36 h 51"/>
                <a:gd name="T2" fmla="*/ 81 w 91"/>
                <a:gd name="T3" fmla="*/ 21 h 51"/>
                <a:gd name="T4" fmla="*/ 47 w 91"/>
                <a:gd name="T5" fmla="*/ 0 h 51"/>
                <a:gd name="T6" fmla="*/ 0 w 91"/>
                <a:gd name="T7" fmla="*/ 29 h 51"/>
                <a:gd name="T8" fmla="*/ 34 w 91"/>
                <a:gd name="T9" fmla="*/ 50 h 51"/>
                <a:gd name="T10" fmla="*/ 25 w 91"/>
                <a:gd name="T11" fmla="*/ 36 h 51"/>
                <a:gd name="T12" fmla="*/ 90 w 91"/>
                <a:gd name="T13" fmla="*/ 36 h 51"/>
                <a:gd name="T14" fmla="*/ 90 w 91"/>
                <a:gd name="T15" fmla="*/ 28 h 51"/>
                <a:gd name="T16" fmla="*/ 81 w 91"/>
                <a:gd name="T17" fmla="*/ 21 h 51"/>
                <a:gd name="T18" fmla="*/ 90 w 91"/>
                <a:gd name="T19" fmla="*/ 3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1"/>
                <a:gd name="T32" fmla="*/ 91 w 9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1">
                  <a:moveTo>
                    <a:pt x="90" y="36"/>
                  </a:moveTo>
                  <a:lnTo>
                    <a:pt x="81" y="21"/>
                  </a:lnTo>
                  <a:lnTo>
                    <a:pt x="47" y="0"/>
                  </a:lnTo>
                  <a:lnTo>
                    <a:pt x="0" y="29"/>
                  </a:lnTo>
                  <a:lnTo>
                    <a:pt x="34" y="50"/>
                  </a:lnTo>
                  <a:lnTo>
                    <a:pt x="25" y="36"/>
                  </a:lnTo>
                  <a:lnTo>
                    <a:pt x="90" y="36"/>
                  </a:lnTo>
                  <a:lnTo>
                    <a:pt x="90" y="28"/>
                  </a:lnTo>
                  <a:lnTo>
                    <a:pt x="81" y="21"/>
                  </a:lnTo>
                  <a:lnTo>
                    <a:pt x="90" y="36"/>
                  </a:lnTo>
                </a:path>
              </a:pathLst>
            </a:custGeom>
            <a:solidFill>
              <a:srgbClr val="000000"/>
            </a:solidFill>
            <a:ln w="12700" cap="rnd">
              <a:noFill/>
              <a:round/>
              <a:headEnd/>
              <a:tailEnd/>
            </a:ln>
          </p:spPr>
          <p:txBody>
            <a:bodyPr/>
            <a:lstStyle/>
            <a:p>
              <a:endParaRPr lang="en-US"/>
            </a:p>
          </p:txBody>
        </p:sp>
        <p:sp>
          <p:nvSpPr>
            <p:cNvPr id="59517" name="Freeform 124"/>
            <p:cNvSpPr>
              <a:spLocks/>
            </p:cNvSpPr>
            <p:nvPr/>
          </p:nvSpPr>
          <p:spPr bwMode="auto">
            <a:xfrm>
              <a:off x="4462" y="2101"/>
              <a:ext cx="62" cy="31"/>
            </a:xfrm>
            <a:custGeom>
              <a:avLst/>
              <a:gdLst>
                <a:gd name="T0" fmla="*/ 46 w 62"/>
                <a:gd name="T1" fmla="*/ 30 h 31"/>
                <a:gd name="T2" fmla="*/ 61 w 62"/>
                <a:gd name="T3" fmla="*/ 15 h 31"/>
                <a:gd name="T4" fmla="*/ 61 w 62"/>
                <a:gd name="T5" fmla="*/ 3 h 31"/>
                <a:gd name="T6" fmla="*/ 0 w 62"/>
                <a:gd name="T7" fmla="*/ 3 h 31"/>
                <a:gd name="T8" fmla="*/ 0 w 62"/>
                <a:gd name="T9" fmla="*/ 15 h 31"/>
                <a:gd name="T10" fmla="*/ 15 w 62"/>
                <a:gd name="T11" fmla="*/ 0 h 31"/>
                <a:gd name="T12" fmla="*/ 46 w 62"/>
                <a:gd name="T13" fmla="*/ 30 h 31"/>
                <a:gd name="T14" fmla="*/ 61 w 62"/>
                <a:gd name="T15" fmla="*/ 25 h 31"/>
                <a:gd name="T16" fmla="*/ 61 w 62"/>
                <a:gd name="T17" fmla="*/ 15 h 31"/>
                <a:gd name="T18" fmla="*/ 46 w 62"/>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46" y="30"/>
                  </a:moveTo>
                  <a:lnTo>
                    <a:pt x="61" y="15"/>
                  </a:lnTo>
                  <a:lnTo>
                    <a:pt x="61" y="3"/>
                  </a:lnTo>
                  <a:lnTo>
                    <a:pt x="0" y="3"/>
                  </a:lnTo>
                  <a:lnTo>
                    <a:pt x="0" y="15"/>
                  </a:lnTo>
                  <a:lnTo>
                    <a:pt x="15" y="0"/>
                  </a:lnTo>
                  <a:lnTo>
                    <a:pt x="46" y="30"/>
                  </a:lnTo>
                  <a:lnTo>
                    <a:pt x="61" y="25"/>
                  </a:lnTo>
                  <a:lnTo>
                    <a:pt x="61" y="15"/>
                  </a:lnTo>
                  <a:lnTo>
                    <a:pt x="46" y="30"/>
                  </a:lnTo>
                </a:path>
              </a:pathLst>
            </a:custGeom>
            <a:solidFill>
              <a:srgbClr val="000000"/>
            </a:solidFill>
            <a:ln w="12700" cap="rnd">
              <a:noFill/>
              <a:round/>
              <a:headEnd/>
              <a:tailEnd/>
            </a:ln>
          </p:spPr>
          <p:txBody>
            <a:bodyPr/>
            <a:lstStyle/>
            <a:p>
              <a:endParaRPr lang="en-US"/>
            </a:p>
          </p:txBody>
        </p:sp>
        <p:sp>
          <p:nvSpPr>
            <p:cNvPr id="59518" name="Freeform 125"/>
            <p:cNvSpPr>
              <a:spLocks/>
            </p:cNvSpPr>
            <p:nvPr/>
          </p:nvSpPr>
          <p:spPr bwMode="auto">
            <a:xfrm>
              <a:off x="4391" y="2101"/>
              <a:ext cx="114" cy="71"/>
            </a:xfrm>
            <a:custGeom>
              <a:avLst/>
              <a:gdLst>
                <a:gd name="T0" fmla="*/ 0 w 114"/>
                <a:gd name="T1" fmla="*/ 60 h 71"/>
                <a:gd name="T2" fmla="*/ 42 w 114"/>
                <a:gd name="T3" fmla="*/ 61 h 71"/>
                <a:gd name="T4" fmla="*/ 113 w 114"/>
                <a:gd name="T5" fmla="*/ 35 h 71"/>
                <a:gd name="T6" fmla="*/ 78 w 114"/>
                <a:gd name="T7" fmla="*/ 0 h 71"/>
                <a:gd name="T8" fmla="*/ 7 w 114"/>
                <a:gd name="T9" fmla="*/ 26 h 71"/>
                <a:gd name="T10" fmla="*/ 46 w 114"/>
                <a:gd name="T11" fmla="*/ 29 h 71"/>
                <a:gd name="T12" fmla="*/ 0 w 114"/>
                <a:gd name="T13" fmla="*/ 60 h 71"/>
                <a:gd name="T14" fmla="*/ 21 w 114"/>
                <a:gd name="T15" fmla="*/ 70 h 71"/>
                <a:gd name="T16" fmla="*/ 42 w 114"/>
                <a:gd name="T17" fmla="*/ 61 h 71"/>
                <a:gd name="T18" fmla="*/ 0 w 114"/>
                <a:gd name="T19" fmla="*/ 6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1"/>
                <a:gd name="T32" fmla="*/ 114 w 11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1">
                  <a:moveTo>
                    <a:pt x="0" y="60"/>
                  </a:moveTo>
                  <a:lnTo>
                    <a:pt x="42" y="61"/>
                  </a:lnTo>
                  <a:lnTo>
                    <a:pt x="113" y="35"/>
                  </a:lnTo>
                  <a:lnTo>
                    <a:pt x="78" y="0"/>
                  </a:lnTo>
                  <a:lnTo>
                    <a:pt x="7" y="26"/>
                  </a:lnTo>
                  <a:lnTo>
                    <a:pt x="46" y="29"/>
                  </a:lnTo>
                  <a:lnTo>
                    <a:pt x="0" y="60"/>
                  </a:lnTo>
                  <a:lnTo>
                    <a:pt x="21" y="70"/>
                  </a:lnTo>
                  <a:lnTo>
                    <a:pt x="42" y="61"/>
                  </a:lnTo>
                  <a:lnTo>
                    <a:pt x="0" y="60"/>
                  </a:lnTo>
                </a:path>
              </a:pathLst>
            </a:custGeom>
            <a:solidFill>
              <a:srgbClr val="000000"/>
            </a:solidFill>
            <a:ln w="12700" cap="rnd">
              <a:noFill/>
              <a:round/>
              <a:headEnd/>
              <a:tailEnd/>
            </a:ln>
          </p:spPr>
          <p:txBody>
            <a:bodyPr/>
            <a:lstStyle/>
            <a:p>
              <a:endParaRPr lang="en-US"/>
            </a:p>
          </p:txBody>
        </p:sp>
        <p:sp>
          <p:nvSpPr>
            <p:cNvPr id="59519" name="Freeform 126"/>
            <p:cNvSpPr>
              <a:spLocks/>
            </p:cNvSpPr>
            <p:nvPr/>
          </p:nvSpPr>
          <p:spPr bwMode="auto">
            <a:xfrm>
              <a:off x="4341" y="2111"/>
              <a:ext cx="88" cy="49"/>
            </a:xfrm>
            <a:custGeom>
              <a:avLst/>
              <a:gdLst>
                <a:gd name="T0" fmla="*/ 0 w 88"/>
                <a:gd name="T1" fmla="*/ 15 h 49"/>
                <a:gd name="T2" fmla="*/ 9 w 88"/>
                <a:gd name="T3" fmla="*/ 29 h 49"/>
                <a:gd name="T4" fmla="*/ 42 w 88"/>
                <a:gd name="T5" fmla="*/ 48 h 49"/>
                <a:gd name="T6" fmla="*/ 87 w 88"/>
                <a:gd name="T7" fmla="*/ 19 h 49"/>
                <a:gd name="T8" fmla="*/ 54 w 88"/>
                <a:gd name="T9" fmla="*/ 0 h 49"/>
                <a:gd name="T10" fmla="*/ 65 w 88"/>
                <a:gd name="T11" fmla="*/ 15 h 49"/>
                <a:gd name="T12" fmla="*/ 0 w 88"/>
                <a:gd name="T13" fmla="*/ 15 h 49"/>
                <a:gd name="T14" fmla="*/ 0 w 88"/>
                <a:gd name="T15" fmla="*/ 23 h 49"/>
                <a:gd name="T16" fmla="*/ 9 w 88"/>
                <a:gd name="T17" fmla="*/ 29 h 49"/>
                <a:gd name="T18" fmla="*/ 0 w 88"/>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5"/>
                  </a:moveTo>
                  <a:lnTo>
                    <a:pt x="9" y="29"/>
                  </a:lnTo>
                  <a:lnTo>
                    <a:pt x="42" y="48"/>
                  </a:lnTo>
                  <a:lnTo>
                    <a:pt x="87" y="19"/>
                  </a:lnTo>
                  <a:lnTo>
                    <a:pt x="54" y="0"/>
                  </a:lnTo>
                  <a:lnTo>
                    <a:pt x="65" y="15"/>
                  </a:lnTo>
                  <a:lnTo>
                    <a:pt x="0" y="15"/>
                  </a:lnTo>
                  <a:lnTo>
                    <a:pt x="0" y="23"/>
                  </a:lnTo>
                  <a:lnTo>
                    <a:pt x="9" y="29"/>
                  </a:lnTo>
                  <a:lnTo>
                    <a:pt x="0" y="15"/>
                  </a:lnTo>
                </a:path>
              </a:pathLst>
            </a:custGeom>
            <a:solidFill>
              <a:srgbClr val="000000"/>
            </a:solidFill>
            <a:ln w="12700" cap="rnd">
              <a:noFill/>
              <a:round/>
              <a:headEnd/>
              <a:tailEnd/>
            </a:ln>
          </p:spPr>
          <p:txBody>
            <a:bodyPr/>
            <a:lstStyle/>
            <a:p>
              <a:endParaRPr lang="en-US"/>
            </a:p>
          </p:txBody>
        </p:sp>
        <p:sp>
          <p:nvSpPr>
            <p:cNvPr id="59520" name="Freeform 127"/>
            <p:cNvSpPr>
              <a:spLocks/>
            </p:cNvSpPr>
            <p:nvPr/>
          </p:nvSpPr>
          <p:spPr bwMode="auto">
            <a:xfrm>
              <a:off x="4341" y="2088"/>
              <a:ext cx="61" cy="32"/>
            </a:xfrm>
            <a:custGeom>
              <a:avLst/>
              <a:gdLst>
                <a:gd name="T0" fmla="*/ 14 w 61"/>
                <a:gd name="T1" fmla="*/ 0 h 32"/>
                <a:gd name="T2" fmla="*/ 0 w 61"/>
                <a:gd name="T3" fmla="*/ 15 h 32"/>
                <a:gd name="T4" fmla="*/ 0 w 61"/>
                <a:gd name="T5" fmla="*/ 31 h 32"/>
                <a:gd name="T6" fmla="*/ 60 w 61"/>
                <a:gd name="T7" fmla="*/ 31 h 32"/>
                <a:gd name="T8" fmla="*/ 60 w 61"/>
                <a:gd name="T9" fmla="*/ 15 h 32"/>
                <a:gd name="T10" fmla="*/ 43 w 61"/>
                <a:gd name="T11" fmla="*/ 31 h 32"/>
                <a:gd name="T12" fmla="*/ 14 w 61"/>
                <a:gd name="T13" fmla="*/ 0 h 32"/>
                <a:gd name="T14" fmla="*/ 0 w 61"/>
                <a:gd name="T15" fmla="*/ 5 h 32"/>
                <a:gd name="T16" fmla="*/ 0 w 61"/>
                <a:gd name="T17" fmla="*/ 15 h 32"/>
                <a:gd name="T18" fmla="*/ 14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4" y="0"/>
                  </a:moveTo>
                  <a:lnTo>
                    <a:pt x="0" y="15"/>
                  </a:lnTo>
                  <a:lnTo>
                    <a:pt x="0" y="31"/>
                  </a:lnTo>
                  <a:lnTo>
                    <a:pt x="60" y="31"/>
                  </a:lnTo>
                  <a:lnTo>
                    <a:pt x="60" y="15"/>
                  </a:lnTo>
                  <a:lnTo>
                    <a:pt x="43" y="31"/>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521" name="Freeform 128"/>
            <p:cNvSpPr>
              <a:spLocks/>
            </p:cNvSpPr>
            <p:nvPr/>
          </p:nvSpPr>
          <p:spPr bwMode="auto">
            <a:xfrm>
              <a:off x="4459" y="2111"/>
              <a:ext cx="112" cy="73"/>
            </a:xfrm>
            <a:custGeom>
              <a:avLst/>
              <a:gdLst>
                <a:gd name="T0" fmla="*/ 111 w 112"/>
                <a:gd name="T1" fmla="*/ 12 h 73"/>
                <a:gd name="T2" fmla="*/ 72 w 112"/>
                <a:gd name="T3" fmla="*/ 7 h 73"/>
                <a:gd name="T4" fmla="*/ 0 w 112"/>
                <a:gd name="T5" fmla="*/ 34 h 73"/>
                <a:gd name="T6" fmla="*/ 32 w 112"/>
                <a:gd name="T7" fmla="*/ 72 h 73"/>
                <a:gd name="T8" fmla="*/ 104 w 112"/>
                <a:gd name="T9" fmla="*/ 46 h 73"/>
                <a:gd name="T10" fmla="*/ 67 w 112"/>
                <a:gd name="T11" fmla="*/ 41 h 73"/>
                <a:gd name="T12" fmla="*/ 111 w 112"/>
                <a:gd name="T13" fmla="*/ 12 h 73"/>
                <a:gd name="T14" fmla="*/ 95 w 112"/>
                <a:gd name="T15" fmla="*/ 0 h 73"/>
                <a:gd name="T16" fmla="*/ 72 w 112"/>
                <a:gd name="T17" fmla="*/ 7 h 73"/>
                <a:gd name="T18" fmla="*/ 111 w 112"/>
                <a:gd name="T19" fmla="*/ 1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111" y="12"/>
                  </a:moveTo>
                  <a:lnTo>
                    <a:pt x="72" y="7"/>
                  </a:lnTo>
                  <a:lnTo>
                    <a:pt x="0" y="34"/>
                  </a:lnTo>
                  <a:lnTo>
                    <a:pt x="32" y="72"/>
                  </a:lnTo>
                  <a:lnTo>
                    <a:pt x="104" y="46"/>
                  </a:lnTo>
                  <a:lnTo>
                    <a:pt x="67" y="41"/>
                  </a:lnTo>
                  <a:lnTo>
                    <a:pt x="111" y="12"/>
                  </a:lnTo>
                  <a:lnTo>
                    <a:pt x="95" y="0"/>
                  </a:lnTo>
                  <a:lnTo>
                    <a:pt x="72" y="7"/>
                  </a:lnTo>
                  <a:lnTo>
                    <a:pt x="111" y="12"/>
                  </a:lnTo>
                </a:path>
              </a:pathLst>
            </a:custGeom>
            <a:solidFill>
              <a:srgbClr val="000000"/>
            </a:solidFill>
            <a:ln w="12700" cap="rnd">
              <a:noFill/>
              <a:round/>
              <a:headEnd/>
              <a:tailEnd/>
            </a:ln>
          </p:spPr>
          <p:txBody>
            <a:bodyPr/>
            <a:lstStyle/>
            <a:p>
              <a:endParaRPr lang="en-US"/>
            </a:p>
          </p:txBody>
        </p:sp>
        <p:sp>
          <p:nvSpPr>
            <p:cNvPr id="59522" name="Freeform 129"/>
            <p:cNvSpPr>
              <a:spLocks/>
            </p:cNvSpPr>
            <p:nvPr/>
          </p:nvSpPr>
          <p:spPr bwMode="auto">
            <a:xfrm>
              <a:off x="4536" y="2124"/>
              <a:ext cx="88" cy="50"/>
            </a:xfrm>
            <a:custGeom>
              <a:avLst/>
              <a:gdLst>
                <a:gd name="T0" fmla="*/ 87 w 88"/>
                <a:gd name="T1" fmla="*/ 35 h 50"/>
                <a:gd name="T2" fmla="*/ 78 w 88"/>
                <a:gd name="T3" fmla="*/ 21 h 50"/>
                <a:gd name="T4" fmla="*/ 42 w 88"/>
                <a:gd name="T5" fmla="*/ 0 h 50"/>
                <a:gd name="T6" fmla="*/ 0 w 88"/>
                <a:gd name="T7" fmla="*/ 28 h 50"/>
                <a:gd name="T8" fmla="*/ 33 w 88"/>
                <a:gd name="T9" fmla="*/ 49 h 50"/>
                <a:gd name="T10" fmla="*/ 25 w 88"/>
                <a:gd name="T11" fmla="*/ 35 h 50"/>
                <a:gd name="T12" fmla="*/ 87 w 88"/>
                <a:gd name="T13" fmla="*/ 35 h 50"/>
                <a:gd name="T14" fmla="*/ 87 w 88"/>
                <a:gd name="T15" fmla="*/ 27 h 50"/>
                <a:gd name="T16" fmla="*/ 78 w 88"/>
                <a:gd name="T17" fmla="*/ 21 h 50"/>
                <a:gd name="T18" fmla="*/ 87 w 88"/>
                <a:gd name="T19" fmla="*/ 3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87" y="35"/>
                  </a:moveTo>
                  <a:lnTo>
                    <a:pt x="78" y="21"/>
                  </a:lnTo>
                  <a:lnTo>
                    <a:pt x="42" y="0"/>
                  </a:lnTo>
                  <a:lnTo>
                    <a:pt x="0" y="28"/>
                  </a:lnTo>
                  <a:lnTo>
                    <a:pt x="33" y="49"/>
                  </a:lnTo>
                  <a:lnTo>
                    <a:pt x="25" y="35"/>
                  </a:lnTo>
                  <a:lnTo>
                    <a:pt x="87" y="35"/>
                  </a:lnTo>
                  <a:lnTo>
                    <a:pt x="87" y="27"/>
                  </a:lnTo>
                  <a:lnTo>
                    <a:pt x="78" y="21"/>
                  </a:lnTo>
                  <a:lnTo>
                    <a:pt x="87" y="35"/>
                  </a:lnTo>
                </a:path>
              </a:pathLst>
            </a:custGeom>
            <a:solidFill>
              <a:srgbClr val="000000"/>
            </a:solidFill>
            <a:ln w="12700" cap="rnd">
              <a:noFill/>
              <a:round/>
              <a:headEnd/>
              <a:tailEnd/>
            </a:ln>
          </p:spPr>
          <p:txBody>
            <a:bodyPr/>
            <a:lstStyle/>
            <a:p>
              <a:endParaRPr lang="en-US"/>
            </a:p>
          </p:txBody>
        </p:sp>
        <p:sp>
          <p:nvSpPr>
            <p:cNvPr id="59523" name="Freeform 130"/>
            <p:cNvSpPr>
              <a:spLocks/>
            </p:cNvSpPr>
            <p:nvPr/>
          </p:nvSpPr>
          <p:spPr bwMode="auto">
            <a:xfrm>
              <a:off x="4565" y="2163"/>
              <a:ext cx="59" cy="30"/>
            </a:xfrm>
            <a:custGeom>
              <a:avLst/>
              <a:gdLst>
                <a:gd name="T0" fmla="*/ 44 w 59"/>
                <a:gd name="T1" fmla="*/ 29 h 30"/>
                <a:gd name="T2" fmla="*/ 58 w 59"/>
                <a:gd name="T3" fmla="*/ 15 h 30"/>
                <a:gd name="T4" fmla="*/ 58 w 59"/>
                <a:gd name="T5" fmla="*/ 2 h 30"/>
                <a:gd name="T6" fmla="*/ 0 w 59"/>
                <a:gd name="T7" fmla="*/ 2 h 30"/>
                <a:gd name="T8" fmla="*/ 0 w 59"/>
                <a:gd name="T9" fmla="*/ 15 h 30"/>
                <a:gd name="T10" fmla="*/ 12 w 59"/>
                <a:gd name="T11" fmla="*/ 0 h 30"/>
                <a:gd name="T12" fmla="*/ 44 w 59"/>
                <a:gd name="T13" fmla="*/ 29 h 30"/>
                <a:gd name="T14" fmla="*/ 58 w 59"/>
                <a:gd name="T15" fmla="*/ 24 h 30"/>
                <a:gd name="T16" fmla="*/ 58 w 59"/>
                <a:gd name="T17" fmla="*/ 15 h 30"/>
                <a:gd name="T18" fmla="*/ 44 w 59"/>
                <a:gd name="T19" fmla="*/ 2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0"/>
                <a:gd name="T32" fmla="*/ 59 w 5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0">
                  <a:moveTo>
                    <a:pt x="44" y="29"/>
                  </a:moveTo>
                  <a:lnTo>
                    <a:pt x="58" y="15"/>
                  </a:lnTo>
                  <a:lnTo>
                    <a:pt x="58" y="2"/>
                  </a:lnTo>
                  <a:lnTo>
                    <a:pt x="0" y="2"/>
                  </a:lnTo>
                  <a:lnTo>
                    <a:pt x="0" y="15"/>
                  </a:lnTo>
                  <a:lnTo>
                    <a:pt x="12" y="0"/>
                  </a:lnTo>
                  <a:lnTo>
                    <a:pt x="44" y="29"/>
                  </a:lnTo>
                  <a:lnTo>
                    <a:pt x="58" y="24"/>
                  </a:lnTo>
                  <a:lnTo>
                    <a:pt x="58" y="15"/>
                  </a:lnTo>
                  <a:lnTo>
                    <a:pt x="44" y="29"/>
                  </a:lnTo>
                </a:path>
              </a:pathLst>
            </a:custGeom>
            <a:solidFill>
              <a:srgbClr val="000000"/>
            </a:solidFill>
            <a:ln w="12700" cap="rnd">
              <a:noFill/>
              <a:round/>
              <a:headEnd/>
              <a:tailEnd/>
            </a:ln>
          </p:spPr>
          <p:txBody>
            <a:bodyPr/>
            <a:lstStyle/>
            <a:p>
              <a:endParaRPr lang="en-US"/>
            </a:p>
          </p:txBody>
        </p:sp>
        <p:sp>
          <p:nvSpPr>
            <p:cNvPr id="59524" name="Freeform 131"/>
            <p:cNvSpPr>
              <a:spLocks/>
            </p:cNvSpPr>
            <p:nvPr/>
          </p:nvSpPr>
          <p:spPr bwMode="auto">
            <a:xfrm>
              <a:off x="4494" y="2163"/>
              <a:ext cx="111" cy="70"/>
            </a:xfrm>
            <a:custGeom>
              <a:avLst/>
              <a:gdLst>
                <a:gd name="T0" fmla="*/ 0 w 111"/>
                <a:gd name="T1" fmla="*/ 59 h 70"/>
                <a:gd name="T2" fmla="*/ 39 w 111"/>
                <a:gd name="T3" fmla="*/ 60 h 70"/>
                <a:gd name="T4" fmla="*/ 110 w 111"/>
                <a:gd name="T5" fmla="*/ 35 h 70"/>
                <a:gd name="T6" fmla="*/ 76 w 111"/>
                <a:gd name="T7" fmla="*/ 0 h 70"/>
                <a:gd name="T8" fmla="*/ 5 w 111"/>
                <a:gd name="T9" fmla="*/ 26 h 70"/>
                <a:gd name="T10" fmla="*/ 46 w 111"/>
                <a:gd name="T11" fmla="*/ 27 h 70"/>
                <a:gd name="T12" fmla="*/ 0 w 111"/>
                <a:gd name="T13" fmla="*/ 59 h 70"/>
                <a:gd name="T14" fmla="*/ 18 w 111"/>
                <a:gd name="T15" fmla="*/ 69 h 70"/>
                <a:gd name="T16" fmla="*/ 39 w 111"/>
                <a:gd name="T17" fmla="*/ 60 h 70"/>
                <a:gd name="T18" fmla="*/ 0 w 111"/>
                <a:gd name="T19" fmla="*/ 59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0"/>
                <a:gd name="T32" fmla="*/ 111 w 11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0">
                  <a:moveTo>
                    <a:pt x="0" y="59"/>
                  </a:moveTo>
                  <a:lnTo>
                    <a:pt x="39" y="60"/>
                  </a:lnTo>
                  <a:lnTo>
                    <a:pt x="110" y="35"/>
                  </a:lnTo>
                  <a:lnTo>
                    <a:pt x="76" y="0"/>
                  </a:lnTo>
                  <a:lnTo>
                    <a:pt x="5" y="26"/>
                  </a:lnTo>
                  <a:lnTo>
                    <a:pt x="46" y="27"/>
                  </a:lnTo>
                  <a:lnTo>
                    <a:pt x="0" y="59"/>
                  </a:lnTo>
                  <a:lnTo>
                    <a:pt x="18" y="69"/>
                  </a:lnTo>
                  <a:lnTo>
                    <a:pt x="39" y="60"/>
                  </a:lnTo>
                  <a:lnTo>
                    <a:pt x="0" y="59"/>
                  </a:lnTo>
                </a:path>
              </a:pathLst>
            </a:custGeom>
            <a:solidFill>
              <a:srgbClr val="000000"/>
            </a:solidFill>
            <a:ln w="12700" cap="rnd">
              <a:noFill/>
              <a:round/>
              <a:headEnd/>
              <a:tailEnd/>
            </a:ln>
          </p:spPr>
          <p:txBody>
            <a:bodyPr/>
            <a:lstStyle/>
            <a:p>
              <a:endParaRPr lang="en-US"/>
            </a:p>
          </p:txBody>
        </p:sp>
        <p:sp>
          <p:nvSpPr>
            <p:cNvPr id="59525" name="Freeform 132"/>
            <p:cNvSpPr>
              <a:spLocks/>
            </p:cNvSpPr>
            <p:nvPr/>
          </p:nvSpPr>
          <p:spPr bwMode="auto">
            <a:xfrm>
              <a:off x="4441" y="2171"/>
              <a:ext cx="90" cy="51"/>
            </a:xfrm>
            <a:custGeom>
              <a:avLst/>
              <a:gdLst>
                <a:gd name="T0" fmla="*/ 0 w 90"/>
                <a:gd name="T1" fmla="*/ 15 h 51"/>
                <a:gd name="T2" fmla="*/ 9 w 90"/>
                <a:gd name="T3" fmla="*/ 31 h 51"/>
                <a:gd name="T4" fmla="*/ 45 w 90"/>
                <a:gd name="T5" fmla="*/ 50 h 51"/>
                <a:gd name="T6" fmla="*/ 89 w 90"/>
                <a:gd name="T7" fmla="*/ 19 h 51"/>
                <a:gd name="T8" fmla="*/ 53 w 90"/>
                <a:gd name="T9" fmla="*/ 0 h 51"/>
                <a:gd name="T10" fmla="*/ 65 w 90"/>
                <a:gd name="T11" fmla="*/ 15 h 51"/>
                <a:gd name="T12" fmla="*/ 0 w 90"/>
                <a:gd name="T13" fmla="*/ 15 h 51"/>
                <a:gd name="T14" fmla="*/ 0 w 90"/>
                <a:gd name="T15" fmla="*/ 25 h 51"/>
                <a:gd name="T16" fmla="*/ 9 w 90"/>
                <a:gd name="T17" fmla="*/ 31 h 51"/>
                <a:gd name="T18" fmla="*/ 0 w 90"/>
                <a:gd name="T19" fmla="*/ 1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1"/>
                <a:gd name="T32" fmla="*/ 90 w 9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1">
                  <a:moveTo>
                    <a:pt x="0" y="15"/>
                  </a:moveTo>
                  <a:lnTo>
                    <a:pt x="9" y="31"/>
                  </a:lnTo>
                  <a:lnTo>
                    <a:pt x="45" y="50"/>
                  </a:lnTo>
                  <a:lnTo>
                    <a:pt x="89" y="19"/>
                  </a:lnTo>
                  <a:lnTo>
                    <a:pt x="53" y="0"/>
                  </a:lnTo>
                  <a:lnTo>
                    <a:pt x="65" y="15"/>
                  </a:lnTo>
                  <a:lnTo>
                    <a:pt x="0" y="15"/>
                  </a:lnTo>
                  <a:lnTo>
                    <a:pt x="0" y="25"/>
                  </a:lnTo>
                  <a:lnTo>
                    <a:pt x="9" y="31"/>
                  </a:lnTo>
                  <a:lnTo>
                    <a:pt x="0" y="15"/>
                  </a:lnTo>
                </a:path>
              </a:pathLst>
            </a:custGeom>
            <a:solidFill>
              <a:srgbClr val="000000"/>
            </a:solidFill>
            <a:ln w="12700" cap="rnd">
              <a:noFill/>
              <a:round/>
              <a:headEnd/>
              <a:tailEnd/>
            </a:ln>
          </p:spPr>
          <p:txBody>
            <a:bodyPr/>
            <a:lstStyle/>
            <a:p>
              <a:endParaRPr lang="en-US"/>
            </a:p>
          </p:txBody>
        </p:sp>
        <p:sp>
          <p:nvSpPr>
            <p:cNvPr id="59526" name="Freeform 133"/>
            <p:cNvSpPr>
              <a:spLocks/>
            </p:cNvSpPr>
            <p:nvPr/>
          </p:nvSpPr>
          <p:spPr bwMode="auto">
            <a:xfrm>
              <a:off x="4441" y="2149"/>
              <a:ext cx="61" cy="35"/>
            </a:xfrm>
            <a:custGeom>
              <a:avLst/>
              <a:gdLst>
                <a:gd name="T0" fmla="*/ 14 w 61"/>
                <a:gd name="T1" fmla="*/ 0 h 35"/>
                <a:gd name="T2" fmla="*/ 0 w 61"/>
                <a:gd name="T3" fmla="*/ 17 h 35"/>
                <a:gd name="T4" fmla="*/ 0 w 61"/>
                <a:gd name="T5" fmla="*/ 31 h 35"/>
                <a:gd name="T6" fmla="*/ 60 w 61"/>
                <a:gd name="T7" fmla="*/ 31 h 35"/>
                <a:gd name="T8" fmla="*/ 60 w 61"/>
                <a:gd name="T9" fmla="*/ 17 h 35"/>
                <a:gd name="T10" fmla="*/ 43 w 61"/>
                <a:gd name="T11" fmla="*/ 34 h 35"/>
                <a:gd name="T12" fmla="*/ 14 w 61"/>
                <a:gd name="T13" fmla="*/ 0 h 35"/>
                <a:gd name="T14" fmla="*/ 0 w 61"/>
                <a:gd name="T15" fmla="*/ 7 h 35"/>
                <a:gd name="T16" fmla="*/ 0 w 61"/>
                <a:gd name="T17" fmla="*/ 17 h 35"/>
                <a:gd name="T18" fmla="*/ 14 w 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5"/>
                <a:gd name="T32" fmla="*/ 61 w 6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5">
                  <a:moveTo>
                    <a:pt x="14" y="0"/>
                  </a:moveTo>
                  <a:lnTo>
                    <a:pt x="0" y="17"/>
                  </a:lnTo>
                  <a:lnTo>
                    <a:pt x="0" y="31"/>
                  </a:lnTo>
                  <a:lnTo>
                    <a:pt x="60" y="31"/>
                  </a:lnTo>
                  <a:lnTo>
                    <a:pt x="60" y="17"/>
                  </a:lnTo>
                  <a:lnTo>
                    <a:pt x="43" y="34"/>
                  </a:lnTo>
                  <a:lnTo>
                    <a:pt x="14" y="0"/>
                  </a:lnTo>
                  <a:lnTo>
                    <a:pt x="0" y="7"/>
                  </a:lnTo>
                  <a:lnTo>
                    <a:pt x="0" y="17"/>
                  </a:lnTo>
                  <a:lnTo>
                    <a:pt x="14" y="0"/>
                  </a:lnTo>
                </a:path>
              </a:pathLst>
            </a:custGeom>
            <a:solidFill>
              <a:srgbClr val="000000"/>
            </a:solidFill>
            <a:ln w="12700" cap="rnd">
              <a:noFill/>
              <a:round/>
              <a:headEnd/>
              <a:tailEnd/>
            </a:ln>
          </p:spPr>
          <p:txBody>
            <a:bodyPr/>
            <a:lstStyle/>
            <a:p>
              <a:endParaRPr lang="en-US"/>
            </a:p>
          </p:txBody>
        </p:sp>
        <p:sp>
          <p:nvSpPr>
            <p:cNvPr id="59527" name="Freeform 134"/>
            <p:cNvSpPr>
              <a:spLocks/>
            </p:cNvSpPr>
            <p:nvPr/>
          </p:nvSpPr>
          <p:spPr bwMode="auto">
            <a:xfrm>
              <a:off x="4544" y="2211"/>
              <a:ext cx="61" cy="32"/>
            </a:xfrm>
            <a:custGeom>
              <a:avLst/>
              <a:gdLst>
                <a:gd name="T0" fmla="*/ 14 w 61"/>
                <a:gd name="T1" fmla="*/ 0 h 32"/>
                <a:gd name="T2" fmla="*/ 0 w 61"/>
                <a:gd name="T3" fmla="*/ 15 h 32"/>
                <a:gd name="T4" fmla="*/ 0 w 61"/>
                <a:gd name="T5" fmla="*/ 31 h 32"/>
                <a:gd name="T6" fmla="*/ 60 w 61"/>
                <a:gd name="T7" fmla="*/ 31 h 32"/>
                <a:gd name="T8" fmla="*/ 60 w 61"/>
                <a:gd name="T9" fmla="*/ 15 h 32"/>
                <a:gd name="T10" fmla="*/ 46 w 61"/>
                <a:gd name="T11" fmla="*/ 30 h 32"/>
                <a:gd name="T12" fmla="*/ 14 w 61"/>
                <a:gd name="T13" fmla="*/ 0 h 32"/>
                <a:gd name="T14" fmla="*/ 0 w 61"/>
                <a:gd name="T15" fmla="*/ 5 h 32"/>
                <a:gd name="T16" fmla="*/ 0 w 61"/>
                <a:gd name="T17" fmla="*/ 15 h 32"/>
                <a:gd name="T18" fmla="*/ 14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4" y="0"/>
                  </a:moveTo>
                  <a:lnTo>
                    <a:pt x="0" y="15"/>
                  </a:lnTo>
                  <a:lnTo>
                    <a:pt x="0" y="31"/>
                  </a:lnTo>
                  <a:lnTo>
                    <a:pt x="60" y="31"/>
                  </a:lnTo>
                  <a:lnTo>
                    <a:pt x="60" y="15"/>
                  </a:lnTo>
                  <a:lnTo>
                    <a:pt x="46" y="30"/>
                  </a:lnTo>
                  <a:lnTo>
                    <a:pt x="14" y="0"/>
                  </a:lnTo>
                  <a:lnTo>
                    <a:pt x="0" y="5"/>
                  </a:lnTo>
                  <a:lnTo>
                    <a:pt x="0" y="15"/>
                  </a:lnTo>
                  <a:lnTo>
                    <a:pt x="14" y="0"/>
                  </a:lnTo>
                </a:path>
              </a:pathLst>
            </a:custGeom>
            <a:solidFill>
              <a:srgbClr val="000000"/>
            </a:solidFill>
            <a:ln w="12700" cap="rnd">
              <a:noFill/>
              <a:round/>
              <a:headEnd/>
              <a:tailEnd/>
            </a:ln>
          </p:spPr>
          <p:txBody>
            <a:bodyPr/>
            <a:lstStyle/>
            <a:p>
              <a:endParaRPr lang="en-US"/>
            </a:p>
          </p:txBody>
        </p:sp>
        <p:sp>
          <p:nvSpPr>
            <p:cNvPr id="59528" name="Freeform 135"/>
            <p:cNvSpPr>
              <a:spLocks/>
            </p:cNvSpPr>
            <p:nvPr/>
          </p:nvSpPr>
          <p:spPr bwMode="auto">
            <a:xfrm>
              <a:off x="4562" y="2171"/>
              <a:ext cx="109" cy="71"/>
            </a:xfrm>
            <a:custGeom>
              <a:avLst/>
              <a:gdLst>
                <a:gd name="T0" fmla="*/ 108 w 109"/>
                <a:gd name="T1" fmla="*/ 10 h 71"/>
                <a:gd name="T2" fmla="*/ 69 w 109"/>
                <a:gd name="T3" fmla="*/ 9 h 71"/>
                <a:gd name="T4" fmla="*/ 0 w 109"/>
                <a:gd name="T5" fmla="*/ 35 h 71"/>
                <a:gd name="T6" fmla="*/ 34 w 109"/>
                <a:gd name="T7" fmla="*/ 70 h 71"/>
                <a:gd name="T8" fmla="*/ 103 w 109"/>
                <a:gd name="T9" fmla="*/ 44 h 71"/>
                <a:gd name="T10" fmla="*/ 64 w 109"/>
                <a:gd name="T11" fmla="*/ 42 h 71"/>
                <a:gd name="T12" fmla="*/ 108 w 109"/>
                <a:gd name="T13" fmla="*/ 10 h 71"/>
                <a:gd name="T14" fmla="*/ 90 w 109"/>
                <a:gd name="T15" fmla="*/ 0 h 71"/>
                <a:gd name="T16" fmla="*/ 69 w 109"/>
                <a:gd name="T17" fmla="*/ 9 h 71"/>
                <a:gd name="T18" fmla="*/ 108 w 109"/>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1"/>
                <a:gd name="T32" fmla="*/ 109 w 10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1">
                  <a:moveTo>
                    <a:pt x="108" y="10"/>
                  </a:moveTo>
                  <a:lnTo>
                    <a:pt x="69" y="9"/>
                  </a:lnTo>
                  <a:lnTo>
                    <a:pt x="0" y="35"/>
                  </a:lnTo>
                  <a:lnTo>
                    <a:pt x="34" y="70"/>
                  </a:lnTo>
                  <a:lnTo>
                    <a:pt x="103" y="44"/>
                  </a:lnTo>
                  <a:lnTo>
                    <a:pt x="64" y="42"/>
                  </a:lnTo>
                  <a:lnTo>
                    <a:pt x="108" y="10"/>
                  </a:lnTo>
                  <a:lnTo>
                    <a:pt x="90" y="0"/>
                  </a:lnTo>
                  <a:lnTo>
                    <a:pt x="69" y="9"/>
                  </a:lnTo>
                  <a:lnTo>
                    <a:pt x="108" y="10"/>
                  </a:lnTo>
                </a:path>
              </a:pathLst>
            </a:custGeom>
            <a:solidFill>
              <a:srgbClr val="000000"/>
            </a:solidFill>
            <a:ln w="12700" cap="rnd">
              <a:noFill/>
              <a:round/>
              <a:headEnd/>
              <a:tailEnd/>
            </a:ln>
          </p:spPr>
          <p:txBody>
            <a:bodyPr/>
            <a:lstStyle/>
            <a:p>
              <a:endParaRPr lang="en-US"/>
            </a:p>
          </p:txBody>
        </p:sp>
        <p:sp>
          <p:nvSpPr>
            <p:cNvPr id="59529" name="Freeform 136"/>
            <p:cNvSpPr>
              <a:spLocks/>
            </p:cNvSpPr>
            <p:nvPr/>
          </p:nvSpPr>
          <p:spPr bwMode="auto">
            <a:xfrm>
              <a:off x="4636" y="2183"/>
              <a:ext cx="90" cy="52"/>
            </a:xfrm>
            <a:custGeom>
              <a:avLst/>
              <a:gdLst>
                <a:gd name="T0" fmla="*/ 89 w 90"/>
                <a:gd name="T1" fmla="*/ 36 h 52"/>
                <a:gd name="T2" fmla="*/ 80 w 90"/>
                <a:gd name="T3" fmla="*/ 21 h 52"/>
                <a:gd name="T4" fmla="*/ 42 w 90"/>
                <a:gd name="T5" fmla="*/ 0 h 52"/>
                <a:gd name="T6" fmla="*/ 0 w 90"/>
                <a:gd name="T7" fmla="*/ 30 h 52"/>
                <a:gd name="T8" fmla="*/ 36 w 90"/>
                <a:gd name="T9" fmla="*/ 51 h 52"/>
                <a:gd name="T10" fmla="*/ 27 w 90"/>
                <a:gd name="T11" fmla="*/ 36 h 52"/>
                <a:gd name="T12" fmla="*/ 89 w 90"/>
                <a:gd name="T13" fmla="*/ 36 h 52"/>
                <a:gd name="T14" fmla="*/ 89 w 90"/>
                <a:gd name="T15" fmla="*/ 28 h 52"/>
                <a:gd name="T16" fmla="*/ 80 w 90"/>
                <a:gd name="T17" fmla="*/ 21 h 52"/>
                <a:gd name="T18" fmla="*/ 89 w 90"/>
                <a:gd name="T19" fmla="*/ 3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2"/>
                <a:gd name="T32" fmla="*/ 90 w 9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2">
                  <a:moveTo>
                    <a:pt x="89" y="36"/>
                  </a:moveTo>
                  <a:lnTo>
                    <a:pt x="80" y="21"/>
                  </a:lnTo>
                  <a:lnTo>
                    <a:pt x="42" y="0"/>
                  </a:lnTo>
                  <a:lnTo>
                    <a:pt x="0" y="30"/>
                  </a:lnTo>
                  <a:lnTo>
                    <a:pt x="36" y="51"/>
                  </a:lnTo>
                  <a:lnTo>
                    <a:pt x="27" y="36"/>
                  </a:lnTo>
                  <a:lnTo>
                    <a:pt x="89" y="36"/>
                  </a:lnTo>
                  <a:lnTo>
                    <a:pt x="89" y="28"/>
                  </a:lnTo>
                  <a:lnTo>
                    <a:pt x="80" y="21"/>
                  </a:lnTo>
                  <a:lnTo>
                    <a:pt x="89" y="36"/>
                  </a:lnTo>
                </a:path>
              </a:pathLst>
            </a:custGeom>
            <a:solidFill>
              <a:srgbClr val="000000"/>
            </a:solidFill>
            <a:ln w="12700" cap="rnd">
              <a:noFill/>
              <a:round/>
              <a:headEnd/>
              <a:tailEnd/>
            </a:ln>
          </p:spPr>
          <p:txBody>
            <a:bodyPr/>
            <a:lstStyle/>
            <a:p>
              <a:endParaRPr lang="en-US"/>
            </a:p>
          </p:txBody>
        </p:sp>
        <p:sp>
          <p:nvSpPr>
            <p:cNvPr id="59530" name="Freeform 137"/>
            <p:cNvSpPr>
              <a:spLocks/>
            </p:cNvSpPr>
            <p:nvPr/>
          </p:nvSpPr>
          <p:spPr bwMode="auto">
            <a:xfrm>
              <a:off x="4667" y="2222"/>
              <a:ext cx="59" cy="35"/>
            </a:xfrm>
            <a:custGeom>
              <a:avLst/>
              <a:gdLst>
                <a:gd name="T0" fmla="*/ 44 w 59"/>
                <a:gd name="T1" fmla="*/ 34 h 35"/>
                <a:gd name="T2" fmla="*/ 58 w 59"/>
                <a:gd name="T3" fmla="*/ 17 h 35"/>
                <a:gd name="T4" fmla="*/ 58 w 59"/>
                <a:gd name="T5" fmla="*/ 3 h 35"/>
                <a:gd name="T6" fmla="*/ 0 w 59"/>
                <a:gd name="T7" fmla="*/ 3 h 35"/>
                <a:gd name="T8" fmla="*/ 0 w 59"/>
                <a:gd name="T9" fmla="*/ 17 h 35"/>
                <a:gd name="T10" fmla="*/ 15 w 59"/>
                <a:gd name="T11" fmla="*/ 0 h 35"/>
                <a:gd name="T12" fmla="*/ 44 w 59"/>
                <a:gd name="T13" fmla="*/ 34 h 35"/>
                <a:gd name="T14" fmla="*/ 58 w 59"/>
                <a:gd name="T15" fmla="*/ 27 h 35"/>
                <a:gd name="T16" fmla="*/ 58 w 59"/>
                <a:gd name="T17" fmla="*/ 17 h 35"/>
                <a:gd name="T18" fmla="*/ 44 w 59"/>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5"/>
                <a:gd name="T32" fmla="*/ 59 w 5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5">
                  <a:moveTo>
                    <a:pt x="44" y="34"/>
                  </a:moveTo>
                  <a:lnTo>
                    <a:pt x="58" y="17"/>
                  </a:lnTo>
                  <a:lnTo>
                    <a:pt x="58" y="3"/>
                  </a:lnTo>
                  <a:lnTo>
                    <a:pt x="0" y="3"/>
                  </a:lnTo>
                  <a:lnTo>
                    <a:pt x="0" y="17"/>
                  </a:lnTo>
                  <a:lnTo>
                    <a:pt x="15" y="0"/>
                  </a:lnTo>
                  <a:lnTo>
                    <a:pt x="44" y="34"/>
                  </a:lnTo>
                  <a:lnTo>
                    <a:pt x="58" y="27"/>
                  </a:lnTo>
                  <a:lnTo>
                    <a:pt x="58" y="17"/>
                  </a:lnTo>
                  <a:lnTo>
                    <a:pt x="44" y="34"/>
                  </a:lnTo>
                </a:path>
              </a:pathLst>
            </a:custGeom>
            <a:solidFill>
              <a:srgbClr val="000000"/>
            </a:solidFill>
            <a:ln w="12700" cap="rnd">
              <a:noFill/>
              <a:round/>
              <a:headEnd/>
              <a:tailEnd/>
            </a:ln>
          </p:spPr>
          <p:txBody>
            <a:bodyPr/>
            <a:lstStyle/>
            <a:p>
              <a:endParaRPr lang="en-US"/>
            </a:p>
          </p:txBody>
        </p:sp>
        <p:sp>
          <p:nvSpPr>
            <p:cNvPr id="59531" name="Freeform 138"/>
            <p:cNvSpPr>
              <a:spLocks/>
            </p:cNvSpPr>
            <p:nvPr/>
          </p:nvSpPr>
          <p:spPr bwMode="auto">
            <a:xfrm>
              <a:off x="4596" y="2222"/>
              <a:ext cx="112" cy="73"/>
            </a:xfrm>
            <a:custGeom>
              <a:avLst/>
              <a:gdLst>
                <a:gd name="T0" fmla="*/ 0 w 112"/>
                <a:gd name="T1" fmla="*/ 62 h 73"/>
                <a:gd name="T2" fmla="*/ 37 w 112"/>
                <a:gd name="T3" fmla="*/ 65 h 73"/>
                <a:gd name="T4" fmla="*/ 111 w 112"/>
                <a:gd name="T5" fmla="*/ 38 h 73"/>
                <a:gd name="T6" fmla="*/ 79 w 112"/>
                <a:gd name="T7" fmla="*/ 0 h 73"/>
                <a:gd name="T8" fmla="*/ 5 w 112"/>
                <a:gd name="T9" fmla="*/ 28 h 73"/>
                <a:gd name="T10" fmla="*/ 44 w 112"/>
                <a:gd name="T11" fmla="*/ 31 h 73"/>
                <a:gd name="T12" fmla="*/ 0 w 112"/>
                <a:gd name="T13" fmla="*/ 62 h 73"/>
                <a:gd name="T14" fmla="*/ 19 w 112"/>
                <a:gd name="T15" fmla="*/ 72 h 73"/>
                <a:gd name="T16" fmla="*/ 37 w 112"/>
                <a:gd name="T17" fmla="*/ 65 h 73"/>
                <a:gd name="T18" fmla="*/ 0 w 11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0" y="62"/>
                  </a:moveTo>
                  <a:lnTo>
                    <a:pt x="37" y="65"/>
                  </a:lnTo>
                  <a:lnTo>
                    <a:pt x="111" y="38"/>
                  </a:lnTo>
                  <a:lnTo>
                    <a:pt x="79" y="0"/>
                  </a:lnTo>
                  <a:lnTo>
                    <a:pt x="5" y="28"/>
                  </a:lnTo>
                  <a:lnTo>
                    <a:pt x="44" y="31"/>
                  </a:lnTo>
                  <a:lnTo>
                    <a:pt x="0" y="62"/>
                  </a:lnTo>
                  <a:lnTo>
                    <a:pt x="19" y="72"/>
                  </a:lnTo>
                  <a:lnTo>
                    <a:pt x="37" y="65"/>
                  </a:lnTo>
                  <a:lnTo>
                    <a:pt x="0" y="62"/>
                  </a:lnTo>
                </a:path>
              </a:pathLst>
            </a:custGeom>
            <a:solidFill>
              <a:srgbClr val="000000"/>
            </a:solidFill>
            <a:ln w="12700" cap="rnd">
              <a:noFill/>
              <a:round/>
              <a:headEnd/>
              <a:tailEnd/>
            </a:ln>
          </p:spPr>
          <p:txBody>
            <a:bodyPr/>
            <a:lstStyle/>
            <a:p>
              <a:endParaRPr lang="en-US"/>
            </a:p>
          </p:txBody>
        </p:sp>
        <p:sp>
          <p:nvSpPr>
            <p:cNvPr id="59532" name="Freeform 139"/>
            <p:cNvSpPr>
              <a:spLocks/>
            </p:cNvSpPr>
            <p:nvPr/>
          </p:nvSpPr>
          <p:spPr bwMode="auto">
            <a:xfrm>
              <a:off x="4544" y="2234"/>
              <a:ext cx="88" cy="49"/>
            </a:xfrm>
            <a:custGeom>
              <a:avLst/>
              <a:gdLst>
                <a:gd name="T0" fmla="*/ 0 w 88"/>
                <a:gd name="T1" fmla="*/ 15 h 49"/>
                <a:gd name="T2" fmla="*/ 11 w 88"/>
                <a:gd name="T3" fmla="*/ 29 h 49"/>
                <a:gd name="T4" fmla="*/ 45 w 88"/>
                <a:gd name="T5" fmla="*/ 48 h 49"/>
                <a:gd name="T6" fmla="*/ 87 w 88"/>
                <a:gd name="T7" fmla="*/ 19 h 49"/>
                <a:gd name="T8" fmla="*/ 54 w 88"/>
                <a:gd name="T9" fmla="*/ 0 h 49"/>
                <a:gd name="T10" fmla="*/ 65 w 88"/>
                <a:gd name="T11" fmla="*/ 15 h 49"/>
                <a:gd name="T12" fmla="*/ 0 w 88"/>
                <a:gd name="T13" fmla="*/ 15 h 49"/>
                <a:gd name="T14" fmla="*/ 0 w 88"/>
                <a:gd name="T15" fmla="*/ 23 h 49"/>
                <a:gd name="T16" fmla="*/ 11 w 88"/>
                <a:gd name="T17" fmla="*/ 29 h 49"/>
                <a:gd name="T18" fmla="*/ 0 w 88"/>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5"/>
                  </a:moveTo>
                  <a:lnTo>
                    <a:pt x="11" y="29"/>
                  </a:lnTo>
                  <a:lnTo>
                    <a:pt x="45" y="48"/>
                  </a:lnTo>
                  <a:lnTo>
                    <a:pt x="87" y="19"/>
                  </a:lnTo>
                  <a:lnTo>
                    <a:pt x="54" y="0"/>
                  </a:lnTo>
                  <a:lnTo>
                    <a:pt x="65" y="15"/>
                  </a:lnTo>
                  <a:lnTo>
                    <a:pt x="0" y="15"/>
                  </a:lnTo>
                  <a:lnTo>
                    <a:pt x="0" y="23"/>
                  </a:lnTo>
                  <a:lnTo>
                    <a:pt x="11" y="29"/>
                  </a:lnTo>
                  <a:lnTo>
                    <a:pt x="0" y="15"/>
                  </a:lnTo>
                </a:path>
              </a:pathLst>
            </a:custGeom>
            <a:solidFill>
              <a:srgbClr val="000000"/>
            </a:solidFill>
            <a:ln w="12700" cap="rnd">
              <a:noFill/>
              <a:round/>
              <a:headEnd/>
              <a:tailEnd/>
            </a:ln>
          </p:spPr>
          <p:txBody>
            <a:bodyPr/>
            <a:lstStyle/>
            <a:p>
              <a:endParaRPr lang="en-US"/>
            </a:p>
          </p:txBody>
        </p:sp>
        <p:sp>
          <p:nvSpPr>
            <p:cNvPr id="59533" name="Freeform 140"/>
            <p:cNvSpPr>
              <a:spLocks/>
            </p:cNvSpPr>
            <p:nvPr/>
          </p:nvSpPr>
          <p:spPr bwMode="auto">
            <a:xfrm>
              <a:off x="4177" y="1824"/>
              <a:ext cx="136" cy="66"/>
            </a:xfrm>
            <a:custGeom>
              <a:avLst/>
              <a:gdLst>
                <a:gd name="T0" fmla="*/ 69 w 136"/>
                <a:gd name="T1" fmla="*/ 46 h 66"/>
                <a:gd name="T2" fmla="*/ 52 w 136"/>
                <a:gd name="T3" fmla="*/ 65 h 66"/>
                <a:gd name="T4" fmla="*/ 135 w 136"/>
                <a:gd name="T5" fmla="*/ 36 h 66"/>
                <a:gd name="T6" fmla="*/ 102 w 136"/>
                <a:gd name="T7" fmla="*/ 0 h 66"/>
                <a:gd name="T8" fmla="*/ 19 w 136"/>
                <a:gd name="T9" fmla="*/ 29 h 66"/>
                <a:gd name="T10" fmla="*/ 0 w 136"/>
                <a:gd name="T11" fmla="*/ 46 h 66"/>
                <a:gd name="T12" fmla="*/ 19 w 136"/>
                <a:gd name="T13" fmla="*/ 29 h 66"/>
                <a:gd name="T14" fmla="*/ 0 w 136"/>
                <a:gd name="T15" fmla="*/ 35 h 66"/>
                <a:gd name="T16" fmla="*/ 0 w 136"/>
                <a:gd name="T17" fmla="*/ 46 h 66"/>
                <a:gd name="T18" fmla="*/ 69 w 136"/>
                <a:gd name="T19" fmla="*/ 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66"/>
                <a:gd name="T32" fmla="*/ 136 w 13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66">
                  <a:moveTo>
                    <a:pt x="69" y="46"/>
                  </a:moveTo>
                  <a:lnTo>
                    <a:pt x="52" y="65"/>
                  </a:lnTo>
                  <a:lnTo>
                    <a:pt x="135" y="36"/>
                  </a:lnTo>
                  <a:lnTo>
                    <a:pt x="102" y="0"/>
                  </a:lnTo>
                  <a:lnTo>
                    <a:pt x="19" y="29"/>
                  </a:lnTo>
                  <a:lnTo>
                    <a:pt x="0" y="46"/>
                  </a:lnTo>
                  <a:lnTo>
                    <a:pt x="19" y="29"/>
                  </a:lnTo>
                  <a:lnTo>
                    <a:pt x="0" y="35"/>
                  </a:lnTo>
                  <a:lnTo>
                    <a:pt x="0" y="46"/>
                  </a:lnTo>
                  <a:lnTo>
                    <a:pt x="69" y="46"/>
                  </a:lnTo>
                </a:path>
              </a:pathLst>
            </a:custGeom>
            <a:solidFill>
              <a:srgbClr val="000000"/>
            </a:solidFill>
            <a:ln w="12700" cap="rnd">
              <a:noFill/>
              <a:round/>
              <a:headEnd/>
              <a:tailEnd/>
            </a:ln>
          </p:spPr>
          <p:txBody>
            <a:bodyPr/>
            <a:lstStyle/>
            <a:p>
              <a:endParaRPr lang="en-US"/>
            </a:p>
          </p:txBody>
        </p:sp>
        <p:sp>
          <p:nvSpPr>
            <p:cNvPr id="59534" name="Freeform 141"/>
            <p:cNvSpPr>
              <a:spLocks/>
            </p:cNvSpPr>
            <p:nvPr/>
          </p:nvSpPr>
          <p:spPr bwMode="auto">
            <a:xfrm>
              <a:off x="4177" y="1873"/>
              <a:ext cx="62" cy="27"/>
            </a:xfrm>
            <a:custGeom>
              <a:avLst/>
              <a:gdLst>
                <a:gd name="T0" fmla="*/ 50 w 62"/>
                <a:gd name="T1" fmla="*/ 0 h 27"/>
                <a:gd name="T2" fmla="*/ 61 w 62"/>
                <a:gd name="T3" fmla="*/ 13 h 27"/>
                <a:gd name="T4" fmla="*/ 61 w 62"/>
                <a:gd name="T5" fmla="*/ 4 h 27"/>
                <a:gd name="T6" fmla="*/ 0 w 62"/>
                <a:gd name="T7" fmla="*/ 4 h 27"/>
                <a:gd name="T8" fmla="*/ 0 w 62"/>
                <a:gd name="T9" fmla="*/ 13 h 27"/>
                <a:gd name="T10" fmla="*/ 11 w 62"/>
                <a:gd name="T11" fmla="*/ 26 h 27"/>
                <a:gd name="T12" fmla="*/ 0 w 62"/>
                <a:gd name="T13" fmla="*/ 13 h 27"/>
                <a:gd name="T14" fmla="*/ 0 w 62"/>
                <a:gd name="T15" fmla="*/ 21 h 27"/>
                <a:gd name="T16" fmla="*/ 11 w 62"/>
                <a:gd name="T17" fmla="*/ 26 h 27"/>
                <a:gd name="T18" fmla="*/ 50 w 62"/>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50" y="0"/>
                  </a:moveTo>
                  <a:lnTo>
                    <a:pt x="61" y="13"/>
                  </a:lnTo>
                  <a:lnTo>
                    <a:pt x="61" y="4"/>
                  </a:lnTo>
                  <a:lnTo>
                    <a:pt x="0" y="4"/>
                  </a:lnTo>
                  <a:lnTo>
                    <a:pt x="0" y="13"/>
                  </a:lnTo>
                  <a:lnTo>
                    <a:pt x="11" y="26"/>
                  </a:lnTo>
                  <a:lnTo>
                    <a:pt x="0" y="13"/>
                  </a:lnTo>
                  <a:lnTo>
                    <a:pt x="0" y="21"/>
                  </a:lnTo>
                  <a:lnTo>
                    <a:pt x="11" y="26"/>
                  </a:lnTo>
                  <a:lnTo>
                    <a:pt x="50" y="0"/>
                  </a:lnTo>
                </a:path>
              </a:pathLst>
            </a:custGeom>
            <a:solidFill>
              <a:srgbClr val="000000"/>
            </a:solidFill>
            <a:ln w="12700" cap="rnd">
              <a:noFill/>
              <a:round/>
              <a:headEnd/>
              <a:tailEnd/>
            </a:ln>
          </p:spPr>
          <p:txBody>
            <a:bodyPr/>
            <a:lstStyle/>
            <a:p>
              <a:endParaRPr lang="en-US"/>
            </a:p>
          </p:txBody>
        </p:sp>
        <p:sp>
          <p:nvSpPr>
            <p:cNvPr id="59535" name="Freeform 142"/>
            <p:cNvSpPr>
              <a:spLocks/>
            </p:cNvSpPr>
            <p:nvPr/>
          </p:nvSpPr>
          <p:spPr bwMode="auto">
            <a:xfrm>
              <a:off x="4191" y="1873"/>
              <a:ext cx="61" cy="51"/>
            </a:xfrm>
            <a:custGeom>
              <a:avLst/>
              <a:gdLst>
                <a:gd name="T0" fmla="*/ 27 w 61"/>
                <a:gd name="T1" fmla="*/ 8 h 51"/>
                <a:gd name="T2" fmla="*/ 60 w 61"/>
                <a:gd name="T3" fmla="*/ 11 h 51"/>
                <a:gd name="T4" fmla="*/ 39 w 61"/>
                <a:gd name="T5" fmla="*/ 0 h 51"/>
                <a:gd name="T6" fmla="*/ 0 w 61"/>
                <a:gd name="T7" fmla="*/ 31 h 51"/>
                <a:gd name="T8" fmla="*/ 21 w 61"/>
                <a:gd name="T9" fmla="*/ 42 h 51"/>
                <a:gd name="T10" fmla="*/ 54 w 61"/>
                <a:gd name="T11" fmla="*/ 43 h 51"/>
                <a:gd name="T12" fmla="*/ 21 w 61"/>
                <a:gd name="T13" fmla="*/ 42 h 51"/>
                <a:gd name="T14" fmla="*/ 37 w 61"/>
                <a:gd name="T15" fmla="*/ 50 h 51"/>
                <a:gd name="T16" fmla="*/ 54 w 61"/>
                <a:gd name="T17" fmla="*/ 43 h 51"/>
                <a:gd name="T18" fmla="*/ 27 w 61"/>
                <a:gd name="T19" fmla="*/ 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1"/>
                <a:gd name="T32" fmla="*/ 61 w 6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1">
                  <a:moveTo>
                    <a:pt x="27" y="8"/>
                  </a:moveTo>
                  <a:lnTo>
                    <a:pt x="60" y="11"/>
                  </a:lnTo>
                  <a:lnTo>
                    <a:pt x="39" y="0"/>
                  </a:lnTo>
                  <a:lnTo>
                    <a:pt x="0" y="31"/>
                  </a:lnTo>
                  <a:lnTo>
                    <a:pt x="21" y="42"/>
                  </a:lnTo>
                  <a:lnTo>
                    <a:pt x="54" y="43"/>
                  </a:lnTo>
                  <a:lnTo>
                    <a:pt x="21" y="42"/>
                  </a:lnTo>
                  <a:lnTo>
                    <a:pt x="37" y="50"/>
                  </a:lnTo>
                  <a:lnTo>
                    <a:pt x="54" y="43"/>
                  </a:lnTo>
                  <a:lnTo>
                    <a:pt x="27" y="8"/>
                  </a:lnTo>
                </a:path>
              </a:pathLst>
            </a:custGeom>
            <a:solidFill>
              <a:srgbClr val="000000"/>
            </a:solidFill>
            <a:ln w="12700" cap="rnd">
              <a:noFill/>
              <a:round/>
              <a:headEnd/>
              <a:tailEnd/>
            </a:ln>
          </p:spPr>
          <p:txBody>
            <a:bodyPr/>
            <a:lstStyle/>
            <a:p>
              <a:endParaRPr lang="en-US"/>
            </a:p>
          </p:txBody>
        </p:sp>
        <p:sp>
          <p:nvSpPr>
            <p:cNvPr id="59536" name="Freeform 143"/>
            <p:cNvSpPr>
              <a:spLocks/>
            </p:cNvSpPr>
            <p:nvPr/>
          </p:nvSpPr>
          <p:spPr bwMode="auto">
            <a:xfrm>
              <a:off x="4225" y="1851"/>
              <a:ext cx="130" cy="64"/>
            </a:xfrm>
            <a:custGeom>
              <a:avLst/>
              <a:gdLst>
                <a:gd name="T0" fmla="*/ 63 w 130"/>
                <a:gd name="T1" fmla="*/ 19 h 64"/>
                <a:gd name="T2" fmla="*/ 80 w 130"/>
                <a:gd name="T3" fmla="*/ 0 h 64"/>
                <a:gd name="T4" fmla="*/ 0 w 130"/>
                <a:gd name="T5" fmla="*/ 27 h 64"/>
                <a:gd name="T6" fmla="*/ 30 w 130"/>
                <a:gd name="T7" fmla="*/ 63 h 64"/>
                <a:gd name="T8" fmla="*/ 113 w 130"/>
                <a:gd name="T9" fmla="*/ 36 h 64"/>
                <a:gd name="T10" fmla="*/ 129 w 130"/>
                <a:gd name="T11" fmla="*/ 19 h 64"/>
                <a:gd name="T12" fmla="*/ 113 w 130"/>
                <a:gd name="T13" fmla="*/ 36 h 64"/>
                <a:gd name="T14" fmla="*/ 129 w 130"/>
                <a:gd name="T15" fmla="*/ 30 h 64"/>
                <a:gd name="T16" fmla="*/ 129 w 130"/>
                <a:gd name="T17" fmla="*/ 19 h 64"/>
                <a:gd name="T18" fmla="*/ 63 w 130"/>
                <a:gd name="T19" fmla="*/ 19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64"/>
                <a:gd name="T32" fmla="*/ 130 w 130"/>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64">
                  <a:moveTo>
                    <a:pt x="63" y="19"/>
                  </a:moveTo>
                  <a:lnTo>
                    <a:pt x="80" y="0"/>
                  </a:lnTo>
                  <a:lnTo>
                    <a:pt x="0" y="27"/>
                  </a:lnTo>
                  <a:lnTo>
                    <a:pt x="30" y="63"/>
                  </a:lnTo>
                  <a:lnTo>
                    <a:pt x="113" y="36"/>
                  </a:lnTo>
                  <a:lnTo>
                    <a:pt x="129" y="19"/>
                  </a:lnTo>
                  <a:lnTo>
                    <a:pt x="113" y="36"/>
                  </a:lnTo>
                  <a:lnTo>
                    <a:pt x="129" y="30"/>
                  </a:lnTo>
                  <a:lnTo>
                    <a:pt x="129" y="19"/>
                  </a:lnTo>
                  <a:lnTo>
                    <a:pt x="63" y="19"/>
                  </a:lnTo>
                </a:path>
              </a:pathLst>
            </a:custGeom>
            <a:solidFill>
              <a:srgbClr val="000000"/>
            </a:solidFill>
            <a:ln w="12700" cap="rnd">
              <a:noFill/>
              <a:round/>
              <a:headEnd/>
              <a:tailEnd/>
            </a:ln>
          </p:spPr>
          <p:txBody>
            <a:bodyPr/>
            <a:lstStyle/>
            <a:p>
              <a:endParaRPr lang="en-US"/>
            </a:p>
          </p:txBody>
        </p:sp>
        <p:sp>
          <p:nvSpPr>
            <p:cNvPr id="59537" name="Freeform 144"/>
            <p:cNvSpPr>
              <a:spLocks/>
            </p:cNvSpPr>
            <p:nvPr/>
          </p:nvSpPr>
          <p:spPr bwMode="auto">
            <a:xfrm>
              <a:off x="4296" y="1844"/>
              <a:ext cx="59" cy="25"/>
            </a:xfrm>
            <a:custGeom>
              <a:avLst/>
              <a:gdLst>
                <a:gd name="T0" fmla="*/ 8 w 59"/>
                <a:gd name="T1" fmla="*/ 24 h 25"/>
                <a:gd name="T2" fmla="*/ 0 w 59"/>
                <a:gd name="T3" fmla="*/ 12 h 25"/>
                <a:gd name="T4" fmla="*/ 0 w 59"/>
                <a:gd name="T5" fmla="*/ 20 h 25"/>
                <a:gd name="T6" fmla="*/ 58 w 59"/>
                <a:gd name="T7" fmla="*/ 20 h 25"/>
                <a:gd name="T8" fmla="*/ 58 w 59"/>
                <a:gd name="T9" fmla="*/ 12 h 25"/>
                <a:gd name="T10" fmla="*/ 50 w 59"/>
                <a:gd name="T11" fmla="*/ 0 h 25"/>
                <a:gd name="T12" fmla="*/ 58 w 59"/>
                <a:gd name="T13" fmla="*/ 12 h 25"/>
                <a:gd name="T14" fmla="*/ 58 w 59"/>
                <a:gd name="T15" fmla="*/ 5 h 25"/>
                <a:gd name="T16" fmla="*/ 50 w 59"/>
                <a:gd name="T17" fmla="*/ 0 h 25"/>
                <a:gd name="T18" fmla="*/ 8 w 59"/>
                <a:gd name="T19" fmla="*/ 2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
                <a:gd name="T32" fmla="*/ 59 w 5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
                  <a:moveTo>
                    <a:pt x="8" y="24"/>
                  </a:moveTo>
                  <a:lnTo>
                    <a:pt x="0" y="12"/>
                  </a:lnTo>
                  <a:lnTo>
                    <a:pt x="0" y="20"/>
                  </a:lnTo>
                  <a:lnTo>
                    <a:pt x="58" y="20"/>
                  </a:lnTo>
                  <a:lnTo>
                    <a:pt x="58" y="12"/>
                  </a:lnTo>
                  <a:lnTo>
                    <a:pt x="50" y="0"/>
                  </a:lnTo>
                  <a:lnTo>
                    <a:pt x="58" y="12"/>
                  </a:lnTo>
                  <a:lnTo>
                    <a:pt x="58" y="5"/>
                  </a:lnTo>
                  <a:lnTo>
                    <a:pt x="50" y="0"/>
                  </a:lnTo>
                  <a:lnTo>
                    <a:pt x="8" y="24"/>
                  </a:lnTo>
                </a:path>
              </a:pathLst>
            </a:custGeom>
            <a:solidFill>
              <a:srgbClr val="000000"/>
            </a:solidFill>
            <a:ln w="12700" cap="rnd">
              <a:noFill/>
              <a:round/>
              <a:headEnd/>
              <a:tailEnd/>
            </a:ln>
          </p:spPr>
          <p:txBody>
            <a:bodyPr/>
            <a:lstStyle/>
            <a:p>
              <a:endParaRPr lang="en-US"/>
            </a:p>
          </p:txBody>
        </p:sp>
        <p:sp>
          <p:nvSpPr>
            <p:cNvPr id="59538" name="Freeform 145"/>
            <p:cNvSpPr>
              <a:spLocks/>
            </p:cNvSpPr>
            <p:nvPr/>
          </p:nvSpPr>
          <p:spPr bwMode="auto">
            <a:xfrm>
              <a:off x="4280" y="1816"/>
              <a:ext cx="64" cy="53"/>
            </a:xfrm>
            <a:custGeom>
              <a:avLst/>
              <a:gdLst>
                <a:gd name="T0" fmla="*/ 38 w 64"/>
                <a:gd name="T1" fmla="*/ 42 h 53"/>
                <a:gd name="T2" fmla="*/ 0 w 64"/>
                <a:gd name="T3" fmla="*/ 39 h 53"/>
                <a:gd name="T4" fmla="*/ 21 w 64"/>
                <a:gd name="T5" fmla="*/ 52 h 53"/>
                <a:gd name="T6" fmla="*/ 63 w 64"/>
                <a:gd name="T7" fmla="*/ 24 h 53"/>
                <a:gd name="T8" fmla="*/ 44 w 64"/>
                <a:gd name="T9" fmla="*/ 10 h 53"/>
                <a:gd name="T10" fmla="*/ 8 w 64"/>
                <a:gd name="T11" fmla="*/ 7 h 53"/>
                <a:gd name="T12" fmla="*/ 44 w 64"/>
                <a:gd name="T13" fmla="*/ 10 h 53"/>
                <a:gd name="T14" fmla="*/ 27 w 64"/>
                <a:gd name="T15" fmla="*/ 0 h 53"/>
                <a:gd name="T16" fmla="*/ 8 w 64"/>
                <a:gd name="T17" fmla="*/ 7 h 53"/>
                <a:gd name="T18" fmla="*/ 38 w 64"/>
                <a:gd name="T19" fmla="*/ 4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3"/>
                <a:gd name="T32" fmla="*/ 64 w 64"/>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3">
                  <a:moveTo>
                    <a:pt x="38" y="42"/>
                  </a:moveTo>
                  <a:lnTo>
                    <a:pt x="0" y="39"/>
                  </a:lnTo>
                  <a:lnTo>
                    <a:pt x="21" y="52"/>
                  </a:lnTo>
                  <a:lnTo>
                    <a:pt x="63" y="24"/>
                  </a:lnTo>
                  <a:lnTo>
                    <a:pt x="44" y="10"/>
                  </a:lnTo>
                  <a:lnTo>
                    <a:pt x="8" y="7"/>
                  </a:lnTo>
                  <a:lnTo>
                    <a:pt x="44" y="10"/>
                  </a:lnTo>
                  <a:lnTo>
                    <a:pt x="27" y="0"/>
                  </a:lnTo>
                  <a:lnTo>
                    <a:pt x="8" y="7"/>
                  </a:lnTo>
                  <a:lnTo>
                    <a:pt x="38" y="42"/>
                  </a:lnTo>
                </a:path>
              </a:pathLst>
            </a:custGeom>
            <a:solidFill>
              <a:srgbClr val="000000"/>
            </a:solidFill>
            <a:ln w="12700" cap="rnd">
              <a:noFill/>
              <a:round/>
              <a:headEnd/>
              <a:tailEnd/>
            </a:ln>
          </p:spPr>
          <p:txBody>
            <a:bodyPr/>
            <a:lstStyle/>
            <a:p>
              <a:endParaRPr lang="en-US"/>
            </a:p>
          </p:txBody>
        </p:sp>
        <p:sp>
          <p:nvSpPr>
            <p:cNvPr id="59539" name="Freeform 146"/>
            <p:cNvSpPr>
              <a:spLocks/>
            </p:cNvSpPr>
            <p:nvPr/>
          </p:nvSpPr>
          <p:spPr bwMode="auto">
            <a:xfrm>
              <a:off x="4288" y="1896"/>
              <a:ext cx="122" cy="73"/>
            </a:xfrm>
            <a:custGeom>
              <a:avLst/>
              <a:gdLst>
                <a:gd name="T0" fmla="*/ 0 w 122"/>
                <a:gd name="T1" fmla="*/ 62 h 73"/>
                <a:gd name="T2" fmla="*/ 40 w 122"/>
                <a:gd name="T3" fmla="*/ 66 h 73"/>
                <a:gd name="T4" fmla="*/ 121 w 122"/>
                <a:gd name="T5" fmla="*/ 38 h 73"/>
                <a:gd name="T6" fmla="*/ 88 w 122"/>
                <a:gd name="T7" fmla="*/ 0 h 73"/>
                <a:gd name="T8" fmla="*/ 7 w 122"/>
                <a:gd name="T9" fmla="*/ 28 h 73"/>
                <a:gd name="T10" fmla="*/ 47 w 122"/>
                <a:gd name="T11" fmla="*/ 32 h 73"/>
                <a:gd name="T12" fmla="*/ 0 w 122"/>
                <a:gd name="T13" fmla="*/ 62 h 73"/>
                <a:gd name="T14" fmla="*/ 19 w 122"/>
                <a:gd name="T15" fmla="*/ 72 h 73"/>
                <a:gd name="T16" fmla="*/ 40 w 122"/>
                <a:gd name="T17" fmla="*/ 66 h 73"/>
                <a:gd name="T18" fmla="*/ 0 w 12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0" y="62"/>
                  </a:moveTo>
                  <a:lnTo>
                    <a:pt x="40" y="66"/>
                  </a:lnTo>
                  <a:lnTo>
                    <a:pt x="121" y="38"/>
                  </a:lnTo>
                  <a:lnTo>
                    <a:pt x="88" y="0"/>
                  </a:lnTo>
                  <a:lnTo>
                    <a:pt x="7" y="28"/>
                  </a:lnTo>
                  <a:lnTo>
                    <a:pt x="47" y="32"/>
                  </a:lnTo>
                  <a:lnTo>
                    <a:pt x="0" y="62"/>
                  </a:lnTo>
                  <a:lnTo>
                    <a:pt x="19" y="72"/>
                  </a:lnTo>
                  <a:lnTo>
                    <a:pt x="40" y="66"/>
                  </a:lnTo>
                  <a:lnTo>
                    <a:pt x="0" y="62"/>
                  </a:lnTo>
                </a:path>
              </a:pathLst>
            </a:custGeom>
            <a:solidFill>
              <a:srgbClr val="000000"/>
            </a:solidFill>
            <a:ln w="12700" cap="rnd">
              <a:noFill/>
              <a:round/>
              <a:headEnd/>
              <a:tailEnd/>
            </a:ln>
          </p:spPr>
          <p:txBody>
            <a:bodyPr/>
            <a:lstStyle/>
            <a:p>
              <a:endParaRPr lang="en-US"/>
            </a:p>
          </p:txBody>
        </p:sp>
        <p:sp>
          <p:nvSpPr>
            <p:cNvPr id="59540" name="Freeform 147"/>
            <p:cNvSpPr>
              <a:spLocks/>
            </p:cNvSpPr>
            <p:nvPr/>
          </p:nvSpPr>
          <p:spPr bwMode="auto">
            <a:xfrm>
              <a:off x="4254" y="1918"/>
              <a:ext cx="72" cy="39"/>
            </a:xfrm>
            <a:custGeom>
              <a:avLst/>
              <a:gdLst>
                <a:gd name="T0" fmla="*/ 0 w 72"/>
                <a:gd name="T1" fmla="*/ 14 h 39"/>
                <a:gd name="T2" fmla="*/ 11 w 72"/>
                <a:gd name="T3" fmla="*/ 28 h 39"/>
                <a:gd name="T4" fmla="*/ 28 w 72"/>
                <a:gd name="T5" fmla="*/ 38 h 39"/>
                <a:gd name="T6" fmla="*/ 71 w 72"/>
                <a:gd name="T7" fmla="*/ 12 h 39"/>
                <a:gd name="T8" fmla="*/ 52 w 72"/>
                <a:gd name="T9" fmla="*/ 0 h 39"/>
                <a:gd name="T10" fmla="*/ 62 w 72"/>
                <a:gd name="T11" fmla="*/ 14 h 39"/>
                <a:gd name="T12" fmla="*/ 0 w 72"/>
                <a:gd name="T13" fmla="*/ 14 h 39"/>
                <a:gd name="T14" fmla="*/ 0 w 72"/>
                <a:gd name="T15" fmla="*/ 22 h 39"/>
                <a:gd name="T16" fmla="*/ 11 w 72"/>
                <a:gd name="T17" fmla="*/ 28 h 39"/>
                <a:gd name="T18" fmla="*/ 0 w 72"/>
                <a:gd name="T19" fmla="*/ 1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0" y="14"/>
                  </a:moveTo>
                  <a:lnTo>
                    <a:pt x="11" y="28"/>
                  </a:lnTo>
                  <a:lnTo>
                    <a:pt x="28" y="38"/>
                  </a:lnTo>
                  <a:lnTo>
                    <a:pt x="71" y="12"/>
                  </a:lnTo>
                  <a:lnTo>
                    <a:pt x="52" y="0"/>
                  </a:lnTo>
                  <a:lnTo>
                    <a:pt x="62" y="14"/>
                  </a:lnTo>
                  <a:lnTo>
                    <a:pt x="0" y="14"/>
                  </a:lnTo>
                  <a:lnTo>
                    <a:pt x="0" y="22"/>
                  </a:lnTo>
                  <a:lnTo>
                    <a:pt x="11" y="28"/>
                  </a:lnTo>
                  <a:lnTo>
                    <a:pt x="0" y="14"/>
                  </a:lnTo>
                </a:path>
              </a:pathLst>
            </a:custGeom>
            <a:solidFill>
              <a:srgbClr val="000000"/>
            </a:solidFill>
            <a:ln w="12700" cap="rnd">
              <a:noFill/>
              <a:round/>
              <a:headEnd/>
              <a:tailEnd/>
            </a:ln>
          </p:spPr>
          <p:txBody>
            <a:bodyPr/>
            <a:lstStyle/>
            <a:p>
              <a:endParaRPr lang="en-US"/>
            </a:p>
          </p:txBody>
        </p:sp>
        <p:sp>
          <p:nvSpPr>
            <p:cNvPr id="59541" name="Freeform 148"/>
            <p:cNvSpPr>
              <a:spLocks/>
            </p:cNvSpPr>
            <p:nvPr/>
          </p:nvSpPr>
          <p:spPr bwMode="auto">
            <a:xfrm>
              <a:off x="4254" y="1903"/>
              <a:ext cx="61" cy="32"/>
            </a:xfrm>
            <a:custGeom>
              <a:avLst/>
              <a:gdLst>
                <a:gd name="T0" fmla="*/ 17 w 61"/>
                <a:gd name="T1" fmla="*/ 0 h 32"/>
                <a:gd name="T2" fmla="*/ 0 w 61"/>
                <a:gd name="T3" fmla="*/ 15 h 32"/>
                <a:gd name="T4" fmla="*/ 0 w 61"/>
                <a:gd name="T5" fmla="*/ 25 h 32"/>
                <a:gd name="T6" fmla="*/ 60 w 61"/>
                <a:gd name="T7" fmla="*/ 25 h 32"/>
                <a:gd name="T8" fmla="*/ 60 w 61"/>
                <a:gd name="T9" fmla="*/ 15 h 32"/>
                <a:gd name="T10" fmla="*/ 43 w 61"/>
                <a:gd name="T11" fmla="*/ 31 h 32"/>
                <a:gd name="T12" fmla="*/ 17 w 61"/>
                <a:gd name="T13" fmla="*/ 0 h 32"/>
                <a:gd name="T14" fmla="*/ 0 w 61"/>
                <a:gd name="T15" fmla="*/ 5 h 32"/>
                <a:gd name="T16" fmla="*/ 0 w 61"/>
                <a:gd name="T17" fmla="*/ 15 h 32"/>
                <a:gd name="T18" fmla="*/ 17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7" y="0"/>
                  </a:moveTo>
                  <a:lnTo>
                    <a:pt x="0" y="15"/>
                  </a:lnTo>
                  <a:lnTo>
                    <a:pt x="0" y="25"/>
                  </a:lnTo>
                  <a:lnTo>
                    <a:pt x="60" y="25"/>
                  </a:lnTo>
                  <a:lnTo>
                    <a:pt x="60" y="15"/>
                  </a:lnTo>
                  <a:lnTo>
                    <a:pt x="43" y="31"/>
                  </a:lnTo>
                  <a:lnTo>
                    <a:pt x="17" y="0"/>
                  </a:lnTo>
                  <a:lnTo>
                    <a:pt x="0" y="5"/>
                  </a:lnTo>
                  <a:lnTo>
                    <a:pt x="0" y="15"/>
                  </a:lnTo>
                  <a:lnTo>
                    <a:pt x="17" y="0"/>
                  </a:lnTo>
                </a:path>
              </a:pathLst>
            </a:custGeom>
            <a:solidFill>
              <a:srgbClr val="000000"/>
            </a:solidFill>
            <a:ln w="12700" cap="rnd">
              <a:noFill/>
              <a:round/>
              <a:headEnd/>
              <a:tailEnd/>
            </a:ln>
          </p:spPr>
          <p:txBody>
            <a:bodyPr/>
            <a:lstStyle/>
            <a:p>
              <a:endParaRPr lang="en-US"/>
            </a:p>
          </p:txBody>
        </p:sp>
        <p:sp>
          <p:nvSpPr>
            <p:cNvPr id="59542" name="Freeform 149"/>
            <p:cNvSpPr>
              <a:spLocks/>
            </p:cNvSpPr>
            <p:nvPr/>
          </p:nvSpPr>
          <p:spPr bwMode="auto">
            <a:xfrm>
              <a:off x="4275" y="1863"/>
              <a:ext cx="117" cy="72"/>
            </a:xfrm>
            <a:custGeom>
              <a:avLst/>
              <a:gdLst>
                <a:gd name="T0" fmla="*/ 116 w 117"/>
                <a:gd name="T1" fmla="*/ 9 h 72"/>
                <a:gd name="T2" fmla="*/ 79 w 117"/>
                <a:gd name="T3" fmla="*/ 7 h 72"/>
                <a:gd name="T4" fmla="*/ 0 w 117"/>
                <a:gd name="T5" fmla="*/ 35 h 72"/>
                <a:gd name="T6" fmla="*/ 30 w 117"/>
                <a:gd name="T7" fmla="*/ 71 h 72"/>
                <a:gd name="T8" fmla="*/ 109 w 117"/>
                <a:gd name="T9" fmla="*/ 43 h 72"/>
                <a:gd name="T10" fmla="*/ 72 w 117"/>
                <a:gd name="T11" fmla="*/ 41 h 72"/>
                <a:gd name="T12" fmla="*/ 116 w 117"/>
                <a:gd name="T13" fmla="*/ 9 h 72"/>
                <a:gd name="T14" fmla="*/ 97 w 117"/>
                <a:gd name="T15" fmla="*/ 0 h 72"/>
                <a:gd name="T16" fmla="*/ 79 w 117"/>
                <a:gd name="T17" fmla="*/ 7 h 72"/>
                <a:gd name="T18" fmla="*/ 116 w 117"/>
                <a:gd name="T19" fmla="*/ 9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2"/>
                <a:gd name="T32" fmla="*/ 117 w 11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2">
                  <a:moveTo>
                    <a:pt x="116" y="9"/>
                  </a:moveTo>
                  <a:lnTo>
                    <a:pt x="79" y="7"/>
                  </a:lnTo>
                  <a:lnTo>
                    <a:pt x="0" y="35"/>
                  </a:lnTo>
                  <a:lnTo>
                    <a:pt x="30" y="71"/>
                  </a:lnTo>
                  <a:lnTo>
                    <a:pt x="109" y="43"/>
                  </a:lnTo>
                  <a:lnTo>
                    <a:pt x="72" y="41"/>
                  </a:lnTo>
                  <a:lnTo>
                    <a:pt x="116" y="9"/>
                  </a:lnTo>
                  <a:lnTo>
                    <a:pt x="97" y="0"/>
                  </a:lnTo>
                  <a:lnTo>
                    <a:pt x="79" y="7"/>
                  </a:lnTo>
                  <a:lnTo>
                    <a:pt x="116" y="9"/>
                  </a:lnTo>
                </a:path>
              </a:pathLst>
            </a:custGeom>
            <a:solidFill>
              <a:srgbClr val="000000"/>
            </a:solidFill>
            <a:ln w="12700" cap="rnd">
              <a:noFill/>
              <a:round/>
              <a:headEnd/>
              <a:tailEnd/>
            </a:ln>
          </p:spPr>
          <p:txBody>
            <a:bodyPr/>
            <a:lstStyle/>
            <a:p>
              <a:endParaRPr lang="en-US"/>
            </a:p>
          </p:txBody>
        </p:sp>
        <p:sp>
          <p:nvSpPr>
            <p:cNvPr id="59543" name="Freeform 150"/>
            <p:cNvSpPr>
              <a:spLocks/>
            </p:cNvSpPr>
            <p:nvPr/>
          </p:nvSpPr>
          <p:spPr bwMode="auto">
            <a:xfrm>
              <a:off x="4357" y="1873"/>
              <a:ext cx="74" cy="42"/>
            </a:xfrm>
            <a:custGeom>
              <a:avLst/>
              <a:gdLst>
                <a:gd name="T0" fmla="*/ 73 w 74"/>
                <a:gd name="T1" fmla="*/ 26 h 42"/>
                <a:gd name="T2" fmla="*/ 62 w 74"/>
                <a:gd name="T3" fmla="*/ 12 h 42"/>
                <a:gd name="T4" fmla="*/ 41 w 74"/>
                <a:gd name="T5" fmla="*/ 0 h 42"/>
                <a:gd name="T6" fmla="*/ 0 w 74"/>
                <a:gd name="T7" fmla="*/ 29 h 42"/>
                <a:gd name="T8" fmla="*/ 19 w 74"/>
                <a:gd name="T9" fmla="*/ 41 h 42"/>
                <a:gd name="T10" fmla="*/ 11 w 74"/>
                <a:gd name="T11" fmla="*/ 26 h 42"/>
                <a:gd name="T12" fmla="*/ 73 w 74"/>
                <a:gd name="T13" fmla="*/ 26 h 42"/>
                <a:gd name="T14" fmla="*/ 73 w 74"/>
                <a:gd name="T15" fmla="*/ 19 h 42"/>
                <a:gd name="T16" fmla="*/ 62 w 74"/>
                <a:gd name="T17" fmla="*/ 12 h 42"/>
                <a:gd name="T18" fmla="*/ 73 w 74"/>
                <a:gd name="T19" fmla="*/ 2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2"/>
                <a:gd name="T32" fmla="*/ 74 w 7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2">
                  <a:moveTo>
                    <a:pt x="73" y="26"/>
                  </a:moveTo>
                  <a:lnTo>
                    <a:pt x="62" y="12"/>
                  </a:lnTo>
                  <a:lnTo>
                    <a:pt x="41" y="0"/>
                  </a:lnTo>
                  <a:lnTo>
                    <a:pt x="0" y="29"/>
                  </a:lnTo>
                  <a:lnTo>
                    <a:pt x="19" y="41"/>
                  </a:lnTo>
                  <a:lnTo>
                    <a:pt x="11" y="26"/>
                  </a:lnTo>
                  <a:lnTo>
                    <a:pt x="73" y="26"/>
                  </a:lnTo>
                  <a:lnTo>
                    <a:pt x="73" y="19"/>
                  </a:lnTo>
                  <a:lnTo>
                    <a:pt x="62" y="12"/>
                  </a:lnTo>
                  <a:lnTo>
                    <a:pt x="73" y="26"/>
                  </a:lnTo>
                </a:path>
              </a:pathLst>
            </a:custGeom>
            <a:solidFill>
              <a:srgbClr val="000000"/>
            </a:solidFill>
            <a:ln w="12700" cap="rnd">
              <a:noFill/>
              <a:round/>
              <a:headEnd/>
              <a:tailEnd/>
            </a:ln>
          </p:spPr>
          <p:txBody>
            <a:bodyPr/>
            <a:lstStyle/>
            <a:p>
              <a:endParaRPr lang="en-US"/>
            </a:p>
          </p:txBody>
        </p:sp>
        <p:sp>
          <p:nvSpPr>
            <p:cNvPr id="59544" name="Freeform 151"/>
            <p:cNvSpPr>
              <a:spLocks/>
            </p:cNvSpPr>
            <p:nvPr/>
          </p:nvSpPr>
          <p:spPr bwMode="auto">
            <a:xfrm>
              <a:off x="4370" y="1896"/>
              <a:ext cx="61" cy="34"/>
            </a:xfrm>
            <a:custGeom>
              <a:avLst/>
              <a:gdLst>
                <a:gd name="T0" fmla="*/ 43 w 61"/>
                <a:gd name="T1" fmla="*/ 33 h 34"/>
                <a:gd name="T2" fmla="*/ 60 w 61"/>
                <a:gd name="T3" fmla="*/ 17 h 34"/>
                <a:gd name="T4" fmla="*/ 60 w 61"/>
                <a:gd name="T5" fmla="*/ 8 h 34"/>
                <a:gd name="T6" fmla="*/ 0 w 61"/>
                <a:gd name="T7" fmla="*/ 8 h 34"/>
                <a:gd name="T8" fmla="*/ 0 w 61"/>
                <a:gd name="T9" fmla="*/ 17 h 34"/>
                <a:gd name="T10" fmla="*/ 14 w 61"/>
                <a:gd name="T11" fmla="*/ 0 h 34"/>
                <a:gd name="T12" fmla="*/ 43 w 61"/>
                <a:gd name="T13" fmla="*/ 33 h 34"/>
                <a:gd name="T14" fmla="*/ 60 w 61"/>
                <a:gd name="T15" fmla="*/ 28 h 34"/>
                <a:gd name="T16" fmla="*/ 60 w 61"/>
                <a:gd name="T17" fmla="*/ 17 h 34"/>
                <a:gd name="T18" fmla="*/ 43 w 61"/>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4"/>
                <a:gd name="T32" fmla="*/ 61 w 6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4">
                  <a:moveTo>
                    <a:pt x="43" y="33"/>
                  </a:moveTo>
                  <a:lnTo>
                    <a:pt x="60" y="17"/>
                  </a:lnTo>
                  <a:lnTo>
                    <a:pt x="60" y="8"/>
                  </a:lnTo>
                  <a:lnTo>
                    <a:pt x="0" y="8"/>
                  </a:lnTo>
                  <a:lnTo>
                    <a:pt x="0" y="17"/>
                  </a:lnTo>
                  <a:lnTo>
                    <a:pt x="14" y="0"/>
                  </a:lnTo>
                  <a:lnTo>
                    <a:pt x="43" y="33"/>
                  </a:lnTo>
                  <a:lnTo>
                    <a:pt x="60" y="28"/>
                  </a:lnTo>
                  <a:lnTo>
                    <a:pt x="60" y="17"/>
                  </a:lnTo>
                  <a:lnTo>
                    <a:pt x="43" y="33"/>
                  </a:lnTo>
                </a:path>
              </a:pathLst>
            </a:custGeom>
            <a:solidFill>
              <a:srgbClr val="000000"/>
            </a:solidFill>
            <a:ln w="12700" cap="rnd">
              <a:noFill/>
              <a:round/>
              <a:headEnd/>
              <a:tailEnd/>
            </a:ln>
          </p:spPr>
          <p:txBody>
            <a:bodyPr/>
            <a:lstStyle/>
            <a:p>
              <a:endParaRPr lang="en-US"/>
            </a:p>
          </p:txBody>
        </p:sp>
        <p:sp>
          <p:nvSpPr>
            <p:cNvPr id="59545" name="Freeform 152"/>
            <p:cNvSpPr>
              <a:spLocks/>
            </p:cNvSpPr>
            <p:nvPr/>
          </p:nvSpPr>
          <p:spPr bwMode="auto">
            <a:xfrm>
              <a:off x="4480" y="1934"/>
              <a:ext cx="75" cy="61"/>
            </a:xfrm>
            <a:custGeom>
              <a:avLst/>
              <a:gdLst>
                <a:gd name="T0" fmla="*/ 35 w 75"/>
                <a:gd name="T1" fmla="*/ 43 h 61"/>
                <a:gd name="T2" fmla="*/ 0 w 75"/>
                <a:gd name="T3" fmla="*/ 40 h 61"/>
                <a:gd name="T4" fmla="*/ 35 w 75"/>
                <a:gd name="T5" fmla="*/ 60 h 61"/>
                <a:gd name="T6" fmla="*/ 74 w 75"/>
                <a:gd name="T7" fmla="*/ 29 h 61"/>
                <a:gd name="T8" fmla="*/ 39 w 75"/>
                <a:gd name="T9" fmla="*/ 10 h 61"/>
                <a:gd name="T10" fmla="*/ 4 w 75"/>
                <a:gd name="T11" fmla="*/ 7 h 61"/>
                <a:gd name="T12" fmla="*/ 39 w 75"/>
                <a:gd name="T13" fmla="*/ 10 h 61"/>
                <a:gd name="T14" fmla="*/ 24 w 75"/>
                <a:gd name="T15" fmla="*/ 0 h 61"/>
                <a:gd name="T16" fmla="*/ 4 w 75"/>
                <a:gd name="T17" fmla="*/ 7 h 61"/>
                <a:gd name="T18" fmla="*/ 35 w 75"/>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1"/>
                <a:gd name="T32" fmla="*/ 75 w 7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1">
                  <a:moveTo>
                    <a:pt x="35" y="43"/>
                  </a:moveTo>
                  <a:lnTo>
                    <a:pt x="0" y="40"/>
                  </a:lnTo>
                  <a:lnTo>
                    <a:pt x="35" y="60"/>
                  </a:lnTo>
                  <a:lnTo>
                    <a:pt x="74" y="29"/>
                  </a:lnTo>
                  <a:lnTo>
                    <a:pt x="39" y="10"/>
                  </a:lnTo>
                  <a:lnTo>
                    <a:pt x="4" y="7"/>
                  </a:lnTo>
                  <a:lnTo>
                    <a:pt x="39" y="10"/>
                  </a:lnTo>
                  <a:lnTo>
                    <a:pt x="24" y="0"/>
                  </a:lnTo>
                  <a:lnTo>
                    <a:pt x="4" y="7"/>
                  </a:lnTo>
                  <a:lnTo>
                    <a:pt x="35" y="43"/>
                  </a:lnTo>
                </a:path>
              </a:pathLst>
            </a:custGeom>
            <a:solidFill>
              <a:srgbClr val="000000"/>
            </a:solidFill>
            <a:ln w="12700" cap="rnd">
              <a:noFill/>
              <a:round/>
              <a:headEnd/>
              <a:tailEnd/>
            </a:ln>
          </p:spPr>
          <p:txBody>
            <a:bodyPr/>
            <a:lstStyle/>
            <a:p>
              <a:endParaRPr lang="en-US"/>
            </a:p>
          </p:txBody>
        </p:sp>
        <p:sp>
          <p:nvSpPr>
            <p:cNvPr id="59546" name="Freeform 153"/>
            <p:cNvSpPr>
              <a:spLocks/>
            </p:cNvSpPr>
            <p:nvPr/>
          </p:nvSpPr>
          <p:spPr bwMode="auto">
            <a:xfrm>
              <a:off x="4383" y="1943"/>
              <a:ext cx="125" cy="62"/>
            </a:xfrm>
            <a:custGeom>
              <a:avLst/>
              <a:gdLst>
                <a:gd name="T0" fmla="*/ 68 w 125"/>
                <a:gd name="T1" fmla="*/ 43 h 62"/>
                <a:gd name="T2" fmla="*/ 49 w 125"/>
                <a:gd name="T3" fmla="*/ 61 h 62"/>
                <a:gd name="T4" fmla="*/ 124 w 125"/>
                <a:gd name="T5" fmla="*/ 35 h 62"/>
                <a:gd name="T6" fmla="*/ 91 w 125"/>
                <a:gd name="T7" fmla="*/ 0 h 62"/>
                <a:gd name="T8" fmla="*/ 16 w 125"/>
                <a:gd name="T9" fmla="*/ 26 h 62"/>
                <a:gd name="T10" fmla="*/ 0 w 125"/>
                <a:gd name="T11" fmla="*/ 43 h 62"/>
                <a:gd name="T12" fmla="*/ 16 w 125"/>
                <a:gd name="T13" fmla="*/ 26 h 62"/>
                <a:gd name="T14" fmla="*/ 0 w 125"/>
                <a:gd name="T15" fmla="*/ 31 h 62"/>
                <a:gd name="T16" fmla="*/ 0 w 125"/>
                <a:gd name="T17" fmla="*/ 43 h 62"/>
                <a:gd name="T18" fmla="*/ 68 w 125"/>
                <a:gd name="T19" fmla="*/ 4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2"/>
                <a:gd name="T32" fmla="*/ 125 w 12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2">
                  <a:moveTo>
                    <a:pt x="68" y="43"/>
                  </a:moveTo>
                  <a:lnTo>
                    <a:pt x="49" y="61"/>
                  </a:lnTo>
                  <a:lnTo>
                    <a:pt x="124" y="35"/>
                  </a:lnTo>
                  <a:lnTo>
                    <a:pt x="91" y="0"/>
                  </a:lnTo>
                  <a:lnTo>
                    <a:pt x="16" y="26"/>
                  </a:lnTo>
                  <a:lnTo>
                    <a:pt x="0" y="43"/>
                  </a:lnTo>
                  <a:lnTo>
                    <a:pt x="16" y="26"/>
                  </a:lnTo>
                  <a:lnTo>
                    <a:pt x="0" y="31"/>
                  </a:lnTo>
                  <a:lnTo>
                    <a:pt x="0" y="43"/>
                  </a:lnTo>
                  <a:lnTo>
                    <a:pt x="68" y="43"/>
                  </a:lnTo>
                </a:path>
              </a:pathLst>
            </a:custGeom>
            <a:solidFill>
              <a:srgbClr val="000000"/>
            </a:solidFill>
            <a:ln w="12700" cap="rnd">
              <a:noFill/>
              <a:round/>
              <a:headEnd/>
              <a:tailEnd/>
            </a:ln>
          </p:spPr>
          <p:txBody>
            <a:bodyPr/>
            <a:lstStyle/>
            <a:p>
              <a:endParaRPr lang="en-US"/>
            </a:p>
          </p:txBody>
        </p:sp>
        <p:sp>
          <p:nvSpPr>
            <p:cNvPr id="59547" name="Freeform 154"/>
            <p:cNvSpPr>
              <a:spLocks/>
            </p:cNvSpPr>
            <p:nvPr/>
          </p:nvSpPr>
          <p:spPr bwMode="auto">
            <a:xfrm>
              <a:off x="4383" y="1993"/>
              <a:ext cx="61" cy="31"/>
            </a:xfrm>
            <a:custGeom>
              <a:avLst/>
              <a:gdLst>
                <a:gd name="T0" fmla="*/ 50 w 61"/>
                <a:gd name="T1" fmla="*/ 3 h 31"/>
                <a:gd name="T2" fmla="*/ 60 w 61"/>
                <a:gd name="T3" fmla="*/ 16 h 31"/>
                <a:gd name="T4" fmla="*/ 60 w 61"/>
                <a:gd name="T5" fmla="*/ 0 h 31"/>
                <a:gd name="T6" fmla="*/ 0 w 61"/>
                <a:gd name="T7" fmla="*/ 0 h 31"/>
                <a:gd name="T8" fmla="*/ 0 w 61"/>
                <a:gd name="T9" fmla="*/ 16 h 31"/>
                <a:gd name="T10" fmla="*/ 10 w 61"/>
                <a:gd name="T11" fmla="*/ 30 h 31"/>
                <a:gd name="T12" fmla="*/ 0 w 61"/>
                <a:gd name="T13" fmla="*/ 16 h 31"/>
                <a:gd name="T14" fmla="*/ 0 w 61"/>
                <a:gd name="T15" fmla="*/ 25 h 31"/>
                <a:gd name="T16" fmla="*/ 10 w 61"/>
                <a:gd name="T17" fmla="*/ 30 h 31"/>
                <a:gd name="T18" fmla="*/ 50 w 61"/>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50" y="3"/>
                  </a:moveTo>
                  <a:lnTo>
                    <a:pt x="60" y="16"/>
                  </a:lnTo>
                  <a:lnTo>
                    <a:pt x="60" y="0"/>
                  </a:lnTo>
                  <a:lnTo>
                    <a:pt x="0" y="0"/>
                  </a:lnTo>
                  <a:lnTo>
                    <a:pt x="0" y="16"/>
                  </a:lnTo>
                  <a:lnTo>
                    <a:pt x="10" y="30"/>
                  </a:lnTo>
                  <a:lnTo>
                    <a:pt x="0" y="16"/>
                  </a:lnTo>
                  <a:lnTo>
                    <a:pt x="0" y="25"/>
                  </a:lnTo>
                  <a:lnTo>
                    <a:pt x="10" y="30"/>
                  </a:lnTo>
                  <a:lnTo>
                    <a:pt x="50" y="3"/>
                  </a:lnTo>
                </a:path>
              </a:pathLst>
            </a:custGeom>
            <a:solidFill>
              <a:srgbClr val="000000"/>
            </a:solidFill>
            <a:ln w="12700" cap="rnd">
              <a:noFill/>
              <a:round/>
              <a:headEnd/>
              <a:tailEnd/>
            </a:ln>
          </p:spPr>
          <p:txBody>
            <a:bodyPr/>
            <a:lstStyle/>
            <a:p>
              <a:endParaRPr lang="en-US"/>
            </a:p>
          </p:txBody>
        </p:sp>
        <p:sp>
          <p:nvSpPr>
            <p:cNvPr id="59548" name="Freeform 155"/>
            <p:cNvSpPr>
              <a:spLocks/>
            </p:cNvSpPr>
            <p:nvPr/>
          </p:nvSpPr>
          <p:spPr bwMode="auto">
            <a:xfrm>
              <a:off x="4396" y="1996"/>
              <a:ext cx="75" cy="59"/>
            </a:xfrm>
            <a:custGeom>
              <a:avLst/>
              <a:gdLst>
                <a:gd name="T0" fmla="*/ 37 w 75"/>
                <a:gd name="T1" fmla="*/ 16 h 59"/>
                <a:gd name="T2" fmla="*/ 74 w 75"/>
                <a:gd name="T3" fmla="*/ 18 h 59"/>
                <a:gd name="T4" fmla="*/ 41 w 75"/>
                <a:gd name="T5" fmla="*/ 0 h 59"/>
                <a:gd name="T6" fmla="*/ 0 w 75"/>
                <a:gd name="T7" fmla="*/ 31 h 59"/>
                <a:gd name="T8" fmla="*/ 33 w 75"/>
                <a:gd name="T9" fmla="*/ 50 h 59"/>
                <a:gd name="T10" fmla="*/ 67 w 75"/>
                <a:gd name="T11" fmla="*/ 51 h 59"/>
                <a:gd name="T12" fmla="*/ 33 w 75"/>
                <a:gd name="T13" fmla="*/ 50 h 59"/>
                <a:gd name="T14" fmla="*/ 50 w 75"/>
                <a:gd name="T15" fmla="*/ 58 h 59"/>
                <a:gd name="T16" fmla="*/ 67 w 75"/>
                <a:gd name="T17" fmla="*/ 51 h 59"/>
                <a:gd name="T18" fmla="*/ 37 w 75"/>
                <a:gd name="T19" fmla="*/ 1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59"/>
                <a:gd name="T32" fmla="*/ 75 w 7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59">
                  <a:moveTo>
                    <a:pt x="37" y="16"/>
                  </a:moveTo>
                  <a:lnTo>
                    <a:pt x="74" y="18"/>
                  </a:lnTo>
                  <a:lnTo>
                    <a:pt x="41" y="0"/>
                  </a:lnTo>
                  <a:lnTo>
                    <a:pt x="0" y="31"/>
                  </a:lnTo>
                  <a:lnTo>
                    <a:pt x="33" y="50"/>
                  </a:lnTo>
                  <a:lnTo>
                    <a:pt x="67" y="51"/>
                  </a:lnTo>
                  <a:lnTo>
                    <a:pt x="33" y="50"/>
                  </a:lnTo>
                  <a:lnTo>
                    <a:pt x="50" y="58"/>
                  </a:lnTo>
                  <a:lnTo>
                    <a:pt x="67" y="51"/>
                  </a:lnTo>
                  <a:lnTo>
                    <a:pt x="37" y="16"/>
                  </a:lnTo>
                </a:path>
              </a:pathLst>
            </a:custGeom>
            <a:solidFill>
              <a:srgbClr val="000000"/>
            </a:solidFill>
            <a:ln w="12700" cap="rnd">
              <a:noFill/>
              <a:round/>
              <a:headEnd/>
              <a:tailEnd/>
            </a:ln>
          </p:spPr>
          <p:txBody>
            <a:bodyPr/>
            <a:lstStyle/>
            <a:p>
              <a:endParaRPr lang="en-US"/>
            </a:p>
          </p:txBody>
        </p:sp>
        <p:sp>
          <p:nvSpPr>
            <p:cNvPr id="59549" name="Freeform 156"/>
            <p:cNvSpPr>
              <a:spLocks/>
            </p:cNvSpPr>
            <p:nvPr/>
          </p:nvSpPr>
          <p:spPr bwMode="auto">
            <a:xfrm>
              <a:off x="4441" y="1984"/>
              <a:ext cx="133" cy="63"/>
            </a:xfrm>
            <a:custGeom>
              <a:avLst/>
              <a:gdLst>
                <a:gd name="T0" fmla="*/ 61 w 133"/>
                <a:gd name="T1" fmla="*/ 19 h 63"/>
                <a:gd name="T2" fmla="*/ 80 w 133"/>
                <a:gd name="T3" fmla="*/ 0 h 63"/>
                <a:gd name="T4" fmla="*/ 0 w 133"/>
                <a:gd name="T5" fmla="*/ 26 h 63"/>
                <a:gd name="T6" fmla="*/ 33 w 133"/>
                <a:gd name="T7" fmla="*/ 62 h 63"/>
                <a:gd name="T8" fmla="*/ 113 w 133"/>
                <a:gd name="T9" fmla="*/ 36 h 63"/>
                <a:gd name="T10" fmla="*/ 130 w 133"/>
                <a:gd name="T11" fmla="*/ 17 h 63"/>
                <a:gd name="T12" fmla="*/ 113 w 133"/>
                <a:gd name="T13" fmla="*/ 36 h 63"/>
                <a:gd name="T14" fmla="*/ 132 w 133"/>
                <a:gd name="T15" fmla="*/ 29 h 63"/>
                <a:gd name="T16" fmla="*/ 130 w 133"/>
                <a:gd name="T17" fmla="*/ 17 h 63"/>
                <a:gd name="T18" fmla="*/ 61 w 133"/>
                <a:gd name="T19" fmla="*/ 19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63"/>
                <a:gd name="T32" fmla="*/ 133 w 13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63">
                  <a:moveTo>
                    <a:pt x="61" y="19"/>
                  </a:moveTo>
                  <a:lnTo>
                    <a:pt x="80" y="0"/>
                  </a:lnTo>
                  <a:lnTo>
                    <a:pt x="0" y="26"/>
                  </a:lnTo>
                  <a:lnTo>
                    <a:pt x="33" y="62"/>
                  </a:lnTo>
                  <a:lnTo>
                    <a:pt x="113" y="36"/>
                  </a:lnTo>
                  <a:lnTo>
                    <a:pt x="130" y="17"/>
                  </a:lnTo>
                  <a:lnTo>
                    <a:pt x="113" y="36"/>
                  </a:lnTo>
                  <a:lnTo>
                    <a:pt x="132" y="29"/>
                  </a:lnTo>
                  <a:lnTo>
                    <a:pt x="130" y="17"/>
                  </a:lnTo>
                  <a:lnTo>
                    <a:pt x="61" y="19"/>
                  </a:lnTo>
                </a:path>
              </a:pathLst>
            </a:custGeom>
            <a:solidFill>
              <a:srgbClr val="000000"/>
            </a:solidFill>
            <a:ln w="12700" cap="rnd">
              <a:noFill/>
              <a:round/>
              <a:headEnd/>
              <a:tailEnd/>
            </a:ln>
          </p:spPr>
          <p:txBody>
            <a:bodyPr/>
            <a:lstStyle/>
            <a:p>
              <a:endParaRPr lang="en-US"/>
            </a:p>
          </p:txBody>
        </p:sp>
        <p:sp>
          <p:nvSpPr>
            <p:cNvPr id="59550" name="Freeform 157"/>
            <p:cNvSpPr>
              <a:spLocks/>
            </p:cNvSpPr>
            <p:nvPr/>
          </p:nvSpPr>
          <p:spPr bwMode="auto">
            <a:xfrm>
              <a:off x="4509" y="1968"/>
              <a:ext cx="62" cy="29"/>
            </a:xfrm>
            <a:custGeom>
              <a:avLst/>
              <a:gdLst>
                <a:gd name="T0" fmla="*/ 11 w 62"/>
                <a:gd name="T1" fmla="*/ 27 h 29"/>
                <a:gd name="T2" fmla="*/ 0 w 62"/>
                <a:gd name="T3" fmla="*/ 13 h 29"/>
                <a:gd name="T4" fmla="*/ 0 w 62"/>
                <a:gd name="T5" fmla="*/ 28 h 29"/>
                <a:gd name="T6" fmla="*/ 61 w 62"/>
                <a:gd name="T7" fmla="*/ 27 h 29"/>
                <a:gd name="T8" fmla="*/ 61 w 62"/>
                <a:gd name="T9" fmla="*/ 12 h 29"/>
                <a:gd name="T10" fmla="*/ 48 w 62"/>
                <a:gd name="T11" fmla="*/ 0 h 29"/>
                <a:gd name="T12" fmla="*/ 61 w 62"/>
                <a:gd name="T13" fmla="*/ 12 h 29"/>
                <a:gd name="T14" fmla="*/ 59 w 62"/>
                <a:gd name="T15" fmla="*/ 5 h 29"/>
                <a:gd name="T16" fmla="*/ 48 w 62"/>
                <a:gd name="T17" fmla="*/ 0 h 29"/>
                <a:gd name="T18" fmla="*/ 11 w 62"/>
                <a:gd name="T19" fmla="*/ 2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9"/>
                <a:gd name="T32" fmla="*/ 62 w 6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9">
                  <a:moveTo>
                    <a:pt x="11" y="27"/>
                  </a:moveTo>
                  <a:lnTo>
                    <a:pt x="0" y="13"/>
                  </a:lnTo>
                  <a:lnTo>
                    <a:pt x="0" y="28"/>
                  </a:lnTo>
                  <a:lnTo>
                    <a:pt x="61" y="27"/>
                  </a:lnTo>
                  <a:lnTo>
                    <a:pt x="61" y="12"/>
                  </a:lnTo>
                  <a:lnTo>
                    <a:pt x="48" y="0"/>
                  </a:lnTo>
                  <a:lnTo>
                    <a:pt x="61" y="12"/>
                  </a:lnTo>
                  <a:lnTo>
                    <a:pt x="59" y="5"/>
                  </a:lnTo>
                  <a:lnTo>
                    <a:pt x="48" y="0"/>
                  </a:lnTo>
                  <a:lnTo>
                    <a:pt x="11" y="27"/>
                  </a:lnTo>
                </a:path>
              </a:pathLst>
            </a:custGeom>
            <a:solidFill>
              <a:srgbClr val="000000"/>
            </a:solidFill>
            <a:ln w="12700" cap="rnd">
              <a:noFill/>
              <a:round/>
              <a:headEnd/>
              <a:tailEnd/>
            </a:ln>
          </p:spPr>
          <p:txBody>
            <a:bodyPr/>
            <a:lstStyle/>
            <a:p>
              <a:endParaRPr lang="en-US"/>
            </a:p>
          </p:txBody>
        </p:sp>
        <p:sp>
          <p:nvSpPr>
            <p:cNvPr id="59551" name="Freeform 158"/>
            <p:cNvSpPr>
              <a:spLocks/>
            </p:cNvSpPr>
            <p:nvPr/>
          </p:nvSpPr>
          <p:spPr bwMode="auto">
            <a:xfrm>
              <a:off x="4496" y="2056"/>
              <a:ext cx="75" cy="63"/>
            </a:xfrm>
            <a:custGeom>
              <a:avLst/>
              <a:gdLst>
                <a:gd name="T0" fmla="*/ 37 w 75"/>
                <a:gd name="T1" fmla="*/ 17 h 63"/>
                <a:gd name="T2" fmla="*/ 74 w 75"/>
                <a:gd name="T3" fmla="*/ 22 h 63"/>
                <a:gd name="T4" fmla="*/ 41 w 75"/>
                <a:gd name="T5" fmla="*/ 0 h 63"/>
                <a:gd name="T6" fmla="*/ 0 w 75"/>
                <a:gd name="T7" fmla="*/ 30 h 63"/>
                <a:gd name="T8" fmla="*/ 33 w 75"/>
                <a:gd name="T9" fmla="*/ 50 h 63"/>
                <a:gd name="T10" fmla="*/ 67 w 75"/>
                <a:gd name="T11" fmla="*/ 55 h 63"/>
                <a:gd name="T12" fmla="*/ 33 w 75"/>
                <a:gd name="T13" fmla="*/ 50 h 63"/>
                <a:gd name="T14" fmla="*/ 48 w 75"/>
                <a:gd name="T15" fmla="*/ 62 h 63"/>
                <a:gd name="T16" fmla="*/ 67 w 75"/>
                <a:gd name="T17" fmla="*/ 55 h 63"/>
                <a:gd name="T18" fmla="*/ 37 w 75"/>
                <a:gd name="T19" fmla="*/ 1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3"/>
                <a:gd name="T32" fmla="*/ 75 w 7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3">
                  <a:moveTo>
                    <a:pt x="37" y="17"/>
                  </a:moveTo>
                  <a:lnTo>
                    <a:pt x="74" y="22"/>
                  </a:lnTo>
                  <a:lnTo>
                    <a:pt x="41" y="0"/>
                  </a:lnTo>
                  <a:lnTo>
                    <a:pt x="0" y="30"/>
                  </a:lnTo>
                  <a:lnTo>
                    <a:pt x="33" y="50"/>
                  </a:lnTo>
                  <a:lnTo>
                    <a:pt x="67" y="55"/>
                  </a:lnTo>
                  <a:lnTo>
                    <a:pt x="33" y="50"/>
                  </a:lnTo>
                  <a:lnTo>
                    <a:pt x="48" y="62"/>
                  </a:lnTo>
                  <a:lnTo>
                    <a:pt x="67" y="55"/>
                  </a:lnTo>
                  <a:lnTo>
                    <a:pt x="37" y="17"/>
                  </a:lnTo>
                </a:path>
              </a:pathLst>
            </a:custGeom>
            <a:solidFill>
              <a:srgbClr val="000000"/>
            </a:solidFill>
            <a:ln w="12700" cap="rnd">
              <a:noFill/>
              <a:round/>
              <a:headEnd/>
              <a:tailEnd/>
            </a:ln>
          </p:spPr>
          <p:txBody>
            <a:bodyPr/>
            <a:lstStyle/>
            <a:p>
              <a:endParaRPr lang="en-US"/>
            </a:p>
          </p:txBody>
        </p:sp>
        <p:sp>
          <p:nvSpPr>
            <p:cNvPr id="59552" name="Freeform 159"/>
            <p:cNvSpPr>
              <a:spLocks/>
            </p:cNvSpPr>
            <p:nvPr/>
          </p:nvSpPr>
          <p:spPr bwMode="auto">
            <a:xfrm>
              <a:off x="4541" y="2044"/>
              <a:ext cx="130" cy="66"/>
            </a:xfrm>
            <a:custGeom>
              <a:avLst/>
              <a:gdLst>
                <a:gd name="T0" fmla="*/ 61 w 130"/>
                <a:gd name="T1" fmla="*/ 19 h 66"/>
                <a:gd name="T2" fmla="*/ 80 w 130"/>
                <a:gd name="T3" fmla="*/ 0 h 66"/>
                <a:gd name="T4" fmla="*/ 0 w 130"/>
                <a:gd name="T5" fmla="*/ 27 h 66"/>
                <a:gd name="T6" fmla="*/ 33 w 130"/>
                <a:gd name="T7" fmla="*/ 65 h 66"/>
                <a:gd name="T8" fmla="*/ 113 w 130"/>
                <a:gd name="T9" fmla="*/ 38 h 66"/>
                <a:gd name="T10" fmla="*/ 129 w 130"/>
                <a:gd name="T11" fmla="*/ 19 h 66"/>
                <a:gd name="T12" fmla="*/ 113 w 130"/>
                <a:gd name="T13" fmla="*/ 38 h 66"/>
                <a:gd name="T14" fmla="*/ 129 w 130"/>
                <a:gd name="T15" fmla="*/ 30 h 66"/>
                <a:gd name="T16" fmla="*/ 129 w 130"/>
                <a:gd name="T17" fmla="*/ 19 h 66"/>
                <a:gd name="T18" fmla="*/ 61 w 130"/>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66"/>
                <a:gd name="T32" fmla="*/ 130 w 130"/>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66">
                  <a:moveTo>
                    <a:pt x="61" y="19"/>
                  </a:moveTo>
                  <a:lnTo>
                    <a:pt x="80" y="0"/>
                  </a:lnTo>
                  <a:lnTo>
                    <a:pt x="0" y="27"/>
                  </a:lnTo>
                  <a:lnTo>
                    <a:pt x="33" y="65"/>
                  </a:lnTo>
                  <a:lnTo>
                    <a:pt x="113" y="38"/>
                  </a:lnTo>
                  <a:lnTo>
                    <a:pt x="129" y="19"/>
                  </a:lnTo>
                  <a:lnTo>
                    <a:pt x="113" y="38"/>
                  </a:lnTo>
                  <a:lnTo>
                    <a:pt x="129" y="30"/>
                  </a:lnTo>
                  <a:lnTo>
                    <a:pt x="129" y="19"/>
                  </a:lnTo>
                  <a:lnTo>
                    <a:pt x="61" y="19"/>
                  </a:lnTo>
                </a:path>
              </a:pathLst>
            </a:custGeom>
            <a:solidFill>
              <a:srgbClr val="000000"/>
            </a:solidFill>
            <a:ln w="12700" cap="rnd">
              <a:noFill/>
              <a:round/>
              <a:headEnd/>
              <a:tailEnd/>
            </a:ln>
          </p:spPr>
          <p:txBody>
            <a:bodyPr/>
            <a:lstStyle/>
            <a:p>
              <a:endParaRPr lang="en-US"/>
            </a:p>
          </p:txBody>
        </p:sp>
        <p:sp>
          <p:nvSpPr>
            <p:cNvPr id="59553" name="Freeform 160"/>
            <p:cNvSpPr>
              <a:spLocks/>
            </p:cNvSpPr>
            <p:nvPr/>
          </p:nvSpPr>
          <p:spPr bwMode="auto">
            <a:xfrm>
              <a:off x="4610" y="2031"/>
              <a:ext cx="61" cy="26"/>
            </a:xfrm>
            <a:custGeom>
              <a:avLst/>
              <a:gdLst>
                <a:gd name="T0" fmla="*/ 10 w 61"/>
                <a:gd name="T1" fmla="*/ 25 h 26"/>
                <a:gd name="T2" fmla="*/ 0 w 61"/>
                <a:gd name="T3" fmla="*/ 12 h 26"/>
                <a:gd name="T4" fmla="*/ 0 w 61"/>
                <a:gd name="T5" fmla="*/ 25 h 26"/>
                <a:gd name="T6" fmla="*/ 60 w 61"/>
                <a:gd name="T7" fmla="*/ 25 h 26"/>
                <a:gd name="T8" fmla="*/ 60 w 61"/>
                <a:gd name="T9" fmla="*/ 12 h 26"/>
                <a:gd name="T10" fmla="*/ 52 w 61"/>
                <a:gd name="T11" fmla="*/ 0 h 26"/>
                <a:gd name="T12" fmla="*/ 60 w 61"/>
                <a:gd name="T13" fmla="*/ 12 h 26"/>
                <a:gd name="T14" fmla="*/ 60 w 61"/>
                <a:gd name="T15" fmla="*/ 5 h 26"/>
                <a:gd name="T16" fmla="*/ 52 w 61"/>
                <a:gd name="T17" fmla="*/ 0 h 26"/>
                <a:gd name="T18" fmla="*/ 10 w 61"/>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6"/>
                <a:gd name="T32" fmla="*/ 61 w 6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6">
                  <a:moveTo>
                    <a:pt x="10" y="25"/>
                  </a:moveTo>
                  <a:lnTo>
                    <a:pt x="0" y="12"/>
                  </a:lnTo>
                  <a:lnTo>
                    <a:pt x="0" y="25"/>
                  </a:lnTo>
                  <a:lnTo>
                    <a:pt x="60" y="25"/>
                  </a:lnTo>
                  <a:lnTo>
                    <a:pt x="60" y="12"/>
                  </a:lnTo>
                  <a:lnTo>
                    <a:pt x="52" y="0"/>
                  </a:lnTo>
                  <a:lnTo>
                    <a:pt x="60" y="12"/>
                  </a:lnTo>
                  <a:lnTo>
                    <a:pt x="60" y="5"/>
                  </a:lnTo>
                  <a:lnTo>
                    <a:pt x="52" y="0"/>
                  </a:lnTo>
                  <a:lnTo>
                    <a:pt x="10" y="25"/>
                  </a:lnTo>
                </a:path>
              </a:pathLst>
            </a:custGeom>
            <a:solidFill>
              <a:srgbClr val="000000"/>
            </a:solidFill>
            <a:ln w="12700" cap="rnd">
              <a:noFill/>
              <a:round/>
              <a:headEnd/>
              <a:tailEnd/>
            </a:ln>
          </p:spPr>
          <p:txBody>
            <a:bodyPr/>
            <a:lstStyle/>
            <a:p>
              <a:endParaRPr lang="en-US"/>
            </a:p>
          </p:txBody>
        </p:sp>
        <p:sp>
          <p:nvSpPr>
            <p:cNvPr id="59554" name="Freeform 161"/>
            <p:cNvSpPr>
              <a:spLocks/>
            </p:cNvSpPr>
            <p:nvPr/>
          </p:nvSpPr>
          <p:spPr bwMode="auto">
            <a:xfrm>
              <a:off x="4581" y="1994"/>
              <a:ext cx="80" cy="63"/>
            </a:xfrm>
            <a:custGeom>
              <a:avLst/>
              <a:gdLst>
                <a:gd name="T0" fmla="*/ 37 w 80"/>
                <a:gd name="T1" fmla="*/ 43 h 63"/>
                <a:gd name="T2" fmla="*/ 0 w 80"/>
                <a:gd name="T3" fmla="*/ 40 h 63"/>
                <a:gd name="T4" fmla="*/ 35 w 80"/>
                <a:gd name="T5" fmla="*/ 62 h 63"/>
                <a:gd name="T6" fmla="*/ 79 w 80"/>
                <a:gd name="T7" fmla="*/ 32 h 63"/>
                <a:gd name="T8" fmla="*/ 44 w 80"/>
                <a:gd name="T9" fmla="*/ 10 h 63"/>
                <a:gd name="T10" fmla="*/ 7 w 80"/>
                <a:gd name="T11" fmla="*/ 7 h 63"/>
                <a:gd name="T12" fmla="*/ 44 w 80"/>
                <a:gd name="T13" fmla="*/ 10 h 63"/>
                <a:gd name="T14" fmla="*/ 29 w 80"/>
                <a:gd name="T15" fmla="*/ 0 h 63"/>
                <a:gd name="T16" fmla="*/ 7 w 80"/>
                <a:gd name="T17" fmla="*/ 7 h 63"/>
                <a:gd name="T18" fmla="*/ 37 w 80"/>
                <a:gd name="T19" fmla="*/ 4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3"/>
                <a:gd name="T32" fmla="*/ 80 w 8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3">
                  <a:moveTo>
                    <a:pt x="37" y="43"/>
                  </a:moveTo>
                  <a:lnTo>
                    <a:pt x="0" y="40"/>
                  </a:lnTo>
                  <a:lnTo>
                    <a:pt x="35" y="62"/>
                  </a:lnTo>
                  <a:lnTo>
                    <a:pt x="79" y="32"/>
                  </a:lnTo>
                  <a:lnTo>
                    <a:pt x="44" y="10"/>
                  </a:lnTo>
                  <a:lnTo>
                    <a:pt x="7" y="7"/>
                  </a:lnTo>
                  <a:lnTo>
                    <a:pt x="44" y="10"/>
                  </a:lnTo>
                  <a:lnTo>
                    <a:pt x="29" y="0"/>
                  </a:lnTo>
                  <a:lnTo>
                    <a:pt x="7" y="7"/>
                  </a:lnTo>
                  <a:lnTo>
                    <a:pt x="37" y="43"/>
                  </a:lnTo>
                </a:path>
              </a:pathLst>
            </a:custGeom>
            <a:solidFill>
              <a:srgbClr val="000000"/>
            </a:solidFill>
            <a:ln w="12700" cap="rnd">
              <a:noFill/>
              <a:round/>
              <a:headEnd/>
              <a:tailEnd/>
            </a:ln>
          </p:spPr>
          <p:txBody>
            <a:bodyPr/>
            <a:lstStyle/>
            <a:p>
              <a:endParaRPr lang="en-US"/>
            </a:p>
          </p:txBody>
        </p:sp>
        <p:sp>
          <p:nvSpPr>
            <p:cNvPr id="59555" name="Freeform 162"/>
            <p:cNvSpPr>
              <a:spLocks/>
            </p:cNvSpPr>
            <p:nvPr/>
          </p:nvSpPr>
          <p:spPr bwMode="auto">
            <a:xfrm>
              <a:off x="4483" y="2003"/>
              <a:ext cx="128" cy="64"/>
            </a:xfrm>
            <a:custGeom>
              <a:avLst/>
              <a:gdLst>
                <a:gd name="T0" fmla="*/ 68 w 128"/>
                <a:gd name="T1" fmla="*/ 44 h 64"/>
                <a:gd name="T2" fmla="*/ 49 w 128"/>
                <a:gd name="T3" fmla="*/ 63 h 64"/>
                <a:gd name="T4" fmla="*/ 127 w 128"/>
                <a:gd name="T5" fmla="*/ 36 h 64"/>
                <a:gd name="T6" fmla="*/ 94 w 128"/>
                <a:gd name="T7" fmla="*/ 0 h 64"/>
                <a:gd name="T8" fmla="*/ 16 w 128"/>
                <a:gd name="T9" fmla="*/ 27 h 64"/>
                <a:gd name="T10" fmla="*/ 0 w 128"/>
                <a:gd name="T11" fmla="*/ 44 h 64"/>
                <a:gd name="T12" fmla="*/ 16 w 128"/>
                <a:gd name="T13" fmla="*/ 27 h 64"/>
                <a:gd name="T14" fmla="*/ 0 w 128"/>
                <a:gd name="T15" fmla="*/ 33 h 64"/>
                <a:gd name="T16" fmla="*/ 0 w 128"/>
                <a:gd name="T17" fmla="*/ 44 h 64"/>
                <a:gd name="T18" fmla="*/ 68 w 128"/>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4"/>
                <a:gd name="T32" fmla="*/ 128 w 12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4">
                  <a:moveTo>
                    <a:pt x="68" y="44"/>
                  </a:moveTo>
                  <a:lnTo>
                    <a:pt x="49" y="63"/>
                  </a:lnTo>
                  <a:lnTo>
                    <a:pt x="127" y="36"/>
                  </a:lnTo>
                  <a:lnTo>
                    <a:pt x="94" y="0"/>
                  </a:lnTo>
                  <a:lnTo>
                    <a:pt x="16" y="27"/>
                  </a:lnTo>
                  <a:lnTo>
                    <a:pt x="0" y="44"/>
                  </a:lnTo>
                  <a:lnTo>
                    <a:pt x="16" y="27"/>
                  </a:lnTo>
                  <a:lnTo>
                    <a:pt x="0" y="33"/>
                  </a:lnTo>
                  <a:lnTo>
                    <a:pt x="0" y="44"/>
                  </a:lnTo>
                  <a:lnTo>
                    <a:pt x="68" y="44"/>
                  </a:lnTo>
                </a:path>
              </a:pathLst>
            </a:custGeom>
            <a:solidFill>
              <a:srgbClr val="000000"/>
            </a:solidFill>
            <a:ln w="12700" cap="rnd">
              <a:noFill/>
              <a:round/>
              <a:headEnd/>
              <a:tailEnd/>
            </a:ln>
          </p:spPr>
          <p:txBody>
            <a:bodyPr/>
            <a:lstStyle/>
            <a:p>
              <a:endParaRPr lang="en-US"/>
            </a:p>
          </p:txBody>
        </p:sp>
        <p:sp>
          <p:nvSpPr>
            <p:cNvPr id="59556" name="Freeform 163"/>
            <p:cNvSpPr>
              <a:spLocks/>
            </p:cNvSpPr>
            <p:nvPr/>
          </p:nvSpPr>
          <p:spPr bwMode="auto">
            <a:xfrm>
              <a:off x="4483" y="2054"/>
              <a:ext cx="62" cy="28"/>
            </a:xfrm>
            <a:custGeom>
              <a:avLst/>
              <a:gdLst>
                <a:gd name="T0" fmla="*/ 50 w 62"/>
                <a:gd name="T1" fmla="*/ 1 h 28"/>
                <a:gd name="T2" fmla="*/ 61 w 62"/>
                <a:gd name="T3" fmla="*/ 15 h 28"/>
                <a:gd name="T4" fmla="*/ 61 w 62"/>
                <a:gd name="T5" fmla="*/ 0 h 28"/>
                <a:gd name="T6" fmla="*/ 0 w 62"/>
                <a:gd name="T7" fmla="*/ 0 h 28"/>
                <a:gd name="T8" fmla="*/ 0 w 62"/>
                <a:gd name="T9" fmla="*/ 15 h 28"/>
                <a:gd name="T10" fmla="*/ 11 w 62"/>
                <a:gd name="T11" fmla="*/ 27 h 28"/>
                <a:gd name="T12" fmla="*/ 0 w 62"/>
                <a:gd name="T13" fmla="*/ 15 h 28"/>
                <a:gd name="T14" fmla="*/ 0 w 62"/>
                <a:gd name="T15" fmla="*/ 22 h 28"/>
                <a:gd name="T16" fmla="*/ 11 w 62"/>
                <a:gd name="T17" fmla="*/ 27 h 28"/>
                <a:gd name="T18" fmla="*/ 50 w 62"/>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8"/>
                <a:gd name="T32" fmla="*/ 62 w 6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8">
                  <a:moveTo>
                    <a:pt x="50" y="1"/>
                  </a:moveTo>
                  <a:lnTo>
                    <a:pt x="61" y="15"/>
                  </a:lnTo>
                  <a:lnTo>
                    <a:pt x="61" y="0"/>
                  </a:lnTo>
                  <a:lnTo>
                    <a:pt x="0" y="0"/>
                  </a:lnTo>
                  <a:lnTo>
                    <a:pt x="0" y="15"/>
                  </a:lnTo>
                  <a:lnTo>
                    <a:pt x="11" y="27"/>
                  </a:lnTo>
                  <a:lnTo>
                    <a:pt x="0" y="15"/>
                  </a:lnTo>
                  <a:lnTo>
                    <a:pt x="0" y="22"/>
                  </a:lnTo>
                  <a:lnTo>
                    <a:pt x="11" y="27"/>
                  </a:lnTo>
                  <a:lnTo>
                    <a:pt x="50" y="1"/>
                  </a:lnTo>
                </a:path>
              </a:pathLst>
            </a:custGeom>
            <a:solidFill>
              <a:srgbClr val="000000"/>
            </a:solidFill>
            <a:ln w="12700" cap="rnd">
              <a:noFill/>
              <a:round/>
              <a:headEnd/>
              <a:tailEnd/>
            </a:ln>
          </p:spPr>
          <p:txBody>
            <a:bodyPr/>
            <a:lstStyle/>
            <a:p>
              <a:endParaRPr lang="en-US"/>
            </a:p>
          </p:txBody>
        </p:sp>
        <p:sp>
          <p:nvSpPr>
            <p:cNvPr id="59557" name="Freeform 164"/>
            <p:cNvSpPr>
              <a:spLocks/>
            </p:cNvSpPr>
            <p:nvPr/>
          </p:nvSpPr>
          <p:spPr bwMode="auto">
            <a:xfrm>
              <a:off x="4588" y="2094"/>
              <a:ext cx="62" cy="35"/>
            </a:xfrm>
            <a:custGeom>
              <a:avLst/>
              <a:gdLst>
                <a:gd name="T0" fmla="*/ 17 w 62"/>
                <a:gd name="T1" fmla="*/ 0 h 35"/>
                <a:gd name="T2" fmla="*/ 0 w 62"/>
                <a:gd name="T3" fmla="*/ 17 h 35"/>
                <a:gd name="T4" fmla="*/ 0 w 62"/>
                <a:gd name="T5" fmla="*/ 33 h 35"/>
                <a:gd name="T6" fmla="*/ 61 w 62"/>
                <a:gd name="T7" fmla="*/ 33 h 35"/>
                <a:gd name="T8" fmla="*/ 61 w 62"/>
                <a:gd name="T9" fmla="*/ 17 h 35"/>
                <a:gd name="T10" fmla="*/ 46 w 62"/>
                <a:gd name="T11" fmla="*/ 34 h 35"/>
                <a:gd name="T12" fmla="*/ 17 w 62"/>
                <a:gd name="T13" fmla="*/ 0 h 35"/>
                <a:gd name="T14" fmla="*/ 0 w 62"/>
                <a:gd name="T15" fmla="*/ 7 h 35"/>
                <a:gd name="T16" fmla="*/ 0 w 62"/>
                <a:gd name="T17" fmla="*/ 17 h 35"/>
                <a:gd name="T18" fmla="*/ 17 w 6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17" y="0"/>
                  </a:moveTo>
                  <a:lnTo>
                    <a:pt x="0" y="17"/>
                  </a:lnTo>
                  <a:lnTo>
                    <a:pt x="0" y="33"/>
                  </a:lnTo>
                  <a:lnTo>
                    <a:pt x="61" y="33"/>
                  </a:lnTo>
                  <a:lnTo>
                    <a:pt x="61" y="17"/>
                  </a:lnTo>
                  <a:lnTo>
                    <a:pt x="46" y="34"/>
                  </a:lnTo>
                  <a:lnTo>
                    <a:pt x="17" y="0"/>
                  </a:lnTo>
                  <a:lnTo>
                    <a:pt x="0" y="7"/>
                  </a:lnTo>
                  <a:lnTo>
                    <a:pt x="0" y="17"/>
                  </a:lnTo>
                  <a:lnTo>
                    <a:pt x="17" y="0"/>
                  </a:lnTo>
                </a:path>
              </a:pathLst>
            </a:custGeom>
            <a:solidFill>
              <a:srgbClr val="000000"/>
            </a:solidFill>
            <a:ln w="12700" cap="rnd">
              <a:noFill/>
              <a:round/>
              <a:headEnd/>
              <a:tailEnd/>
            </a:ln>
          </p:spPr>
          <p:txBody>
            <a:bodyPr/>
            <a:lstStyle/>
            <a:p>
              <a:endParaRPr lang="en-US"/>
            </a:p>
          </p:txBody>
        </p:sp>
        <p:sp>
          <p:nvSpPr>
            <p:cNvPr id="59558" name="Freeform 165"/>
            <p:cNvSpPr>
              <a:spLocks/>
            </p:cNvSpPr>
            <p:nvPr/>
          </p:nvSpPr>
          <p:spPr bwMode="auto">
            <a:xfrm>
              <a:off x="4610" y="2056"/>
              <a:ext cx="114" cy="73"/>
            </a:xfrm>
            <a:custGeom>
              <a:avLst/>
              <a:gdLst>
                <a:gd name="T0" fmla="*/ 113 w 114"/>
                <a:gd name="T1" fmla="*/ 10 h 73"/>
                <a:gd name="T2" fmla="*/ 74 w 114"/>
                <a:gd name="T3" fmla="*/ 7 h 73"/>
                <a:gd name="T4" fmla="*/ 0 w 114"/>
                <a:gd name="T5" fmla="*/ 34 h 73"/>
                <a:gd name="T6" fmla="*/ 32 w 114"/>
                <a:gd name="T7" fmla="*/ 72 h 73"/>
                <a:gd name="T8" fmla="*/ 106 w 114"/>
                <a:gd name="T9" fmla="*/ 44 h 73"/>
                <a:gd name="T10" fmla="*/ 67 w 114"/>
                <a:gd name="T11" fmla="*/ 43 h 73"/>
                <a:gd name="T12" fmla="*/ 113 w 114"/>
                <a:gd name="T13" fmla="*/ 10 h 73"/>
                <a:gd name="T14" fmla="*/ 95 w 114"/>
                <a:gd name="T15" fmla="*/ 0 h 73"/>
                <a:gd name="T16" fmla="*/ 74 w 114"/>
                <a:gd name="T17" fmla="*/ 7 h 73"/>
                <a:gd name="T18" fmla="*/ 113 w 114"/>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113" y="10"/>
                  </a:moveTo>
                  <a:lnTo>
                    <a:pt x="74" y="7"/>
                  </a:lnTo>
                  <a:lnTo>
                    <a:pt x="0" y="34"/>
                  </a:lnTo>
                  <a:lnTo>
                    <a:pt x="32" y="72"/>
                  </a:lnTo>
                  <a:lnTo>
                    <a:pt x="106" y="44"/>
                  </a:lnTo>
                  <a:lnTo>
                    <a:pt x="67" y="43"/>
                  </a:lnTo>
                  <a:lnTo>
                    <a:pt x="113" y="10"/>
                  </a:lnTo>
                  <a:lnTo>
                    <a:pt x="95" y="0"/>
                  </a:lnTo>
                  <a:lnTo>
                    <a:pt x="74" y="7"/>
                  </a:lnTo>
                  <a:lnTo>
                    <a:pt x="113" y="10"/>
                  </a:lnTo>
                </a:path>
              </a:pathLst>
            </a:custGeom>
            <a:solidFill>
              <a:srgbClr val="000000"/>
            </a:solidFill>
            <a:ln w="12700" cap="rnd">
              <a:noFill/>
              <a:round/>
              <a:headEnd/>
              <a:tailEnd/>
            </a:ln>
          </p:spPr>
          <p:txBody>
            <a:bodyPr/>
            <a:lstStyle/>
            <a:p>
              <a:endParaRPr lang="en-US"/>
            </a:p>
          </p:txBody>
        </p:sp>
        <p:sp>
          <p:nvSpPr>
            <p:cNvPr id="59559" name="Freeform 166"/>
            <p:cNvSpPr>
              <a:spLocks/>
            </p:cNvSpPr>
            <p:nvPr/>
          </p:nvSpPr>
          <p:spPr bwMode="auto">
            <a:xfrm>
              <a:off x="4686" y="2068"/>
              <a:ext cx="91" cy="51"/>
            </a:xfrm>
            <a:custGeom>
              <a:avLst/>
              <a:gdLst>
                <a:gd name="T0" fmla="*/ 90 w 91"/>
                <a:gd name="T1" fmla="*/ 35 h 51"/>
                <a:gd name="T2" fmla="*/ 81 w 91"/>
                <a:gd name="T3" fmla="*/ 19 h 51"/>
                <a:gd name="T4" fmla="*/ 45 w 91"/>
                <a:gd name="T5" fmla="*/ 0 h 51"/>
                <a:gd name="T6" fmla="*/ 0 w 91"/>
                <a:gd name="T7" fmla="*/ 31 h 51"/>
                <a:gd name="T8" fmla="*/ 36 w 91"/>
                <a:gd name="T9" fmla="*/ 50 h 51"/>
                <a:gd name="T10" fmla="*/ 27 w 91"/>
                <a:gd name="T11" fmla="*/ 35 h 51"/>
                <a:gd name="T12" fmla="*/ 90 w 91"/>
                <a:gd name="T13" fmla="*/ 35 h 51"/>
                <a:gd name="T14" fmla="*/ 90 w 91"/>
                <a:gd name="T15" fmla="*/ 26 h 51"/>
                <a:gd name="T16" fmla="*/ 81 w 91"/>
                <a:gd name="T17" fmla="*/ 19 h 51"/>
                <a:gd name="T18" fmla="*/ 90 w 91"/>
                <a:gd name="T19" fmla="*/ 3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1"/>
                <a:gd name="T32" fmla="*/ 91 w 9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1">
                  <a:moveTo>
                    <a:pt x="90" y="35"/>
                  </a:moveTo>
                  <a:lnTo>
                    <a:pt x="81" y="19"/>
                  </a:lnTo>
                  <a:lnTo>
                    <a:pt x="45" y="0"/>
                  </a:lnTo>
                  <a:lnTo>
                    <a:pt x="0" y="31"/>
                  </a:lnTo>
                  <a:lnTo>
                    <a:pt x="36" y="50"/>
                  </a:lnTo>
                  <a:lnTo>
                    <a:pt x="27" y="35"/>
                  </a:lnTo>
                  <a:lnTo>
                    <a:pt x="90" y="35"/>
                  </a:lnTo>
                  <a:lnTo>
                    <a:pt x="90" y="26"/>
                  </a:lnTo>
                  <a:lnTo>
                    <a:pt x="81" y="19"/>
                  </a:lnTo>
                  <a:lnTo>
                    <a:pt x="90" y="35"/>
                  </a:lnTo>
                </a:path>
              </a:pathLst>
            </a:custGeom>
            <a:solidFill>
              <a:srgbClr val="000000"/>
            </a:solidFill>
            <a:ln w="12700" cap="rnd">
              <a:noFill/>
              <a:round/>
              <a:headEnd/>
              <a:tailEnd/>
            </a:ln>
          </p:spPr>
          <p:txBody>
            <a:bodyPr/>
            <a:lstStyle/>
            <a:p>
              <a:endParaRPr lang="en-US"/>
            </a:p>
          </p:txBody>
        </p:sp>
        <p:sp>
          <p:nvSpPr>
            <p:cNvPr id="59560" name="Freeform 167"/>
            <p:cNvSpPr>
              <a:spLocks/>
            </p:cNvSpPr>
            <p:nvPr/>
          </p:nvSpPr>
          <p:spPr bwMode="auto">
            <a:xfrm>
              <a:off x="4718" y="2106"/>
              <a:ext cx="59" cy="33"/>
            </a:xfrm>
            <a:custGeom>
              <a:avLst/>
              <a:gdLst>
                <a:gd name="T0" fmla="*/ 44 w 59"/>
                <a:gd name="T1" fmla="*/ 32 h 33"/>
                <a:gd name="T2" fmla="*/ 58 w 59"/>
                <a:gd name="T3" fmla="*/ 15 h 33"/>
                <a:gd name="T4" fmla="*/ 58 w 59"/>
                <a:gd name="T5" fmla="*/ 3 h 33"/>
                <a:gd name="T6" fmla="*/ 0 w 59"/>
                <a:gd name="T7" fmla="*/ 3 h 33"/>
                <a:gd name="T8" fmla="*/ 0 w 59"/>
                <a:gd name="T9" fmla="*/ 15 h 33"/>
                <a:gd name="T10" fmla="*/ 15 w 59"/>
                <a:gd name="T11" fmla="*/ 0 h 33"/>
                <a:gd name="T12" fmla="*/ 44 w 59"/>
                <a:gd name="T13" fmla="*/ 32 h 33"/>
                <a:gd name="T14" fmla="*/ 58 w 59"/>
                <a:gd name="T15" fmla="*/ 26 h 33"/>
                <a:gd name="T16" fmla="*/ 58 w 59"/>
                <a:gd name="T17" fmla="*/ 15 h 33"/>
                <a:gd name="T18" fmla="*/ 44 w 59"/>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44" y="32"/>
                  </a:moveTo>
                  <a:lnTo>
                    <a:pt x="58" y="15"/>
                  </a:lnTo>
                  <a:lnTo>
                    <a:pt x="58" y="3"/>
                  </a:lnTo>
                  <a:lnTo>
                    <a:pt x="0" y="3"/>
                  </a:lnTo>
                  <a:lnTo>
                    <a:pt x="0" y="15"/>
                  </a:lnTo>
                  <a:lnTo>
                    <a:pt x="15" y="0"/>
                  </a:lnTo>
                  <a:lnTo>
                    <a:pt x="44" y="32"/>
                  </a:lnTo>
                  <a:lnTo>
                    <a:pt x="58" y="26"/>
                  </a:lnTo>
                  <a:lnTo>
                    <a:pt x="58" y="15"/>
                  </a:lnTo>
                  <a:lnTo>
                    <a:pt x="44" y="32"/>
                  </a:lnTo>
                </a:path>
              </a:pathLst>
            </a:custGeom>
            <a:solidFill>
              <a:srgbClr val="000000"/>
            </a:solidFill>
            <a:ln w="12700" cap="rnd">
              <a:noFill/>
              <a:round/>
              <a:headEnd/>
              <a:tailEnd/>
            </a:ln>
          </p:spPr>
          <p:txBody>
            <a:bodyPr/>
            <a:lstStyle/>
            <a:p>
              <a:endParaRPr lang="en-US"/>
            </a:p>
          </p:txBody>
        </p:sp>
        <p:sp>
          <p:nvSpPr>
            <p:cNvPr id="59561" name="Freeform 168"/>
            <p:cNvSpPr>
              <a:spLocks/>
            </p:cNvSpPr>
            <p:nvPr/>
          </p:nvSpPr>
          <p:spPr bwMode="auto">
            <a:xfrm>
              <a:off x="4638" y="2106"/>
              <a:ext cx="120" cy="74"/>
            </a:xfrm>
            <a:custGeom>
              <a:avLst/>
              <a:gdLst>
                <a:gd name="T0" fmla="*/ 0 w 120"/>
                <a:gd name="T1" fmla="*/ 61 h 74"/>
                <a:gd name="T2" fmla="*/ 40 w 120"/>
                <a:gd name="T3" fmla="*/ 66 h 74"/>
                <a:gd name="T4" fmla="*/ 119 w 120"/>
                <a:gd name="T5" fmla="*/ 37 h 74"/>
                <a:gd name="T6" fmla="*/ 86 w 120"/>
                <a:gd name="T7" fmla="*/ 0 h 74"/>
                <a:gd name="T8" fmla="*/ 7 w 120"/>
                <a:gd name="T9" fmla="*/ 28 h 74"/>
                <a:gd name="T10" fmla="*/ 47 w 120"/>
                <a:gd name="T11" fmla="*/ 32 h 74"/>
                <a:gd name="T12" fmla="*/ 0 w 120"/>
                <a:gd name="T13" fmla="*/ 61 h 74"/>
                <a:gd name="T14" fmla="*/ 19 w 120"/>
                <a:gd name="T15" fmla="*/ 73 h 74"/>
                <a:gd name="T16" fmla="*/ 40 w 120"/>
                <a:gd name="T17" fmla="*/ 66 h 74"/>
                <a:gd name="T18" fmla="*/ 0 w 120"/>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0" y="61"/>
                  </a:moveTo>
                  <a:lnTo>
                    <a:pt x="40" y="66"/>
                  </a:lnTo>
                  <a:lnTo>
                    <a:pt x="119" y="37"/>
                  </a:lnTo>
                  <a:lnTo>
                    <a:pt x="86" y="0"/>
                  </a:lnTo>
                  <a:lnTo>
                    <a:pt x="7" y="28"/>
                  </a:lnTo>
                  <a:lnTo>
                    <a:pt x="47" y="32"/>
                  </a:lnTo>
                  <a:lnTo>
                    <a:pt x="0" y="61"/>
                  </a:lnTo>
                  <a:lnTo>
                    <a:pt x="19" y="73"/>
                  </a:lnTo>
                  <a:lnTo>
                    <a:pt x="40" y="66"/>
                  </a:lnTo>
                  <a:lnTo>
                    <a:pt x="0" y="61"/>
                  </a:lnTo>
                </a:path>
              </a:pathLst>
            </a:custGeom>
            <a:solidFill>
              <a:srgbClr val="000000"/>
            </a:solidFill>
            <a:ln w="12700" cap="rnd">
              <a:noFill/>
              <a:round/>
              <a:headEnd/>
              <a:tailEnd/>
            </a:ln>
          </p:spPr>
          <p:txBody>
            <a:bodyPr/>
            <a:lstStyle/>
            <a:p>
              <a:endParaRPr lang="en-US"/>
            </a:p>
          </p:txBody>
        </p:sp>
        <p:sp>
          <p:nvSpPr>
            <p:cNvPr id="59562" name="Freeform 169"/>
            <p:cNvSpPr>
              <a:spLocks/>
            </p:cNvSpPr>
            <p:nvPr/>
          </p:nvSpPr>
          <p:spPr bwMode="auto">
            <a:xfrm>
              <a:off x="4588" y="2119"/>
              <a:ext cx="88" cy="48"/>
            </a:xfrm>
            <a:custGeom>
              <a:avLst/>
              <a:gdLst>
                <a:gd name="T0" fmla="*/ 0 w 88"/>
                <a:gd name="T1" fmla="*/ 14 h 48"/>
                <a:gd name="T2" fmla="*/ 11 w 88"/>
                <a:gd name="T3" fmla="*/ 28 h 48"/>
                <a:gd name="T4" fmla="*/ 42 w 88"/>
                <a:gd name="T5" fmla="*/ 47 h 48"/>
                <a:gd name="T6" fmla="*/ 87 w 88"/>
                <a:gd name="T7" fmla="*/ 19 h 48"/>
                <a:gd name="T8" fmla="*/ 54 w 88"/>
                <a:gd name="T9" fmla="*/ 0 h 48"/>
                <a:gd name="T10" fmla="*/ 65 w 88"/>
                <a:gd name="T11" fmla="*/ 14 h 48"/>
                <a:gd name="T12" fmla="*/ 0 w 88"/>
                <a:gd name="T13" fmla="*/ 14 h 48"/>
                <a:gd name="T14" fmla="*/ 0 w 88"/>
                <a:gd name="T15" fmla="*/ 22 h 48"/>
                <a:gd name="T16" fmla="*/ 11 w 88"/>
                <a:gd name="T17" fmla="*/ 28 h 48"/>
                <a:gd name="T18" fmla="*/ 0 w 88"/>
                <a:gd name="T19" fmla="*/ 14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8"/>
                <a:gd name="T32" fmla="*/ 88 w 8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8">
                  <a:moveTo>
                    <a:pt x="0" y="14"/>
                  </a:moveTo>
                  <a:lnTo>
                    <a:pt x="11" y="28"/>
                  </a:lnTo>
                  <a:lnTo>
                    <a:pt x="42" y="47"/>
                  </a:lnTo>
                  <a:lnTo>
                    <a:pt x="87" y="19"/>
                  </a:lnTo>
                  <a:lnTo>
                    <a:pt x="54" y="0"/>
                  </a:lnTo>
                  <a:lnTo>
                    <a:pt x="65" y="14"/>
                  </a:lnTo>
                  <a:lnTo>
                    <a:pt x="0" y="14"/>
                  </a:lnTo>
                  <a:lnTo>
                    <a:pt x="0" y="22"/>
                  </a:lnTo>
                  <a:lnTo>
                    <a:pt x="11" y="28"/>
                  </a:lnTo>
                  <a:lnTo>
                    <a:pt x="0" y="14"/>
                  </a:lnTo>
                </a:path>
              </a:pathLst>
            </a:custGeom>
            <a:solidFill>
              <a:srgbClr val="000000"/>
            </a:solidFill>
            <a:ln w="12700" cap="rnd">
              <a:noFill/>
              <a:round/>
              <a:headEnd/>
              <a:tailEnd/>
            </a:ln>
          </p:spPr>
          <p:txBody>
            <a:bodyPr/>
            <a:lstStyle/>
            <a:p>
              <a:endParaRPr lang="en-US"/>
            </a:p>
          </p:txBody>
        </p:sp>
        <p:sp>
          <p:nvSpPr>
            <p:cNvPr id="59563" name="Freeform 170"/>
            <p:cNvSpPr>
              <a:spLocks/>
            </p:cNvSpPr>
            <p:nvPr/>
          </p:nvSpPr>
          <p:spPr bwMode="auto">
            <a:xfrm>
              <a:off x="4702" y="2178"/>
              <a:ext cx="77" cy="62"/>
            </a:xfrm>
            <a:custGeom>
              <a:avLst/>
              <a:gdLst>
                <a:gd name="T0" fmla="*/ 39 w 77"/>
                <a:gd name="T1" fmla="*/ 18 h 62"/>
                <a:gd name="T2" fmla="*/ 76 w 77"/>
                <a:gd name="T3" fmla="*/ 20 h 62"/>
                <a:gd name="T4" fmla="*/ 41 w 77"/>
                <a:gd name="T5" fmla="*/ 0 h 62"/>
                <a:gd name="T6" fmla="*/ 0 w 77"/>
                <a:gd name="T7" fmla="*/ 31 h 62"/>
                <a:gd name="T8" fmla="*/ 37 w 77"/>
                <a:gd name="T9" fmla="*/ 51 h 62"/>
                <a:gd name="T10" fmla="*/ 72 w 77"/>
                <a:gd name="T11" fmla="*/ 52 h 62"/>
                <a:gd name="T12" fmla="*/ 37 w 77"/>
                <a:gd name="T13" fmla="*/ 51 h 62"/>
                <a:gd name="T14" fmla="*/ 54 w 77"/>
                <a:gd name="T15" fmla="*/ 61 h 62"/>
                <a:gd name="T16" fmla="*/ 72 w 77"/>
                <a:gd name="T17" fmla="*/ 52 h 62"/>
                <a:gd name="T18" fmla="*/ 39 w 77"/>
                <a:gd name="T19" fmla="*/ 1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39" y="18"/>
                  </a:moveTo>
                  <a:lnTo>
                    <a:pt x="76" y="20"/>
                  </a:lnTo>
                  <a:lnTo>
                    <a:pt x="41" y="0"/>
                  </a:lnTo>
                  <a:lnTo>
                    <a:pt x="0" y="31"/>
                  </a:lnTo>
                  <a:lnTo>
                    <a:pt x="37" y="51"/>
                  </a:lnTo>
                  <a:lnTo>
                    <a:pt x="72" y="52"/>
                  </a:lnTo>
                  <a:lnTo>
                    <a:pt x="37" y="51"/>
                  </a:lnTo>
                  <a:lnTo>
                    <a:pt x="54" y="61"/>
                  </a:lnTo>
                  <a:lnTo>
                    <a:pt x="72" y="52"/>
                  </a:lnTo>
                  <a:lnTo>
                    <a:pt x="39" y="18"/>
                  </a:lnTo>
                </a:path>
              </a:pathLst>
            </a:custGeom>
            <a:solidFill>
              <a:srgbClr val="000000"/>
            </a:solidFill>
            <a:ln w="12700" cap="rnd">
              <a:noFill/>
              <a:round/>
              <a:headEnd/>
              <a:tailEnd/>
            </a:ln>
          </p:spPr>
          <p:txBody>
            <a:bodyPr/>
            <a:lstStyle/>
            <a:p>
              <a:endParaRPr lang="en-US"/>
            </a:p>
          </p:txBody>
        </p:sp>
        <p:sp>
          <p:nvSpPr>
            <p:cNvPr id="59564" name="Freeform 171"/>
            <p:cNvSpPr>
              <a:spLocks/>
            </p:cNvSpPr>
            <p:nvPr/>
          </p:nvSpPr>
          <p:spPr bwMode="auto">
            <a:xfrm>
              <a:off x="4749" y="2168"/>
              <a:ext cx="128" cy="62"/>
            </a:xfrm>
            <a:custGeom>
              <a:avLst/>
              <a:gdLst>
                <a:gd name="T0" fmla="*/ 61 w 128"/>
                <a:gd name="T1" fmla="*/ 17 h 62"/>
                <a:gd name="T2" fmla="*/ 78 w 128"/>
                <a:gd name="T3" fmla="*/ 0 h 62"/>
                <a:gd name="T4" fmla="*/ 0 w 128"/>
                <a:gd name="T5" fmla="*/ 27 h 62"/>
                <a:gd name="T6" fmla="*/ 35 w 128"/>
                <a:gd name="T7" fmla="*/ 61 h 62"/>
                <a:gd name="T8" fmla="*/ 113 w 128"/>
                <a:gd name="T9" fmla="*/ 34 h 62"/>
                <a:gd name="T10" fmla="*/ 127 w 128"/>
                <a:gd name="T11" fmla="*/ 17 h 62"/>
                <a:gd name="T12" fmla="*/ 113 w 128"/>
                <a:gd name="T13" fmla="*/ 34 h 62"/>
                <a:gd name="T14" fmla="*/ 127 w 128"/>
                <a:gd name="T15" fmla="*/ 28 h 62"/>
                <a:gd name="T16" fmla="*/ 127 w 128"/>
                <a:gd name="T17" fmla="*/ 17 h 62"/>
                <a:gd name="T18" fmla="*/ 61 w 128"/>
                <a:gd name="T19" fmla="*/ 1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2"/>
                <a:gd name="T32" fmla="*/ 128 w 12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2">
                  <a:moveTo>
                    <a:pt x="61" y="17"/>
                  </a:moveTo>
                  <a:lnTo>
                    <a:pt x="78" y="0"/>
                  </a:lnTo>
                  <a:lnTo>
                    <a:pt x="0" y="27"/>
                  </a:lnTo>
                  <a:lnTo>
                    <a:pt x="35" y="61"/>
                  </a:lnTo>
                  <a:lnTo>
                    <a:pt x="113" y="34"/>
                  </a:lnTo>
                  <a:lnTo>
                    <a:pt x="127" y="17"/>
                  </a:lnTo>
                  <a:lnTo>
                    <a:pt x="113" y="34"/>
                  </a:lnTo>
                  <a:lnTo>
                    <a:pt x="127" y="28"/>
                  </a:lnTo>
                  <a:lnTo>
                    <a:pt x="127" y="17"/>
                  </a:lnTo>
                  <a:lnTo>
                    <a:pt x="61" y="17"/>
                  </a:lnTo>
                </a:path>
              </a:pathLst>
            </a:custGeom>
            <a:solidFill>
              <a:srgbClr val="000000"/>
            </a:solidFill>
            <a:ln w="12700" cap="rnd">
              <a:noFill/>
              <a:round/>
              <a:headEnd/>
              <a:tailEnd/>
            </a:ln>
          </p:spPr>
          <p:txBody>
            <a:bodyPr/>
            <a:lstStyle/>
            <a:p>
              <a:endParaRPr lang="en-US"/>
            </a:p>
          </p:txBody>
        </p:sp>
        <p:sp>
          <p:nvSpPr>
            <p:cNvPr id="59565" name="Freeform 172"/>
            <p:cNvSpPr>
              <a:spLocks/>
            </p:cNvSpPr>
            <p:nvPr/>
          </p:nvSpPr>
          <p:spPr bwMode="auto">
            <a:xfrm>
              <a:off x="4818" y="2151"/>
              <a:ext cx="59" cy="28"/>
            </a:xfrm>
            <a:custGeom>
              <a:avLst/>
              <a:gdLst>
                <a:gd name="T0" fmla="*/ 8 w 59"/>
                <a:gd name="T1" fmla="*/ 27 h 28"/>
                <a:gd name="T2" fmla="*/ 0 w 59"/>
                <a:gd name="T3" fmla="*/ 14 h 28"/>
                <a:gd name="T4" fmla="*/ 0 w 59"/>
                <a:gd name="T5" fmla="*/ 27 h 28"/>
                <a:gd name="T6" fmla="*/ 58 w 59"/>
                <a:gd name="T7" fmla="*/ 27 h 28"/>
                <a:gd name="T8" fmla="*/ 58 w 59"/>
                <a:gd name="T9" fmla="*/ 14 h 28"/>
                <a:gd name="T10" fmla="*/ 50 w 59"/>
                <a:gd name="T11" fmla="*/ 0 h 28"/>
                <a:gd name="T12" fmla="*/ 58 w 59"/>
                <a:gd name="T13" fmla="*/ 14 h 28"/>
                <a:gd name="T14" fmla="*/ 58 w 59"/>
                <a:gd name="T15" fmla="*/ 6 h 28"/>
                <a:gd name="T16" fmla="*/ 50 w 59"/>
                <a:gd name="T17" fmla="*/ 0 h 28"/>
                <a:gd name="T18" fmla="*/ 8 w 5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8"/>
                <a:gd name="T32" fmla="*/ 59 w 5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8">
                  <a:moveTo>
                    <a:pt x="8" y="27"/>
                  </a:moveTo>
                  <a:lnTo>
                    <a:pt x="0" y="14"/>
                  </a:lnTo>
                  <a:lnTo>
                    <a:pt x="0" y="27"/>
                  </a:lnTo>
                  <a:lnTo>
                    <a:pt x="58" y="27"/>
                  </a:lnTo>
                  <a:lnTo>
                    <a:pt x="58" y="14"/>
                  </a:lnTo>
                  <a:lnTo>
                    <a:pt x="50" y="0"/>
                  </a:lnTo>
                  <a:lnTo>
                    <a:pt x="58" y="14"/>
                  </a:lnTo>
                  <a:lnTo>
                    <a:pt x="58" y="6"/>
                  </a:lnTo>
                  <a:lnTo>
                    <a:pt x="50" y="0"/>
                  </a:lnTo>
                  <a:lnTo>
                    <a:pt x="8" y="27"/>
                  </a:lnTo>
                </a:path>
              </a:pathLst>
            </a:custGeom>
            <a:solidFill>
              <a:srgbClr val="000000"/>
            </a:solidFill>
            <a:ln w="12700" cap="rnd">
              <a:noFill/>
              <a:round/>
              <a:headEnd/>
              <a:tailEnd/>
            </a:ln>
          </p:spPr>
          <p:txBody>
            <a:bodyPr/>
            <a:lstStyle/>
            <a:p>
              <a:endParaRPr lang="en-US"/>
            </a:p>
          </p:txBody>
        </p:sp>
        <p:sp>
          <p:nvSpPr>
            <p:cNvPr id="59566" name="Freeform 173"/>
            <p:cNvSpPr>
              <a:spLocks/>
            </p:cNvSpPr>
            <p:nvPr/>
          </p:nvSpPr>
          <p:spPr bwMode="auto">
            <a:xfrm>
              <a:off x="4789" y="2118"/>
              <a:ext cx="77" cy="61"/>
            </a:xfrm>
            <a:custGeom>
              <a:avLst/>
              <a:gdLst>
                <a:gd name="T0" fmla="*/ 35 w 77"/>
                <a:gd name="T1" fmla="*/ 43 h 61"/>
                <a:gd name="T2" fmla="*/ 0 w 77"/>
                <a:gd name="T3" fmla="*/ 40 h 61"/>
                <a:gd name="T4" fmla="*/ 33 w 77"/>
                <a:gd name="T5" fmla="*/ 60 h 61"/>
                <a:gd name="T6" fmla="*/ 76 w 77"/>
                <a:gd name="T7" fmla="*/ 29 h 61"/>
                <a:gd name="T8" fmla="*/ 41 w 77"/>
                <a:gd name="T9" fmla="*/ 10 h 61"/>
                <a:gd name="T10" fmla="*/ 7 w 77"/>
                <a:gd name="T11" fmla="*/ 7 h 61"/>
                <a:gd name="T12" fmla="*/ 41 w 77"/>
                <a:gd name="T13" fmla="*/ 10 h 61"/>
                <a:gd name="T14" fmla="*/ 24 w 77"/>
                <a:gd name="T15" fmla="*/ 0 h 61"/>
                <a:gd name="T16" fmla="*/ 7 w 77"/>
                <a:gd name="T17" fmla="*/ 7 h 61"/>
                <a:gd name="T18" fmla="*/ 35 w 77"/>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1"/>
                <a:gd name="T32" fmla="*/ 77 w 7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1">
                  <a:moveTo>
                    <a:pt x="35" y="43"/>
                  </a:moveTo>
                  <a:lnTo>
                    <a:pt x="0" y="40"/>
                  </a:lnTo>
                  <a:lnTo>
                    <a:pt x="33" y="60"/>
                  </a:lnTo>
                  <a:lnTo>
                    <a:pt x="76" y="29"/>
                  </a:lnTo>
                  <a:lnTo>
                    <a:pt x="41" y="10"/>
                  </a:lnTo>
                  <a:lnTo>
                    <a:pt x="7" y="7"/>
                  </a:lnTo>
                  <a:lnTo>
                    <a:pt x="41" y="10"/>
                  </a:lnTo>
                  <a:lnTo>
                    <a:pt x="24" y="0"/>
                  </a:lnTo>
                  <a:lnTo>
                    <a:pt x="7" y="7"/>
                  </a:lnTo>
                  <a:lnTo>
                    <a:pt x="35" y="43"/>
                  </a:lnTo>
                </a:path>
              </a:pathLst>
            </a:custGeom>
            <a:solidFill>
              <a:srgbClr val="000000"/>
            </a:solidFill>
            <a:ln w="12700" cap="rnd">
              <a:noFill/>
              <a:round/>
              <a:headEnd/>
              <a:tailEnd/>
            </a:ln>
          </p:spPr>
          <p:txBody>
            <a:bodyPr/>
            <a:lstStyle/>
            <a:p>
              <a:endParaRPr lang="en-US"/>
            </a:p>
          </p:txBody>
        </p:sp>
        <p:sp>
          <p:nvSpPr>
            <p:cNvPr id="59567" name="Freeform 174"/>
            <p:cNvSpPr>
              <a:spLocks/>
            </p:cNvSpPr>
            <p:nvPr/>
          </p:nvSpPr>
          <p:spPr bwMode="auto">
            <a:xfrm>
              <a:off x="4689" y="2126"/>
              <a:ext cx="127" cy="64"/>
            </a:xfrm>
            <a:custGeom>
              <a:avLst/>
              <a:gdLst>
                <a:gd name="T0" fmla="*/ 68 w 127"/>
                <a:gd name="T1" fmla="*/ 44 h 64"/>
                <a:gd name="T2" fmla="*/ 51 w 127"/>
                <a:gd name="T3" fmla="*/ 63 h 64"/>
                <a:gd name="T4" fmla="*/ 126 w 127"/>
                <a:gd name="T5" fmla="*/ 36 h 64"/>
                <a:gd name="T6" fmla="*/ 96 w 127"/>
                <a:gd name="T7" fmla="*/ 0 h 64"/>
                <a:gd name="T8" fmla="*/ 19 w 127"/>
                <a:gd name="T9" fmla="*/ 26 h 64"/>
                <a:gd name="T10" fmla="*/ 0 w 127"/>
                <a:gd name="T11" fmla="*/ 44 h 64"/>
                <a:gd name="T12" fmla="*/ 19 w 127"/>
                <a:gd name="T13" fmla="*/ 26 h 64"/>
                <a:gd name="T14" fmla="*/ 0 w 127"/>
                <a:gd name="T15" fmla="*/ 32 h 64"/>
                <a:gd name="T16" fmla="*/ 0 w 127"/>
                <a:gd name="T17" fmla="*/ 44 h 64"/>
                <a:gd name="T18" fmla="*/ 68 w 127"/>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64"/>
                <a:gd name="T32" fmla="*/ 127 w 12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64">
                  <a:moveTo>
                    <a:pt x="68" y="44"/>
                  </a:moveTo>
                  <a:lnTo>
                    <a:pt x="51" y="63"/>
                  </a:lnTo>
                  <a:lnTo>
                    <a:pt x="126" y="36"/>
                  </a:lnTo>
                  <a:lnTo>
                    <a:pt x="96" y="0"/>
                  </a:lnTo>
                  <a:lnTo>
                    <a:pt x="19" y="26"/>
                  </a:lnTo>
                  <a:lnTo>
                    <a:pt x="0" y="44"/>
                  </a:lnTo>
                  <a:lnTo>
                    <a:pt x="19" y="26"/>
                  </a:lnTo>
                  <a:lnTo>
                    <a:pt x="0" y="32"/>
                  </a:lnTo>
                  <a:lnTo>
                    <a:pt x="0" y="44"/>
                  </a:lnTo>
                  <a:lnTo>
                    <a:pt x="68" y="44"/>
                  </a:lnTo>
                </a:path>
              </a:pathLst>
            </a:custGeom>
            <a:solidFill>
              <a:srgbClr val="000000"/>
            </a:solidFill>
            <a:ln w="12700" cap="rnd">
              <a:noFill/>
              <a:round/>
              <a:headEnd/>
              <a:tailEnd/>
            </a:ln>
          </p:spPr>
          <p:txBody>
            <a:bodyPr/>
            <a:lstStyle/>
            <a:p>
              <a:endParaRPr lang="en-US"/>
            </a:p>
          </p:txBody>
        </p:sp>
        <p:sp>
          <p:nvSpPr>
            <p:cNvPr id="59568" name="Freeform 175"/>
            <p:cNvSpPr>
              <a:spLocks/>
            </p:cNvSpPr>
            <p:nvPr/>
          </p:nvSpPr>
          <p:spPr bwMode="auto">
            <a:xfrm>
              <a:off x="4689" y="2178"/>
              <a:ext cx="61" cy="27"/>
            </a:xfrm>
            <a:custGeom>
              <a:avLst/>
              <a:gdLst>
                <a:gd name="T0" fmla="*/ 50 w 61"/>
                <a:gd name="T1" fmla="*/ 0 h 27"/>
                <a:gd name="T2" fmla="*/ 60 w 61"/>
                <a:gd name="T3" fmla="*/ 13 h 27"/>
                <a:gd name="T4" fmla="*/ 60 w 61"/>
                <a:gd name="T5" fmla="*/ 0 h 27"/>
                <a:gd name="T6" fmla="*/ 0 w 61"/>
                <a:gd name="T7" fmla="*/ 0 h 27"/>
                <a:gd name="T8" fmla="*/ 0 w 61"/>
                <a:gd name="T9" fmla="*/ 13 h 27"/>
                <a:gd name="T10" fmla="*/ 10 w 61"/>
                <a:gd name="T11" fmla="*/ 26 h 27"/>
                <a:gd name="T12" fmla="*/ 0 w 61"/>
                <a:gd name="T13" fmla="*/ 13 h 27"/>
                <a:gd name="T14" fmla="*/ 0 w 61"/>
                <a:gd name="T15" fmla="*/ 21 h 27"/>
                <a:gd name="T16" fmla="*/ 10 w 61"/>
                <a:gd name="T17" fmla="*/ 26 h 27"/>
                <a:gd name="T18" fmla="*/ 50 w 6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7"/>
                <a:gd name="T32" fmla="*/ 61 w 6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7">
                  <a:moveTo>
                    <a:pt x="50" y="0"/>
                  </a:moveTo>
                  <a:lnTo>
                    <a:pt x="60" y="13"/>
                  </a:lnTo>
                  <a:lnTo>
                    <a:pt x="60" y="0"/>
                  </a:lnTo>
                  <a:lnTo>
                    <a:pt x="0" y="0"/>
                  </a:lnTo>
                  <a:lnTo>
                    <a:pt x="0" y="13"/>
                  </a:lnTo>
                  <a:lnTo>
                    <a:pt x="10" y="26"/>
                  </a:lnTo>
                  <a:lnTo>
                    <a:pt x="0" y="13"/>
                  </a:lnTo>
                  <a:lnTo>
                    <a:pt x="0" y="21"/>
                  </a:lnTo>
                  <a:lnTo>
                    <a:pt x="10" y="26"/>
                  </a:lnTo>
                  <a:lnTo>
                    <a:pt x="50" y="0"/>
                  </a:lnTo>
                </a:path>
              </a:pathLst>
            </a:custGeom>
            <a:solidFill>
              <a:srgbClr val="000000"/>
            </a:solidFill>
            <a:ln w="12700" cap="rnd">
              <a:noFill/>
              <a:round/>
              <a:headEnd/>
              <a:tailEnd/>
            </a:ln>
          </p:spPr>
          <p:txBody>
            <a:bodyPr/>
            <a:lstStyle/>
            <a:p>
              <a:endParaRPr lang="en-US"/>
            </a:p>
          </p:txBody>
        </p:sp>
        <p:sp>
          <p:nvSpPr>
            <p:cNvPr id="59569" name="Freeform 176"/>
            <p:cNvSpPr>
              <a:spLocks/>
            </p:cNvSpPr>
            <p:nvPr/>
          </p:nvSpPr>
          <p:spPr bwMode="auto">
            <a:xfrm>
              <a:off x="4383" y="1809"/>
              <a:ext cx="72" cy="60"/>
            </a:xfrm>
            <a:custGeom>
              <a:avLst/>
              <a:gdLst>
                <a:gd name="T0" fmla="*/ 37 w 72"/>
                <a:gd name="T1" fmla="*/ 16 h 60"/>
                <a:gd name="T2" fmla="*/ 71 w 72"/>
                <a:gd name="T3" fmla="*/ 19 h 60"/>
                <a:gd name="T4" fmla="*/ 43 w 72"/>
                <a:gd name="T5" fmla="*/ 0 h 60"/>
                <a:gd name="T6" fmla="*/ 0 w 72"/>
                <a:gd name="T7" fmla="*/ 30 h 60"/>
                <a:gd name="T8" fmla="*/ 30 w 72"/>
                <a:gd name="T9" fmla="*/ 49 h 60"/>
                <a:gd name="T10" fmla="*/ 67 w 72"/>
                <a:gd name="T11" fmla="*/ 52 h 60"/>
                <a:gd name="T12" fmla="*/ 30 w 72"/>
                <a:gd name="T13" fmla="*/ 49 h 60"/>
                <a:gd name="T14" fmla="*/ 47 w 72"/>
                <a:gd name="T15" fmla="*/ 59 h 60"/>
                <a:gd name="T16" fmla="*/ 67 w 72"/>
                <a:gd name="T17" fmla="*/ 52 h 60"/>
                <a:gd name="T18" fmla="*/ 37 w 72"/>
                <a:gd name="T19" fmla="*/ 1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0"/>
                <a:gd name="T32" fmla="*/ 72 w 7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0">
                  <a:moveTo>
                    <a:pt x="37" y="16"/>
                  </a:moveTo>
                  <a:lnTo>
                    <a:pt x="71" y="19"/>
                  </a:lnTo>
                  <a:lnTo>
                    <a:pt x="43" y="0"/>
                  </a:lnTo>
                  <a:lnTo>
                    <a:pt x="0" y="30"/>
                  </a:lnTo>
                  <a:lnTo>
                    <a:pt x="30" y="49"/>
                  </a:lnTo>
                  <a:lnTo>
                    <a:pt x="67" y="52"/>
                  </a:lnTo>
                  <a:lnTo>
                    <a:pt x="30" y="49"/>
                  </a:lnTo>
                  <a:lnTo>
                    <a:pt x="47" y="59"/>
                  </a:lnTo>
                  <a:lnTo>
                    <a:pt x="67" y="52"/>
                  </a:lnTo>
                  <a:lnTo>
                    <a:pt x="37" y="16"/>
                  </a:lnTo>
                </a:path>
              </a:pathLst>
            </a:custGeom>
            <a:solidFill>
              <a:srgbClr val="000000"/>
            </a:solidFill>
            <a:ln w="12700" cap="rnd">
              <a:noFill/>
              <a:round/>
              <a:headEnd/>
              <a:tailEnd/>
            </a:ln>
          </p:spPr>
          <p:txBody>
            <a:bodyPr/>
            <a:lstStyle/>
            <a:p>
              <a:endParaRPr lang="en-US"/>
            </a:p>
          </p:txBody>
        </p:sp>
        <p:sp>
          <p:nvSpPr>
            <p:cNvPr id="59570" name="Freeform 177"/>
            <p:cNvSpPr>
              <a:spLocks/>
            </p:cNvSpPr>
            <p:nvPr/>
          </p:nvSpPr>
          <p:spPr bwMode="auto">
            <a:xfrm>
              <a:off x="4428" y="1798"/>
              <a:ext cx="122" cy="62"/>
            </a:xfrm>
            <a:custGeom>
              <a:avLst/>
              <a:gdLst>
                <a:gd name="T0" fmla="*/ 54 w 122"/>
                <a:gd name="T1" fmla="*/ 18 h 62"/>
                <a:gd name="T2" fmla="*/ 72 w 122"/>
                <a:gd name="T3" fmla="*/ 0 h 62"/>
                <a:gd name="T4" fmla="*/ 0 w 122"/>
                <a:gd name="T5" fmla="*/ 26 h 62"/>
                <a:gd name="T6" fmla="*/ 33 w 122"/>
                <a:gd name="T7" fmla="*/ 61 h 62"/>
                <a:gd name="T8" fmla="*/ 105 w 122"/>
                <a:gd name="T9" fmla="*/ 35 h 62"/>
                <a:gd name="T10" fmla="*/ 121 w 122"/>
                <a:gd name="T11" fmla="*/ 18 h 62"/>
                <a:gd name="T12" fmla="*/ 105 w 122"/>
                <a:gd name="T13" fmla="*/ 35 h 62"/>
                <a:gd name="T14" fmla="*/ 121 w 122"/>
                <a:gd name="T15" fmla="*/ 30 h 62"/>
                <a:gd name="T16" fmla="*/ 121 w 122"/>
                <a:gd name="T17" fmla="*/ 18 h 62"/>
                <a:gd name="T18" fmla="*/ 54 w 122"/>
                <a:gd name="T19" fmla="*/ 1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62"/>
                <a:gd name="T32" fmla="*/ 122 w 122"/>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62">
                  <a:moveTo>
                    <a:pt x="54" y="18"/>
                  </a:moveTo>
                  <a:lnTo>
                    <a:pt x="72" y="0"/>
                  </a:lnTo>
                  <a:lnTo>
                    <a:pt x="0" y="26"/>
                  </a:lnTo>
                  <a:lnTo>
                    <a:pt x="33" y="61"/>
                  </a:lnTo>
                  <a:lnTo>
                    <a:pt x="105" y="35"/>
                  </a:lnTo>
                  <a:lnTo>
                    <a:pt x="121" y="18"/>
                  </a:lnTo>
                  <a:lnTo>
                    <a:pt x="105" y="35"/>
                  </a:lnTo>
                  <a:lnTo>
                    <a:pt x="121" y="30"/>
                  </a:lnTo>
                  <a:lnTo>
                    <a:pt x="121" y="18"/>
                  </a:lnTo>
                  <a:lnTo>
                    <a:pt x="54" y="18"/>
                  </a:lnTo>
                </a:path>
              </a:pathLst>
            </a:custGeom>
            <a:solidFill>
              <a:srgbClr val="000000"/>
            </a:solidFill>
            <a:ln w="12700" cap="rnd">
              <a:noFill/>
              <a:round/>
              <a:headEnd/>
              <a:tailEnd/>
            </a:ln>
          </p:spPr>
          <p:txBody>
            <a:bodyPr/>
            <a:lstStyle/>
            <a:p>
              <a:endParaRPr lang="en-US"/>
            </a:p>
          </p:txBody>
        </p:sp>
        <p:sp>
          <p:nvSpPr>
            <p:cNvPr id="59571" name="Freeform 178"/>
            <p:cNvSpPr>
              <a:spLocks/>
            </p:cNvSpPr>
            <p:nvPr/>
          </p:nvSpPr>
          <p:spPr bwMode="auto">
            <a:xfrm>
              <a:off x="4488" y="1783"/>
              <a:ext cx="62" cy="27"/>
            </a:xfrm>
            <a:custGeom>
              <a:avLst/>
              <a:gdLst>
                <a:gd name="T0" fmla="*/ 11 w 62"/>
                <a:gd name="T1" fmla="*/ 26 h 27"/>
                <a:gd name="T2" fmla="*/ 0 w 62"/>
                <a:gd name="T3" fmla="*/ 13 h 27"/>
                <a:gd name="T4" fmla="*/ 0 w 62"/>
                <a:gd name="T5" fmla="*/ 26 h 27"/>
                <a:gd name="T6" fmla="*/ 61 w 62"/>
                <a:gd name="T7" fmla="*/ 26 h 27"/>
                <a:gd name="T8" fmla="*/ 61 w 62"/>
                <a:gd name="T9" fmla="*/ 13 h 27"/>
                <a:gd name="T10" fmla="*/ 50 w 62"/>
                <a:gd name="T11" fmla="*/ 0 h 27"/>
                <a:gd name="T12" fmla="*/ 61 w 62"/>
                <a:gd name="T13" fmla="*/ 13 h 27"/>
                <a:gd name="T14" fmla="*/ 61 w 62"/>
                <a:gd name="T15" fmla="*/ 5 h 27"/>
                <a:gd name="T16" fmla="*/ 50 w 62"/>
                <a:gd name="T17" fmla="*/ 0 h 27"/>
                <a:gd name="T18" fmla="*/ 11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11" y="26"/>
                  </a:moveTo>
                  <a:lnTo>
                    <a:pt x="0" y="13"/>
                  </a:lnTo>
                  <a:lnTo>
                    <a:pt x="0" y="26"/>
                  </a:lnTo>
                  <a:lnTo>
                    <a:pt x="61" y="26"/>
                  </a:lnTo>
                  <a:lnTo>
                    <a:pt x="61" y="13"/>
                  </a:lnTo>
                  <a:lnTo>
                    <a:pt x="50" y="0"/>
                  </a:lnTo>
                  <a:lnTo>
                    <a:pt x="61" y="13"/>
                  </a:lnTo>
                  <a:lnTo>
                    <a:pt x="61" y="5"/>
                  </a:lnTo>
                  <a:lnTo>
                    <a:pt x="50" y="0"/>
                  </a:lnTo>
                  <a:lnTo>
                    <a:pt x="11" y="26"/>
                  </a:lnTo>
                </a:path>
              </a:pathLst>
            </a:custGeom>
            <a:solidFill>
              <a:srgbClr val="000000"/>
            </a:solidFill>
            <a:ln w="12700" cap="rnd">
              <a:noFill/>
              <a:round/>
              <a:headEnd/>
              <a:tailEnd/>
            </a:ln>
          </p:spPr>
          <p:txBody>
            <a:bodyPr/>
            <a:lstStyle/>
            <a:p>
              <a:endParaRPr lang="en-US"/>
            </a:p>
          </p:txBody>
        </p:sp>
        <p:sp>
          <p:nvSpPr>
            <p:cNvPr id="59572" name="Freeform 179"/>
            <p:cNvSpPr>
              <a:spLocks/>
            </p:cNvSpPr>
            <p:nvPr/>
          </p:nvSpPr>
          <p:spPr bwMode="auto">
            <a:xfrm>
              <a:off x="4467" y="1751"/>
              <a:ext cx="70" cy="59"/>
            </a:xfrm>
            <a:custGeom>
              <a:avLst/>
              <a:gdLst>
                <a:gd name="T0" fmla="*/ 35 w 70"/>
                <a:gd name="T1" fmla="*/ 42 h 59"/>
                <a:gd name="T2" fmla="*/ 0 w 70"/>
                <a:gd name="T3" fmla="*/ 41 h 59"/>
                <a:gd name="T4" fmla="*/ 28 w 70"/>
                <a:gd name="T5" fmla="*/ 58 h 59"/>
                <a:gd name="T6" fmla="*/ 69 w 70"/>
                <a:gd name="T7" fmla="*/ 27 h 59"/>
                <a:gd name="T8" fmla="*/ 39 w 70"/>
                <a:gd name="T9" fmla="*/ 10 h 59"/>
                <a:gd name="T10" fmla="*/ 4 w 70"/>
                <a:gd name="T11" fmla="*/ 7 h 59"/>
                <a:gd name="T12" fmla="*/ 39 w 70"/>
                <a:gd name="T13" fmla="*/ 10 h 59"/>
                <a:gd name="T14" fmla="*/ 24 w 70"/>
                <a:gd name="T15" fmla="*/ 0 h 59"/>
                <a:gd name="T16" fmla="*/ 4 w 70"/>
                <a:gd name="T17" fmla="*/ 7 h 59"/>
                <a:gd name="T18" fmla="*/ 35 w 70"/>
                <a:gd name="T19" fmla="*/ 4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9"/>
                <a:gd name="T32" fmla="*/ 70 w 7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9">
                  <a:moveTo>
                    <a:pt x="35" y="42"/>
                  </a:moveTo>
                  <a:lnTo>
                    <a:pt x="0" y="41"/>
                  </a:lnTo>
                  <a:lnTo>
                    <a:pt x="28" y="58"/>
                  </a:lnTo>
                  <a:lnTo>
                    <a:pt x="69" y="27"/>
                  </a:lnTo>
                  <a:lnTo>
                    <a:pt x="39" y="10"/>
                  </a:lnTo>
                  <a:lnTo>
                    <a:pt x="4" y="7"/>
                  </a:lnTo>
                  <a:lnTo>
                    <a:pt x="39" y="10"/>
                  </a:lnTo>
                  <a:lnTo>
                    <a:pt x="24" y="0"/>
                  </a:lnTo>
                  <a:lnTo>
                    <a:pt x="4" y="7"/>
                  </a:lnTo>
                  <a:lnTo>
                    <a:pt x="35" y="42"/>
                  </a:lnTo>
                </a:path>
              </a:pathLst>
            </a:custGeom>
            <a:solidFill>
              <a:srgbClr val="000000"/>
            </a:solidFill>
            <a:ln w="12700" cap="rnd">
              <a:noFill/>
              <a:round/>
              <a:headEnd/>
              <a:tailEnd/>
            </a:ln>
          </p:spPr>
          <p:txBody>
            <a:bodyPr/>
            <a:lstStyle/>
            <a:p>
              <a:endParaRPr lang="en-US"/>
            </a:p>
          </p:txBody>
        </p:sp>
        <p:sp>
          <p:nvSpPr>
            <p:cNvPr id="59573" name="Freeform 180"/>
            <p:cNvSpPr>
              <a:spLocks/>
            </p:cNvSpPr>
            <p:nvPr/>
          </p:nvSpPr>
          <p:spPr bwMode="auto">
            <a:xfrm>
              <a:off x="4370" y="1759"/>
              <a:ext cx="125" cy="61"/>
            </a:xfrm>
            <a:custGeom>
              <a:avLst/>
              <a:gdLst>
                <a:gd name="T0" fmla="*/ 68 w 125"/>
                <a:gd name="T1" fmla="*/ 43 h 61"/>
                <a:gd name="T2" fmla="*/ 51 w 125"/>
                <a:gd name="T3" fmla="*/ 60 h 61"/>
                <a:gd name="T4" fmla="*/ 124 w 125"/>
                <a:gd name="T5" fmla="*/ 36 h 61"/>
                <a:gd name="T6" fmla="*/ 91 w 125"/>
                <a:gd name="T7" fmla="*/ 0 h 61"/>
                <a:gd name="T8" fmla="*/ 19 w 125"/>
                <a:gd name="T9" fmla="*/ 24 h 61"/>
                <a:gd name="T10" fmla="*/ 0 w 125"/>
                <a:gd name="T11" fmla="*/ 43 h 61"/>
                <a:gd name="T12" fmla="*/ 19 w 125"/>
                <a:gd name="T13" fmla="*/ 24 h 61"/>
                <a:gd name="T14" fmla="*/ 0 w 125"/>
                <a:gd name="T15" fmla="*/ 30 h 61"/>
                <a:gd name="T16" fmla="*/ 0 w 125"/>
                <a:gd name="T17" fmla="*/ 43 h 61"/>
                <a:gd name="T18" fmla="*/ 68 w 125"/>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1"/>
                <a:gd name="T32" fmla="*/ 125 w 12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1">
                  <a:moveTo>
                    <a:pt x="68" y="43"/>
                  </a:moveTo>
                  <a:lnTo>
                    <a:pt x="51" y="60"/>
                  </a:lnTo>
                  <a:lnTo>
                    <a:pt x="124" y="36"/>
                  </a:lnTo>
                  <a:lnTo>
                    <a:pt x="91" y="0"/>
                  </a:lnTo>
                  <a:lnTo>
                    <a:pt x="19" y="24"/>
                  </a:lnTo>
                  <a:lnTo>
                    <a:pt x="0" y="43"/>
                  </a:lnTo>
                  <a:lnTo>
                    <a:pt x="19" y="24"/>
                  </a:lnTo>
                  <a:lnTo>
                    <a:pt x="0" y="30"/>
                  </a:lnTo>
                  <a:lnTo>
                    <a:pt x="0" y="43"/>
                  </a:lnTo>
                  <a:lnTo>
                    <a:pt x="68" y="43"/>
                  </a:lnTo>
                </a:path>
              </a:pathLst>
            </a:custGeom>
            <a:solidFill>
              <a:srgbClr val="000000"/>
            </a:solidFill>
            <a:ln w="12700" cap="rnd">
              <a:noFill/>
              <a:round/>
              <a:headEnd/>
              <a:tailEnd/>
            </a:ln>
          </p:spPr>
          <p:txBody>
            <a:bodyPr/>
            <a:lstStyle/>
            <a:p>
              <a:endParaRPr lang="en-US"/>
            </a:p>
          </p:txBody>
        </p:sp>
        <p:sp>
          <p:nvSpPr>
            <p:cNvPr id="59574" name="Freeform 181"/>
            <p:cNvSpPr>
              <a:spLocks/>
            </p:cNvSpPr>
            <p:nvPr/>
          </p:nvSpPr>
          <p:spPr bwMode="auto">
            <a:xfrm>
              <a:off x="4370" y="1809"/>
              <a:ext cx="61" cy="26"/>
            </a:xfrm>
            <a:custGeom>
              <a:avLst/>
              <a:gdLst>
                <a:gd name="T0" fmla="*/ 52 w 61"/>
                <a:gd name="T1" fmla="*/ 0 h 26"/>
                <a:gd name="T2" fmla="*/ 60 w 61"/>
                <a:gd name="T3" fmla="*/ 13 h 26"/>
                <a:gd name="T4" fmla="*/ 60 w 61"/>
                <a:gd name="T5" fmla="*/ 0 h 26"/>
                <a:gd name="T6" fmla="*/ 0 w 61"/>
                <a:gd name="T7" fmla="*/ 0 h 26"/>
                <a:gd name="T8" fmla="*/ 0 w 61"/>
                <a:gd name="T9" fmla="*/ 13 h 26"/>
                <a:gd name="T10" fmla="*/ 10 w 61"/>
                <a:gd name="T11" fmla="*/ 25 h 26"/>
                <a:gd name="T12" fmla="*/ 0 w 61"/>
                <a:gd name="T13" fmla="*/ 13 h 26"/>
                <a:gd name="T14" fmla="*/ 0 w 61"/>
                <a:gd name="T15" fmla="*/ 20 h 26"/>
                <a:gd name="T16" fmla="*/ 10 w 61"/>
                <a:gd name="T17" fmla="*/ 25 h 26"/>
                <a:gd name="T18" fmla="*/ 52 w 61"/>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6"/>
                <a:gd name="T32" fmla="*/ 61 w 6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6">
                  <a:moveTo>
                    <a:pt x="52" y="0"/>
                  </a:moveTo>
                  <a:lnTo>
                    <a:pt x="60" y="13"/>
                  </a:lnTo>
                  <a:lnTo>
                    <a:pt x="60" y="0"/>
                  </a:lnTo>
                  <a:lnTo>
                    <a:pt x="0" y="0"/>
                  </a:lnTo>
                  <a:lnTo>
                    <a:pt x="0" y="13"/>
                  </a:lnTo>
                  <a:lnTo>
                    <a:pt x="10" y="25"/>
                  </a:lnTo>
                  <a:lnTo>
                    <a:pt x="0" y="13"/>
                  </a:lnTo>
                  <a:lnTo>
                    <a:pt x="0" y="20"/>
                  </a:lnTo>
                  <a:lnTo>
                    <a:pt x="10" y="25"/>
                  </a:lnTo>
                  <a:lnTo>
                    <a:pt x="52" y="0"/>
                  </a:lnTo>
                </a:path>
              </a:pathLst>
            </a:custGeom>
            <a:solidFill>
              <a:srgbClr val="000000"/>
            </a:solidFill>
            <a:ln w="12700" cap="rnd">
              <a:noFill/>
              <a:round/>
              <a:headEnd/>
              <a:tailEnd/>
            </a:ln>
          </p:spPr>
          <p:txBody>
            <a:bodyPr/>
            <a:lstStyle/>
            <a:p>
              <a:endParaRPr lang="en-US"/>
            </a:p>
          </p:txBody>
        </p:sp>
        <p:sp>
          <p:nvSpPr>
            <p:cNvPr id="59575" name="Freeform 182"/>
            <p:cNvSpPr>
              <a:spLocks/>
            </p:cNvSpPr>
            <p:nvPr/>
          </p:nvSpPr>
          <p:spPr bwMode="auto">
            <a:xfrm>
              <a:off x="4486" y="1806"/>
              <a:ext cx="109" cy="69"/>
            </a:xfrm>
            <a:custGeom>
              <a:avLst/>
              <a:gdLst>
                <a:gd name="T0" fmla="*/ 108 w 109"/>
                <a:gd name="T1" fmla="*/ 9 h 69"/>
                <a:gd name="T2" fmla="*/ 69 w 109"/>
                <a:gd name="T3" fmla="*/ 6 h 69"/>
                <a:gd name="T4" fmla="*/ 0 w 109"/>
                <a:gd name="T5" fmla="*/ 32 h 69"/>
                <a:gd name="T6" fmla="*/ 34 w 109"/>
                <a:gd name="T7" fmla="*/ 68 h 69"/>
                <a:gd name="T8" fmla="*/ 103 w 109"/>
                <a:gd name="T9" fmla="*/ 42 h 69"/>
                <a:gd name="T10" fmla="*/ 64 w 109"/>
                <a:gd name="T11" fmla="*/ 41 h 69"/>
                <a:gd name="T12" fmla="*/ 108 w 109"/>
                <a:gd name="T13" fmla="*/ 9 h 69"/>
                <a:gd name="T14" fmla="*/ 90 w 109"/>
                <a:gd name="T15" fmla="*/ 0 h 69"/>
                <a:gd name="T16" fmla="*/ 69 w 109"/>
                <a:gd name="T17" fmla="*/ 6 h 69"/>
                <a:gd name="T18" fmla="*/ 108 w 109"/>
                <a:gd name="T19" fmla="*/ 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69"/>
                <a:gd name="T32" fmla="*/ 109 w 10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69">
                  <a:moveTo>
                    <a:pt x="108" y="9"/>
                  </a:moveTo>
                  <a:lnTo>
                    <a:pt x="69" y="6"/>
                  </a:lnTo>
                  <a:lnTo>
                    <a:pt x="0" y="32"/>
                  </a:lnTo>
                  <a:lnTo>
                    <a:pt x="34" y="68"/>
                  </a:lnTo>
                  <a:lnTo>
                    <a:pt x="103" y="42"/>
                  </a:lnTo>
                  <a:lnTo>
                    <a:pt x="64" y="41"/>
                  </a:lnTo>
                  <a:lnTo>
                    <a:pt x="108" y="9"/>
                  </a:lnTo>
                  <a:lnTo>
                    <a:pt x="90" y="0"/>
                  </a:lnTo>
                  <a:lnTo>
                    <a:pt x="69" y="6"/>
                  </a:lnTo>
                  <a:lnTo>
                    <a:pt x="108" y="9"/>
                  </a:lnTo>
                </a:path>
              </a:pathLst>
            </a:custGeom>
            <a:solidFill>
              <a:srgbClr val="000000"/>
            </a:solidFill>
            <a:ln w="12700" cap="rnd">
              <a:noFill/>
              <a:round/>
              <a:headEnd/>
              <a:tailEnd/>
            </a:ln>
          </p:spPr>
          <p:txBody>
            <a:bodyPr/>
            <a:lstStyle/>
            <a:p>
              <a:endParaRPr lang="en-US"/>
            </a:p>
          </p:txBody>
        </p:sp>
        <p:sp>
          <p:nvSpPr>
            <p:cNvPr id="59576" name="Freeform 183"/>
            <p:cNvSpPr>
              <a:spLocks/>
            </p:cNvSpPr>
            <p:nvPr/>
          </p:nvSpPr>
          <p:spPr bwMode="auto">
            <a:xfrm>
              <a:off x="4559" y="1816"/>
              <a:ext cx="94" cy="51"/>
            </a:xfrm>
            <a:custGeom>
              <a:avLst/>
              <a:gdLst>
                <a:gd name="T0" fmla="*/ 93 w 94"/>
                <a:gd name="T1" fmla="*/ 35 h 51"/>
                <a:gd name="T2" fmla="*/ 79 w 94"/>
                <a:gd name="T3" fmla="*/ 19 h 51"/>
                <a:gd name="T4" fmla="*/ 43 w 94"/>
                <a:gd name="T5" fmla="*/ 0 h 51"/>
                <a:gd name="T6" fmla="*/ 0 w 94"/>
                <a:gd name="T7" fmla="*/ 31 h 51"/>
                <a:gd name="T8" fmla="*/ 39 w 94"/>
                <a:gd name="T9" fmla="*/ 50 h 51"/>
                <a:gd name="T10" fmla="*/ 27 w 94"/>
                <a:gd name="T11" fmla="*/ 35 h 51"/>
                <a:gd name="T12" fmla="*/ 93 w 94"/>
                <a:gd name="T13" fmla="*/ 35 h 51"/>
                <a:gd name="T14" fmla="*/ 93 w 94"/>
                <a:gd name="T15" fmla="*/ 25 h 51"/>
                <a:gd name="T16" fmla="*/ 79 w 94"/>
                <a:gd name="T17" fmla="*/ 19 h 51"/>
                <a:gd name="T18" fmla="*/ 93 w 94"/>
                <a:gd name="T19" fmla="*/ 3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51"/>
                <a:gd name="T32" fmla="*/ 94 w 9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51">
                  <a:moveTo>
                    <a:pt x="93" y="35"/>
                  </a:moveTo>
                  <a:lnTo>
                    <a:pt x="79" y="19"/>
                  </a:lnTo>
                  <a:lnTo>
                    <a:pt x="43" y="0"/>
                  </a:lnTo>
                  <a:lnTo>
                    <a:pt x="0" y="31"/>
                  </a:lnTo>
                  <a:lnTo>
                    <a:pt x="39" y="50"/>
                  </a:lnTo>
                  <a:lnTo>
                    <a:pt x="27" y="35"/>
                  </a:lnTo>
                  <a:lnTo>
                    <a:pt x="93" y="35"/>
                  </a:lnTo>
                  <a:lnTo>
                    <a:pt x="93" y="25"/>
                  </a:lnTo>
                  <a:lnTo>
                    <a:pt x="79" y="19"/>
                  </a:lnTo>
                  <a:lnTo>
                    <a:pt x="93" y="35"/>
                  </a:lnTo>
                </a:path>
              </a:pathLst>
            </a:custGeom>
            <a:solidFill>
              <a:srgbClr val="000000"/>
            </a:solidFill>
            <a:ln w="12700" cap="rnd">
              <a:noFill/>
              <a:round/>
              <a:headEnd/>
              <a:tailEnd/>
            </a:ln>
          </p:spPr>
          <p:txBody>
            <a:bodyPr/>
            <a:lstStyle/>
            <a:p>
              <a:endParaRPr lang="en-US"/>
            </a:p>
          </p:txBody>
        </p:sp>
        <p:sp>
          <p:nvSpPr>
            <p:cNvPr id="59577" name="Freeform 184"/>
            <p:cNvSpPr>
              <a:spLocks/>
            </p:cNvSpPr>
            <p:nvPr/>
          </p:nvSpPr>
          <p:spPr bwMode="auto">
            <a:xfrm>
              <a:off x="4591" y="1853"/>
              <a:ext cx="62" cy="32"/>
            </a:xfrm>
            <a:custGeom>
              <a:avLst/>
              <a:gdLst>
                <a:gd name="T0" fmla="*/ 44 w 62"/>
                <a:gd name="T1" fmla="*/ 31 h 32"/>
                <a:gd name="T2" fmla="*/ 61 w 62"/>
                <a:gd name="T3" fmla="*/ 15 h 32"/>
                <a:gd name="T4" fmla="*/ 61 w 62"/>
                <a:gd name="T5" fmla="*/ 4 h 32"/>
                <a:gd name="T6" fmla="*/ 0 w 62"/>
                <a:gd name="T7" fmla="*/ 4 h 32"/>
                <a:gd name="T8" fmla="*/ 0 w 62"/>
                <a:gd name="T9" fmla="*/ 15 h 32"/>
                <a:gd name="T10" fmla="*/ 15 w 62"/>
                <a:gd name="T11" fmla="*/ 0 h 32"/>
                <a:gd name="T12" fmla="*/ 44 w 62"/>
                <a:gd name="T13" fmla="*/ 31 h 32"/>
                <a:gd name="T14" fmla="*/ 61 w 62"/>
                <a:gd name="T15" fmla="*/ 25 h 32"/>
                <a:gd name="T16" fmla="*/ 61 w 62"/>
                <a:gd name="T17" fmla="*/ 15 h 32"/>
                <a:gd name="T18" fmla="*/ 44 w 62"/>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44" y="31"/>
                  </a:moveTo>
                  <a:lnTo>
                    <a:pt x="61" y="15"/>
                  </a:lnTo>
                  <a:lnTo>
                    <a:pt x="61" y="4"/>
                  </a:lnTo>
                  <a:lnTo>
                    <a:pt x="0" y="4"/>
                  </a:lnTo>
                  <a:lnTo>
                    <a:pt x="0" y="15"/>
                  </a:lnTo>
                  <a:lnTo>
                    <a:pt x="15" y="0"/>
                  </a:lnTo>
                  <a:lnTo>
                    <a:pt x="44" y="31"/>
                  </a:lnTo>
                  <a:lnTo>
                    <a:pt x="61" y="25"/>
                  </a:lnTo>
                  <a:lnTo>
                    <a:pt x="61" y="15"/>
                  </a:lnTo>
                  <a:lnTo>
                    <a:pt x="44" y="31"/>
                  </a:lnTo>
                </a:path>
              </a:pathLst>
            </a:custGeom>
            <a:solidFill>
              <a:srgbClr val="000000"/>
            </a:solidFill>
            <a:ln w="12700" cap="rnd">
              <a:noFill/>
              <a:round/>
              <a:headEnd/>
              <a:tailEnd/>
            </a:ln>
          </p:spPr>
          <p:txBody>
            <a:bodyPr/>
            <a:lstStyle/>
            <a:p>
              <a:endParaRPr lang="en-US"/>
            </a:p>
          </p:txBody>
        </p:sp>
        <p:sp>
          <p:nvSpPr>
            <p:cNvPr id="59578" name="Freeform 185"/>
            <p:cNvSpPr>
              <a:spLocks/>
            </p:cNvSpPr>
            <p:nvPr/>
          </p:nvSpPr>
          <p:spPr bwMode="auto">
            <a:xfrm>
              <a:off x="4517" y="1853"/>
              <a:ext cx="115" cy="72"/>
            </a:xfrm>
            <a:custGeom>
              <a:avLst/>
              <a:gdLst>
                <a:gd name="T0" fmla="*/ 0 w 115"/>
                <a:gd name="T1" fmla="*/ 61 h 72"/>
                <a:gd name="T2" fmla="*/ 37 w 115"/>
                <a:gd name="T3" fmla="*/ 64 h 72"/>
                <a:gd name="T4" fmla="*/ 114 w 115"/>
                <a:gd name="T5" fmla="*/ 36 h 72"/>
                <a:gd name="T6" fmla="*/ 81 w 115"/>
                <a:gd name="T7" fmla="*/ 0 h 72"/>
                <a:gd name="T8" fmla="*/ 7 w 115"/>
                <a:gd name="T9" fmla="*/ 28 h 72"/>
                <a:gd name="T10" fmla="*/ 44 w 115"/>
                <a:gd name="T11" fmla="*/ 30 h 72"/>
                <a:gd name="T12" fmla="*/ 0 w 115"/>
                <a:gd name="T13" fmla="*/ 61 h 72"/>
                <a:gd name="T14" fmla="*/ 16 w 115"/>
                <a:gd name="T15" fmla="*/ 71 h 72"/>
                <a:gd name="T16" fmla="*/ 37 w 115"/>
                <a:gd name="T17" fmla="*/ 64 h 72"/>
                <a:gd name="T18" fmla="*/ 0 w 115"/>
                <a:gd name="T19" fmla="*/ 6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2"/>
                <a:gd name="T32" fmla="*/ 115 w 11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2">
                  <a:moveTo>
                    <a:pt x="0" y="61"/>
                  </a:moveTo>
                  <a:lnTo>
                    <a:pt x="37" y="64"/>
                  </a:lnTo>
                  <a:lnTo>
                    <a:pt x="114" y="36"/>
                  </a:lnTo>
                  <a:lnTo>
                    <a:pt x="81" y="0"/>
                  </a:lnTo>
                  <a:lnTo>
                    <a:pt x="7" y="28"/>
                  </a:lnTo>
                  <a:lnTo>
                    <a:pt x="44" y="30"/>
                  </a:lnTo>
                  <a:lnTo>
                    <a:pt x="0" y="61"/>
                  </a:lnTo>
                  <a:lnTo>
                    <a:pt x="16" y="71"/>
                  </a:lnTo>
                  <a:lnTo>
                    <a:pt x="37" y="64"/>
                  </a:lnTo>
                  <a:lnTo>
                    <a:pt x="0" y="61"/>
                  </a:lnTo>
                </a:path>
              </a:pathLst>
            </a:custGeom>
            <a:solidFill>
              <a:srgbClr val="000000"/>
            </a:solidFill>
            <a:ln w="12700" cap="rnd">
              <a:noFill/>
              <a:round/>
              <a:headEnd/>
              <a:tailEnd/>
            </a:ln>
          </p:spPr>
          <p:txBody>
            <a:bodyPr/>
            <a:lstStyle/>
            <a:p>
              <a:endParaRPr lang="en-US"/>
            </a:p>
          </p:txBody>
        </p:sp>
        <p:sp>
          <p:nvSpPr>
            <p:cNvPr id="59579" name="Freeform 186"/>
            <p:cNvSpPr>
              <a:spLocks/>
            </p:cNvSpPr>
            <p:nvPr/>
          </p:nvSpPr>
          <p:spPr bwMode="auto">
            <a:xfrm>
              <a:off x="4467" y="1864"/>
              <a:ext cx="86" cy="50"/>
            </a:xfrm>
            <a:custGeom>
              <a:avLst/>
              <a:gdLst>
                <a:gd name="T0" fmla="*/ 0 w 86"/>
                <a:gd name="T1" fmla="*/ 15 h 50"/>
                <a:gd name="T2" fmla="*/ 9 w 86"/>
                <a:gd name="T3" fmla="*/ 29 h 50"/>
                <a:gd name="T4" fmla="*/ 43 w 86"/>
                <a:gd name="T5" fmla="*/ 49 h 50"/>
                <a:gd name="T6" fmla="*/ 85 w 86"/>
                <a:gd name="T7" fmla="*/ 20 h 50"/>
                <a:gd name="T8" fmla="*/ 54 w 86"/>
                <a:gd name="T9" fmla="*/ 0 h 50"/>
                <a:gd name="T10" fmla="*/ 63 w 86"/>
                <a:gd name="T11" fmla="*/ 15 h 50"/>
                <a:gd name="T12" fmla="*/ 0 w 86"/>
                <a:gd name="T13" fmla="*/ 15 h 50"/>
                <a:gd name="T14" fmla="*/ 0 w 86"/>
                <a:gd name="T15" fmla="*/ 24 h 50"/>
                <a:gd name="T16" fmla="*/ 9 w 86"/>
                <a:gd name="T17" fmla="*/ 29 h 50"/>
                <a:gd name="T18" fmla="*/ 0 w 86"/>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50"/>
                <a:gd name="T32" fmla="*/ 86 w 8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50">
                  <a:moveTo>
                    <a:pt x="0" y="15"/>
                  </a:moveTo>
                  <a:lnTo>
                    <a:pt x="9" y="29"/>
                  </a:lnTo>
                  <a:lnTo>
                    <a:pt x="43" y="49"/>
                  </a:lnTo>
                  <a:lnTo>
                    <a:pt x="85" y="20"/>
                  </a:lnTo>
                  <a:lnTo>
                    <a:pt x="54" y="0"/>
                  </a:lnTo>
                  <a:lnTo>
                    <a:pt x="63" y="15"/>
                  </a:lnTo>
                  <a:lnTo>
                    <a:pt x="0" y="15"/>
                  </a:lnTo>
                  <a:lnTo>
                    <a:pt x="0" y="24"/>
                  </a:lnTo>
                  <a:lnTo>
                    <a:pt x="9" y="29"/>
                  </a:lnTo>
                  <a:lnTo>
                    <a:pt x="0" y="15"/>
                  </a:lnTo>
                </a:path>
              </a:pathLst>
            </a:custGeom>
            <a:solidFill>
              <a:srgbClr val="000000"/>
            </a:solidFill>
            <a:ln w="12700" cap="rnd">
              <a:noFill/>
              <a:round/>
              <a:headEnd/>
              <a:tailEnd/>
            </a:ln>
          </p:spPr>
          <p:txBody>
            <a:bodyPr/>
            <a:lstStyle/>
            <a:p>
              <a:endParaRPr lang="en-US"/>
            </a:p>
          </p:txBody>
        </p:sp>
        <p:sp>
          <p:nvSpPr>
            <p:cNvPr id="59580" name="Freeform 187"/>
            <p:cNvSpPr>
              <a:spLocks/>
            </p:cNvSpPr>
            <p:nvPr/>
          </p:nvSpPr>
          <p:spPr bwMode="auto">
            <a:xfrm>
              <a:off x="4467" y="1843"/>
              <a:ext cx="59" cy="32"/>
            </a:xfrm>
            <a:custGeom>
              <a:avLst/>
              <a:gdLst>
                <a:gd name="T0" fmla="*/ 15 w 59"/>
                <a:gd name="T1" fmla="*/ 0 h 32"/>
                <a:gd name="T2" fmla="*/ 0 w 59"/>
                <a:gd name="T3" fmla="*/ 16 h 32"/>
                <a:gd name="T4" fmla="*/ 0 w 59"/>
                <a:gd name="T5" fmla="*/ 30 h 32"/>
                <a:gd name="T6" fmla="*/ 58 w 59"/>
                <a:gd name="T7" fmla="*/ 30 h 32"/>
                <a:gd name="T8" fmla="*/ 58 w 59"/>
                <a:gd name="T9" fmla="*/ 16 h 32"/>
                <a:gd name="T10" fmla="*/ 46 w 59"/>
                <a:gd name="T11" fmla="*/ 31 h 32"/>
                <a:gd name="T12" fmla="*/ 15 w 59"/>
                <a:gd name="T13" fmla="*/ 0 h 32"/>
                <a:gd name="T14" fmla="*/ 0 w 59"/>
                <a:gd name="T15" fmla="*/ 6 h 32"/>
                <a:gd name="T16" fmla="*/ 0 w 59"/>
                <a:gd name="T17" fmla="*/ 16 h 32"/>
                <a:gd name="T18" fmla="*/ 15 w 5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2"/>
                <a:gd name="T32" fmla="*/ 59 w 5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2">
                  <a:moveTo>
                    <a:pt x="15" y="0"/>
                  </a:moveTo>
                  <a:lnTo>
                    <a:pt x="0" y="16"/>
                  </a:lnTo>
                  <a:lnTo>
                    <a:pt x="0" y="30"/>
                  </a:lnTo>
                  <a:lnTo>
                    <a:pt x="58" y="30"/>
                  </a:lnTo>
                  <a:lnTo>
                    <a:pt x="58" y="16"/>
                  </a:lnTo>
                  <a:lnTo>
                    <a:pt x="46" y="31"/>
                  </a:lnTo>
                  <a:lnTo>
                    <a:pt x="15" y="0"/>
                  </a:lnTo>
                  <a:lnTo>
                    <a:pt x="0" y="6"/>
                  </a:lnTo>
                  <a:lnTo>
                    <a:pt x="0" y="16"/>
                  </a:lnTo>
                  <a:lnTo>
                    <a:pt x="15" y="0"/>
                  </a:lnTo>
                </a:path>
              </a:pathLst>
            </a:custGeom>
            <a:solidFill>
              <a:srgbClr val="000000"/>
            </a:solidFill>
            <a:ln w="12700" cap="rnd">
              <a:noFill/>
              <a:round/>
              <a:headEnd/>
              <a:tailEnd/>
            </a:ln>
          </p:spPr>
          <p:txBody>
            <a:bodyPr/>
            <a:lstStyle/>
            <a:p>
              <a:endParaRPr lang="en-US"/>
            </a:p>
          </p:txBody>
        </p:sp>
        <p:sp>
          <p:nvSpPr>
            <p:cNvPr id="59581" name="Freeform 188"/>
            <p:cNvSpPr>
              <a:spLocks/>
            </p:cNvSpPr>
            <p:nvPr/>
          </p:nvSpPr>
          <p:spPr bwMode="auto">
            <a:xfrm>
              <a:off x="4570" y="1903"/>
              <a:ext cx="62" cy="31"/>
            </a:xfrm>
            <a:custGeom>
              <a:avLst/>
              <a:gdLst>
                <a:gd name="T0" fmla="*/ 15 w 62"/>
                <a:gd name="T1" fmla="*/ 0 h 31"/>
                <a:gd name="T2" fmla="*/ 0 w 62"/>
                <a:gd name="T3" fmla="*/ 15 h 31"/>
                <a:gd name="T4" fmla="*/ 0 w 62"/>
                <a:gd name="T5" fmla="*/ 30 h 31"/>
                <a:gd name="T6" fmla="*/ 61 w 62"/>
                <a:gd name="T7" fmla="*/ 30 h 31"/>
                <a:gd name="T8" fmla="*/ 61 w 62"/>
                <a:gd name="T9" fmla="*/ 15 h 31"/>
                <a:gd name="T10" fmla="*/ 46 w 62"/>
                <a:gd name="T11" fmla="*/ 30 h 31"/>
                <a:gd name="T12" fmla="*/ 15 w 62"/>
                <a:gd name="T13" fmla="*/ 0 h 31"/>
                <a:gd name="T14" fmla="*/ 0 w 62"/>
                <a:gd name="T15" fmla="*/ 5 h 31"/>
                <a:gd name="T16" fmla="*/ 0 w 62"/>
                <a:gd name="T17" fmla="*/ 15 h 31"/>
                <a:gd name="T18" fmla="*/ 15 w 6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15" y="0"/>
                  </a:moveTo>
                  <a:lnTo>
                    <a:pt x="0" y="15"/>
                  </a:lnTo>
                  <a:lnTo>
                    <a:pt x="0" y="30"/>
                  </a:lnTo>
                  <a:lnTo>
                    <a:pt x="61" y="30"/>
                  </a:lnTo>
                  <a:lnTo>
                    <a:pt x="61" y="15"/>
                  </a:lnTo>
                  <a:lnTo>
                    <a:pt x="46" y="30"/>
                  </a:lnTo>
                  <a:lnTo>
                    <a:pt x="15" y="0"/>
                  </a:lnTo>
                  <a:lnTo>
                    <a:pt x="0" y="5"/>
                  </a:lnTo>
                  <a:lnTo>
                    <a:pt x="0" y="15"/>
                  </a:lnTo>
                  <a:lnTo>
                    <a:pt x="15" y="0"/>
                  </a:lnTo>
                </a:path>
              </a:pathLst>
            </a:custGeom>
            <a:solidFill>
              <a:srgbClr val="000000"/>
            </a:solidFill>
            <a:ln w="12700" cap="rnd">
              <a:noFill/>
              <a:round/>
              <a:headEnd/>
              <a:tailEnd/>
            </a:ln>
          </p:spPr>
          <p:txBody>
            <a:bodyPr/>
            <a:lstStyle/>
            <a:p>
              <a:endParaRPr lang="en-US"/>
            </a:p>
          </p:txBody>
        </p:sp>
        <p:sp>
          <p:nvSpPr>
            <p:cNvPr id="59582" name="Freeform 189"/>
            <p:cNvSpPr>
              <a:spLocks/>
            </p:cNvSpPr>
            <p:nvPr/>
          </p:nvSpPr>
          <p:spPr bwMode="auto">
            <a:xfrm>
              <a:off x="4588" y="1863"/>
              <a:ext cx="112" cy="71"/>
            </a:xfrm>
            <a:custGeom>
              <a:avLst/>
              <a:gdLst>
                <a:gd name="T0" fmla="*/ 111 w 112"/>
                <a:gd name="T1" fmla="*/ 12 h 71"/>
                <a:gd name="T2" fmla="*/ 72 w 112"/>
                <a:gd name="T3" fmla="*/ 9 h 71"/>
                <a:gd name="T4" fmla="*/ 0 w 112"/>
                <a:gd name="T5" fmla="*/ 35 h 71"/>
                <a:gd name="T6" fmla="*/ 35 w 112"/>
                <a:gd name="T7" fmla="*/ 70 h 71"/>
                <a:gd name="T8" fmla="*/ 106 w 112"/>
                <a:gd name="T9" fmla="*/ 44 h 71"/>
                <a:gd name="T10" fmla="*/ 67 w 112"/>
                <a:gd name="T11" fmla="*/ 41 h 71"/>
                <a:gd name="T12" fmla="*/ 111 w 112"/>
                <a:gd name="T13" fmla="*/ 12 h 71"/>
                <a:gd name="T14" fmla="*/ 93 w 112"/>
                <a:gd name="T15" fmla="*/ 0 h 71"/>
                <a:gd name="T16" fmla="*/ 72 w 112"/>
                <a:gd name="T17" fmla="*/ 9 h 71"/>
                <a:gd name="T18" fmla="*/ 111 w 112"/>
                <a:gd name="T19" fmla="*/ 1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1"/>
                <a:gd name="T32" fmla="*/ 112 w 11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1">
                  <a:moveTo>
                    <a:pt x="111" y="12"/>
                  </a:moveTo>
                  <a:lnTo>
                    <a:pt x="72" y="9"/>
                  </a:lnTo>
                  <a:lnTo>
                    <a:pt x="0" y="35"/>
                  </a:lnTo>
                  <a:lnTo>
                    <a:pt x="35" y="70"/>
                  </a:lnTo>
                  <a:lnTo>
                    <a:pt x="106" y="44"/>
                  </a:lnTo>
                  <a:lnTo>
                    <a:pt x="67" y="41"/>
                  </a:lnTo>
                  <a:lnTo>
                    <a:pt x="111" y="12"/>
                  </a:lnTo>
                  <a:lnTo>
                    <a:pt x="93" y="0"/>
                  </a:lnTo>
                  <a:lnTo>
                    <a:pt x="72" y="9"/>
                  </a:lnTo>
                  <a:lnTo>
                    <a:pt x="111" y="12"/>
                  </a:lnTo>
                </a:path>
              </a:pathLst>
            </a:custGeom>
            <a:solidFill>
              <a:srgbClr val="000000"/>
            </a:solidFill>
            <a:ln w="12700" cap="rnd">
              <a:noFill/>
              <a:round/>
              <a:headEnd/>
              <a:tailEnd/>
            </a:ln>
          </p:spPr>
          <p:txBody>
            <a:bodyPr/>
            <a:lstStyle/>
            <a:p>
              <a:endParaRPr lang="en-US"/>
            </a:p>
          </p:txBody>
        </p:sp>
        <p:sp>
          <p:nvSpPr>
            <p:cNvPr id="59583" name="Freeform 190"/>
            <p:cNvSpPr>
              <a:spLocks/>
            </p:cNvSpPr>
            <p:nvPr/>
          </p:nvSpPr>
          <p:spPr bwMode="auto">
            <a:xfrm>
              <a:off x="4665" y="1876"/>
              <a:ext cx="88" cy="49"/>
            </a:xfrm>
            <a:custGeom>
              <a:avLst/>
              <a:gdLst>
                <a:gd name="T0" fmla="*/ 87 w 88"/>
                <a:gd name="T1" fmla="*/ 33 h 49"/>
                <a:gd name="T2" fmla="*/ 78 w 88"/>
                <a:gd name="T3" fmla="*/ 19 h 49"/>
                <a:gd name="T4" fmla="*/ 42 w 88"/>
                <a:gd name="T5" fmla="*/ 0 h 49"/>
                <a:gd name="T6" fmla="*/ 0 w 88"/>
                <a:gd name="T7" fmla="*/ 27 h 49"/>
                <a:gd name="T8" fmla="*/ 33 w 88"/>
                <a:gd name="T9" fmla="*/ 48 h 49"/>
                <a:gd name="T10" fmla="*/ 22 w 88"/>
                <a:gd name="T11" fmla="*/ 33 h 49"/>
                <a:gd name="T12" fmla="*/ 87 w 88"/>
                <a:gd name="T13" fmla="*/ 33 h 49"/>
                <a:gd name="T14" fmla="*/ 87 w 88"/>
                <a:gd name="T15" fmla="*/ 25 h 49"/>
                <a:gd name="T16" fmla="*/ 78 w 88"/>
                <a:gd name="T17" fmla="*/ 19 h 49"/>
                <a:gd name="T18" fmla="*/ 87 w 88"/>
                <a:gd name="T19" fmla="*/ 33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3"/>
                  </a:moveTo>
                  <a:lnTo>
                    <a:pt x="78" y="19"/>
                  </a:lnTo>
                  <a:lnTo>
                    <a:pt x="42" y="0"/>
                  </a:lnTo>
                  <a:lnTo>
                    <a:pt x="0" y="27"/>
                  </a:lnTo>
                  <a:lnTo>
                    <a:pt x="33" y="48"/>
                  </a:lnTo>
                  <a:lnTo>
                    <a:pt x="22" y="33"/>
                  </a:lnTo>
                  <a:lnTo>
                    <a:pt x="87" y="33"/>
                  </a:lnTo>
                  <a:lnTo>
                    <a:pt x="87" y="25"/>
                  </a:lnTo>
                  <a:lnTo>
                    <a:pt x="78" y="19"/>
                  </a:lnTo>
                  <a:lnTo>
                    <a:pt x="87" y="33"/>
                  </a:lnTo>
                </a:path>
              </a:pathLst>
            </a:custGeom>
            <a:solidFill>
              <a:srgbClr val="000000"/>
            </a:solidFill>
            <a:ln w="12700" cap="rnd">
              <a:noFill/>
              <a:round/>
              <a:headEnd/>
              <a:tailEnd/>
            </a:ln>
          </p:spPr>
          <p:txBody>
            <a:bodyPr/>
            <a:lstStyle/>
            <a:p>
              <a:endParaRPr lang="en-US"/>
            </a:p>
          </p:txBody>
        </p:sp>
        <p:sp>
          <p:nvSpPr>
            <p:cNvPr id="59584" name="Freeform 191"/>
            <p:cNvSpPr>
              <a:spLocks/>
            </p:cNvSpPr>
            <p:nvPr/>
          </p:nvSpPr>
          <p:spPr bwMode="auto">
            <a:xfrm>
              <a:off x="4691" y="1914"/>
              <a:ext cx="62" cy="33"/>
            </a:xfrm>
            <a:custGeom>
              <a:avLst/>
              <a:gdLst>
                <a:gd name="T0" fmla="*/ 46 w 62"/>
                <a:gd name="T1" fmla="*/ 32 h 33"/>
                <a:gd name="T2" fmla="*/ 61 w 62"/>
                <a:gd name="T3" fmla="*/ 15 h 33"/>
                <a:gd name="T4" fmla="*/ 61 w 62"/>
                <a:gd name="T5" fmla="*/ 1 h 33"/>
                <a:gd name="T6" fmla="*/ 0 w 62"/>
                <a:gd name="T7" fmla="*/ 1 h 33"/>
                <a:gd name="T8" fmla="*/ 0 w 62"/>
                <a:gd name="T9" fmla="*/ 15 h 33"/>
                <a:gd name="T10" fmla="*/ 17 w 62"/>
                <a:gd name="T11" fmla="*/ 0 h 33"/>
                <a:gd name="T12" fmla="*/ 46 w 62"/>
                <a:gd name="T13" fmla="*/ 32 h 33"/>
                <a:gd name="T14" fmla="*/ 61 w 62"/>
                <a:gd name="T15" fmla="*/ 26 h 33"/>
                <a:gd name="T16" fmla="*/ 61 w 62"/>
                <a:gd name="T17" fmla="*/ 15 h 33"/>
                <a:gd name="T18" fmla="*/ 46 w 62"/>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46" y="32"/>
                  </a:moveTo>
                  <a:lnTo>
                    <a:pt x="61" y="15"/>
                  </a:lnTo>
                  <a:lnTo>
                    <a:pt x="61" y="1"/>
                  </a:lnTo>
                  <a:lnTo>
                    <a:pt x="0" y="1"/>
                  </a:lnTo>
                  <a:lnTo>
                    <a:pt x="0" y="15"/>
                  </a:lnTo>
                  <a:lnTo>
                    <a:pt x="17" y="0"/>
                  </a:lnTo>
                  <a:lnTo>
                    <a:pt x="46" y="32"/>
                  </a:lnTo>
                  <a:lnTo>
                    <a:pt x="61" y="26"/>
                  </a:lnTo>
                  <a:lnTo>
                    <a:pt x="61" y="15"/>
                  </a:lnTo>
                  <a:lnTo>
                    <a:pt x="46" y="32"/>
                  </a:lnTo>
                </a:path>
              </a:pathLst>
            </a:custGeom>
            <a:solidFill>
              <a:srgbClr val="000000"/>
            </a:solidFill>
            <a:ln w="12700" cap="rnd">
              <a:noFill/>
              <a:round/>
              <a:headEnd/>
              <a:tailEnd/>
            </a:ln>
          </p:spPr>
          <p:txBody>
            <a:bodyPr/>
            <a:lstStyle/>
            <a:p>
              <a:endParaRPr lang="en-US"/>
            </a:p>
          </p:txBody>
        </p:sp>
        <p:sp>
          <p:nvSpPr>
            <p:cNvPr id="59585" name="Freeform 192"/>
            <p:cNvSpPr>
              <a:spLocks/>
            </p:cNvSpPr>
            <p:nvPr/>
          </p:nvSpPr>
          <p:spPr bwMode="auto">
            <a:xfrm>
              <a:off x="4620" y="1914"/>
              <a:ext cx="114" cy="73"/>
            </a:xfrm>
            <a:custGeom>
              <a:avLst/>
              <a:gdLst>
                <a:gd name="T0" fmla="*/ 0 w 114"/>
                <a:gd name="T1" fmla="*/ 60 h 73"/>
                <a:gd name="T2" fmla="*/ 39 w 114"/>
                <a:gd name="T3" fmla="*/ 63 h 73"/>
                <a:gd name="T4" fmla="*/ 113 w 114"/>
                <a:gd name="T5" fmla="*/ 37 h 73"/>
                <a:gd name="T6" fmla="*/ 81 w 114"/>
                <a:gd name="T7" fmla="*/ 0 h 73"/>
                <a:gd name="T8" fmla="*/ 7 w 114"/>
                <a:gd name="T9" fmla="*/ 26 h 73"/>
                <a:gd name="T10" fmla="*/ 46 w 114"/>
                <a:gd name="T11" fmla="*/ 29 h 73"/>
                <a:gd name="T12" fmla="*/ 0 w 114"/>
                <a:gd name="T13" fmla="*/ 60 h 73"/>
                <a:gd name="T14" fmla="*/ 18 w 114"/>
                <a:gd name="T15" fmla="*/ 72 h 73"/>
                <a:gd name="T16" fmla="*/ 39 w 114"/>
                <a:gd name="T17" fmla="*/ 63 h 73"/>
                <a:gd name="T18" fmla="*/ 0 w 114"/>
                <a:gd name="T19" fmla="*/ 6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0" y="60"/>
                  </a:moveTo>
                  <a:lnTo>
                    <a:pt x="39" y="63"/>
                  </a:lnTo>
                  <a:lnTo>
                    <a:pt x="113" y="37"/>
                  </a:lnTo>
                  <a:lnTo>
                    <a:pt x="81" y="0"/>
                  </a:lnTo>
                  <a:lnTo>
                    <a:pt x="7" y="26"/>
                  </a:lnTo>
                  <a:lnTo>
                    <a:pt x="46" y="29"/>
                  </a:lnTo>
                  <a:lnTo>
                    <a:pt x="0" y="60"/>
                  </a:lnTo>
                  <a:lnTo>
                    <a:pt x="18" y="72"/>
                  </a:lnTo>
                  <a:lnTo>
                    <a:pt x="39" y="63"/>
                  </a:lnTo>
                  <a:lnTo>
                    <a:pt x="0" y="60"/>
                  </a:lnTo>
                </a:path>
              </a:pathLst>
            </a:custGeom>
            <a:solidFill>
              <a:srgbClr val="000000"/>
            </a:solidFill>
            <a:ln w="12700" cap="rnd">
              <a:noFill/>
              <a:round/>
              <a:headEnd/>
              <a:tailEnd/>
            </a:ln>
          </p:spPr>
          <p:txBody>
            <a:bodyPr/>
            <a:lstStyle/>
            <a:p>
              <a:endParaRPr lang="en-US"/>
            </a:p>
          </p:txBody>
        </p:sp>
        <p:sp>
          <p:nvSpPr>
            <p:cNvPr id="59586" name="Freeform 193"/>
            <p:cNvSpPr>
              <a:spLocks/>
            </p:cNvSpPr>
            <p:nvPr/>
          </p:nvSpPr>
          <p:spPr bwMode="auto">
            <a:xfrm>
              <a:off x="4570" y="1924"/>
              <a:ext cx="88" cy="50"/>
            </a:xfrm>
            <a:custGeom>
              <a:avLst/>
              <a:gdLst>
                <a:gd name="T0" fmla="*/ 0 w 88"/>
                <a:gd name="T1" fmla="*/ 15 h 50"/>
                <a:gd name="T2" fmla="*/ 9 w 88"/>
                <a:gd name="T3" fmla="*/ 29 h 50"/>
                <a:gd name="T4" fmla="*/ 42 w 88"/>
                <a:gd name="T5" fmla="*/ 49 h 50"/>
                <a:gd name="T6" fmla="*/ 87 w 88"/>
                <a:gd name="T7" fmla="*/ 20 h 50"/>
                <a:gd name="T8" fmla="*/ 54 w 88"/>
                <a:gd name="T9" fmla="*/ 0 h 50"/>
                <a:gd name="T10" fmla="*/ 65 w 88"/>
                <a:gd name="T11" fmla="*/ 15 h 50"/>
                <a:gd name="T12" fmla="*/ 0 w 88"/>
                <a:gd name="T13" fmla="*/ 15 h 50"/>
                <a:gd name="T14" fmla="*/ 0 w 88"/>
                <a:gd name="T15" fmla="*/ 24 h 50"/>
                <a:gd name="T16" fmla="*/ 9 w 88"/>
                <a:gd name="T17" fmla="*/ 29 h 50"/>
                <a:gd name="T18" fmla="*/ 0 w 88"/>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5"/>
                  </a:moveTo>
                  <a:lnTo>
                    <a:pt x="9" y="29"/>
                  </a:lnTo>
                  <a:lnTo>
                    <a:pt x="42" y="49"/>
                  </a:lnTo>
                  <a:lnTo>
                    <a:pt x="87" y="20"/>
                  </a:lnTo>
                  <a:lnTo>
                    <a:pt x="54" y="0"/>
                  </a:lnTo>
                  <a:lnTo>
                    <a:pt x="65" y="15"/>
                  </a:lnTo>
                  <a:lnTo>
                    <a:pt x="0" y="15"/>
                  </a:lnTo>
                  <a:lnTo>
                    <a:pt x="0" y="24"/>
                  </a:lnTo>
                  <a:lnTo>
                    <a:pt x="9" y="29"/>
                  </a:lnTo>
                  <a:lnTo>
                    <a:pt x="0" y="15"/>
                  </a:lnTo>
                </a:path>
              </a:pathLst>
            </a:custGeom>
            <a:solidFill>
              <a:srgbClr val="000000"/>
            </a:solidFill>
            <a:ln w="12700" cap="rnd">
              <a:noFill/>
              <a:round/>
              <a:headEnd/>
              <a:tailEnd/>
            </a:ln>
          </p:spPr>
          <p:txBody>
            <a:bodyPr/>
            <a:lstStyle/>
            <a:p>
              <a:endParaRPr lang="en-US"/>
            </a:p>
          </p:txBody>
        </p:sp>
        <p:sp>
          <p:nvSpPr>
            <p:cNvPr id="59587" name="Freeform 194"/>
            <p:cNvSpPr>
              <a:spLocks/>
            </p:cNvSpPr>
            <p:nvPr/>
          </p:nvSpPr>
          <p:spPr bwMode="auto">
            <a:xfrm>
              <a:off x="4675" y="1961"/>
              <a:ext cx="62" cy="34"/>
            </a:xfrm>
            <a:custGeom>
              <a:avLst/>
              <a:gdLst>
                <a:gd name="T0" fmla="*/ 15 w 62"/>
                <a:gd name="T1" fmla="*/ 0 h 34"/>
                <a:gd name="T2" fmla="*/ 0 w 62"/>
                <a:gd name="T3" fmla="*/ 17 h 34"/>
                <a:gd name="T4" fmla="*/ 0 w 62"/>
                <a:gd name="T5" fmla="*/ 32 h 34"/>
                <a:gd name="T6" fmla="*/ 61 w 62"/>
                <a:gd name="T7" fmla="*/ 32 h 34"/>
                <a:gd name="T8" fmla="*/ 61 w 62"/>
                <a:gd name="T9" fmla="*/ 17 h 34"/>
                <a:gd name="T10" fmla="*/ 46 w 62"/>
                <a:gd name="T11" fmla="*/ 33 h 34"/>
                <a:gd name="T12" fmla="*/ 15 w 62"/>
                <a:gd name="T13" fmla="*/ 0 h 34"/>
                <a:gd name="T14" fmla="*/ 0 w 62"/>
                <a:gd name="T15" fmla="*/ 6 h 34"/>
                <a:gd name="T16" fmla="*/ 0 w 62"/>
                <a:gd name="T17" fmla="*/ 17 h 34"/>
                <a:gd name="T18" fmla="*/ 15 w 62"/>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15" y="0"/>
                  </a:moveTo>
                  <a:lnTo>
                    <a:pt x="0" y="17"/>
                  </a:lnTo>
                  <a:lnTo>
                    <a:pt x="0" y="32"/>
                  </a:lnTo>
                  <a:lnTo>
                    <a:pt x="61" y="32"/>
                  </a:lnTo>
                  <a:lnTo>
                    <a:pt x="61" y="17"/>
                  </a:lnTo>
                  <a:lnTo>
                    <a:pt x="46" y="33"/>
                  </a:lnTo>
                  <a:lnTo>
                    <a:pt x="15" y="0"/>
                  </a:lnTo>
                  <a:lnTo>
                    <a:pt x="0" y="6"/>
                  </a:lnTo>
                  <a:lnTo>
                    <a:pt x="0" y="17"/>
                  </a:lnTo>
                  <a:lnTo>
                    <a:pt x="15" y="0"/>
                  </a:lnTo>
                </a:path>
              </a:pathLst>
            </a:custGeom>
            <a:solidFill>
              <a:srgbClr val="000000"/>
            </a:solidFill>
            <a:ln w="12700" cap="rnd">
              <a:noFill/>
              <a:round/>
              <a:headEnd/>
              <a:tailEnd/>
            </a:ln>
          </p:spPr>
          <p:txBody>
            <a:bodyPr/>
            <a:lstStyle/>
            <a:p>
              <a:endParaRPr lang="en-US"/>
            </a:p>
          </p:txBody>
        </p:sp>
        <p:sp>
          <p:nvSpPr>
            <p:cNvPr id="59588" name="Freeform 195"/>
            <p:cNvSpPr>
              <a:spLocks/>
            </p:cNvSpPr>
            <p:nvPr/>
          </p:nvSpPr>
          <p:spPr bwMode="auto">
            <a:xfrm>
              <a:off x="4694" y="1923"/>
              <a:ext cx="112" cy="72"/>
            </a:xfrm>
            <a:custGeom>
              <a:avLst/>
              <a:gdLst>
                <a:gd name="T0" fmla="*/ 111 w 112"/>
                <a:gd name="T1" fmla="*/ 10 h 72"/>
                <a:gd name="T2" fmla="*/ 72 w 112"/>
                <a:gd name="T3" fmla="*/ 9 h 72"/>
                <a:gd name="T4" fmla="*/ 0 w 112"/>
                <a:gd name="T5" fmla="*/ 33 h 72"/>
                <a:gd name="T6" fmla="*/ 35 w 112"/>
                <a:gd name="T7" fmla="*/ 71 h 72"/>
                <a:gd name="T8" fmla="*/ 106 w 112"/>
                <a:gd name="T9" fmla="*/ 45 h 72"/>
                <a:gd name="T10" fmla="*/ 65 w 112"/>
                <a:gd name="T11" fmla="*/ 42 h 72"/>
                <a:gd name="T12" fmla="*/ 111 w 112"/>
                <a:gd name="T13" fmla="*/ 10 h 72"/>
                <a:gd name="T14" fmla="*/ 93 w 112"/>
                <a:gd name="T15" fmla="*/ 0 h 72"/>
                <a:gd name="T16" fmla="*/ 72 w 112"/>
                <a:gd name="T17" fmla="*/ 9 h 72"/>
                <a:gd name="T18" fmla="*/ 111 w 112"/>
                <a:gd name="T19" fmla="*/ 1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2"/>
                <a:gd name="T32" fmla="*/ 112 w 1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2">
                  <a:moveTo>
                    <a:pt x="111" y="10"/>
                  </a:moveTo>
                  <a:lnTo>
                    <a:pt x="72" y="9"/>
                  </a:lnTo>
                  <a:lnTo>
                    <a:pt x="0" y="33"/>
                  </a:lnTo>
                  <a:lnTo>
                    <a:pt x="35" y="71"/>
                  </a:lnTo>
                  <a:lnTo>
                    <a:pt x="106" y="45"/>
                  </a:lnTo>
                  <a:lnTo>
                    <a:pt x="65" y="42"/>
                  </a:lnTo>
                  <a:lnTo>
                    <a:pt x="111" y="10"/>
                  </a:lnTo>
                  <a:lnTo>
                    <a:pt x="93" y="0"/>
                  </a:lnTo>
                  <a:lnTo>
                    <a:pt x="72" y="9"/>
                  </a:lnTo>
                  <a:lnTo>
                    <a:pt x="111" y="10"/>
                  </a:lnTo>
                </a:path>
              </a:pathLst>
            </a:custGeom>
            <a:solidFill>
              <a:srgbClr val="000000"/>
            </a:solidFill>
            <a:ln w="12700" cap="rnd">
              <a:noFill/>
              <a:round/>
              <a:headEnd/>
              <a:tailEnd/>
            </a:ln>
          </p:spPr>
          <p:txBody>
            <a:bodyPr/>
            <a:lstStyle/>
            <a:p>
              <a:endParaRPr lang="en-US"/>
            </a:p>
          </p:txBody>
        </p:sp>
        <p:sp>
          <p:nvSpPr>
            <p:cNvPr id="59589" name="Freeform 196"/>
            <p:cNvSpPr>
              <a:spLocks/>
            </p:cNvSpPr>
            <p:nvPr/>
          </p:nvSpPr>
          <p:spPr bwMode="auto">
            <a:xfrm>
              <a:off x="4768" y="1934"/>
              <a:ext cx="93" cy="53"/>
            </a:xfrm>
            <a:custGeom>
              <a:avLst/>
              <a:gdLst>
                <a:gd name="T0" fmla="*/ 92 w 93"/>
                <a:gd name="T1" fmla="*/ 37 h 53"/>
                <a:gd name="T2" fmla="*/ 81 w 93"/>
                <a:gd name="T3" fmla="*/ 21 h 53"/>
                <a:gd name="T4" fmla="*/ 45 w 93"/>
                <a:gd name="T5" fmla="*/ 0 h 53"/>
                <a:gd name="T6" fmla="*/ 0 w 93"/>
                <a:gd name="T7" fmla="*/ 31 h 53"/>
                <a:gd name="T8" fmla="*/ 36 w 93"/>
                <a:gd name="T9" fmla="*/ 52 h 53"/>
                <a:gd name="T10" fmla="*/ 27 w 93"/>
                <a:gd name="T11" fmla="*/ 37 h 53"/>
                <a:gd name="T12" fmla="*/ 92 w 93"/>
                <a:gd name="T13" fmla="*/ 37 h 53"/>
                <a:gd name="T14" fmla="*/ 92 w 93"/>
                <a:gd name="T15" fmla="*/ 27 h 53"/>
                <a:gd name="T16" fmla="*/ 81 w 93"/>
                <a:gd name="T17" fmla="*/ 21 h 53"/>
                <a:gd name="T18" fmla="*/ 92 w 93"/>
                <a:gd name="T19" fmla="*/ 3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53"/>
                <a:gd name="T32" fmla="*/ 93 w 9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53">
                  <a:moveTo>
                    <a:pt x="92" y="37"/>
                  </a:moveTo>
                  <a:lnTo>
                    <a:pt x="81" y="21"/>
                  </a:lnTo>
                  <a:lnTo>
                    <a:pt x="45" y="0"/>
                  </a:lnTo>
                  <a:lnTo>
                    <a:pt x="0" y="31"/>
                  </a:lnTo>
                  <a:lnTo>
                    <a:pt x="36" y="52"/>
                  </a:lnTo>
                  <a:lnTo>
                    <a:pt x="27" y="37"/>
                  </a:lnTo>
                  <a:lnTo>
                    <a:pt x="92" y="37"/>
                  </a:lnTo>
                  <a:lnTo>
                    <a:pt x="92" y="27"/>
                  </a:lnTo>
                  <a:lnTo>
                    <a:pt x="81" y="21"/>
                  </a:lnTo>
                  <a:lnTo>
                    <a:pt x="92" y="37"/>
                  </a:lnTo>
                </a:path>
              </a:pathLst>
            </a:custGeom>
            <a:solidFill>
              <a:srgbClr val="000000"/>
            </a:solidFill>
            <a:ln w="12700" cap="rnd">
              <a:noFill/>
              <a:round/>
              <a:headEnd/>
              <a:tailEnd/>
            </a:ln>
          </p:spPr>
          <p:txBody>
            <a:bodyPr/>
            <a:lstStyle/>
            <a:p>
              <a:endParaRPr lang="en-US"/>
            </a:p>
          </p:txBody>
        </p:sp>
        <p:sp>
          <p:nvSpPr>
            <p:cNvPr id="59590" name="Freeform 197"/>
            <p:cNvSpPr>
              <a:spLocks/>
            </p:cNvSpPr>
            <p:nvPr/>
          </p:nvSpPr>
          <p:spPr bwMode="auto">
            <a:xfrm>
              <a:off x="4799" y="1974"/>
              <a:ext cx="62" cy="31"/>
            </a:xfrm>
            <a:custGeom>
              <a:avLst/>
              <a:gdLst>
                <a:gd name="T0" fmla="*/ 46 w 62"/>
                <a:gd name="T1" fmla="*/ 30 h 31"/>
                <a:gd name="T2" fmla="*/ 61 w 62"/>
                <a:gd name="T3" fmla="*/ 15 h 31"/>
                <a:gd name="T4" fmla="*/ 61 w 62"/>
                <a:gd name="T5" fmla="*/ 3 h 31"/>
                <a:gd name="T6" fmla="*/ 0 w 62"/>
                <a:gd name="T7" fmla="*/ 3 h 31"/>
                <a:gd name="T8" fmla="*/ 0 w 62"/>
                <a:gd name="T9" fmla="*/ 15 h 31"/>
                <a:gd name="T10" fmla="*/ 15 w 62"/>
                <a:gd name="T11" fmla="*/ 0 h 31"/>
                <a:gd name="T12" fmla="*/ 46 w 62"/>
                <a:gd name="T13" fmla="*/ 30 h 31"/>
                <a:gd name="T14" fmla="*/ 61 w 62"/>
                <a:gd name="T15" fmla="*/ 25 h 31"/>
                <a:gd name="T16" fmla="*/ 61 w 62"/>
                <a:gd name="T17" fmla="*/ 15 h 31"/>
                <a:gd name="T18" fmla="*/ 46 w 62"/>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46" y="30"/>
                  </a:moveTo>
                  <a:lnTo>
                    <a:pt x="61" y="15"/>
                  </a:lnTo>
                  <a:lnTo>
                    <a:pt x="61" y="3"/>
                  </a:lnTo>
                  <a:lnTo>
                    <a:pt x="0" y="3"/>
                  </a:lnTo>
                  <a:lnTo>
                    <a:pt x="0" y="15"/>
                  </a:lnTo>
                  <a:lnTo>
                    <a:pt x="15" y="0"/>
                  </a:lnTo>
                  <a:lnTo>
                    <a:pt x="46" y="30"/>
                  </a:lnTo>
                  <a:lnTo>
                    <a:pt x="61" y="25"/>
                  </a:lnTo>
                  <a:lnTo>
                    <a:pt x="61" y="15"/>
                  </a:lnTo>
                  <a:lnTo>
                    <a:pt x="46" y="30"/>
                  </a:lnTo>
                </a:path>
              </a:pathLst>
            </a:custGeom>
            <a:solidFill>
              <a:srgbClr val="000000"/>
            </a:solidFill>
            <a:ln w="12700" cap="rnd">
              <a:noFill/>
              <a:round/>
              <a:headEnd/>
              <a:tailEnd/>
            </a:ln>
          </p:spPr>
          <p:txBody>
            <a:bodyPr/>
            <a:lstStyle/>
            <a:p>
              <a:endParaRPr lang="en-US"/>
            </a:p>
          </p:txBody>
        </p:sp>
        <p:sp>
          <p:nvSpPr>
            <p:cNvPr id="59591" name="Freeform 198"/>
            <p:cNvSpPr>
              <a:spLocks/>
            </p:cNvSpPr>
            <p:nvPr/>
          </p:nvSpPr>
          <p:spPr bwMode="auto">
            <a:xfrm>
              <a:off x="4731" y="1974"/>
              <a:ext cx="111" cy="71"/>
            </a:xfrm>
            <a:custGeom>
              <a:avLst/>
              <a:gdLst>
                <a:gd name="T0" fmla="*/ 0 w 111"/>
                <a:gd name="T1" fmla="*/ 60 h 71"/>
                <a:gd name="T2" fmla="*/ 39 w 111"/>
                <a:gd name="T3" fmla="*/ 61 h 71"/>
                <a:gd name="T4" fmla="*/ 110 w 111"/>
                <a:gd name="T5" fmla="*/ 35 h 71"/>
                <a:gd name="T6" fmla="*/ 76 w 111"/>
                <a:gd name="T7" fmla="*/ 0 h 71"/>
                <a:gd name="T8" fmla="*/ 5 w 111"/>
                <a:gd name="T9" fmla="*/ 26 h 71"/>
                <a:gd name="T10" fmla="*/ 41 w 111"/>
                <a:gd name="T11" fmla="*/ 28 h 71"/>
                <a:gd name="T12" fmla="*/ 0 w 111"/>
                <a:gd name="T13" fmla="*/ 60 h 71"/>
                <a:gd name="T14" fmla="*/ 16 w 111"/>
                <a:gd name="T15" fmla="*/ 70 h 71"/>
                <a:gd name="T16" fmla="*/ 39 w 111"/>
                <a:gd name="T17" fmla="*/ 61 h 71"/>
                <a:gd name="T18" fmla="*/ 0 w 111"/>
                <a:gd name="T19" fmla="*/ 6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1"/>
                <a:gd name="T32" fmla="*/ 111 w 11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1">
                  <a:moveTo>
                    <a:pt x="0" y="60"/>
                  </a:moveTo>
                  <a:lnTo>
                    <a:pt x="39" y="61"/>
                  </a:lnTo>
                  <a:lnTo>
                    <a:pt x="110" y="35"/>
                  </a:lnTo>
                  <a:lnTo>
                    <a:pt x="76" y="0"/>
                  </a:lnTo>
                  <a:lnTo>
                    <a:pt x="5" y="26"/>
                  </a:lnTo>
                  <a:lnTo>
                    <a:pt x="41" y="28"/>
                  </a:lnTo>
                  <a:lnTo>
                    <a:pt x="0" y="60"/>
                  </a:lnTo>
                  <a:lnTo>
                    <a:pt x="16" y="70"/>
                  </a:lnTo>
                  <a:lnTo>
                    <a:pt x="39" y="61"/>
                  </a:lnTo>
                  <a:lnTo>
                    <a:pt x="0" y="60"/>
                  </a:lnTo>
                </a:path>
              </a:pathLst>
            </a:custGeom>
            <a:solidFill>
              <a:srgbClr val="000000"/>
            </a:solidFill>
            <a:ln w="12700" cap="rnd">
              <a:noFill/>
              <a:round/>
              <a:headEnd/>
              <a:tailEnd/>
            </a:ln>
          </p:spPr>
          <p:txBody>
            <a:bodyPr/>
            <a:lstStyle/>
            <a:p>
              <a:endParaRPr lang="en-US"/>
            </a:p>
          </p:txBody>
        </p:sp>
        <p:sp>
          <p:nvSpPr>
            <p:cNvPr id="59592" name="Freeform 199"/>
            <p:cNvSpPr>
              <a:spLocks/>
            </p:cNvSpPr>
            <p:nvPr/>
          </p:nvSpPr>
          <p:spPr bwMode="auto">
            <a:xfrm>
              <a:off x="4675" y="1984"/>
              <a:ext cx="88" cy="50"/>
            </a:xfrm>
            <a:custGeom>
              <a:avLst/>
              <a:gdLst>
                <a:gd name="T0" fmla="*/ 0 w 88"/>
                <a:gd name="T1" fmla="*/ 15 h 50"/>
                <a:gd name="T2" fmla="*/ 11 w 88"/>
                <a:gd name="T3" fmla="*/ 31 h 50"/>
                <a:gd name="T4" fmla="*/ 47 w 88"/>
                <a:gd name="T5" fmla="*/ 49 h 50"/>
                <a:gd name="T6" fmla="*/ 87 w 88"/>
                <a:gd name="T7" fmla="*/ 18 h 50"/>
                <a:gd name="T8" fmla="*/ 54 w 88"/>
                <a:gd name="T9" fmla="*/ 0 h 50"/>
                <a:gd name="T10" fmla="*/ 65 w 88"/>
                <a:gd name="T11" fmla="*/ 15 h 50"/>
                <a:gd name="T12" fmla="*/ 0 w 88"/>
                <a:gd name="T13" fmla="*/ 15 h 50"/>
                <a:gd name="T14" fmla="*/ 0 w 88"/>
                <a:gd name="T15" fmla="*/ 25 h 50"/>
                <a:gd name="T16" fmla="*/ 11 w 88"/>
                <a:gd name="T17" fmla="*/ 31 h 50"/>
                <a:gd name="T18" fmla="*/ 0 w 88"/>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5"/>
                  </a:moveTo>
                  <a:lnTo>
                    <a:pt x="11" y="31"/>
                  </a:lnTo>
                  <a:lnTo>
                    <a:pt x="47" y="49"/>
                  </a:lnTo>
                  <a:lnTo>
                    <a:pt x="87" y="18"/>
                  </a:lnTo>
                  <a:lnTo>
                    <a:pt x="54" y="0"/>
                  </a:lnTo>
                  <a:lnTo>
                    <a:pt x="65" y="15"/>
                  </a:lnTo>
                  <a:lnTo>
                    <a:pt x="0" y="15"/>
                  </a:lnTo>
                  <a:lnTo>
                    <a:pt x="0" y="25"/>
                  </a:lnTo>
                  <a:lnTo>
                    <a:pt x="11" y="31"/>
                  </a:lnTo>
                  <a:lnTo>
                    <a:pt x="0" y="15"/>
                  </a:lnTo>
                </a:path>
              </a:pathLst>
            </a:custGeom>
            <a:solidFill>
              <a:srgbClr val="000000"/>
            </a:solidFill>
            <a:ln w="12700" cap="rnd">
              <a:noFill/>
              <a:round/>
              <a:headEnd/>
              <a:tailEnd/>
            </a:ln>
          </p:spPr>
          <p:txBody>
            <a:bodyPr/>
            <a:lstStyle/>
            <a:p>
              <a:endParaRPr lang="en-US"/>
            </a:p>
          </p:txBody>
        </p:sp>
        <p:sp>
          <p:nvSpPr>
            <p:cNvPr id="59593" name="Freeform 200"/>
            <p:cNvSpPr>
              <a:spLocks/>
            </p:cNvSpPr>
            <p:nvPr/>
          </p:nvSpPr>
          <p:spPr bwMode="auto">
            <a:xfrm>
              <a:off x="4878" y="1996"/>
              <a:ext cx="194" cy="108"/>
            </a:xfrm>
            <a:custGeom>
              <a:avLst/>
              <a:gdLst>
                <a:gd name="T0" fmla="*/ 193 w 194"/>
                <a:gd name="T1" fmla="*/ 90 h 108"/>
                <a:gd name="T2" fmla="*/ 181 w 194"/>
                <a:gd name="T3" fmla="*/ 73 h 108"/>
                <a:gd name="T4" fmla="*/ 46 w 194"/>
                <a:gd name="T5" fmla="*/ 0 h 108"/>
                <a:gd name="T6" fmla="*/ 0 w 194"/>
                <a:gd name="T7" fmla="*/ 34 h 108"/>
                <a:gd name="T8" fmla="*/ 137 w 194"/>
                <a:gd name="T9" fmla="*/ 107 h 108"/>
                <a:gd name="T10" fmla="*/ 122 w 194"/>
                <a:gd name="T11" fmla="*/ 90 h 108"/>
                <a:gd name="T12" fmla="*/ 193 w 194"/>
                <a:gd name="T13" fmla="*/ 90 h 108"/>
                <a:gd name="T14" fmla="*/ 193 w 194"/>
                <a:gd name="T15" fmla="*/ 81 h 108"/>
                <a:gd name="T16" fmla="*/ 181 w 194"/>
                <a:gd name="T17" fmla="*/ 73 h 108"/>
                <a:gd name="T18" fmla="*/ 193 w 194"/>
                <a:gd name="T19" fmla="*/ 9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08"/>
                <a:gd name="T32" fmla="*/ 194 w 19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08">
                  <a:moveTo>
                    <a:pt x="193" y="90"/>
                  </a:moveTo>
                  <a:lnTo>
                    <a:pt x="181" y="73"/>
                  </a:lnTo>
                  <a:lnTo>
                    <a:pt x="46" y="0"/>
                  </a:lnTo>
                  <a:lnTo>
                    <a:pt x="0" y="34"/>
                  </a:lnTo>
                  <a:lnTo>
                    <a:pt x="137" y="107"/>
                  </a:lnTo>
                  <a:lnTo>
                    <a:pt x="122" y="90"/>
                  </a:lnTo>
                  <a:lnTo>
                    <a:pt x="193" y="90"/>
                  </a:lnTo>
                  <a:lnTo>
                    <a:pt x="193" y="81"/>
                  </a:lnTo>
                  <a:lnTo>
                    <a:pt x="181" y="73"/>
                  </a:lnTo>
                  <a:lnTo>
                    <a:pt x="193" y="90"/>
                  </a:lnTo>
                </a:path>
              </a:pathLst>
            </a:custGeom>
            <a:solidFill>
              <a:srgbClr val="000000"/>
            </a:solidFill>
            <a:ln w="12700" cap="rnd">
              <a:noFill/>
              <a:round/>
              <a:headEnd/>
              <a:tailEnd/>
            </a:ln>
          </p:spPr>
          <p:txBody>
            <a:bodyPr/>
            <a:lstStyle/>
            <a:p>
              <a:endParaRPr lang="en-US"/>
            </a:p>
          </p:txBody>
        </p:sp>
        <p:sp>
          <p:nvSpPr>
            <p:cNvPr id="59594" name="Freeform 201"/>
            <p:cNvSpPr>
              <a:spLocks/>
            </p:cNvSpPr>
            <p:nvPr/>
          </p:nvSpPr>
          <p:spPr bwMode="auto">
            <a:xfrm>
              <a:off x="5010" y="2094"/>
              <a:ext cx="62" cy="35"/>
            </a:xfrm>
            <a:custGeom>
              <a:avLst/>
              <a:gdLst>
                <a:gd name="T0" fmla="*/ 46 w 62"/>
                <a:gd name="T1" fmla="*/ 34 h 35"/>
                <a:gd name="T2" fmla="*/ 61 w 62"/>
                <a:gd name="T3" fmla="*/ 17 h 35"/>
                <a:gd name="T4" fmla="*/ 61 w 62"/>
                <a:gd name="T5" fmla="*/ 0 h 35"/>
                <a:gd name="T6" fmla="*/ 0 w 62"/>
                <a:gd name="T7" fmla="*/ 0 h 35"/>
                <a:gd name="T8" fmla="*/ 0 w 62"/>
                <a:gd name="T9" fmla="*/ 17 h 35"/>
                <a:gd name="T10" fmla="*/ 17 w 62"/>
                <a:gd name="T11" fmla="*/ 0 h 35"/>
                <a:gd name="T12" fmla="*/ 46 w 62"/>
                <a:gd name="T13" fmla="*/ 34 h 35"/>
                <a:gd name="T14" fmla="*/ 61 w 62"/>
                <a:gd name="T15" fmla="*/ 27 h 35"/>
                <a:gd name="T16" fmla="*/ 61 w 62"/>
                <a:gd name="T17" fmla="*/ 17 h 35"/>
                <a:gd name="T18" fmla="*/ 46 w 62"/>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46" y="34"/>
                  </a:moveTo>
                  <a:lnTo>
                    <a:pt x="61" y="17"/>
                  </a:lnTo>
                  <a:lnTo>
                    <a:pt x="61" y="0"/>
                  </a:lnTo>
                  <a:lnTo>
                    <a:pt x="0" y="0"/>
                  </a:lnTo>
                  <a:lnTo>
                    <a:pt x="0" y="17"/>
                  </a:lnTo>
                  <a:lnTo>
                    <a:pt x="17" y="0"/>
                  </a:lnTo>
                  <a:lnTo>
                    <a:pt x="46" y="34"/>
                  </a:lnTo>
                  <a:lnTo>
                    <a:pt x="61" y="27"/>
                  </a:lnTo>
                  <a:lnTo>
                    <a:pt x="61" y="17"/>
                  </a:lnTo>
                  <a:lnTo>
                    <a:pt x="46" y="34"/>
                  </a:lnTo>
                </a:path>
              </a:pathLst>
            </a:custGeom>
            <a:solidFill>
              <a:srgbClr val="000000"/>
            </a:solidFill>
            <a:ln w="12700" cap="rnd">
              <a:noFill/>
              <a:round/>
              <a:headEnd/>
              <a:tailEnd/>
            </a:ln>
          </p:spPr>
          <p:txBody>
            <a:bodyPr/>
            <a:lstStyle/>
            <a:p>
              <a:endParaRPr lang="en-US"/>
            </a:p>
          </p:txBody>
        </p:sp>
        <p:sp>
          <p:nvSpPr>
            <p:cNvPr id="59595" name="Freeform 202"/>
            <p:cNvSpPr>
              <a:spLocks/>
            </p:cNvSpPr>
            <p:nvPr/>
          </p:nvSpPr>
          <p:spPr bwMode="auto">
            <a:xfrm>
              <a:off x="4939" y="2094"/>
              <a:ext cx="114" cy="73"/>
            </a:xfrm>
            <a:custGeom>
              <a:avLst/>
              <a:gdLst>
                <a:gd name="T0" fmla="*/ 0 w 114"/>
                <a:gd name="T1" fmla="*/ 62 h 73"/>
                <a:gd name="T2" fmla="*/ 39 w 114"/>
                <a:gd name="T3" fmla="*/ 65 h 73"/>
                <a:gd name="T4" fmla="*/ 113 w 114"/>
                <a:gd name="T5" fmla="*/ 38 h 73"/>
                <a:gd name="T6" fmla="*/ 81 w 114"/>
                <a:gd name="T7" fmla="*/ 0 h 73"/>
                <a:gd name="T8" fmla="*/ 7 w 114"/>
                <a:gd name="T9" fmla="*/ 28 h 73"/>
                <a:gd name="T10" fmla="*/ 46 w 114"/>
                <a:gd name="T11" fmla="*/ 31 h 73"/>
                <a:gd name="T12" fmla="*/ 0 w 114"/>
                <a:gd name="T13" fmla="*/ 62 h 73"/>
                <a:gd name="T14" fmla="*/ 18 w 114"/>
                <a:gd name="T15" fmla="*/ 72 h 73"/>
                <a:gd name="T16" fmla="*/ 39 w 114"/>
                <a:gd name="T17" fmla="*/ 65 h 73"/>
                <a:gd name="T18" fmla="*/ 0 w 114"/>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0" y="62"/>
                  </a:moveTo>
                  <a:lnTo>
                    <a:pt x="39" y="65"/>
                  </a:lnTo>
                  <a:lnTo>
                    <a:pt x="113" y="38"/>
                  </a:lnTo>
                  <a:lnTo>
                    <a:pt x="81" y="0"/>
                  </a:lnTo>
                  <a:lnTo>
                    <a:pt x="7" y="28"/>
                  </a:lnTo>
                  <a:lnTo>
                    <a:pt x="46" y="31"/>
                  </a:lnTo>
                  <a:lnTo>
                    <a:pt x="0" y="62"/>
                  </a:lnTo>
                  <a:lnTo>
                    <a:pt x="18" y="72"/>
                  </a:lnTo>
                  <a:lnTo>
                    <a:pt x="39" y="65"/>
                  </a:lnTo>
                  <a:lnTo>
                    <a:pt x="0" y="62"/>
                  </a:lnTo>
                </a:path>
              </a:pathLst>
            </a:custGeom>
            <a:solidFill>
              <a:srgbClr val="000000"/>
            </a:solidFill>
            <a:ln w="12700" cap="rnd">
              <a:noFill/>
              <a:round/>
              <a:headEnd/>
              <a:tailEnd/>
            </a:ln>
          </p:spPr>
          <p:txBody>
            <a:bodyPr/>
            <a:lstStyle/>
            <a:p>
              <a:endParaRPr lang="en-US"/>
            </a:p>
          </p:txBody>
        </p:sp>
        <p:sp>
          <p:nvSpPr>
            <p:cNvPr id="59596" name="Freeform 203"/>
            <p:cNvSpPr>
              <a:spLocks/>
            </p:cNvSpPr>
            <p:nvPr/>
          </p:nvSpPr>
          <p:spPr bwMode="auto">
            <a:xfrm>
              <a:off x="4786" y="2048"/>
              <a:ext cx="191" cy="107"/>
            </a:xfrm>
            <a:custGeom>
              <a:avLst/>
              <a:gdLst>
                <a:gd name="T0" fmla="*/ 0 w 191"/>
                <a:gd name="T1" fmla="*/ 17 h 107"/>
                <a:gd name="T2" fmla="*/ 10 w 191"/>
                <a:gd name="T3" fmla="*/ 33 h 107"/>
                <a:gd name="T4" fmla="*/ 141 w 191"/>
                <a:gd name="T5" fmla="*/ 106 h 107"/>
                <a:gd name="T6" fmla="*/ 190 w 191"/>
                <a:gd name="T7" fmla="*/ 74 h 107"/>
                <a:gd name="T8" fmla="*/ 58 w 191"/>
                <a:gd name="T9" fmla="*/ 0 h 107"/>
                <a:gd name="T10" fmla="*/ 68 w 191"/>
                <a:gd name="T11" fmla="*/ 17 h 107"/>
                <a:gd name="T12" fmla="*/ 0 w 191"/>
                <a:gd name="T13" fmla="*/ 17 h 107"/>
                <a:gd name="T14" fmla="*/ 0 w 191"/>
                <a:gd name="T15" fmla="*/ 26 h 107"/>
                <a:gd name="T16" fmla="*/ 10 w 191"/>
                <a:gd name="T17" fmla="*/ 33 h 107"/>
                <a:gd name="T18" fmla="*/ 0 w 191"/>
                <a:gd name="T19" fmla="*/ 17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07"/>
                <a:gd name="T32" fmla="*/ 191 w 19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07">
                  <a:moveTo>
                    <a:pt x="0" y="17"/>
                  </a:moveTo>
                  <a:lnTo>
                    <a:pt x="10" y="33"/>
                  </a:lnTo>
                  <a:lnTo>
                    <a:pt x="141" y="106"/>
                  </a:lnTo>
                  <a:lnTo>
                    <a:pt x="190" y="74"/>
                  </a:lnTo>
                  <a:lnTo>
                    <a:pt x="58" y="0"/>
                  </a:lnTo>
                  <a:lnTo>
                    <a:pt x="68" y="17"/>
                  </a:lnTo>
                  <a:lnTo>
                    <a:pt x="0" y="17"/>
                  </a:lnTo>
                  <a:lnTo>
                    <a:pt x="0" y="26"/>
                  </a:lnTo>
                  <a:lnTo>
                    <a:pt x="10" y="33"/>
                  </a:lnTo>
                  <a:lnTo>
                    <a:pt x="0" y="17"/>
                  </a:lnTo>
                </a:path>
              </a:pathLst>
            </a:custGeom>
            <a:solidFill>
              <a:srgbClr val="000000"/>
            </a:solidFill>
            <a:ln w="12700" cap="rnd">
              <a:noFill/>
              <a:round/>
              <a:headEnd/>
              <a:tailEnd/>
            </a:ln>
          </p:spPr>
          <p:txBody>
            <a:bodyPr/>
            <a:lstStyle/>
            <a:p>
              <a:endParaRPr lang="en-US"/>
            </a:p>
          </p:txBody>
        </p:sp>
        <p:sp>
          <p:nvSpPr>
            <p:cNvPr id="59597" name="Freeform 204"/>
            <p:cNvSpPr>
              <a:spLocks/>
            </p:cNvSpPr>
            <p:nvPr/>
          </p:nvSpPr>
          <p:spPr bwMode="auto">
            <a:xfrm>
              <a:off x="4786" y="2023"/>
              <a:ext cx="59" cy="34"/>
            </a:xfrm>
            <a:custGeom>
              <a:avLst/>
              <a:gdLst>
                <a:gd name="T0" fmla="*/ 12 w 59"/>
                <a:gd name="T1" fmla="*/ 0 h 34"/>
                <a:gd name="T2" fmla="*/ 0 w 59"/>
                <a:gd name="T3" fmla="*/ 17 h 34"/>
                <a:gd name="T4" fmla="*/ 0 w 59"/>
                <a:gd name="T5" fmla="*/ 33 h 34"/>
                <a:gd name="T6" fmla="*/ 58 w 59"/>
                <a:gd name="T7" fmla="*/ 33 h 34"/>
                <a:gd name="T8" fmla="*/ 58 w 59"/>
                <a:gd name="T9" fmla="*/ 17 h 34"/>
                <a:gd name="T10" fmla="*/ 44 w 59"/>
                <a:gd name="T11" fmla="*/ 33 h 34"/>
                <a:gd name="T12" fmla="*/ 12 w 59"/>
                <a:gd name="T13" fmla="*/ 0 h 34"/>
                <a:gd name="T14" fmla="*/ 0 w 59"/>
                <a:gd name="T15" fmla="*/ 6 h 34"/>
                <a:gd name="T16" fmla="*/ 0 w 59"/>
                <a:gd name="T17" fmla="*/ 17 h 34"/>
                <a:gd name="T18" fmla="*/ 12 w 5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4"/>
                <a:gd name="T32" fmla="*/ 59 w 5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4">
                  <a:moveTo>
                    <a:pt x="12" y="0"/>
                  </a:moveTo>
                  <a:lnTo>
                    <a:pt x="0" y="17"/>
                  </a:lnTo>
                  <a:lnTo>
                    <a:pt x="0" y="33"/>
                  </a:lnTo>
                  <a:lnTo>
                    <a:pt x="58" y="33"/>
                  </a:lnTo>
                  <a:lnTo>
                    <a:pt x="58" y="17"/>
                  </a:lnTo>
                  <a:lnTo>
                    <a:pt x="44" y="33"/>
                  </a:lnTo>
                  <a:lnTo>
                    <a:pt x="12" y="0"/>
                  </a:lnTo>
                  <a:lnTo>
                    <a:pt x="0" y="6"/>
                  </a:lnTo>
                  <a:lnTo>
                    <a:pt x="0" y="17"/>
                  </a:lnTo>
                  <a:lnTo>
                    <a:pt x="12" y="0"/>
                  </a:lnTo>
                </a:path>
              </a:pathLst>
            </a:custGeom>
            <a:solidFill>
              <a:srgbClr val="000000"/>
            </a:solidFill>
            <a:ln w="12700" cap="rnd">
              <a:noFill/>
              <a:round/>
              <a:headEnd/>
              <a:tailEnd/>
            </a:ln>
          </p:spPr>
          <p:txBody>
            <a:bodyPr/>
            <a:lstStyle/>
            <a:p>
              <a:endParaRPr lang="en-US"/>
            </a:p>
          </p:txBody>
        </p:sp>
        <p:sp>
          <p:nvSpPr>
            <p:cNvPr id="59598" name="Freeform 205"/>
            <p:cNvSpPr>
              <a:spLocks/>
            </p:cNvSpPr>
            <p:nvPr/>
          </p:nvSpPr>
          <p:spPr bwMode="auto">
            <a:xfrm>
              <a:off x="4802" y="1984"/>
              <a:ext cx="112" cy="73"/>
            </a:xfrm>
            <a:custGeom>
              <a:avLst/>
              <a:gdLst>
                <a:gd name="T0" fmla="*/ 111 w 112"/>
                <a:gd name="T1" fmla="*/ 10 h 73"/>
                <a:gd name="T2" fmla="*/ 72 w 112"/>
                <a:gd name="T3" fmla="*/ 7 h 73"/>
                <a:gd name="T4" fmla="*/ 0 w 112"/>
                <a:gd name="T5" fmla="*/ 34 h 73"/>
                <a:gd name="T6" fmla="*/ 35 w 112"/>
                <a:gd name="T7" fmla="*/ 72 h 73"/>
                <a:gd name="T8" fmla="*/ 106 w 112"/>
                <a:gd name="T9" fmla="*/ 46 h 73"/>
                <a:gd name="T10" fmla="*/ 67 w 112"/>
                <a:gd name="T11" fmla="*/ 43 h 73"/>
                <a:gd name="T12" fmla="*/ 111 w 112"/>
                <a:gd name="T13" fmla="*/ 10 h 73"/>
                <a:gd name="T14" fmla="*/ 93 w 112"/>
                <a:gd name="T15" fmla="*/ 0 h 73"/>
                <a:gd name="T16" fmla="*/ 72 w 112"/>
                <a:gd name="T17" fmla="*/ 7 h 73"/>
                <a:gd name="T18" fmla="*/ 111 w 112"/>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111" y="10"/>
                  </a:moveTo>
                  <a:lnTo>
                    <a:pt x="72" y="7"/>
                  </a:lnTo>
                  <a:lnTo>
                    <a:pt x="0" y="34"/>
                  </a:lnTo>
                  <a:lnTo>
                    <a:pt x="35" y="72"/>
                  </a:lnTo>
                  <a:lnTo>
                    <a:pt x="106" y="46"/>
                  </a:lnTo>
                  <a:lnTo>
                    <a:pt x="67" y="43"/>
                  </a:lnTo>
                  <a:lnTo>
                    <a:pt x="111" y="10"/>
                  </a:lnTo>
                  <a:lnTo>
                    <a:pt x="93" y="0"/>
                  </a:lnTo>
                  <a:lnTo>
                    <a:pt x="72" y="7"/>
                  </a:lnTo>
                  <a:lnTo>
                    <a:pt x="111" y="10"/>
                  </a:lnTo>
                </a:path>
              </a:pathLst>
            </a:custGeom>
            <a:solidFill>
              <a:srgbClr val="000000"/>
            </a:solidFill>
            <a:ln w="12700" cap="rnd">
              <a:noFill/>
              <a:round/>
              <a:headEnd/>
              <a:tailEnd/>
            </a:ln>
          </p:spPr>
          <p:txBody>
            <a:bodyPr/>
            <a:lstStyle/>
            <a:p>
              <a:endParaRPr lang="en-US"/>
            </a:p>
          </p:txBody>
        </p:sp>
        <p:sp>
          <p:nvSpPr>
            <p:cNvPr id="59599" name="Freeform 206"/>
            <p:cNvSpPr>
              <a:spLocks/>
            </p:cNvSpPr>
            <p:nvPr/>
          </p:nvSpPr>
          <p:spPr bwMode="auto">
            <a:xfrm>
              <a:off x="354" y="1761"/>
              <a:ext cx="119" cy="64"/>
            </a:xfrm>
            <a:custGeom>
              <a:avLst/>
              <a:gdLst>
                <a:gd name="T0" fmla="*/ 97 w 119"/>
                <a:gd name="T1" fmla="*/ 63 h 64"/>
                <a:gd name="T2" fmla="*/ 99 w 119"/>
                <a:gd name="T3" fmla="*/ 37 h 64"/>
                <a:gd name="T4" fmla="*/ 53 w 119"/>
                <a:gd name="T5" fmla="*/ 0 h 64"/>
                <a:gd name="T6" fmla="*/ 0 w 119"/>
                <a:gd name="T7" fmla="*/ 24 h 64"/>
                <a:gd name="T8" fmla="*/ 46 w 119"/>
                <a:gd name="T9" fmla="*/ 62 h 64"/>
                <a:gd name="T10" fmla="*/ 51 w 119"/>
                <a:gd name="T11" fmla="*/ 36 h 64"/>
                <a:gd name="T12" fmla="*/ 97 w 119"/>
                <a:gd name="T13" fmla="*/ 63 h 64"/>
                <a:gd name="T14" fmla="*/ 118 w 119"/>
                <a:gd name="T15" fmla="*/ 52 h 64"/>
                <a:gd name="T16" fmla="*/ 99 w 119"/>
                <a:gd name="T17" fmla="*/ 37 h 64"/>
                <a:gd name="T18" fmla="*/ 97 w 119"/>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64"/>
                <a:gd name="T32" fmla="*/ 119 w 11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64">
                  <a:moveTo>
                    <a:pt x="97" y="63"/>
                  </a:moveTo>
                  <a:lnTo>
                    <a:pt x="99" y="37"/>
                  </a:lnTo>
                  <a:lnTo>
                    <a:pt x="53" y="0"/>
                  </a:lnTo>
                  <a:lnTo>
                    <a:pt x="0" y="24"/>
                  </a:lnTo>
                  <a:lnTo>
                    <a:pt x="46" y="62"/>
                  </a:lnTo>
                  <a:lnTo>
                    <a:pt x="51" y="36"/>
                  </a:lnTo>
                  <a:lnTo>
                    <a:pt x="97" y="63"/>
                  </a:lnTo>
                  <a:lnTo>
                    <a:pt x="118" y="52"/>
                  </a:lnTo>
                  <a:lnTo>
                    <a:pt x="99" y="37"/>
                  </a:lnTo>
                  <a:lnTo>
                    <a:pt x="97" y="63"/>
                  </a:lnTo>
                </a:path>
              </a:pathLst>
            </a:custGeom>
            <a:solidFill>
              <a:srgbClr val="000000"/>
            </a:solidFill>
            <a:ln w="12700" cap="rnd">
              <a:noFill/>
              <a:round/>
              <a:headEnd/>
              <a:tailEnd/>
            </a:ln>
          </p:spPr>
          <p:txBody>
            <a:bodyPr/>
            <a:lstStyle/>
            <a:p>
              <a:endParaRPr lang="en-US"/>
            </a:p>
          </p:txBody>
        </p:sp>
        <p:sp>
          <p:nvSpPr>
            <p:cNvPr id="59600" name="Freeform 207"/>
            <p:cNvSpPr>
              <a:spLocks/>
            </p:cNvSpPr>
            <p:nvPr/>
          </p:nvSpPr>
          <p:spPr bwMode="auto">
            <a:xfrm>
              <a:off x="351" y="1803"/>
              <a:ext cx="99" cy="47"/>
            </a:xfrm>
            <a:custGeom>
              <a:avLst/>
              <a:gdLst>
                <a:gd name="T0" fmla="*/ 66 w 99"/>
                <a:gd name="T1" fmla="*/ 14 h 47"/>
                <a:gd name="T2" fmla="*/ 73 w 99"/>
                <a:gd name="T3" fmla="*/ 42 h 47"/>
                <a:gd name="T4" fmla="*/ 98 w 99"/>
                <a:gd name="T5" fmla="*/ 26 h 47"/>
                <a:gd name="T6" fmla="*/ 52 w 99"/>
                <a:gd name="T7" fmla="*/ 0 h 47"/>
                <a:gd name="T8" fmla="*/ 25 w 99"/>
                <a:gd name="T9" fmla="*/ 16 h 47"/>
                <a:gd name="T10" fmla="*/ 30 w 99"/>
                <a:gd name="T11" fmla="*/ 46 h 47"/>
                <a:gd name="T12" fmla="*/ 25 w 99"/>
                <a:gd name="T13" fmla="*/ 16 h 47"/>
                <a:gd name="T14" fmla="*/ 0 w 99"/>
                <a:gd name="T15" fmla="*/ 32 h 47"/>
                <a:gd name="T16" fmla="*/ 30 w 99"/>
                <a:gd name="T17" fmla="*/ 46 h 47"/>
                <a:gd name="T18" fmla="*/ 66 w 99"/>
                <a:gd name="T19" fmla="*/ 1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47"/>
                <a:gd name="T32" fmla="*/ 99 w 9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47">
                  <a:moveTo>
                    <a:pt x="66" y="14"/>
                  </a:moveTo>
                  <a:lnTo>
                    <a:pt x="73" y="42"/>
                  </a:lnTo>
                  <a:lnTo>
                    <a:pt x="98" y="26"/>
                  </a:lnTo>
                  <a:lnTo>
                    <a:pt x="52" y="0"/>
                  </a:lnTo>
                  <a:lnTo>
                    <a:pt x="25" y="16"/>
                  </a:lnTo>
                  <a:lnTo>
                    <a:pt x="30" y="46"/>
                  </a:lnTo>
                  <a:lnTo>
                    <a:pt x="25" y="16"/>
                  </a:lnTo>
                  <a:lnTo>
                    <a:pt x="0" y="32"/>
                  </a:lnTo>
                  <a:lnTo>
                    <a:pt x="30" y="46"/>
                  </a:lnTo>
                  <a:lnTo>
                    <a:pt x="66" y="14"/>
                  </a:lnTo>
                </a:path>
              </a:pathLst>
            </a:custGeom>
            <a:solidFill>
              <a:srgbClr val="000000"/>
            </a:solidFill>
            <a:ln w="12700" cap="rnd">
              <a:noFill/>
              <a:round/>
              <a:headEnd/>
              <a:tailEnd/>
            </a:ln>
          </p:spPr>
          <p:txBody>
            <a:bodyPr/>
            <a:lstStyle/>
            <a:p>
              <a:endParaRPr lang="en-US"/>
            </a:p>
          </p:txBody>
        </p:sp>
        <p:sp>
          <p:nvSpPr>
            <p:cNvPr id="59601" name="Freeform 208"/>
            <p:cNvSpPr>
              <a:spLocks/>
            </p:cNvSpPr>
            <p:nvPr/>
          </p:nvSpPr>
          <p:spPr bwMode="auto">
            <a:xfrm>
              <a:off x="385" y="1819"/>
              <a:ext cx="104" cy="56"/>
            </a:xfrm>
            <a:custGeom>
              <a:avLst/>
              <a:gdLst>
                <a:gd name="T0" fmla="*/ 103 w 104"/>
                <a:gd name="T1" fmla="*/ 39 h 56"/>
                <a:gd name="T2" fmla="*/ 87 w 104"/>
                <a:gd name="T3" fmla="*/ 21 h 56"/>
                <a:gd name="T4" fmla="*/ 37 w 104"/>
                <a:gd name="T5" fmla="*/ 0 h 56"/>
                <a:gd name="T6" fmla="*/ 0 w 104"/>
                <a:gd name="T7" fmla="*/ 34 h 56"/>
                <a:gd name="T8" fmla="*/ 50 w 104"/>
                <a:gd name="T9" fmla="*/ 55 h 56"/>
                <a:gd name="T10" fmla="*/ 37 w 104"/>
                <a:gd name="T11" fmla="*/ 35 h 56"/>
                <a:gd name="T12" fmla="*/ 103 w 104"/>
                <a:gd name="T13" fmla="*/ 39 h 56"/>
                <a:gd name="T14" fmla="*/ 103 w 104"/>
                <a:gd name="T15" fmla="*/ 28 h 56"/>
                <a:gd name="T16" fmla="*/ 87 w 104"/>
                <a:gd name="T17" fmla="*/ 21 h 56"/>
                <a:gd name="T18" fmla="*/ 103 w 104"/>
                <a:gd name="T19" fmla="*/ 3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6"/>
                <a:gd name="T32" fmla="*/ 104 w 104"/>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6">
                  <a:moveTo>
                    <a:pt x="103" y="39"/>
                  </a:moveTo>
                  <a:lnTo>
                    <a:pt x="87" y="21"/>
                  </a:lnTo>
                  <a:lnTo>
                    <a:pt x="37" y="0"/>
                  </a:lnTo>
                  <a:lnTo>
                    <a:pt x="0" y="34"/>
                  </a:lnTo>
                  <a:lnTo>
                    <a:pt x="50" y="55"/>
                  </a:lnTo>
                  <a:lnTo>
                    <a:pt x="37" y="35"/>
                  </a:lnTo>
                  <a:lnTo>
                    <a:pt x="103" y="39"/>
                  </a:lnTo>
                  <a:lnTo>
                    <a:pt x="103" y="28"/>
                  </a:lnTo>
                  <a:lnTo>
                    <a:pt x="87" y="21"/>
                  </a:lnTo>
                  <a:lnTo>
                    <a:pt x="103" y="39"/>
                  </a:lnTo>
                </a:path>
              </a:pathLst>
            </a:custGeom>
            <a:solidFill>
              <a:srgbClr val="000000"/>
            </a:solidFill>
            <a:ln w="12700" cap="rnd">
              <a:noFill/>
              <a:round/>
              <a:headEnd/>
              <a:tailEnd/>
            </a:ln>
          </p:spPr>
          <p:txBody>
            <a:bodyPr/>
            <a:lstStyle/>
            <a:p>
              <a:endParaRPr lang="en-US"/>
            </a:p>
          </p:txBody>
        </p:sp>
        <p:sp>
          <p:nvSpPr>
            <p:cNvPr id="59602" name="Freeform 209"/>
            <p:cNvSpPr>
              <a:spLocks/>
            </p:cNvSpPr>
            <p:nvPr/>
          </p:nvSpPr>
          <p:spPr bwMode="auto">
            <a:xfrm>
              <a:off x="420" y="1861"/>
              <a:ext cx="69" cy="48"/>
            </a:xfrm>
            <a:custGeom>
              <a:avLst/>
              <a:gdLst>
                <a:gd name="T0" fmla="*/ 51 w 69"/>
                <a:gd name="T1" fmla="*/ 15 h 48"/>
                <a:gd name="T2" fmla="*/ 62 w 69"/>
                <a:gd name="T3" fmla="*/ 35 h 48"/>
                <a:gd name="T4" fmla="*/ 68 w 69"/>
                <a:gd name="T5" fmla="*/ 4 h 48"/>
                <a:gd name="T6" fmla="*/ 6 w 69"/>
                <a:gd name="T7" fmla="*/ 0 h 48"/>
                <a:gd name="T8" fmla="*/ 2 w 69"/>
                <a:gd name="T9" fmla="*/ 29 h 48"/>
                <a:gd name="T10" fmla="*/ 13 w 69"/>
                <a:gd name="T11" fmla="*/ 47 h 48"/>
                <a:gd name="T12" fmla="*/ 2 w 69"/>
                <a:gd name="T13" fmla="*/ 29 h 48"/>
                <a:gd name="T14" fmla="*/ 0 w 69"/>
                <a:gd name="T15" fmla="*/ 40 h 48"/>
                <a:gd name="T16" fmla="*/ 13 w 69"/>
                <a:gd name="T17" fmla="*/ 47 h 48"/>
                <a:gd name="T18" fmla="*/ 51 w 69"/>
                <a:gd name="T19" fmla="*/ 1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8"/>
                <a:gd name="T32" fmla="*/ 69 w 6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8">
                  <a:moveTo>
                    <a:pt x="51" y="15"/>
                  </a:moveTo>
                  <a:lnTo>
                    <a:pt x="62" y="35"/>
                  </a:lnTo>
                  <a:lnTo>
                    <a:pt x="68" y="4"/>
                  </a:lnTo>
                  <a:lnTo>
                    <a:pt x="6" y="0"/>
                  </a:lnTo>
                  <a:lnTo>
                    <a:pt x="2" y="29"/>
                  </a:lnTo>
                  <a:lnTo>
                    <a:pt x="13" y="47"/>
                  </a:lnTo>
                  <a:lnTo>
                    <a:pt x="2" y="29"/>
                  </a:lnTo>
                  <a:lnTo>
                    <a:pt x="0" y="40"/>
                  </a:lnTo>
                  <a:lnTo>
                    <a:pt x="13" y="47"/>
                  </a:lnTo>
                  <a:lnTo>
                    <a:pt x="51" y="15"/>
                  </a:lnTo>
                </a:path>
              </a:pathLst>
            </a:custGeom>
            <a:solidFill>
              <a:srgbClr val="000000"/>
            </a:solidFill>
            <a:ln w="12700" cap="rnd">
              <a:noFill/>
              <a:round/>
              <a:headEnd/>
              <a:tailEnd/>
            </a:ln>
          </p:spPr>
          <p:txBody>
            <a:bodyPr/>
            <a:lstStyle/>
            <a:p>
              <a:endParaRPr lang="en-US"/>
            </a:p>
          </p:txBody>
        </p:sp>
        <p:sp>
          <p:nvSpPr>
            <p:cNvPr id="59603" name="Freeform 210"/>
            <p:cNvSpPr>
              <a:spLocks/>
            </p:cNvSpPr>
            <p:nvPr/>
          </p:nvSpPr>
          <p:spPr bwMode="auto">
            <a:xfrm>
              <a:off x="435" y="1879"/>
              <a:ext cx="3264" cy="1652"/>
            </a:xfrm>
            <a:custGeom>
              <a:avLst/>
              <a:gdLst>
                <a:gd name="T0" fmla="*/ 3205 w 3264"/>
                <a:gd name="T1" fmla="*/ 1603 h 1652"/>
                <a:gd name="T2" fmla="*/ 3255 w 3264"/>
                <a:gd name="T3" fmla="*/ 1600 h 1652"/>
                <a:gd name="T4" fmla="*/ 47 w 3264"/>
                <a:gd name="T5" fmla="*/ 0 h 1652"/>
                <a:gd name="T6" fmla="*/ 0 w 3264"/>
                <a:gd name="T7" fmla="*/ 38 h 1652"/>
                <a:gd name="T8" fmla="*/ 3211 w 3264"/>
                <a:gd name="T9" fmla="*/ 1638 h 1652"/>
                <a:gd name="T10" fmla="*/ 3263 w 3264"/>
                <a:gd name="T11" fmla="*/ 1633 h 1652"/>
                <a:gd name="T12" fmla="*/ 3211 w 3264"/>
                <a:gd name="T13" fmla="*/ 1638 h 1652"/>
                <a:gd name="T14" fmla="*/ 3237 w 3264"/>
                <a:gd name="T15" fmla="*/ 1651 h 1652"/>
                <a:gd name="T16" fmla="*/ 3263 w 3264"/>
                <a:gd name="T17" fmla="*/ 1633 h 1652"/>
                <a:gd name="T18" fmla="*/ 3205 w 3264"/>
                <a:gd name="T19" fmla="*/ 1603 h 1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4"/>
                <a:gd name="T31" fmla="*/ 0 h 1652"/>
                <a:gd name="T32" fmla="*/ 3264 w 3264"/>
                <a:gd name="T33" fmla="*/ 1652 h 1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4" h="1652">
                  <a:moveTo>
                    <a:pt x="3205" y="1603"/>
                  </a:moveTo>
                  <a:lnTo>
                    <a:pt x="3255" y="1600"/>
                  </a:lnTo>
                  <a:lnTo>
                    <a:pt x="47" y="0"/>
                  </a:lnTo>
                  <a:lnTo>
                    <a:pt x="0" y="38"/>
                  </a:lnTo>
                  <a:lnTo>
                    <a:pt x="3211" y="1638"/>
                  </a:lnTo>
                  <a:lnTo>
                    <a:pt x="3263" y="1633"/>
                  </a:lnTo>
                  <a:lnTo>
                    <a:pt x="3211" y="1638"/>
                  </a:lnTo>
                  <a:lnTo>
                    <a:pt x="3237" y="1651"/>
                  </a:lnTo>
                  <a:lnTo>
                    <a:pt x="3263" y="1633"/>
                  </a:lnTo>
                  <a:lnTo>
                    <a:pt x="3205" y="1603"/>
                  </a:lnTo>
                </a:path>
              </a:pathLst>
            </a:custGeom>
            <a:solidFill>
              <a:srgbClr val="000000"/>
            </a:solidFill>
            <a:ln w="12700" cap="rnd">
              <a:noFill/>
              <a:round/>
              <a:headEnd/>
              <a:tailEnd/>
            </a:ln>
          </p:spPr>
          <p:txBody>
            <a:bodyPr/>
            <a:lstStyle/>
            <a:p>
              <a:endParaRPr lang="en-US"/>
            </a:p>
          </p:txBody>
        </p:sp>
        <p:sp>
          <p:nvSpPr>
            <p:cNvPr id="59604" name="Freeform 211"/>
            <p:cNvSpPr>
              <a:spLocks/>
            </p:cNvSpPr>
            <p:nvPr/>
          </p:nvSpPr>
          <p:spPr bwMode="auto">
            <a:xfrm>
              <a:off x="3656" y="2126"/>
              <a:ext cx="1911" cy="1387"/>
            </a:xfrm>
            <a:custGeom>
              <a:avLst/>
              <a:gdLst>
                <a:gd name="T0" fmla="*/ 1837 w 1911"/>
                <a:gd name="T1" fmla="*/ 13 h 1387"/>
                <a:gd name="T2" fmla="*/ 1845 w 1911"/>
                <a:gd name="T3" fmla="*/ 0 h 1387"/>
                <a:gd name="T4" fmla="*/ 0 w 1911"/>
                <a:gd name="T5" fmla="*/ 1356 h 1387"/>
                <a:gd name="T6" fmla="*/ 57 w 1911"/>
                <a:gd name="T7" fmla="*/ 1386 h 1387"/>
                <a:gd name="T8" fmla="*/ 1902 w 1911"/>
                <a:gd name="T9" fmla="*/ 30 h 1387"/>
                <a:gd name="T10" fmla="*/ 1910 w 1911"/>
                <a:gd name="T11" fmla="*/ 17 h 1387"/>
                <a:gd name="T12" fmla="*/ 1902 w 1911"/>
                <a:gd name="T13" fmla="*/ 30 h 1387"/>
                <a:gd name="T14" fmla="*/ 1910 w 1911"/>
                <a:gd name="T15" fmla="*/ 25 h 1387"/>
                <a:gd name="T16" fmla="*/ 1910 w 1911"/>
                <a:gd name="T17" fmla="*/ 17 h 1387"/>
                <a:gd name="T18" fmla="*/ 1837 w 1911"/>
                <a:gd name="T19" fmla="*/ 13 h 1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1"/>
                <a:gd name="T31" fmla="*/ 0 h 1387"/>
                <a:gd name="T32" fmla="*/ 1911 w 1911"/>
                <a:gd name="T33" fmla="*/ 1387 h 1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1" h="1387">
                  <a:moveTo>
                    <a:pt x="1837" y="13"/>
                  </a:moveTo>
                  <a:lnTo>
                    <a:pt x="1845" y="0"/>
                  </a:lnTo>
                  <a:lnTo>
                    <a:pt x="0" y="1356"/>
                  </a:lnTo>
                  <a:lnTo>
                    <a:pt x="57" y="1386"/>
                  </a:lnTo>
                  <a:lnTo>
                    <a:pt x="1902" y="30"/>
                  </a:lnTo>
                  <a:lnTo>
                    <a:pt x="1910" y="17"/>
                  </a:lnTo>
                  <a:lnTo>
                    <a:pt x="1902" y="30"/>
                  </a:lnTo>
                  <a:lnTo>
                    <a:pt x="1910" y="25"/>
                  </a:lnTo>
                  <a:lnTo>
                    <a:pt x="1910" y="17"/>
                  </a:lnTo>
                  <a:lnTo>
                    <a:pt x="1837" y="13"/>
                  </a:lnTo>
                </a:path>
              </a:pathLst>
            </a:custGeom>
            <a:solidFill>
              <a:srgbClr val="000000"/>
            </a:solidFill>
            <a:ln w="12700" cap="rnd">
              <a:noFill/>
              <a:round/>
              <a:headEnd/>
              <a:tailEnd/>
            </a:ln>
          </p:spPr>
          <p:txBody>
            <a:bodyPr/>
            <a:lstStyle/>
            <a:p>
              <a:endParaRPr lang="en-US"/>
            </a:p>
          </p:txBody>
        </p:sp>
        <p:sp>
          <p:nvSpPr>
            <p:cNvPr id="59605" name="Freeform 212"/>
            <p:cNvSpPr>
              <a:spLocks/>
            </p:cNvSpPr>
            <p:nvPr/>
          </p:nvSpPr>
          <p:spPr bwMode="auto">
            <a:xfrm>
              <a:off x="5508" y="2139"/>
              <a:ext cx="59" cy="8"/>
            </a:xfrm>
            <a:custGeom>
              <a:avLst/>
              <a:gdLst>
                <a:gd name="T0" fmla="*/ 0 w 59"/>
                <a:gd name="T1" fmla="*/ 0 h 8"/>
                <a:gd name="T2" fmla="*/ 29 w 59"/>
                <a:gd name="T3" fmla="*/ 1 h 8"/>
                <a:gd name="T4" fmla="*/ 58 w 59"/>
                <a:gd name="T5" fmla="*/ 1 h 8"/>
                <a:gd name="T6" fmla="*/ 52 w 59"/>
                <a:gd name="T7" fmla="*/ 7 h 8"/>
                <a:gd name="T8" fmla="*/ 58 w 59"/>
                <a:gd name="T9" fmla="*/ 5 h 8"/>
                <a:gd name="T10" fmla="*/ 58 w 59"/>
                <a:gd name="T11" fmla="*/ 1 h 8"/>
                <a:gd name="T12" fmla="*/ 0 w 59"/>
                <a:gd name="T13" fmla="*/ 0 h 8"/>
                <a:gd name="T14" fmla="*/ 0 60000 65536"/>
                <a:gd name="T15" fmla="*/ 0 60000 65536"/>
                <a:gd name="T16" fmla="*/ 0 60000 65536"/>
                <a:gd name="T17" fmla="*/ 0 60000 65536"/>
                <a:gd name="T18" fmla="*/ 0 60000 65536"/>
                <a:gd name="T19" fmla="*/ 0 60000 65536"/>
                <a:gd name="T20" fmla="*/ 0 60000 65536"/>
                <a:gd name="T21" fmla="*/ 0 w 59"/>
                <a:gd name="T22" fmla="*/ 0 h 8"/>
                <a:gd name="T23" fmla="*/ 59 w 5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8">
                  <a:moveTo>
                    <a:pt x="0" y="0"/>
                  </a:moveTo>
                  <a:lnTo>
                    <a:pt x="29" y="1"/>
                  </a:lnTo>
                  <a:lnTo>
                    <a:pt x="58" y="1"/>
                  </a:lnTo>
                  <a:lnTo>
                    <a:pt x="52" y="7"/>
                  </a:lnTo>
                  <a:lnTo>
                    <a:pt x="58" y="5"/>
                  </a:lnTo>
                  <a:lnTo>
                    <a:pt x="58" y="1"/>
                  </a:lnTo>
                  <a:lnTo>
                    <a:pt x="0" y="0"/>
                  </a:lnTo>
                </a:path>
              </a:pathLst>
            </a:custGeom>
            <a:solidFill>
              <a:srgbClr val="000000"/>
            </a:solidFill>
            <a:ln w="12700" cap="rnd">
              <a:noFill/>
              <a:round/>
              <a:headEnd/>
              <a:tailEnd/>
            </a:ln>
          </p:spPr>
          <p:txBody>
            <a:bodyPr/>
            <a:lstStyle/>
            <a:p>
              <a:endParaRPr lang="en-US"/>
            </a:p>
          </p:txBody>
        </p:sp>
        <p:sp>
          <p:nvSpPr>
            <p:cNvPr id="59606" name="Freeform 213"/>
            <p:cNvSpPr>
              <a:spLocks/>
            </p:cNvSpPr>
            <p:nvPr/>
          </p:nvSpPr>
          <p:spPr bwMode="auto">
            <a:xfrm>
              <a:off x="5508" y="2068"/>
              <a:ext cx="67" cy="66"/>
            </a:xfrm>
            <a:custGeom>
              <a:avLst/>
              <a:gdLst>
                <a:gd name="T0" fmla="*/ 43 w 67"/>
                <a:gd name="T1" fmla="*/ 51 h 66"/>
                <a:gd name="T2" fmla="*/ 2 w 67"/>
                <a:gd name="T3" fmla="*/ 30 h 66"/>
                <a:gd name="T4" fmla="*/ 0 w 67"/>
                <a:gd name="T5" fmla="*/ 62 h 66"/>
                <a:gd name="T6" fmla="*/ 60 w 67"/>
                <a:gd name="T7" fmla="*/ 65 h 66"/>
                <a:gd name="T8" fmla="*/ 64 w 67"/>
                <a:gd name="T9" fmla="*/ 32 h 66"/>
                <a:gd name="T10" fmla="*/ 21 w 67"/>
                <a:gd name="T11" fmla="*/ 12 h 66"/>
                <a:gd name="T12" fmla="*/ 64 w 67"/>
                <a:gd name="T13" fmla="*/ 32 h 66"/>
                <a:gd name="T14" fmla="*/ 66 w 67"/>
                <a:gd name="T15" fmla="*/ 0 h 66"/>
                <a:gd name="T16" fmla="*/ 21 w 67"/>
                <a:gd name="T17" fmla="*/ 12 h 66"/>
                <a:gd name="T18" fmla="*/ 43 w 67"/>
                <a:gd name="T19" fmla="*/ 5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66"/>
                <a:gd name="T32" fmla="*/ 67 w 6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66">
                  <a:moveTo>
                    <a:pt x="43" y="51"/>
                  </a:moveTo>
                  <a:lnTo>
                    <a:pt x="2" y="30"/>
                  </a:lnTo>
                  <a:lnTo>
                    <a:pt x="0" y="62"/>
                  </a:lnTo>
                  <a:lnTo>
                    <a:pt x="60" y="65"/>
                  </a:lnTo>
                  <a:lnTo>
                    <a:pt x="64" y="32"/>
                  </a:lnTo>
                  <a:lnTo>
                    <a:pt x="21" y="12"/>
                  </a:lnTo>
                  <a:lnTo>
                    <a:pt x="64" y="32"/>
                  </a:lnTo>
                  <a:lnTo>
                    <a:pt x="66" y="0"/>
                  </a:lnTo>
                  <a:lnTo>
                    <a:pt x="21" y="12"/>
                  </a:lnTo>
                  <a:lnTo>
                    <a:pt x="43" y="51"/>
                  </a:lnTo>
                </a:path>
              </a:pathLst>
            </a:custGeom>
            <a:solidFill>
              <a:srgbClr val="000000"/>
            </a:solidFill>
            <a:ln w="12700" cap="rnd">
              <a:noFill/>
              <a:round/>
              <a:headEnd/>
              <a:tailEnd/>
            </a:ln>
          </p:spPr>
          <p:txBody>
            <a:bodyPr/>
            <a:lstStyle/>
            <a:p>
              <a:endParaRPr lang="en-US"/>
            </a:p>
          </p:txBody>
        </p:sp>
        <p:sp>
          <p:nvSpPr>
            <p:cNvPr id="59607" name="Freeform 214"/>
            <p:cNvSpPr>
              <a:spLocks/>
            </p:cNvSpPr>
            <p:nvPr/>
          </p:nvSpPr>
          <p:spPr bwMode="auto">
            <a:xfrm>
              <a:off x="5492" y="2081"/>
              <a:ext cx="59" cy="49"/>
            </a:xfrm>
            <a:custGeom>
              <a:avLst/>
              <a:gdLst>
                <a:gd name="T0" fmla="*/ 0 w 59"/>
                <a:gd name="T1" fmla="*/ 29 h 49"/>
                <a:gd name="T2" fmla="*/ 39 w 59"/>
                <a:gd name="T3" fmla="*/ 41 h 49"/>
                <a:gd name="T4" fmla="*/ 54 w 59"/>
                <a:gd name="T5" fmla="*/ 37 h 49"/>
                <a:gd name="T6" fmla="*/ 33 w 59"/>
                <a:gd name="T7" fmla="*/ 0 h 49"/>
                <a:gd name="T8" fmla="*/ 19 w 59"/>
                <a:gd name="T9" fmla="*/ 4 h 49"/>
                <a:gd name="T10" fmla="*/ 58 w 59"/>
                <a:gd name="T11" fmla="*/ 16 h 49"/>
                <a:gd name="T12" fmla="*/ 0 w 59"/>
                <a:gd name="T13" fmla="*/ 29 h 49"/>
                <a:gd name="T14" fmla="*/ 10 w 59"/>
                <a:gd name="T15" fmla="*/ 48 h 49"/>
                <a:gd name="T16" fmla="*/ 39 w 59"/>
                <a:gd name="T17" fmla="*/ 41 h 49"/>
                <a:gd name="T18" fmla="*/ 0 w 59"/>
                <a:gd name="T19" fmla="*/ 2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9"/>
                <a:gd name="T32" fmla="*/ 59 w 5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9">
                  <a:moveTo>
                    <a:pt x="0" y="29"/>
                  </a:moveTo>
                  <a:lnTo>
                    <a:pt x="39" y="41"/>
                  </a:lnTo>
                  <a:lnTo>
                    <a:pt x="54" y="37"/>
                  </a:lnTo>
                  <a:lnTo>
                    <a:pt x="33" y="0"/>
                  </a:lnTo>
                  <a:lnTo>
                    <a:pt x="19" y="4"/>
                  </a:lnTo>
                  <a:lnTo>
                    <a:pt x="58" y="16"/>
                  </a:lnTo>
                  <a:lnTo>
                    <a:pt x="0" y="29"/>
                  </a:lnTo>
                  <a:lnTo>
                    <a:pt x="10" y="48"/>
                  </a:lnTo>
                  <a:lnTo>
                    <a:pt x="39" y="41"/>
                  </a:lnTo>
                  <a:lnTo>
                    <a:pt x="0" y="29"/>
                  </a:lnTo>
                </a:path>
              </a:pathLst>
            </a:custGeom>
            <a:solidFill>
              <a:srgbClr val="000000"/>
            </a:solidFill>
            <a:ln w="12700" cap="rnd">
              <a:noFill/>
              <a:round/>
              <a:headEnd/>
              <a:tailEnd/>
            </a:ln>
          </p:spPr>
          <p:txBody>
            <a:bodyPr/>
            <a:lstStyle/>
            <a:p>
              <a:endParaRPr lang="en-US"/>
            </a:p>
          </p:txBody>
        </p:sp>
        <p:sp>
          <p:nvSpPr>
            <p:cNvPr id="59608" name="Freeform 215"/>
            <p:cNvSpPr>
              <a:spLocks/>
            </p:cNvSpPr>
            <p:nvPr/>
          </p:nvSpPr>
          <p:spPr bwMode="auto">
            <a:xfrm>
              <a:off x="5476" y="2031"/>
              <a:ext cx="75" cy="76"/>
            </a:xfrm>
            <a:custGeom>
              <a:avLst/>
              <a:gdLst>
                <a:gd name="T0" fmla="*/ 54 w 75"/>
                <a:gd name="T1" fmla="*/ 56 h 76"/>
                <a:gd name="T2" fmla="*/ 0 w 75"/>
                <a:gd name="T3" fmla="*/ 49 h 76"/>
                <a:gd name="T4" fmla="*/ 13 w 75"/>
                <a:gd name="T5" fmla="*/ 75 h 76"/>
                <a:gd name="T6" fmla="*/ 74 w 75"/>
                <a:gd name="T7" fmla="*/ 62 h 76"/>
                <a:gd name="T8" fmla="*/ 61 w 75"/>
                <a:gd name="T9" fmla="*/ 35 h 76"/>
                <a:gd name="T10" fmla="*/ 7 w 75"/>
                <a:gd name="T11" fmla="*/ 28 h 76"/>
                <a:gd name="T12" fmla="*/ 61 w 75"/>
                <a:gd name="T13" fmla="*/ 35 h 76"/>
                <a:gd name="T14" fmla="*/ 44 w 75"/>
                <a:gd name="T15" fmla="*/ 0 h 76"/>
                <a:gd name="T16" fmla="*/ 7 w 75"/>
                <a:gd name="T17" fmla="*/ 28 h 76"/>
                <a:gd name="T18" fmla="*/ 54 w 75"/>
                <a:gd name="T19" fmla="*/ 5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6"/>
                <a:gd name="T32" fmla="*/ 75 w 7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6">
                  <a:moveTo>
                    <a:pt x="54" y="56"/>
                  </a:moveTo>
                  <a:lnTo>
                    <a:pt x="0" y="49"/>
                  </a:lnTo>
                  <a:lnTo>
                    <a:pt x="13" y="75"/>
                  </a:lnTo>
                  <a:lnTo>
                    <a:pt x="74" y="62"/>
                  </a:lnTo>
                  <a:lnTo>
                    <a:pt x="61" y="35"/>
                  </a:lnTo>
                  <a:lnTo>
                    <a:pt x="7" y="28"/>
                  </a:lnTo>
                  <a:lnTo>
                    <a:pt x="61" y="35"/>
                  </a:lnTo>
                  <a:lnTo>
                    <a:pt x="44" y="0"/>
                  </a:lnTo>
                  <a:lnTo>
                    <a:pt x="7" y="28"/>
                  </a:lnTo>
                  <a:lnTo>
                    <a:pt x="54" y="56"/>
                  </a:lnTo>
                </a:path>
              </a:pathLst>
            </a:custGeom>
            <a:solidFill>
              <a:srgbClr val="000000"/>
            </a:solidFill>
            <a:ln w="12700" cap="rnd">
              <a:noFill/>
              <a:round/>
              <a:headEnd/>
              <a:tailEnd/>
            </a:ln>
          </p:spPr>
          <p:txBody>
            <a:bodyPr/>
            <a:lstStyle/>
            <a:p>
              <a:endParaRPr lang="en-US"/>
            </a:p>
          </p:txBody>
        </p:sp>
        <p:sp>
          <p:nvSpPr>
            <p:cNvPr id="59609" name="Freeform 216"/>
            <p:cNvSpPr>
              <a:spLocks/>
            </p:cNvSpPr>
            <p:nvPr/>
          </p:nvSpPr>
          <p:spPr bwMode="auto">
            <a:xfrm>
              <a:off x="3640" y="2063"/>
              <a:ext cx="1888" cy="1405"/>
            </a:xfrm>
            <a:custGeom>
              <a:avLst/>
              <a:gdLst>
                <a:gd name="T0" fmla="*/ 8 w 1888"/>
                <a:gd name="T1" fmla="*/ 1391 h 1405"/>
                <a:gd name="T2" fmla="*/ 57 w 1888"/>
                <a:gd name="T3" fmla="*/ 1386 h 1405"/>
                <a:gd name="T4" fmla="*/ 1887 w 1888"/>
                <a:gd name="T5" fmla="*/ 31 h 1405"/>
                <a:gd name="T6" fmla="*/ 1830 w 1888"/>
                <a:gd name="T7" fmla="*/ 0 h 1405"/>
                <a:gd name="T8" fmla="*/ 0 w 1888"/>
                <a:gd name="T9" fmla="*/ 1356 h 1405"/>
                <a:gd name="T10" fmla="*/ 52 w 1888"/>
                <a:gd name="T11" fmla="*/ 1353 h 1405"/>
                <a:gd name="T12" fmla="*/ 8 w 1888"/>
                <a:gd name="T13" fmla="*/ 1391 h 1405"/>
                <a:gd name="T14" fmla="*/ 34 w 1888"/>
                <a:gd name="T15" fmla="*/ 1404 h 1405"/>
                <a:gd name="T16" fmla="*/ 57 w 1888"/>
                <a:gd name="T17" fmla="*/ 1386 h 1405"/>
                <a:gd name="T18" fmla="*/ 8 w 1888"/>
                <a:gd name="T19" fmla="*/ 1391 h 1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8"/>
                <a:gd name="T31" fmla="*/ 0 h 1405"/>
                <a:gd name="T32" fmla="*/ 1888 w 1888"/>
                <a:gd name="T33" fmla="*/ 1405 h 1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8" h="1405">
                  <a:moveTo>
                    <a:pt x="8" y="1391"/>
                  </a:moveTo>
                  <a:lnTo>
                    <a:pt x="57" y="1386"/>
                  </a:lnTo>
                  <a:lnTo>
                    <a:pt x="1887" y="31"/>
                  </a:lnTo>
                  <a:lnTo>
                    <a:pt x="1830" y="0"/>
                  </a:lnTo>
                  <a:lnTo>
                    <a:pt x="0" y="1356"/>
                  </a:lnTo>
                  <a:lnTo>
                    <a:pt x="52" y="1353"/>
                  </a:lnTo>
                  <a:lnTo>
                    <a:pt x="8" y="1391"/>
                  </a:lnTo>
                  <a:lnTo>
                    <a:pt x="34" y="1404"/>
                  </a:lnTo>
                  <a:lnTo>
                    <a:pt x="57" y="1386"/>
                  </a:lnTo>
                  <a:lnTo>
                    <a:pt x="8" y="1391"/>
                  </a:lnTo>
                </a:path>
              </a:pathLst>
            </a:custGeom>
            <a:solidFill>
              <a:srgbClr val="000000"/>
            </a:solidFill>
            <a:ln w="12700" cap="rnd">
              <a:noFill/>
              <a:round/>
              <a:headEnd/>
              <a:tailEnd/>
            </a:ln>
          </p:spPr>
          <p:txBody>
            <a:bodyPr/>
            <a:lstStyle/>
            <a:p>
              <a:endParaRPr lang="en-US"/>
            </a:p>
          </p:txBody>
        </p:sp>
        <p:sp>
          <p:nvSpPr>
            <p:cNvPr id="59610" name="Freeform 217"/>
            <p:cNvSpPr>
              <a:spLocks/>
            </p:cNvSpPr>
            <p:nvPr/>
          </p:nvSpPr>
          <p:spPr bwMode="auto">
            <a:xfrm>
              <a:off x="757" y="1979"/>
              <a:ext cx="2921" cy="1475"/>
            </a:xfrm>
            <a:custGeom>
              <a:avLst/>
              <a:gdLst>
                <a:gd name="T0" fmla="*/ 0 w 2921"/>
                <a:gd name="T1" fmla="*/ 38 h 1475"/>
                <a:gd name="T2" fmla="*/ 5 w 2921"/>
                <a:gd name="T3" fmla="*/ 38 h 1475"/>
                <a:gd name="T4" fmla="*/ 2875 w 2921"/>
                <a:gd name="T5" fmla="*/ 1474 h 1475"/>
                <a:gd name="T6" fmla="*/ 2920 w 2921"/>
                <a:gd name="T7" fmla="*/ 1436 h 1475"/>
                <a:gd name="T8" fmla="*/ 50 w 2921"/>
                <a:gd name="T9" fmla="*/ 0 h 1475"/>
                <a:gd name="T10" fmla="*/ 52 w 2921"/>
                <a:gd name="T11" fmla="*/ 2 h 1475"/>
                <a:gd name="T12" fmla="*/ 0 w 2921"/>
                <a:gd name="T13" fmla="*/ 38 h 1475"/>
                <a:gd name="T14" fmla="*/ 0 60000 65536"/>
                <a:gd name="T15" fmla="*/ 0 60000 65536"/>
                <a:gd name="T16" fmla="*/ 0 60000 65536"/>
                <a:gd name="T17" fmla="*/ 0 60000 65536"/>
                <a:gd name="T18" fmla="*/ 0 60000 65536"/>
                <a:gd name="T19" fmla="*/ 0 60000 65536"/>
                <a:gd name="T20" fmla="*/ 0 60000 65536"/>
                <a:gd name="T21" fmla="*/ 0 w 2921"/>
                <a:gd name="T22" fmla="*/ 0 h 1475"/>
                <a:gd name="T23" fmla="*/ 2921 w 2921"/>
                <a:gd name="T24" fmla="*/ 1475 h 1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1" h="1475">
                  <a:moveTo>
                    <a:pt x="0" y="38"/>
                  </a:moveTo>
                  <a:lnTo>
                    <a:pt x="5" y="38"/>
                  </a:lnTo>
                  <a:lnTo>
                    <a:pt x="2875" y="1474"/>
                  </a:lnTo>
                  <a:lnTo>
                    <a:pt x="2920" y="1436"/>
                  </a:lnTo>
                  <a:lnTo>
                    <a:pt x="50" y="0"/>
                  </a:lnTo>
                  <a:lnTo>
                    <a:pt x="52" y="2"/>
                  </a:lnTo>
                  <a:lnTo>
                    <a:pt x="0" y="38"/>
                  </a:lnTo>
                </a:path>
              </a:pathLst>
            </a:custGeom>
            <a:solidFill>
              <a:srgbClr val="000000"/>
            </a:solidFill>
            <a:ln w="12700" cap="rnd">
              <a:noFill/>
              <a:round/>
              <a:headEnd/>
              <a:tailEnd/>
            </a:ln>
          </p:spPr>
          <p:txBody>
            <a:bodyPr/>
            <a:lstStyle/>
            <a:p>
              <a:endParaRPr lang="en-US"/>
            </a:p>
          </p:txBody>
        </p:sp>
        <p:sp>
          <p:nvSpPr>
            <p:cNvPr id="59611" name="Freeform 218"/>
            <p:cNvSpPr>
              <a:spLocks/>
            </p:cNvSpPr>
            <p:nvPr/>
          </p:nvSpPr>
          <p:spPr bwMode="auto">
            <a:xfrm>
              <a:off x="156" y="1628"/>
              <a:ext cx="639" cy="381"/>
            </a:xfrm>
            <a:custGeom>
              <a:avLst/>
              <a:gdLst>
                <a:gd name="T0" fmla="*/ 252 w 639"/>
                <a:gd name="T1" fmla="*/ 130 h 381"/>
                <a:gd name="T2" fmla="*/ 198 w 639"/>
                <a:gd name="T3" fmla="*/ 162 h 381"/>
                <a:gd name="T4" fmla="*/ 587 w 639"/>
                <a:gd name="T5" fmla="*/ 380 h 381"/>
                <a:gd name="T6" fmla="*/ 638 w 639"/>
                <a:gd name="T7" fmla="*/ 344 h 381"/>
                <a:gd name="T8" fmla="*/ 250 w 639"/>
                <a:gd name="T9" fmla="*/ 127 h 381"/>
                <a:gd name="T10" fmla="*/ 193 w 639"/>
                <a:gd name="T11" fmla="*/ 158 h 381"/>
                <a:gd name="T12" fmla="*/ 250 w 639"/>
                <a:gd name="T13" fmla="*/ 127 h 381"/>
                <a:gd name="T14" fmla="*/ 0 w 639"/>
                <a:gd name="T15" fmla="*/ 0 h 381"/>
                <a:gd name="T16" fmla="*/ 193 w 639"/>
                <a:gd name="T17" fmla="*/ 158 h 381"/>
                <a:gd name="T18" fmla="*/ 252 w 639"/>
                <a:gd name="T19" fmla="*/ 130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381"/>
                <a:gd name="T32" fmla="*/ 639 w 639"/>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381">
                  <a:moveTo>
                    <a:pt x="252" y="130"/>
                  </a:moveTo>
                  <a:lnTo>
                    <a:pt x="198" y="162"/>
                  </a:lnTo>
                  <a:lnTo>
                    <a:pt x="587" y="380"/>
                  </a:lnTo>
                  <a:lnTo>
                    <a:pt x="638" y="344"/>
                  </a:lnTo>
                  <a:lnTo>
                    <a:pt x="250" y="127"/>
                  </a:lnTo>
                  <a:lnTo>
                    <a:pt x="193" y="158"/>
                  </a:lnTo>
                  <a:lnTo>
                    <a:pt x="250" y="127"/>
                  </a:lnTo>
                  <a:lnTo>
                    <a:pt x="0" y="0"/>
                  </a:lnTo>
                  <a:lnTo>
                    <a:pt x="193" y="158"/>
                  </a:lnTo>
                  <a:lnTo>
                    <a:pt x="252" y="130"/>
                  </a:lnTo>
                </a:path>
              </a:pathLst>
            </a:custGeom>
            <a:solidFill>
              <a:srgbClr val="000000"/>
            </a:solidFill>
            <a:ln w="12700" cap="rnd">
              <a:noFill/>
              <a:round/>
              <a:headEnd/>
              <a:tailEnd/>
            </a:ln>
          </p:spPr>
          <p:txBody>
            <a:bodyPr/>
            <a:lstStyle/>
            <a:p>
              <a:endParaRPr lang="en-US"/>
            </a:p>
          </p:txBody>
        </p:sp>
        <p:sp>
          <p:nvSpPr>
            <p:cNvPr id="59612" name="Freeform 219"/>
            <p:cNvSpPr>
              <a:spLocks/>
            </p:cNvSpPr>
            <p:nvPr/>
          </p:nvSpPr>
          <p:spPr bwMode="auto">
            <a:xfrm>
              <a:off x="385" y="877"/>
              <a:ext cx="5114" cy="2557"/>
            </a:xfrm>
            <a:custGeom>
              <a:avLst/>
              <a:gdLst>
                <a:gd name="T0" fmla="*/ 3016 w 5114"/>
                <a:gd name="T1" fmla="*/ 861 h 2557"/>
                <a:gd name="T2" fmla="*/ 3626 w 5114"/>
                <a:gd name="T3" fmla="*/ 658 h 2557"/>
                <a:gd name="T4" fmla="*/ 2712 w 5114"/>
                <a:gd name="T5" fmla="*/ 299 h 2557"/>
                <a:gd name="T6" fmla="*/ 2575 w 5114"/>
                <a:gd name="T7" fmla="*/ 241 h 2557"/>
                <a:gd name="T8" fmla="*/ 2415 w 5114"/>
                <a:gd name="T9" fmla="*/ 168 h 2557"/>
                <a:gd name="T10" fmla="*/ 2262 w 5114"/>
                <a:gd name="T11" fmla="*/ 86 h 2557"/>
                <a:gd name="T12" fmla="*/ 2112 w 5114"/>
                <a:gd name="T13" fmla="*/ 0 h 2557"/>
                <a:gd name="T14" fmla="*/ 2084 w 5114"/>
                <a:gd name="T15" fmla="*/ 28 h 2557"/>
                <a:gd name="T16" fmla="*/ 2036 w 5114"/>
                <a:gd name="T17" fmla="*/ 63 h 2557"/>
                <a:gd name="T18" fmla="*/ 1981 w 5114"/>
                <a:gd name="T19" fmla="*/ 91 h 2557"/>
                <a:gd name="T20" fmla="*/ 1918 w 5114"/>
                <a:gd name="T21" fmla="*/ 118 h 2557"/>
                <a:gd name="T22" fmla="*/ 284 w 5114"/>
                <a:gd name="T23" fmla="*/ 828 h 2557"/>
                <a:gd name="T24" fmla="*/ 229 w 5114"/>
                <a:gd name="T25" fmla="*/ 849 h 2557"/>
                <a:gd name="T26" fmla="*/ 158 w 5114"/>
                <a:gd name="T27" fmla="*/ 869 h 2557"/>
                <a:gd name="T28" fmla="*/ 79 w 5114"/>
                <a:gd name="T29" fmla="*/ 884 h 2557"/>
                <a:gd name="T30" fmla="*/ 0 w 5114"/>
                <a:gd name="T31" fmla="*/ 894 h 2557"/>
                <a:gd name="T32" fmla="*/ 397 w 5114"/>
                <a:gd name="T33" fmla="*/ 1118 h 2557"/>
                <a:gd name="T34" fmla="*/ 3274 w 5114"/>
                <a:gd name="T35" fmla="*/ 2556 h 2557"/>
                <a:gd name="T36" fmla="*/ 5113 w 5114"/>
                <a:gd name="T37" fmla="*/ 1198 h 2557"/>
                <a:gd name="T38" fmla="*/ 5076 w 5114"/>
                <a:gd name="T39" fmla="*/ 1188 h 2557"/>
                <a:gd name="T40" fmla="*/ 4892 w 5114"/>
                <a:gd name="T41" fmla="*/ 1140 h 2557"/>
                <a:gd name="T42" fmla="*/ 4719 w 5114"/>
                <a:gd name="T43" fmla="*/ 1083 h 2557"/>
                <a:gd name="T44" fmla="*/ 4548 w 5114"/>
                <a:gd name="T45" fmla="*/ 1022 h 2557"/>
                <a:gd name="T46" fmla="*/ 4028 w 5114"/>
                <a:gd name="T47" fmla="*/ 818 h 2557"/>
                <a:gd name="T48" fmla="*/ 4824 w 5114"/>
                <a:gd name="T49" fmla="*/ 1259 h 2557"/>
                <a:gd name="T50" fmla="*/ 4821 w 5114"/>
                <a:gd name="T51" fmla="*/ 1299 h 2557"/>
                <a:gd name="T52" fmla="*/ 4821 w 5114"/>
                <a:gd name="T53" fmla="*/ 1307 h 2557"/>
                <a:gd name="T54" fmla="*/ 4811 w 5114"/>
                <a:gd name="T55" fmla="*/ 1319 h 2557"/>
                <a:gd name="T56" fmla="*/ 4790 w 5114"/>
                <a:gd name="T57" fmla="*/ 1329 h 2557"/>
                <a:gd name="T58" fmla="*/ 4122 w 5114"/>
                <a:gd name="T59" fmla="*/ 1587 h 2557"/>
                <a:gd name="T60" fmla="*/ 4107 w 5114"/>
                <a:gd name="T61" fmla="*/ 1592 h 2557"/>
                <a:gd name="T62" fmla="*/ 4086 w 5114"/>
                <a:gd name="T63" fmla="*/ 1596 h 2557"/>
                <a:gd name="T64" fmla="*/ 4062 w 5114"/>
                <a:gd name="T65" fmla="*/ 1592 h 2557"/>
                <a:gd name="T66" fmla="*/ 4044 w 5114"/>
                <a:gd name="T67" fmla="*/ 1582 h 2557"/>
                <a:gd name="T68" fmla="*/ 3043 w 5114"/>
                <a:gd name="T69" fmla="*/ 944 h 2557"/>
                <a:gd name="T70" fmla="*/ 3003 w 5114"/>
                <a:gd name="T71" fmla="*/ 874 h 2557"/>
                <a:gd name="T72" fmla="*/ 3003 w 5114"/>
                <a:gd name="T73" fmla="*/ 869 h 2557"/>
                <a:gd name="T74" fmla="*/ 3006 w 5114"/>
                <a:gd name="T75" fmla="*/ 864 h 2557"/>
                <a:gd name="T76" fmla="*/ 3016 w 5114"/>
                <a:gd name="T77" fmla="*/ 861 h 25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14"/>
                <a:gd name="T118" fmla="*/ 0 h 2557"/>
                <a:gd name="T119" fmla="*/ 5114 w 5114"/>
                <a:gd name="T120" fmla="*/ 2557 h 25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14" h="2557">
                  <a:moveTo>
                    <a:pt x="3016" y="861"/>
                  </a:moveTo>
                  <a:lnTo>
                    <a:pt x="3626" y="658"/>
                  </a:lnTo>
                  <a:lnTo>
                    <a:pt x="2712" y="299"/>
                  </a:lnTo>
                  <a:lnTo>
                    <a:pt x="2575" y="241"/>
                  </a:lnTo>
                  <a:lnTo>
                    <a:pt x="2415" y="168"/>
                  </a:lnTo>
                  <a:lnTo>
                    <a:pt x="2262" y="86"/>
                  </a:lnTo>
                  <a:lnTo>
                    <a:pt x="2112" y="0"/>
                  </a:lnTo>
                  <a:lnTo>
                    <a:pt x="2084" y="28"/>
                  </a:lnTo>
                  <a:lnTo>
                    <a:pt x="2036" y="63"/>
                  </a:lnTo>
                  <a:lnTo>
                    <a:pt x="1981" y="91"/>
                  </a:lnTo>
                  <a:lnTo>
                    <a:pt x="1918" y="118"/>
                  </a:lnTo>
                  <a:lnTo>
                    <a:pt x="284" y="828"/>
                  </a:lnTo>
                  <a:lnTo>
                    <a:pt x="229" y="849"/>
                  </a:lnTo>
                  <a:lnTo>
                    <a:pt x="158" y="869"/>
                  </a:lnTo>
                  <a:lnTo>
                    <a:pt x="79" y="884"/>
                  </a:lnTo>
                  <a:lnTo>
                    <a:pt x="0" y="894"/>
                  </a:lnTo>
                  <a:lnTo>
                    <a:pt x="397" y="1118"/>
                  </a:lnTo>
                  <a:lnTo>
                    <a:pt x="3274" y="2556"/>
                  </a:lnTo>
                  <a:lnTo>
                    <a:pt x="5113" y="1198"/>
                  </a:lnTo>
                  <a:lnTo>
                    <a:pt x="5076" y="1188"/>
                  </a:lnTo>
                  <a:lnTo>
                    <a:pt x="4892" y="1140"/>
                  </a:lnTo>
                  <a:lnTo>
                    <a:pt x="4719" y="1083"/>
                  </a:lnTo>
                  <a:lnTo>
                    <a:pt x="4548" y="1022"/>
                  </a:lnTo>
                  <a:lnTo>
                    <a:pt x="4028" y="818"/>
                  </a:lnTo>
                  <a:lnTo>
                    <a:pt x="4824" y="1259"/>
                  </a:lnTo>
                  <a:lnTo>
                    <a:pt x="4821" y="1299"/>
                  </a:lnTo>
                  <a:lnTo>
                    <a:pt x="4821" y="1307"/>
                  </a:lnTo>
                  <a:lnTo>
                    <a:pt x="4811" y="1319"/>
                  </a:lnTo>
                  <a:lnTo>
                    <a:pt x="4790" y="1329"/>
                  </a:lnTo>
                  <a:lnTo>
                    <a:pt x="4122" y="1587"/>
                  </a:lnTo>
                  <a:lnTo>
                    <a:pt x="4107" y="1592"/>
                  </a:lnTo>
                  <a:lnTo>
                    <a:pt x="4086" y="1596"/>
                  </a:lnTo>
                  <a:lnTo>
                    <a:pt x="4062" y="1592"/>
                  </a:lnTo>
                  <a:lnTo>
                    <a:pt x="4044" y="1582"/>
                  </a:lnTo>
                  <a:lnTo>
                    <a:pt x="3043" y="944"/>
                  </a:lnTo>
                  <a:lnTo>
                    <a:pt x="3003" y="874"/>
                  </a:lnTo>
                  <a:lnTo>
                    <a:pt x="3003" y="869"/>
                  </a:lnTo>
                  <a:lnTo>
                    <a:pt x="3006" y="864"/>
                  </a:lnTo>
                  <a:lnTo>
                    <a:pt x="3016" y="861"/>
                  </a:lnTo>
                </a:path>
              </a:pathLst>
            </a:custGeom>
            <a:noFill/>
            <a:ln w="12700" cap="rnd">
              <a:noFill/>
              <a:round/>
              <a:headEnd/>
              <a:tailEnd/>
            </a:ln>
          </p:spPr>
          <p:txBody>
            <a:bodyPr/>
            <a:lstStyle/>
            <a:p>
              <a:endParaRPr lang="en-US"/>
            </a:p>
          </p:txBody>
        </p:sp>
        <p:sp>
          <p:nvSpPr>
            <p:cNvPr id="59613" name="Freeform 220"/>
            <p:cNvSpPr>
              <a:spLocks/>
            </p:cNvSpPr>
            <p:nvPr/>
          </p:nvSpPr>
          <p:spPr bwMode="auto">
            <a:xfrm>
              <a:off x="3395" y="1516"/>
              <a:ext cx="688" cy="238"/>
            </a:xfrm>
            <a:custGeom>
              <a:avLst/>
              <a:gdLst>
                <a:gd name="T0" fmla="*/ 592 w 688"/>
                <a:gd name="T1" fmla="*/ 40 h 238"/>
                <a:gd name="T2" fmla="*/ 594 w 688"/>
                <a:gd name="T3" fmla="*/ 0 h 238"/>
                <a:gd name="T4" fmla="*/ 0 w 688"/>
                <a:gd name="T5" fmla="*/ 195 h 238"/>
                <a:gd name="T6" fmla="*/ 33 w 688"/>
                <a:gd name="T7" fmla="*/ 237 h 238"/>
                <a:gd name="T8" fmla="*/ 630 w 688"/>
                <a:gd name="T9" fmla="*/ 42 h 238"/>
                <a:gd name="T10" fmla="*/ 630 w 688"/>
                <a:gd name="T11" fmla="*/ 2 h 238"/>
                <a:gd name="T12" fmla="*/ 630 w 688"/>
                <a:gd name="T13" fmla="*/ 42 h 238"/>
                <a:gd name="T14" fmla="*/ 687 w 688"/>
                <a:gd name="T15" fmla="*/ 22 h 238"/>
                <a:gd name="T16" fmla="*/ 630 w 688"/>
                <a:gd name="T17" fmla="*/ 2 h 238"/>
                <a:gd name="T18" fmla="*/ 592 w 688"/>
                <a:gd name="T19" fmla="*/ 4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8"/>
                <a:gd name="T31" fmla="*/ 0 h 238"/>
                <a:gd name="T32" fmla="*/ 688 w 688"/>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8" h="238">
                  <a:moveTo>
                    <a:pt x="592" y="40"/>
                  </a:moveTo>
                  <a:lnTo>
                    <a:pt x="594" y="0"/>
                  </a:lnTo>
                  <a:lnTo>
                    <a:pt x="0" y="195"/>
                  </a:lnTo>
                  <a:lnTo>
                    <a:pt x="33" y="237"/>
                  </a:lnTo>
                  <a:lnTo>
                    <a:pt x="630" y="42"/>
                  </a:lnTo>
                  <a:lnTo>
                    <a:pt x="630" y="2"/>
                  </a:lnTo>
                  <a:lnTo>
                    <a:pt x="630" y="42"/>
                  </a:lnTo>
                  <a:lnTo>
                    <a:pt x="687" y="22"/>
                  </a:lnTo>
                  <a:lnTo>
                    <a:pt x="630" y="2"/>
                  </a:lnTo>
                  <a:lnTo>
                    <a:pt x="592" y="40"/>
                  </a:lnTo>
                </a:path>
              </a:pathLst>
            </a:custGeom>
            <a:solidFill>
              <a:srgbClr val="000000"/>
            </a:solidFill>
            <a:ln w="12700" cap="rnd">
              <a:noFill/>
              <a:round/>
              <a:headEnd/>
              <a:tailEnd/>
            </a:ln>
          </p:spPr>
          <p:txBody>
            <a:bodyPr/>
            <a:lstStyle/>
            <a:p>
              <a:endParaRPr lang="en-US"/>
            </a:p>
          </p:txBody>
        </p:sp>
        <p:sp>
          <p:nvSpPr>
            <p:cNvPr id="59614" name="Freeform 221"/>
            <p:cNvSpPr>
              <a:spLocks/>
            </p:cNvSpPr>
            <p:nvPr/>
          </p:nvSpPr>
          <p:spPr bwMode="auto">
            <a:xfrm>
              <a:off x="3084" y="1156"/>
              <a:ext cx="941" cy="393"/>
            </a:xfrm>
            <a:custGeom>
              <a:avLst/>
              <a:gdLst>
                <a:gd name="T0" fmla="*/ 0 w 941"/>
                <a:gd name="T1" fmla="*/ 39 h 393"/>
                <a:gd name="T2" fmla="*/ 0 w 941"/>
                <a:gd name="T3" fmla="*/ 39 h 393"/>
                <a:gd name="T4" fmla="*/ 901 w 941"/>
                <a:gd name="T5" fmla="*/ 392 h 393"/>
                <a:gd name="T6" fmla="*/ 940 w 941"/>
                <a:gd name="T7" fmla="*/ 353 h 393"/>
                <a:gd name="T8" fmla="*/ 39 w 941"/>
                <a:gd name="T9" fmla="*/ 0 h 393"/>
                <a:gd name="T10" fmla="*/ 41 w 941"/>
                <a:gd name="T11" fmla="*/ 0 h 393"/>
                <a:gd name="T12" fmla="*/ 0 w 941"/>
                <a:gd name="T13" fmla="*/ 39 h 393"/>
                <a:gd name="T14" fmla="*/ 0 60000 65536"/>
                <a:gd name="T15" fmla="*/ 0 60000 65536"/>
                <a:gd name="T16" fmla="*/ 0 60000 65536"/>
                <a:gd name="T17" fmla="*/ 0 60000 65536"/>
                <a:gd name="T18" fmla="*/ 0 60000 65536"/>
                <a:gd name="T19" fmla="*/ 0 60000 65536"/>
                <a:gd name="T20" fmla="*/ 0 60000 65536"/>
                <a:gd name="T21" fmla="*/ 0 w 941"/>
                <a:gd name="T22" fmla="*/ 0 h 393"/>
                <a:gd name="T23" fmla="*/ 941 w 941"/>
                <a:gd name="T24" fmla="*/ 393 h 3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1" h="393">
                  <a:moveTo>
                    <a:pt x="0" y="39"/>
                  </a:moveTo>
                  <a:lnTo>
                    <a:pt x="0" y="39"/>
                  </a:lnTo>
                  <a:lnTo>
                    <a:pt x="901" y="392"/>
                  </a:lnTo>
                  <a:lnTo>
                    <a:pt x="940" y="353"/>
                  </a:lnTo>
                  <a:lnTo>
                    <a:pt x="39" y="0"/>
                  </a:lnTo>
                  <a:lnTo>
                    <a:pt x="41" y="0"/>
                  </a:lnTo>
                  <a:lnTo>
                    <a:pt x="0" y="39"/>
                  </a:lnTo>
                </a:path>
              </a:pathLst>
            </a:custGeom>
            <a:solidFill>
              <a:srgbClr val="000000"/>
            </a:solidFill>
            <a:ln w="12700" cap="rnd">
              <a:noFill/>
              <a:round/>
              <a:headEnd/>
              <a:tailEnd/>
            </a:ln>
          </p:spPr>
          <p:txBody>
            <a:bodyPr/>
            <a:lstStyle/>
            <a:p>
              <a:endParaRPr lang="en-US"/>
            </a:p>
          </p:txBody>
        </p:sp>
        <p:sp>
          <p:nvSpPr>
            <p:cNvPr id="59615" name="Freeform 222"/>
            <p:cNvSpPr>
              <a:spLocks/>
            </p:cNvSpPr>
            <p:nvPr/>
          </p:nvSpPr>
          <p:spPr bwMode="auto">
            <a:xfrm>
              <a:off x="2947" y="1098"/>
              <a:ext cx="164" cy="89"/>
            </a:xfrm>
            <a:custGeom>
              <a:avLst/>
              <a:gdLst>
                <a:gd name="T0" fmla="*/ 0 w 164"/>
                <a:gd name="T1" fmla="*/ 36 h 89"/>
                <a:gd name="T2" fmla="*/ 0 w 164"/>
                <a:gd name="T3" fmla="*/ 36 h 89"/>
                <a:gd name="T4" fmla="*/ 125 w 164"/>
                <a:gd name="T5" fmla="*/ 88 h 89"/>
                <a:gd name="T6" fmla="*/ 163 w 164"/>
                <a:gd name="T7" fmla="*/ 52 h 89"/>
                <a:gd name="T8" fmla="*/ 38 w 164"/>
                <a:gd name="T9" fmla="*/ 0 h 89"/>
                <a:gd name="T10" fmla="*/ 41 w 164"/>
                <a:gd name="T11" fmla="*/ 1 h 89"/>
                <a:gd name="T12" fmla="*/ 0 w 164"/>
                <a:gd name="T13" fmla="*/ 36 h 89"/>
                <a:gd name="T14" fmla="*/ 0 60000 65536"/>
                <a:gd name="T15" fmla="*/ 0 60000 65536"/>
                <a:gd name="T16" fmla="*/ 0 60000 65536"/>
                <a:gd name="T17" fmla="*/ 0 60000 65536"/>
                <a:gd name="T18" fmla="*/ 0 60000 65536"/>
                <a:gd name="T19" fmla="*/ 0 60000 65536"/>
                <a:gd name="T20" fmla="*/ 0 60000 65536"/>
                <a:gd name="T21" fmla="*/ 0 w 164"/>
                <a:gd name="T22" fmla="*/ 0 h 89"/>
                <a:gd name="T23" fmla="*/ 164 w 16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89">
                  <a:moveTo>
                    <a:pt x="0" y="36"/>
                  </a:moveTo>
                  <a:lnTo>
                    <a:pt x="0" y="36"/>
                  </a:lnTo>
                  <a:lnTo>
                    <a:pt x="125" y="88"/>
                  </a:lnTo>
                  <a:lnTo>
                    <a:pt x="163" y="52"/>
                  </a:lnTo>
                  <a:lnTo>
                    <a:pt x="38" y="0"/>
                  </a:lnTo>
                  <a:lnTo>
                    <a:pt x="41" y="1"/>
                  </a:lnTo>
                  <a:lnTo>
                    <a:pt x="0" y="36"/>
                  </a:lnTo>
                </a:path>
              </a:pathLst>
            </a:custGeom>
            <a:solidFill>
              <a:srgbClr val="000000"/>
            </a:solidFill>
            <a:ln w="12700" cap="rnd">
              <a:noFill/>
              <a:round/>
              <a:headEnd/>
              <a:tailEnd/>
            </a:ln>
          </p:spPr>
          <p:txBody>
            <a:bodyPr/>
            <a:lstStyle/>
            <a:p>
              <a:endParaRPr lang="en-US"/>
            </a:p>
          </p:txBody>
        </p:sp>
        <p:sp>
          <p:nvSpPr>
            <p:cNvPr id="59616" name="Freeform 223"/>
            <p:cNvSpPr>
              <a:spLocks/>
            </p:cNvSpPr>
            <p:nvPr/>
          </p:nvSpPr>
          <p:spPr bwMode="auto">
            <a:xfrm>
              <a:off x="2783" y="1025"/>
              <a:ext cx="194" cy="104"/>
            </a:xfrm>
            <a:custGeom>
              <a:avLst/>
              <a:gdLst>
                <a:gd name="T0" fmla="*/ 0 w 194"/>
                <a:gd name="T1" fmla="*/ 33 h 104"/>
                <a:gd name="T2" fmla="*/ 2 w 194"/>
                <a:gd name="T3" fmla="*/ 35 h 104"/>
                <a:gd name="T4" fmla="*/ 151 w 194"/>
                <a:gd name="T5" fmla="*/ 103 h 104"/>
                <a:gd name="T6" fmla="*/ 193 w 194"/>
                <a:gd name="T7" fmla="*/ 68 h 104"/>
                <a:gd name="T8" fmla="*/ 44 w 194"/>
                <a:gd name="T9" fmla="*/ 0 h 104"/>
                <a:gd name="T10" fmla="*/ 46 w 194"/>
                <a:gd name="T11" fmla="*/ 2 h 104"/>
                <a:gd name="T12" fmla="*/ 0 w 194"/>
                <a:gd name="T13" fmla="*/ 33 h 104"/>
                <a:gd name="T14" fmla="*/ 0 60000 65536"/>
                <a:gd name="T15" fmla="*/ 0 60000 65536"/>
                <a:gd name="T16" fmla="*/ 0 60000 65536"/>
                <a:gd name="T17" fmla="*/ 0 60000 65536"/>
                <a:gd name="T18" fmla="*/ 0 60000 65536"/>
                <a:gd name="T19" fmla="*/ 0 60000 65536"/>
                <a:gd name="T20" fmla="*/ 0 60000 65536"/>
                <a:gd name="T21" fmla="*/ 0 w 194"/>
                <a:gd name="T22" fmla="*/ 0 h 104"/>
                <a:gd name="T23" fmla="*/ 194 w 19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104">
                  <a:moveTo>
                    <a:pt x="0" y="33"/>
                  </a:moveTo>
                  <a:lnTo>
                    <a:pt x="2" y="35"/>
                  </a:lnTo>
                  <a:lnTo>
                    <a:pt x="151" y="103"/>
                  </a:lnTo>
                  <a:lnTo>
                    <a:pt x="193" y="68"/>
                  </a:lnTo>
                  <a:lnTo>
                    <a:pt x="44" y="0"/>
                  </a:lnTo>
                  <a:lnTo>
                    <a:pt x="46" y="2"/>
                  </a:lnTo>
                  <a:lnTo>
                    <a:pt x="0" y="33"/>
                  </a:lnTo>
                </a:path>
              </a:pathLst>
            </a:custGeom>
            <a:solidFill>
              <a:srgbClr val="000000"/>
            </a:solidFill>
            <a:ln w="12700" cap="rnd">
              <a:noFill/>
              <a:round/>
              <a:headEnd/>
              <a:tailEnd/>
            </a:ln>
          </p:spPr>
          <p:txBody>
            <a:bodyPr/>
            <a:lstStyle/>
            <a:p>
              <a:endParaRPr lang="en-US"/>
            </a:p>
          </p:txBody>
        </p:sp>
        <p:sp>
          <p:nvSpPr>
            <p:cNvPr id="59617" name="Freeform 224"/>
            <p:cNvSpPr>
              <a:spLocks/>
            </p:cNvSpPr>
            <p:nvPr/>
          </p:nvSpPr>
          <p:spPr bwMode="auto">
            <a:xfrm>
              <a:off x="2628" y="945"/>
              <a:ext cx="191" cy="108"/>
            </a:xfrm>
            <a:custGeom>
              <a:avLst/>
              <a:gdLst>
                <a:gd name="T0" fmla="*/ 0 w 191"/>
                <a:gd name="T1" fmla="*/ 32 h 108"/>
                <a:gd name="T2" fmla="*/ 0 w 191"/>
                <a:gd name="T3" fmla="*/ 34 h 108"/>
                <a:gd name="T4" fmla="*/ 144 w 191"/>
                <a:gd name="T5" fmla="*/ 107 h 108"/>
                <a:gd name="T6" fmla="*/ 190 w 191"/>
                <a:gd name="T7" fmla="*/ 75 h 108"/>
                <a:gd name="T8" fmla="*/ 46 w 191"/>
                <a:gd name="T9" fmla="*/ 0 h 108"/>
                <a:gd name="T10" fmla="*/ 0 w 191"/>
                <a:gd name="T11" fmla="*/ 32 h 108"/>
                <a:gd name="T12" fmla="*/ 0 60000 65536"/>
                <a:gd name="T13" fmla="*/ 0 60000 65536"/>
                <a:gd name="T14" fmla="*/ 0 60000 65536"/>
                <a:gd name="T15" fmla="*/ 0 60000 65536"/>
                <a:gd name="T16" fmla="*/ 0 60000 65536"/>
                <a:gd name="T17" fmla="*/ 0 60000 65536"/>
                <a:gd name="T18" fmla="*/ 0 w 191"/>
                <a:gd name="T19" fmla="*/ 0 h 108"/>
                <a:gd name="T20" fmla="*/ 191 w 191"/>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91" h="108">
                  <a:moveTo>
                    <a:pt x="0" y="32"/>
                  </a:moveTo>
                  <a:lnTo>
                    <a:pt x="0" y="34"/>
                  </a:lnTo>
                  <a:lnTo>
                    <a:pt x="144" y="107"/>
                  </a:lnTo>
                  <a:lnTo>
                    <a:pt x="190" y="75"/>
                  </a:lnTo>
                  <a:lnTo>
                    <a:pt x="46" y="0"/>
                  </a:lnTo>
                  <a:lnTo>
                    <a:pt x="0" y="32"/>
                  </a:lnTo>
                </a:path>
              </a:pathLst>
            </a:custGeom>
            <a:solidFill>
              <a:srgbClr val="000000"/>
            </a:solidFill>
            <a:ln w="12700" cap="rnd">
              <a:noFill/>
              <a:round/>
              <a:headEnd/>
              <a:tailEnd/>
            </a:ln>
          </p:spPr>
          <p:txBody>
            <a:bodyPr/>
            <a:lstStyle/>
            <a:p>
              <a:endParaRPr lang="en-US"/>
            </a:p>
          </p:txBody>
        </p:sp>
        <p:sp>
          <p:nvSpPr>
            <p:cNvPr id="59618" name="Freeform 225"/>
            <p:cNvSpPr>
              <a:spLocks/>
            </p:cNvSpPr>
            <p:nvPr/>
          </p:nvSpPr>
          <p:spPr bwMode="auto">
            <a:xfrm>
              <a:off x="2472" y="840"/>
              <a:ext cx="191" cy="131"/>
            </a:xfrm>
            <a:custGeom>
              <a:avLst/>
              <a:gdLst>
                <a:gd name="T0" fmla="*/ 58 w 191"/>
                <a:gd name="T1" fmla="*/ 45 h 131"/>
                <a:gd name="T2" fmla="*/ 5 w 191"/>
                <a:gd name="T3" fmla="*/ 50 h 131"/>
                <a:gd name="T4" fmla="*/ 144 w 191"/>
                <a:gd name="T5" fmla="*/ 130 h 131"/>
                <a:gd name="T6" fmla="*/ 190 w 191"/>
                <a:gd name="T7" fmla="*/ 98 h 131"/>
                <a:gd name="T8" fmla="*/ 51 w 191"/>
                <a:gd name="T9" fmla="*/ 17 h 131"/>
                <a:gd name="T10" fmla="*/ 0 w 191"/>
                <a:gd name="T11" fmla="*/ 22 h 131"/>
                <a:gd name="T12" fmla="*/ 51 w 191"/>
                <a:gd name="T13" fmla="*/ 17 h 131"/>
                <a:gd name="T14" fmla="*/ 22 w 191"/>
                <a:gd name="T15" fmla="*/ 0 h 131"/>
                <a:gd name="T16" fmla="*/ 0 w 191"/>
                <a:gd name="T17" fmla="*/ 22 h 131"/>
                <a:gd name="T18" fmla="*/ 58 w 191"/>
                <a:gd name="T19" fmla="*/ 45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31"/>
                <a:gd name="T32" fmla="*/ 191 w 191"/>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31">
                  <a:moveTo>
                    <a:pt x="58" y="45"/>
                  </a:moveTo>
                  <a:lnTo>
                    <a:pt x="5" y="50"/>
                  </a:lnTo>
                  <a:lnTo>
                    <a:pt x="144" y="130"/>
                  </a:lnTo>
                  <a:lnTo>
                    <a:pt x="190" y="98"/>
                  </a:lnTo>
                  <a:lnTo>
                    <a:pt x="51" y="17"/>
                  </a:lnTo>
                  <a:lnTo>
                    <a:pt x="0" y="22"/>
                  </a:lnTo>
                  <a:lnTo>
                    <a:pt x="51" y="17"/>
                  </a:lnTo>
                  <a:lnTo>
                    <a:pt x="22" y="0"/>
                  </a:lnTo>
                  <a:lnTo>
                    <a:pt x="0" y="22"/>
                  </a:lnTo>
                  <a:lnTo>
                    <a:pt x="58" y="45"/>
                  </a:lnTo>
                </a:path>
              </a:pathLst>
            </a:custGeom>
            <a:solidFill>
              <a:srgbClr val="000000"/>
            </a:solidFill>
            <a:ln w="12700" cap="rnd">
              <a:noFill/>
              <a:round/>
              <a:headEnd/>
              <a:tailEnd/>
            </a:ln>
          </p:spPr>
          <p:txBody>
            <a:bodyPr/>
            <a:lstStyle/>
            <a:p>
              <a:endParaRPr lang="en-US"/>
            </a:p>
          </p:txBody>
        </p:sp>
        <p:sp>
          <p:nvSpPr>
            <p:cNvPr id="59619" name="Freeform 226"/>
            <p:cNvSpPr>
              <a:spLocks/>
            </p:cNvSpPr>
            <p:nvPr/>
          </p:nvSpPr>
          <p:spPr bwMode="auto">
            <a:xfrm>
              <a:off x="2443" y="863"/>
              <a:ext cx="78" cy="48"/>
            </a:xfrm>
            <a:custGeom>
              <a:avLst/>
              <a:gdLst>
                <a:gd name="T0" fmla="*/ 51 w 78"/>
                <a:gd name="T1" fmla="*/ 47 h 48"/>
                <a:gd name="T2" fmla="*/ 53 w 78"/>
                <a:gd name="T3" fmla="*/ 46 h 48"/>
                <a:gd name="T4" fmla="*/ 77 w 78"/>
                <a:gd name="T5" fmla="*/ 21 h 48"/>
                <a:gd name="T6" fmla="*/ 24 w 78"/>
                <a:gd name="T7" fmla="*/ 0 h 48"/>
                <a:gd name="T8" fmla="*/ 0 w 78"/>
                <a:gd name="T9" fmla="*/ 25 h 48"/>
                <a:gd name="T10" fmla="*/ 2 w 78"/>
                <a:gd name="T11" fmla="*/ 22 h 48"/>
                <a:gd name="T12" fmla="*/ 51 w 78"/>
                <a:gd name="T13" fmla="*/ 47 h 48"/>
                <a:gd name="T14" fmla="*/ 0 60000 65536"/>
                <a:gd name="T15" fmla="*/ 0 60000 65536"/>
                <a:gd name="T16" fmla="*/ 0 60000 65536"/>
                <a:gd name="T17" fmla="*/ 0 60000 65536"/>
                <a:gd name="T18" fmla="*/ 0 60000 65536"/>
                <a:gd name="T19" fmla="*/ 0 60000 65536"/>
                <a:gd name="T20" fmla="*/ 0 60000 65536"/>
                <a:gd name="T21" fmla="*/ 0 w 78"/>
                <a:gd name="T22" fmla="*/ 0 h 48"/>
                <a:gd name="T23" fmla="*/ 78 w 7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8">
                  <a:moveTo>
                    <a:pt x="51" y="47"/>
                  </a:moveTo>
                  <a:lnTo>
                    <a:pt x="53" y="46"/>
                  </a:lnTo>
                  <a:lnTo>
                    <a:pt x="77" y="21"/>
                  </a:lnTo>
                  <a:lnTo>
                    <a:pt x="24" y="0"/>
                  </a:lnTo>
                  <a:lnTo>
                    <a:pt x="0" y="25"/>
                  </a:lnTo>
                  <a:lnTo>
                    <a:pt x="2" y="22"/>
                  </a:lnTo>
                  <a:lnTo>
                    <a:pt x="51" y="47"/>
                  </a:lnTo>
                </a:path>
              </a:pathLst>
            </a:custGeom>
            <a:solidFill>
              <a:srgbClr val="000000"/>
            </a:solidFill>
            <a:ln w="12700" cap="rnd">
              <a:noFill/>
              <a:round/>
              <a:headEnd/>
              <a:tailEnd/>
            </a:ln>
          </p:spPr>
          <p:txBody>
            <a:bodyPr/>
            <a:lstStyle/>
            <a:p>
              <a:endParaRPr lang="en-US"/>
            </a:p>
          </p:txBody>
        </p:sp>
        <p:sp>
          <p:nvSpPr>
            <p:cNvPr id="59620" name="Freeform 227"/>
            <p:cNvSpPr>
              <a:spLocks/>
            </p:cNvSpPr>
            <p:nvPr/>
          </p:nvSpPr>
          <p:spPr bwMode="auto">
            <a:xfrm>
              <a:off x="2399" y="890"/>
              <a:ext cx="90" cy="59"/>
            </a:xfrm>
            <a:custGeom>
              <a:avLst/>
              <a:gdLst>
                <a:gd name="T0" fmla="*/ 45 w 90"/>
                <a:gd name="T1" fmla="*/ 58 h 59"/>
                <a:gd name="T2" fmla="*/ 49 w 90"/>
                <a:gd name="T3" fmla="*/ 55 h 59"/>
                <a:gd name="T4" fmla="*/ 89 w 90"/>
                <a:gd name="T5" fmla="*/ 25 h 59"/>
                <a:gd name="T6" fmla="*/ 40 w 90"/>
                <a:gd name="T7" fmla="*/ 0 h 59"/>
                <a:gd name="T8" fmla="*/ 0 w 90"/>
                <a:gd name="T9" fmla="*/ 30 h 59"/>
                <a:gd name="T10" fmla="*/ 4 w 90"/>
                <a:gd name="T11" fmla="*/ 27 h 59"/>
                <a:gd name="T12" fmla="*/ 45 w 90"/>
                <a:gd name="T13" fmla="*/ 58 h 59"/>
                <a:gd name="T14" fmla="*/ 47 w 90"/>
                <a:gd name="T15" fmla="*/ 57 h 59"/>
                <a:gd name="T16" fmla="*/ 49 w 90"/>
                <a:gd name="T17" fmla="*/ 55 h 59"/>
                <a:gd name="T18" fmla="*/ 45 w 90"/>
                <a:gd name="T19" fmla="*/ 5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9"/>
                <a:gd name="T32" fmla="*/ 90 w 9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9">
                  <a:moveTo>
                    <a:pt x="45" y="58"/>
                  </a:moveTo>
                  <a:lnTo>
                    <a:pt x="49" y="55"/>
                  </a:lnTo>
                  <a:lnTo>
                    <a:pt x="89" y="25"/>
                  </a:lnTo>
                  <a:lnTo>
                    <a:pt x="40" y="0"/>
                  </a:lnTo>
                  <a:lnTo>
                    <a:pt x="0" y="30"/>
                  </a:lnTo>
                  <a:lnTo>
                    <a:pt x="4" y="27"/>
                  </a:lnTo>
                  <a:lnTo>
                    <a:pt x="45" y="58"/>
                  </a:lnTo>
                  <a:lnTo>
                    <a:pt x="47" y="57"/>
                  </a:lnTo>
                  <a:lnTo>
                    <a:pt x="49" y="55"/>
                  </a:lnTo>
                  <a:lnTo>
                    <a:pt x="45" y="58"/>
                  </a:lnTo>
                </a:path>
              </a:pathLst>
            </a:custGeom>
            <a:solidFill>
              <a:srgbClr val="000000"/>
            </a:solidFill>
            <a:ln w="12700" cap="rnd">
              <a:noFill/>
              <a:round/>
              <a:headEnd/>
              <a:tailEnd/>
            </a:ln>
          </p:spPr>
          <p:txBody>
            <a:bodyPr/>
            <a:lstStyle/>
            <a:p>
              <a:endParaRPr lang="en-US"/>
            </a:p>
          </p:txBody>
        </p:sp>
        <p:sp>
          <p:nvSpPr>
            <p:cNvPr id="59621" name="Freeform 228"/>
            <p:cNvSpPr>
              <a:spLocks/>
            </p:cNvSpPr>
            <p:nvPr/>
          </p:nvSpPr>
          <p:spPr bwMode="auto">
            <a:xfrm>
              <a:off x="2346" y="922"/>
              <a:ext cx="90" cy="57"/>
            </a:xfrm>
            <a:custGeom>
              <a:avLst/>
              <a:gdLst>
                <a:gd name="T0" fmla="*/ 40 w 90"/>
                <a:gd name="T1" fmla="*/ 56 h 57"/>
                <a:gd name="T2" fmla="*/ 42 w 90"/>
                <a:gd name="T3" fmla="*/ 55 h 57"/>
                <a:gd name="T4" fmla="*/ 89 w 90"/>
                <a:gd name="T5" fmla="*/ 31 h 57"/>
                <a:gd name="T6" fmla="*/ 49 w 90"/>
                <a:gd name="T7" fmla="*/ 0 h 57"/>
                <a:gd name="T8" fmla="*/ 0 w 90"/>
                <a:gd name="T9" fmla="*/ 24 h 57"/>
                <a:gd name="T10" fmla="*/ 2 w 90"/>
                <a:gd name="T11" fmla="*/ 22 h 57"/>
                <a:gd name="T12" fmla="*/ 40 w 90"/>
                <a:gd name="T13" fmla="*/ 56 h 57"/>
                <a:gd name="T14" fmla="*/ 0 60000 65536"/>
                <a:gd name="T15" fmla="*/ 0 60000 65536"/>
                <a:gd name="T16" fmla="*/ 0 60000 65536"/>
                <a:gd name="T17" fmla="*/ 0 60000 65536"/>
                <a:gd name="T18" fmla="*/ 0 60000 65536"/>
                <a:gd name="T19" fmla="*/ 0 60000 65536"/>
                <a:gd name="T20" fmla="*/ 0 60000 65536"/>
                <a:gd name="T21" fmla="*/ 0 w 90"/>
                <a:gd name="T22" fmla="*/ 0 h 57"/>
                <a:gd name="T23" fmla="*/ 90 w 9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7">
                  <a:moveTo>
                    <a:pt x="40" y="56"/>
                  </a:moveTo>
                  <a:lnTo>
                    <a:pt x="42" y="55"/>
                  </a:lnTo>
                  <a:lnTo>
                    <a:pt x="89" y="31"/>
                  </a:lnTo>
                  <a:lnTo>
                    <a:pt x="49" y="0"/>
                  </a:lnTo>
                  <a:lnTo>
                    <a:pt x="0" y="24"/>
                  </a:lnTo>
                  <a:lnTo>
                    <a:pt x="2" y="22"/>
                  </a:lnTo>
                  <a:lnTo>
                    <a:pt x="40" y="56"/>
                  </a:lnTo>
                </a:path>
              </a:pathLst>
            </a:custGeom>
            <a:solidFill>
              <a:srgbClr val="000000"/>
            </a:solidFill>
            <a:ln w="12700" cap="rnd">
              <a:noFill/>
              <a:round/>
              <a:headEnd/>
              <a:tailEnd/>
            </a:ln>
          </p:spPr>
          <p:txBody>
            <a:bodyPr/>
            <a:lstStyle/>
            <a:p>
              <a:endParaRPr lang="en-US"/>
            </a:p>
          </p:txBody>
        </p:sp>
        <p:sp>
          <p:nvSpPr>
            <p:cNvPr id="59622" name="Freeform 229"/>
            <p:cNvSpPr>
              <a:spLocks/>
            </p:cNvSpPr>
            <p:nvPr/>
          </p:nvSpPr>
          <p:spPr bwMode="auto">
            <a:xfrm>
              <a:off x="2288" y="948"/>
              <a:ext cx="90" cy="58"/>
            </a:xfrm>
            <a:custGeom>
              <a:avLst/>
              <a:gdLst>
                <a:gd name="T0" fmla="*/ 36 w 90"/>
                <a:gd name="T1" fmla="*/ 57 h 58"/>
                <a:gd name="T2" fmla="*/ 36 w 90"/>
                <a:gd name="T3" fmla="*/ 57 h 58"/>
                <a:gd name="T4" fmla="*/ 89 w 90"/>
                <a:gd name="T5" fmla="*/ 34 h 58"/>
                <a:gd name="T6" fmla="*/ 51 w 90"/>
                <a:gd name="T7" fmla="*/ 0 h 58"/>
                <a:gd name="T8" fmla="*/ 0 w 90"/>
                <a:gd name="T9" fmla="*/ 21 h 58"/>
                <a:gd name="T10" fmla="*/ 36 w 90"/>
                <a:gd name="T11" fmla="*/ 57 h 58"/>
                <a:gd name="T12" fmla="*/ 0 60000 65536"/>
                <a:gd name="T13" fmla="*/ 0 60000 65536"/>
                <a:gd name="T14" fmla="*/ 0 60000 65536"/>
                <a:gd name="T15" fmla="*/ 0 60000 65536"/>
                <a:gd name="T16" fmla="*/ 0 60000 65536"/>
                <a:gd name="T17" fmla="*/ 0 60000 65536"/>
                <a:gd name="T18" fmla="*/ 0 w 90"/>
                <a:gd name="T19" fmla="*/ 0 h 58"/>
                <a:gd name="T20" fmla="*/ 90 w 9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90" h="58">
                  <a:moveTo>
                    <a:pt x="36" y="57"/>
                  </a:moveTo>
                  <a:lnTo>
                    <a:pt x="36" y="57"/>
                  </a:lnTo>
                  <a:lnTo>
                    <a:pt x="89" y="34"/>
                  </a:lnTo>
                  <a:lnTo>
                    <a:pt x="51" y="0"/>
                  </a:lnTo>
                  <a:lnTo>
                    <a:pt x="0" y="21"/>
                  </a:lnTo>
                  <a:lnTo>
                    <a:pt x="36" y="57"/>
                  </a:lnTo>
                </a:path>
              </a:pathLst>
            </a:custGeom>
            <a:solidFill>
              <a:srgbClr val="000000"/>
            </a:solidFill>
            <a:ln w="12700" cap="rnd">
              <a:noFill/>
              <a:round/>
              <a:headEnd/>
              <a:tailEnd/>
            </a:ln>
          </p:spPr>
          <p:txBody>
            <a:bodyPr/>
            <a:lstStyle/>
            <a:p>
              <a:endParaRPr lang="en-US"/>
            </a:p>
          </p:txBody>
        </p:sp>
        <p:sp>
          <p:nvSpPr>
            <p:cNvPr id="59623" name="Freeform 230"/>
            <p:cNvSpPr>
              <a:spLocks/>
            </p:cNvSpPr>
            <p:nvPr/>
          </p:nvSpPr>
          <p:spPr bwMode="auto">
            <a:xfrm>
              <a:off x="649" y="973"/>
              <a:ext cx="1666" cy="746"/>
            </a:xfrm>
            <a:custGeom>
              <a:avLst/>
              <a:gdLst>
                <a:gd name="T0" fmla="*/ 42 w 1666"/>
                <a:gd name="T1" fmla="*/ 745 h 746"/>
                <a:gd name="T2" fmla="*/ 42 w 1666"/>
                <a:gd name="T3" fmla="*/ 745 h 746"/>
                <a:gd name="T4" fmla="*/ 1665 w 1666"/>
                <a:gd name="T5" fmla="*/ 41 h 746"/>
                <a:gd name="T6" fmla="*/ 1623 w 1666"/>
                <a:gd name="T7" fmla="*/ 0 h 746"/>
                <a:gd name="T8" fmla="*/ 0 w 1666"/>
                <a:gd name="T9" fmla="*/ 706 h 746"/>
                <a:gd name="T10" fmla="*/ 3 w 1666"/>
                <a:gd name="T11" fmla="*/ 706 h 746"/>
                <a:gd name="T12" fmla="*/ 42 w 1666"/>
                <a:gd name="T13" fmla="*/ 745 h 746"/>
                <a:gd name="T14" fmla="*/ 0 60000 65536"/>
                <a:gd name="T15" fmla="*/ 0 60000 65536"/>
                <a:gd name="T16" fmla="*/ 0 60000 65536"/>
                <a:gd name="T17" fmla="*/ 0 60000 65536"/>
                <a:gd name="T18" fmla="*/ 0 60000 65536"/>
                <a:gd name="T19" fmla="*/ 0 60000 65536"/>
                <a:gd name="T20" fmla="*/ 0 60000 65536"/>
                <a:gd name="T21" fmla="*/ 0 w 1666"/>
                <a:gd name="T22" fmla="*/ 0 h 746"/>
                <a:gd name="T23" fmla="*/ 1666 w 1666"/>
                <a:gd name="T24" fmla="*/ 746 h 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6" h="746">
                  <a:moveTo>
                    <a:pt x="42" y="745"/>
                  </a:moveTo>
                  <a:lnTo>
                    <a:pt x="42" y="745"/>
                  </a:lnTo>
                  <a:lnTo>
                    <a:pt x="1665" y="41"/>
                  </a:lnTo>
                  <a:lnTo>
                    <a:pt x="1623" y="0"/>
                  </a:lnTo>
                  <a:lnTo>
                    <a:pt x="0" y="706"/>
                  </a:lnTo>
                  <a:lnTo>
                    <a:pt x="3" y="706"/>
                  </a:lnTo>
                  <a:lnTo>
                    <a:pt x="42" y="745"/>
                  </a:lnTo>
                </a:path>
              </a:pathLst>
            </a:custGeom>
            <a:solidFill>
              <a:srgbClr val="000000"/>
            </a:solidFill>
            <a:ln w="12700" cap="rnd">
              <a:noFill/>
              <a:round/>
              <a:headEnd/>
              <a:tailEnd/>
            </a:ln>
          </p:spPr>
          <p:txBody>
            <a:bodyPr/>
            <a:lstStyle/>
            <a:p>
              <a:endParaRPr lang="en-US"/>
            </a:p>
          </p:txBody>
        </p:sp>
        <p:sp>
          <p:nvSpPr>
            <p:cNvPr id="59624" name="Freeform 231"/>
            <p:cNvSpPr>
              <a:spLocks/>
            </p:cNvSpPr>
            <p:nvPr/>
          </p:nvSpPr>
          <p:spPr bwMode="auto">
            <a:xfrm>
              <a:off x="593" y="1688"/>
              <a:ext cx="83" cy="54"/>
            </a:xfrm>
            <a:custGeom>
              <a:avLst/>
              <a:gdLst>
                <a:gd name="T0" fmla="*/ 29 w 83"/>
                <a:gd name="T1" fmla="*/ 53 h 54"/>
                <a:gd name="T2" fmla="*/ 33 w 83"/>
                <a:gd name="T3" fmla="*/ 52 h 54"/>
                <a:gd name="T4" fmla="*/ 82 w 83"/>
                <a:gd name="T5" fmla="*/ 33 h 54"/>
                <a:gd name="T6" fmla="*/ 49 w 83"/>
                <a:gd name="T7" fmla="*/ 0 h 54"/>
                <a:gd name="T8" fmla="*/ 0 w 83"/>
                <a:gd name="T9" fmla="*/ 18 h 54"/>
                <a:gd name="T10" fmla="*/ 4 w 83"/>
                <a:gd name="T11" fmla="*/ 17 h 54"/>
                <a:gd name="T12" fmla="*/ 29 w 83"/>
                <a:gd name="T13" fmla="*/ 53 h 54"/>
                <a:gd name="T14" fmla="*/ 0 60000 65536"/>
                <a:gd name="T15" fmla="*/ 0 60000 65536"/>
                <a:gd name="T16" fmla="*/ 0 60000 65536"/>
                <a:gd name="T17" fmla="*/ 0 60000 65536"/>
                <a:gd name="T18" fmla="*/ 0 60000 65536"/>
                <a:gd name="T19" fmla="*/ 0 60000 65536"/>
                <a:gd name="T20" fmla="*/ 0 60000 65536"/>
                <a:gd name="T21" fmla="*/ 0 w 83"/>
                <a:gd name="T22" fmla="*/ 0 h 54"/>
                <a:gd name="T23" fmla="*/ 83 w 8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4">
                  <a:moveTo>
                    <a:pt x="29" y="53"/>
                  </a:moveTo>
                  <a:lnTo>
                    <a:pt x="33" y="52"/>
                  </a:lnTo>
                  <a:lnTo>
                    <a:pt x="82" y="33"/>
                  </a:lnTo>
                  <a:lnTo>
                    <a:pt x="49" y="0"/>
                  </a:lnTo>
                  <a:lnTo>
                    <a:pt x="0" y="18"/>
                  </a:lnTo>
                  <a:lnTo>
                    <a:pt x="4" y="17"/>
                  </a:lnTo>
                  <a:lnTo>
                    <a:pt x="29" y="53"/>
                  </a:lnTo>
                </a:path>
              </a:pathLst>
            </a:custGeom>
            <a:solidFill>
              <a:srgbClr val="000000"/>
            </a:solidFill>
            <a:ln w="12700" cap="rnd">
              <a:noFill/>
              <a:round/>
              <a:headEnd/>
              <a:tailEnd/>
            </a:ln>
          </p:spPr>
          <p:txBody>
            <a:bodyPr/>
            <a:lstStyle/>
            <a:p>
              <a:endParaRPr lang="en-US"/>
            </a:p>
          </p:txBody>
        </p:sp>
        <p:sp>
          <p:nvSpPr>
            <p:cNvPr id="59625" name="Freeform 232"/>
            <p:cNvSpPr>
              <a:spLocks/>
            </p:cNvSpPr>
            <p:nvPr/>
          </p:nvSpPr>
          <p:spPr bwMode="auto">
            <a:xfrm>
              <a:off x="528" y="1708"/>
              <a:ext cx="85" cy="54"/>
            </a:xfrm>
            <a:custGeom>
              <a:avLst/>
              <a:gdLst>
                <a:gd name="T0" fmla="*/ 22 w 85"/>
                <a:gd name="T1" fmla="*/ 53 h 54"/>
                <a:gd name="T2" fmla="*/ 24 w 85"/>
                <a:gd name="T3" fmla="*/ 53 h 54"/>
                <a:gd name="T4" fmla="*/ 84 w 85"/>
                <a:gd name="T5" fmla="*/ 36 h 54"/>
                <a:gd name="T6" fmla="*/ 60 w 85"/>
                <a:gd name="T7" fmla="*/ 0 h 54"/>
                <a:gd name="T8" fmla="*/ 0 w 85"/>
                <a:gd name="T9" fmla="*/ 15 h 54"/>
                <a:gd name="T10" fmla="*/ 2 w 85"/>
                <a:gd name="T11" fmla="*/ 15 h 54"/>
                <a:gd name="T12" fmla="*/ 22 w 85"/>
                <a:gd name="T13" fmla="*/ 53 h 54"/>
                <a:gd name="T14" fmla="*/ 0 60000 65536"/>
                <a:gd name="T15" fmla="*/ 0 60000 65536"/>
                <a:gd name="T16" fmla="*/ 0 60000 65536"/>
                <a:gd name="T17" fmla="*/ 0 60000 65536"/>
                <a:gd name="T18" fmla="*/ 0 60000 65536"/>
                <a:gd name="T19" fmla="*/ 0 60000 65536"/>
                <a:gd name="T20" fmla="*/ 0 60000 65536"/>
                <a:gd name="T21" fmla="*/ 0 w 85"/>
                <a:gd name="T22" fmla="*/ 0 h 54"/>
                <a:gd name="T23" fmla="*/ 85 w 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4">
                  <a:moveTo>
                    <a:pt x="22" y="53"/>
                  </a:moveTo>
                  <a:lnTo>
                    <a:pt x="24" y="53"/>
                  </a:lnTo>
                  <a:lnTo>
                    <a:pt x="84" y="36"/>
                  </a:lnTo>
                  <a:lnTo>
                    <a:pt x="60" y="0"/>
                  </a:lnTo>
                  <a:lnTo>
                    <a:pt x="0" y="15"/>
                  </a:lnTo>
                  <a:lnTo>
                    <a:pt x="2" y="15"/>
                  </a:lnTo>
                  <a:lnTo>
                    <a:pt x="22" y="53"/>
                  </a:lnTo>
                </a:path>
              </a:pathLst>
            </a:custGeom>
            <a:solidFill>
              <a:srgbClr val="000000"/>
            </a:solidFill>
            <a:ln w="12700" cap="rnd">
              <a:noFill/>
              <a:round/>
              <a:headEnd/>
              <a:tailEnd/>
            </a:ln>
          </p:spPr>
          <p:txBody>
            <a:bodyPr/>
            <a:lstStyle/>
            <a:p>
              <a:endParaRPr lang="en-US"/>
            </a:p>
          </p:txBody>
        </p:sp>
        <p:sp>
          <p:nvSpPr>
            <p:cNvPr id="59626" name="Freeform 233"/>
            <p:cNvSpPr>
              <a:spLocks/>
            </p:cNvSpPr>
            <p:nvPr/>
          </p:nvSpPr>
          <p:spPr bwMode="auto">
            <a:xfrm>
              <a:off x="454" y="1726"/>
              <a:ext cx="85" cy="54"/>
            </a:xfrm>
            <a:custGeom>
              <a:avLst/>
              <a:gdLst>
                <a:gd name="T0" fmla="*/ 15 w 85"/>
                <a:gd name="T1" fmla="*/ 53 h 54"/>
                <a:gd name="T2" fmla="*/ 20 w 85"/>
                <a:gd name="T3" fmla="*/ 52 h 54"/>
                <a:gd name="T4" fmla="*/ 84 w 85"/>
                <a:gd name="T5" fmla="*/ 38 h 54"/>
                <a:gd name="T6" fmla="*/ 64 w 85"/>
                <a:gd name="T7" fmla="*/ 0 h 54"/>
                <a:gd name="T8" fmla="*/ 0 w 85"/>
                <a:gd name="T9" fmla="*/ 14 h 54"/>
                <a:gd name="T10" fmla="*/ 2 w 85"/>
                <a:gd name="T11" fmla="*/ 13 h 54"/>
                <a:gd name="T12" fmla="*/ 15 w 85"/>
                <a:gd name="T13" fmla="*/ 53 h 54"/>
                <a:gd name="T14" fmla="*/ 0 60000 65536"/>
                <a:gd name="T15" fmla="*/ 0 60000 65536"/>
                <a:gd name="T16" fmla="*/ 0 60000 65536"/>
                <a:gd name="T17" fmla="*/ 0 60000 65536"/>
                <a:gd name="T18" fmla="*/ 0 60000 65536"/>
                <a:gd name="T19" fmla="*/ 0 60000 65536"/>
                <a:gd name="T20" fmla="*/ 0 60000 65536"/>
                <a:gd name="T21" fmla="*/ 0 w 85"/>
                <a:gd name="T22" fmla="*/ 0 h 54"/>
                <a:gd name="T23" fmla="*/ 85 w 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4">
                  <a:moveTo>
                    <a:pt x="15" y="53"/>
                  </a:moveTo>
                  <a:lnTo>
                    <a:pt x="20" y="52"/>
                  </a:lnTo>
                  <a:lnTo>
                    <a:pt x="84" y="38"/>
                  </a:lnTo>
                  <a:lnTo>
                    <a:pt x="64" y="0"/>
                  </a:lnTo>
                  <a:lnTo>
                    <a:pt x="0" y="14"/>
                  </a:lnTo>
                  <a:lnTo>
                    <a:pt x="2" y="13"/>
                  </a:lnTo>
                  <a:lnTo>
                    <a:pt x="15" y="53"/>
                  </a:lnTo>
                </a:path>
              </a:pathLst>
            </a:custGeom>
            <a:solidFill>
              <a:srgbClr val="000000"/>
            </a:solidFill>
            <a:ln w="12700" cap="rnd">
              <a:noFill/>
              <a:round/>
              <a:headEnd/>
              <a:tailEnd/>
            </a:ln>
          </p:spPr>
          <p:txBody>
            <a:bodyPr/>
            <a:lstStyle/>
            <a:p>
              <a:endParaRPr lang="en-US"/>
            </a:p>
          </p:txBody>
        </p:sp>
        <p:sp>
          <p:nvSpPr>
            <p:cNvPr id="59627" name="Freeform 234"/>
            <p:cNvSpPr>
              <a:spLocks/>
            </p:cNvSpPr>
            <p:nvPr/>
          </p:nvSpPr>
          <p:spPr bwMode="auto">
            <a:xfrm>
              <a:off x="304" y="1741"/>
              <a:ext cx="153" cy="49"/>
            </a:xfrm>
            <a:custGeom>
              <a:avLst/>
              <a:gdLst>
                <a:gd name="T0" fmla="*/ 97 w 153"/>
                <a:gd name="T1" fmla="*/ 12 h 49"/>
                <a:gd name="T2" fmla="*/ 81 w 153"/>
                <a:gd name="T3" fmla="*/ 48 h 49"/>
                <a:gd name="T4" fmla="*/ 152 w 153"/>
                <a:gd name="T5" fmla="*/ 40 h 49"/>
                <a:gd name="T6" fmla="*/ 138 w 153"/>
                <a:gd name="T7" fmla="*/ 0 h 49"/>
                <a:gd name="T8" fmla="*/ 67 w 153"/>
                <a:gd name="T9" fmla="*/ 8 h 49"/>
                <a:gd name="T10" fmla="*/ 50 w 153"/>
                <a:gd name="T11" fmla="*/ 43 h 49"/>
                <a:gd name="T12" fmla="*/ 67 w 153"/>
                <a:gd name="T13" fmla="*/ 8 h 49"/>
                <a:gd name="T14" fmla="*/ 0 w 153"/>
                <a:gd name="T15" fmla="*/ 15 h 49"/>
                <a:gd name="T16" fmla="*/ 50 w 153"/>
                <a:gd name="T17" fmla="*/ 43 h 49"/>
                <a:gd name="T18" fmla="*/ 97 w 153"/>
                <a:gd name="T19" fmla="*/ 1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49"/>
                <a:gd name="T32" fmla="*/ 153 w 15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49">
                  <a:moveTo>
                    <a:pt x="97" y="12"/>
                  </a:moveTo>
                  <a:lnTo>
                    <a:pt x="81" y="48"/>
                  </a:lnTo>
                  <a:lnTo>
                    <a:pt x="152" y="40"/>
                  </a:lnTo>
                  <a:lnTo>
                    <a:pt x="138" y="0"/>
                  </a:lnTo>
                  <a:lnTo>
                    <a:pt x="67" y="8"/>
                  </a:lnTo>
                  <a:lnTo>
                    <a:pt x="50" y="43"/>
                  </a:lnTo>
                  <a:lnTo>
                    <a:pt x="67" y="8"/>
                  </a:lnTo>
                  <a:lnTo>
                    <a:pt x="0" y="15"/>
                  </a:lnTo>
                  <a:lnTo>
                    <a:pt x="50" y="43"/>
                  </a:lnTo>
                  <a:lnTo>
                    <a:pt x="97" y="12"/>
                  </a:lnTo>
                </a:path>
              </a:pathLst>
            </a:custGeom>
            <a:solidFill>
              <a:srgbClr val="000000"/>
            </a:solidFill>
            <a:ln w="12700" cap="rnd">
              <a:noFill/>
              <a:round/>
              <a:headEnd/>
              <a:tailEnd/>
            </a:ln>
          </p:spPr>
          <p:txBody>
            <a:bodyPr/>
            <a:lstStyle/>
            <a:p>
              <a:endParaRPr lang="en-US"/>
            </a:p>
          </p:txBody>
        </p:sp>
        <p:sp>
          <p:nvSpPr>
            <p:cNvPr id="59628" name="Freeform 235"/>
            <p:cNvSpPr>
              <a:spLocks/>
            </p:cNvSpPr>
            <p:nvPr/>
          </p:nvSpPr>
          <p:spPr bwMode="auto">
            <a:xfrm>
              <a:off x="359" y="1756"/>
              <a:ext cx="436" cy="253"/>
            </a:xfrm>
            <a:custGeom>
              <a:avLst/>
              <a:gdLst>
                <a:gd name="T0" fmla="*/ 432 w 436"/>
                <a:gd name="T1" fmla="*/ 215 h 253"/>
                <a:gd name="T2" fmla="*/ 435 w 436"/>
                <a:gd name="T3" fmla="*/ 217 h 253"/>
                <a:gd name="T4" fmla="*/ 51 w 436"/>
                <a:gd name="T5" fmla="*/ 0 h 253"/>
                <a:gd name="T6" fmla="*/ 0 w 436"/>
                <a:gd name="T7" fmla="*/ 35 h 253"/>
                <a:gd name="T8" fmla="*/ 384 w 436"/>
                <a:gd name="T9" fmla="*/ 252 h 253"/>
                <a:gd name="T10" fmla="*/ 389 w 436"/>
                <a:gd name="T11" fmla="*/ 252 h 253"/>
                <a:gd name="T12" fmla="*/ 432 w 436"/>
                <a:gd name="T13" fmla="*/ 215 h 253"/>
                <a:gd name="T14" fmla="*/ 0 60000 65536"/>
                <a:gd name="T15" fmla="*/ 0 60000 65536"/>
                <a:gd name="T16" fmla="*/ 0 60000 65536"/>
                <a:gd name="T17" fmla="*/ 0 60000 65536"/>
                <a:gd name="T18" fmla="*/ 0 60000 65536"/>
                <a:gd name="T19" fmla="*/ 0 60000 65536"/>
                <a:gd name="T20" fmla="*/ 0 60000 65536"/>
                <a:gd name="T21" fmla="*/ 0 w 436"/>
                <a:gd name="T22" fmla="*/ 0 h 253"/>
                <a:gd name="T23" fmla="*/ 436 w 436"/>
                <a:gd name="T24" fmla="*/ 253 h 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253">
                  <a:moveTo>
                    <a:pt x="432" y="215"/>
                  </a:moveTo>
                  <a:lnTo>
                    <a:pt x="435" y="217"/>
                  </a:lnTo>
                  <a:lnTo>
                    <a:pt x="51" y="0"/>
                  </a:lnTo>
                  <a:lnTo>
                    <a:pt x="0" y="35"/>
                  </a:lnTo>
                  <a:lnTo>
                    <a:pt x="384" y="252"/>
                  </a:lnTo>
                  <a:lnTo>
                    <a:pt x="389" y="252"/>
                  </a:lnTo>
                  <a:lnTo>
                    <a:pt x="432" y="215"/>
                  </a:lnTo>
                </a:path>
              </a:pathLst>
            </a:custGeom>
            <a:solidFill>
              <a:srgbClr val="000000"/>
            </a:solidFill>
            <a:ln w="12700" cap="rnd">
              <a:noFill/>
              <a:round/>
              <a:headEnd/>
              <a:tailEnd/>
            </a:ln>
          </p:spPr>
          <p:txBody>
            <a:bodyPr/>
            <a:lstStyle/>
            <a:p>
              <a:endParaRPr lang="en-US"/>
            </a:p>
          </p:txBody>
        </p:sp>
        <p:sp>
          <p:nvSpPr>
            <p:cNvPr id="59629" name="Freeform 236"/>
            <p:cNvSpPr>
              <a:spLocks/>
            </p:cNvSpPr>
            <p:nvPr/>
          </p:nvSpPr>
          <p:spPr bwMode="auto">
            <a:xfrm>
              <a:off x="762" y="1979"/>
              <a:ext cx="2921" cy="1489"/>
            </a:xfrm>
            <a:custGeom>
              <a:avLst/>
              <a:gdLst>
                <a:gd name="T0" fmla="*/ 2862 w 2921"/>
                <a:gd name="T1" fmla="*/ 1440 h 1489"/>
                <a:gd name="T2" fmla="*/ 2915 w 2921"/>
                <a:gd name="T3" fmla="*/ 1437 h 1489"/>
                <a:gd name="T4" fmla="*/ 45 w 2921"/>
                <a:gd name="T5" fmla="*/ 0 h 1489"/>
                <a:gd name="T6" fmla="*/ 0 w 2921"/>
                <a:gd name="T7" fmla="*/ 38 h 1489"/>
                <a:gd name="T8" fmla="*/ 2870 w 2921"/>
                <a:gd name="T9" fmla="*/ 1475 h 1489"/>
                <a:gd name="T10" fmla="*/ 2920 w 2921"/>
                <a:gd name="T11" fmla="*/ 1470 h 1489"/>
                <a:gd name="T12" fmla="*/ 2870 w 2921"/>
                <a:gd name="T13" fmla="*/ 1475 h 1489"/>
                <a:gd name="T14" fmla="*/ 2896 w 2921"/>
                <a:gd name="T15" fmla="*/ 1488 h 1489"/>
                <a:gd name="T16" fmla="*/ 2920 w 2921"/>
                <a:gd name="T17" fmla="*/ 1470 h 1489"/>
                <a:gd name="T18" fmla="*/ 2862 w 2921"/>
                <a:gd name="T19" fmla="*/ 1440 h 1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1"/>
                <a:gd name="T31" fmla="*/ 0 h 1489"/>
                <a:gd name="T32" fmla="*/ 2921 w 2921"/>
                <a:gd name="T33" fmla="*/ 1489 h 1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1" h="1489">
                  <a:moveTo>
                    <a:pt x="2862" y="1440"/>
                  </a:moveTo>
                  <a:lnTo>
                    <a:pt x="2915" y="1437"/>
                  </a:lnTo>
                  <a:lnTo>
                    <a:pt x="45" y="0"/>
                  </a:lnTo>
                  <a:lnTo>
                    <a:pt x="0" y="38"/>
                  </a:lnTo>
                  <a:lnTo>
                    <a:pt x="2870" y="1475"/>
                  </a:lnTo>
                  <a:lnTo>
                    <a:pt x="2920" y="1470"/>
                  </a:lnTo>
                  <a:lnTo>
                    <a:pt x="2870" y="1475"/>
                  </a:lnTo>
                  <a:lnTo>
                    <a:pt x="2896" y="1488"/>
                  </a:lnTo>
                  <a:lnTo>
                    <a:pt x="2920" y="1470"/>
                  </a:lnTo>
                  <a:lnTo>
                    <a:pt x="2862" y="1440"/>
                  </a:lnTo>
                </a:path>
              </a:pathLst>
            </a:custGeom>
            <a:solidFill>
              <a:srgbClr val="000000"/>
            </a:solidFill>
            <a:ln w="12700" cap="rnd">
              <a:noFill/>
              <a:round/>
              <a:headEnd/>
              <a:tailEnd/>
            </a:ln>
          </p:spPr>
          <p:txBody>
            <a:bodyPr/>
            <a:lstStyle/>
            <a:p>
              <a:endParaRPr lang="en-US"/>
            </a:p>
          </p:txBody>
        </p:sp>
        <p:sp>
          <p:nvSpPr>
            <p:cNvPr id="59630" name="Freeform 237"/>
            <p:cNvSpPr>
              <a:spLocks/>
            </p:cNvSpPr>
            <p:nvPr/>
          </p:nvSpPr>
          <p:spPr bwMode="auto">
            <a:xfrm>
              <a:off x="3640" y="2056"/>
              <a:ext cx="1922" cy="1393"/>
            </a:xfrm>
            <a:custGeom>
              <a:avLst/>
              <a:gdLst>
                <a:gd name="T0" fmla="*/ 1845 w 1922"/>
                <a:gd name="T1" fmla="*/ 45 h 1393"/>
                <a:gd name="T2" fmla="*/ 1830 w 1922"/>
                <a:gd name="T3" fmla="*/ 7 h 1393"/>
                <a:gd name="T4" fmla="*/ 0 w 1922"/>
                <a:gd name="T5" fmla="*/ 1362 h 1393"/>
                <a:gd name="T6" fmla="*/ 57 w 1922"/>
                <a:gd name="T7" fmla="*/ 1392 h 1393"/>
                <a:gd name="T8" fmla="*/ 1887 w 1922"/>
                <a:gd name="T9" fmla="*/ 38 h 1393"/>
                <a:gd name="T10" fmla="*/ 1871 w 1922"/>
                <a:gd name="T11" fmla="*/ 0 h 1393"/>
                <a:gd name="T12" fmla="*/ 1887 w 1922"/>
                <a:gd name="T13" fmla="*/ 38 h 1393"/>
                <a:gd name="T14" fmla="*/ 1921 w 1922"/>
                <a:gd name="T15" fmla="*/ 12 h 1393"/>
                <a:gd name="T16" fmla="*/ 1871 w 1922"/>
                <a:gd name="T17" fmla="*/ 0 h 1393"/>
                <a:gd name="T18" fmla="*/ 1845 w 1922"/>
                <a:gd name="T19" fmla="*/ 45 h 13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2"/>
                <a:gd name="T31" fmla="*/ 0 h 1393"/>
                <a:gd name="T32" fmla="*/ 1922 w 1922"/>
                <a:gd name="T33" fmla="*/ 1393 h 13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2" h="1393">
                  <a:moveTo>
                    <a:pt x="1845" y="45"/>
                  </a:moveTo>
                  <a:lnTo>
                    <a:pt x="1830" y="7"/>
                  </a:lnTo>
                  <a:lnTo>
                    <a:pt x="0" y="1362"/>
                  </a:lnTo>
                  <a:lnTo>
                    <a:pt x="57" y="1392"/>
                  </a:lnTo>
                  <a:lnTo>
                    <a:pt x="1887" y="38"/>
                  </a:lnTo>
                  <a:lnTo>
                    <a:pt x="1871" y="0"/>
                  </a:lnTo>
                  <a:lnTo>
                    <a:pt x="1887" y="38"/>
                  </a:lnTo>
                  <a:lnTo>
                    <a:pt x="1921" y="12"/>
                  </a:lnTo>
                  <a:lnTo>
                    <a:pt x="1871" y="0"/>
                  </a:lnTo>
                  <a:lnTo>
                    <a:pt x="1845" y="45"/>
                  </a:lnTo>
                </a:path>
              </a:pathLst>
            </a:custGeom>
            <a:solidFill>
              <a:srgbClr val="000000"/>
            </a:solidFill>
            <a:ln w="12700" cap="rnd">
              <a:noFill/>
              <a:round/>
              <a:headEnd/>
              <a:tailEnd/>
            </a:ln>
          </p:spPr>
          <p:txBody>
            <a:bodyPr/>
            <a:lstStyle/>
            <a:p>
              <a:endParaRPr lang="en-US"/>
            </a:p>
          </p:txBody>
        </p:sp>
        <p:sp>
          <p:nvSpPr>
            <p:cNvPr id="59631" name="Freeform 238"/>
            <p:cNvSpPr>
              <a:spLocks/>
            </p:cNvSpPr>
            <p:nvPr/>
          </p:nvSpPr>
          <p:spPr bwMode="auto">
            <a:xfrm>
              <a:off x="5461" y="2048"/>
              <a:ext cx="51" cy="44"/>
            </a:xfrm>
            <a:custGeom>
              <a:avLst/>
              <a:gdLst>
                <a:gd name="T0" fmla="*/ 0 w 51"/>
                <a:gd name="T1" fmla="*/ 36 h 44"/>
                <a:gd name="T2" fmla="*/ 2 w 51"/>
                <a:gd name="T3" fmla="*/ 36 h 44"/>
                <a:gd name="T4" fmla="*/ 30 w 51"/>
                <a:gd name="T5" fmla="*/ 43 h 44"/>
                <a:gd name="T6" fmla="*/ 50 w 51"/>
                <a:gd name="T7" fmla="*/ 7 h 44"/>
                <a:gd name="T8" fmla="*/ 20 w 51"/>
                <a:gd name="T9" fmla="*/ 0 h 44"/>
                <a:gd name="T10" fmla="*/ 22 w 51"/>
                <a:gd name="T11" fmla="*/ 0 h 44"/>
                <a:gd name="T12" fmla="*/ 0 w 51"/>
                <a:gd name="T13" fmla="*/ 36 h 44"/>
                <a:gd name="T14" fmla="*/ 0 60000 65536"/>
                <a:gd name="T15" fmla="*/ 0 60000 65536"/>
                <a:gd name="T16" fmla="*/ 0 60000 65536"/>
                <a:gd name="T17" fmla="*/ 0 60000 65536"/>
                <a:gd name="T18" fmla="*/ 0 60000 65536"/>
                <a:gd name="T19" fmla="*/ 0 60000 65536"/>
                <a:gd name="T20" fmla="*/ 0 60000 65536"/>
                <a:gd name="T21" fmla="*/ 0 w 51"/>
                <a:gd name="T22" fmla="*/ 0 h 44"/>
                <a:gd name="T23" fmla="*/ 51 w 5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4">
                  <a:moveTo>
                    <a:pt x="0" y="36"/>
                  </a:moveTo>
                  <a:lnTo>
                    <a:pt x="2" y="36"/>
                  </a:lnTo>
                  <a:lnTo>
                    <a:pt x="30" y="43"/>
                  </a:lnTo>
                  <a:lnTo>
                    <a:pt x="50" y="7"/>
                  </a:lnTo>
                  <a:lnTo>
                    <a:pt x="20" y="0"/>
                  </a:lnTo>
                  <a:lnTo>
                    <a:pt x="22" y="0"/>
                  </a:lnTo>
                  <a:lnTo>
                    <a:pt x="0" y="36"/>
                  </a:lnTo>
                </a:path>
              </a:pathLst>
            </a:custGeom>
            <a:solidFill>
              <a:srgbClr val="000000"/>
            </a:solidFill>
            <a:ln w="12700" cap="rnd">
              <a:noFill/>
              <a:round/>
              <a:headEnd/>
              <a:tailEnd/>
            </a:ln>
          </p:spPr>
          <p:txBody>
            <a:bodyPr/>
            <a:lstStyle/>
            <a:p>
              <a:endParaRPr lang="en-US"/>
            </a:p>
          </p:txBody>
        </p:sp>
        <p:sp>
          <p:nvSpPr>
            <p:cNvPr id="59632" name="Freeform 239"/>
            <p:cNvSpPr>
              <a:spLocks/>
            </p:cNvSpPr>
            <p:nvPr/>
          </p:nvSpPr>
          <p:spPr bwMode="auto">
            <a:xfrm>
              <a:off x="5276" y="1999"/>
              <a:ext cx="199" cy="85"/>
            </a:xfrm>
            <a:custGeom>
              <a:avLst/>
              <a:gdLst>
                <a:gd name="T0" fmla="*/ 0 w 199"/>
                <a:gd name="T1" fmla="*/ 39 h 85"/>
                <a:gd name="T2" fmla="*/ 2 w 199"/>
                <a:gd name="T3" fmla="*/ 39 h 85"/>
                <a:gd name="T4" fmla="*/ 171 w 199"/>
                <a:gd name="T5" fmla="*/ 84 h 85"/>
                <a:gd name="T6" fmla="*/ 198 w 199"/>
                <a:gd name="T7" fmla="*/ 44 h 85"/>
                <a:gd name="T8" fmla="*/ 29 w 199"/>
                <a:gd name="T9" fmla="*/ 0 h 85"/>
                <a:gd name="T10" fmla="*/ 32 w 199"/>
                <a:gd name="T11" fmla="*/ 0 h 85"/>
                <a:gd name="T12" fmla="*/ 0 w 199"/>
                <a:gd name="T13" fmla="*/ 39 h 85"/>
                <a:gd name="T14" fmla="*/ 0 60000 65536"/>
                <a:gd name="T15" fmla="*/ 0 60000 65536"/>
                <a:gd name="T16" fmla="*/ 0 60000 65536"/>
                <a:gd name="T17" fmla="*/ 0 60000 65536"/>
                <a:gd name="T18" fmla="*/ 0 60000 65536"/>
                <a:gd name="T19" fmla="*/ 0 60000 65536"/>
                <a:gd name="T20" fmla="*/ 0 60000 65536"/>
                <a:gd name="T21" fmla="*/ 0 w 199"/>
                <a:gd name="T22" fmla="*/ 0 h 85"/>
                <a:gd name="T23" fmla="*/ 199 w 19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85">
                  <a:moveTo>
                    <a:pt x="0" y="39"/>
                  </a:moveTo>
                  <a:lnTo>
                    <a:pt x="2" y="39"/>
                  </a:lnTo>
                  <a:lnTo>
                    <a:pt x="171" y="84"/>
                  </a:lnTo>
                  <a:lnTo>
                    <a:pt x="198" y="44"/>
                  </a:lnTo>
                  <a:lnTo>
                    <a:pt x="29" y="0"/>
                  </a:lnTo>
                  <a:lnTo>
                    <a:pt x="32" y="0"/>
                  </a:lnTo>
                  <a:lnTo>
                    <a:pt x="0" y="39"/>
                  </a:lnTo>
                </a:path>
              </a:pathLst>
            </a:custGeom>
            <a:solidFill>
              <a:srgbClr val="000000"/>
            </a:solidFill>
            <a:ln w="12700" cap="rnd">
              <a:noFill/>
              <a:round/>
              <a:headEnd/>
              <a:tailEnd/>
            </a:ln>
          </p:spPr>
          <p:txBody>
            <a:bodyPr/>
            <a:lstStyle/>
            <a:p>
              <a:endParaRPr lang="en-US"/>
            </a:p>
          </p:txBody>
        </p:sp>
        <p:sp>
          <p:nvSpPr>
            <p:cNvPr id="59633" name="Freeform 240"/>
            <p:cNvSpPr>
              <a:spLocks/>
            </p:cNvSpPr>
            <p:nvPr/>
          </p:nvSpPr>
          <p:spPr bwMode="auto">
            <a:xfrm>
              <a:off x="5100" y="1943"/>
              <a:ext cx="196" cy="91"/>
            </a:xfrm>
            <a:custGeom>
              <a:avLst/>
              <a:gdLst>
                <a:gd name="T0" fmla="*/ 0 w 196"/>
                <a:gd name="T1" fmla="*/ 39 h 91"/>
                <a:gd name="T2" fmla="*/ 0 w 196"/>
                <a:gd name="T3" fmla="*/ 39 h 91"/>
                <a:gd name="T4" fmla="*/ 163 w 196"/>
                <a:gd name="T5" fmla="*/ 90 h 91"/>
                <a:gd name="T6" fmla="*/ 195 w 196"/>
                <a:gd name="T7" fmla="*/ 51 h 91"/>
                <a:gd name="T8" fmla="*/ 32 w 196"/>
                <a:gd name="T9" fmla="*/ 0 h 91"/>
                <a:gd name="T10" fmla="*/ 34 w 196"/>
                <a:gd name="T11" fmla="*/ 0 h 91"/>
                <a:gd name="T12" fmla="*/ 0 w 196"/>
                <a:gd name="T13" fmla="*/ 39 h 91"/>
                <a:gd name="T14" fmla="*/ 0 60000 65536"/>
                <a:gd name="T15" fmla="*/ 0 60000 65536"/>
                <a:gd name="T16" fmla="*/ 0 60000 65536"/>
                <a:gd name="T17" fmla="*/ 0 60000 65536"/>
                <a:gd name="T18" fmla="*/ 0 60000 65536"/>
                <a:gd name="T19" fmla="*/ 0 60000 65536"/>
                <a:gd name="T20" fmla="*/ 0 60000 65536"/>
                <a:gd name="T21" fmla="*/ 0 w 196"/>
                <a:gd name="T22" fmla="*/ 0 h 91"/>
                <a:gd name="T23" fmla="*/ 196 w 196"/>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1">
                  <a:moveTo>
                    <a:pt x="0" y="39"/>
                  </a:moveTo>
                  <a:lnTo>
                    <a:pt x="0" y="39"/>
                  </a:lnTo>
                  <a:lnTo>
                    <a:pt x="163" y="90"/>
                  </a:lnTo>
                  <a:lnTo>
                    <a:pt x="195" y="51"/>
                  </a:lnTo>
                  <a:lnTo>
                    <a:pt x="32" y="0"/>
                  </a:lnTo>
                  <a:lnTo>
                    <a:pt x="34" y="0"/>
                  </a:lnTo>
                  <a:lnTo>
                    <a:pt x="0" y="39"/>
                  </a:lnTo>
                </a:path>
              </a:pathLst>
            </a:custGeom>
            <a:solidFill>
              <a:srgbClr val="000000"/>
            </a:solidFill>
            <a:ln w="12700" cap="rnd">
              <a:noFill/>
              <a:round/>
              <a:headEnd/>
              <a:tailEnd/>
            </a:ln>
          </p:spPr>
          <p:txBody>
            <a:bodyPr/>
            <a:lstStyle/>
            <a:p>
              <a:endParaRPr lang="en-US"/>
            </a:p>
          </p:txBody>
        </p:sp>
        <p:sp>
          <p:nvSpPr>
            <p:cNvPr id="59634" name="Freeform 241"/>
            <p:cNvSpPr>
              <a:spLocks/>
            </p:cNvSpPr>
            <p:nvPr/>
          </p:nvSpPr>
          <p:spPr bwMode="auto">
            <a:xfrm>
              <a:off x="4926" y="1881"/>
              <a:ext cx="196" cy="96"/>
            </a:xfrm>
            <a:custGeom>
              <a:avLst/>
              <a:gdLst>
                <a:gd name="T0" fmla="*/ 0 w 196"/>
                <a:gd name="T1" fmla="*/ 38 h 96"/>
                <a:gd name="T2" fmla="*/ 2 w 196"/>
                <a:gd name="T3" fmla="*/ 38 h 96"/>
                <a:gd name="T4" fmla="*/ 161 w 196"/>
                <a:gd name="T5" fmla="*/ 95 h 96"/>
                <a:gd name="T6" fmla="*/ 195 w 196"/>
                <a:gd name="T7" fmla="*/ 56 h 96"/>
                <a:gd name="T8" fmla="*/ 37 w 196"/>
                <a:gd name="T9" fmla="*/ 0 h 96"/>
                <a:gd name="T10" fmla="*/ 37 w 196"/>
                <a:gd name="T11" fmla="*/ 2 h 96"/>
                <a:gd name="T12" fmla="*/ 0 w 196"/>
                <a:gd name="T13" fmla="*/ 38 h 96"/>
                <a:gd name="T14" fmla="*/ 0 60000 65536"/>
                <a:gd name="T15" fmla="*/ 0 60000 65536"/>
                <a:gd name="T16" fmla="*/ 0 60000 65536"/>
                <a:gd name="T17" fmla="*/ 0 60000 65536"/>
                <a:gd name="T18" fmla="*/ 0 60000 65536"/>
                <a:gd name="T19" fmla="*/ 0 60000 65536"/>
                <a:gd name="T20" fmla="*/ 0 60000 65536"/>
                <a:gd name="T21" fmla="*/ 0 w 196"/>
                <a:gd name="T22" fmla="*/ 0 h 96"/>
                <a:gd name="T23" fmla="*/ 196 w 19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6">
                  <a:moveTo>
                    <a:pt x="0" y="38"/>
                  </a:moveTo>
                  <a:lnTo>
                    <a:pt x="2" y="38"/>
                  </a:lnTo>
                  <a:lnTo>
                    <a:pt x="161" y="95"/>
                  </a:lnTo>
                  <a:lnTo>
                    <a:pt x="195" y="56"/>
                  </a:lnTo>
                  <a:lnTo>
                    <a:pt x="37" y="0"/>
                  </a:lnTo>
                  <a:lnTo>
                    <a:pt x="37" y="2"/>
                  </a:lnTo>
                  <a:lnTo>
                    <a:pt x="0" y="38"/>
                  </a:lnTo>
                </a:path>
              </a:pathLst>
            </a:custGeom>
            <a:solidFill>
              <a:srgbClr val="000000"/>
            </a:solidFill>
            <a:ln w="12700" cap="rnd">
              <a:noFill/>
              <a:round/>
              <a:headEnd/>
              <a:tailEnd/>
            </a:ln>
          </p:spPr>
          <p:txBody>
            <a:bodyPr/>
            <a:lstStyle/>
            <a:p>
              <a:endParaRPr lang="en-US"/>
            </a:p>
          </p:txBody>
        </p:sp>
        <p:sp>
          <p:nvSpPr>
            <p:cNvPr id="59635" name="Freeform 242"/>
            <p:cNvSpPr>
              <a:spLocks/>
            </p:cNvSpPr>
            <p:nvPr/>
          </p:nvSpPr>
          <p:spPr bwMode="auto">
            <a:xfrm>
              <a:off x="4399" y="1678"/>
              <a:ext cx="551" cy="236"/>
            </a:xfrm>
            <a:custGeom>
              <a:avLst/>
              <a:gdLst>
                <a:gd name="T0" fmla="*/ 49 w 551"/>
                <a:gd name="T1" fmla="*/ 2 h 236"/>
                <a:gd name="T2" fmla="*/ 5 w 551"/>
                <a:gd name="T3" fmla="*/ 38 h 236"/>
                <a:gd name="T4" fmla="*/ 512 w 551"/>
                <a:gd name="T5" fmla="*/ 235 h 236"/>
                <a:gd name="T6" fmla="*/ 550 w 551"/>
                <a:gd name="T7" fmla="*/ 197 h 236"/>
                <a:gd name="T8" fmla="*/ 43 w 551"/>
                <a:gd name="T9" fmla="*/ 0 h 236"/>
                <a:gd name="T10" fmla="*/ 0 w 551"/>
                <a:gd name="T11" fmla="*/ 37 h 236"/>
                <a:gd name="T12" fmla="*/ 49 w 551"/>
                <a:gd name="T13" fmla="*/ 2 h 236"/>
                <a:gd name="T14" fmla="*/ 0 60000 65536"/>
                <a:gd name="T15" fmla="*/ 0 60000 65536"/>
                <a:gd name="T16" fmla="*/ 0 60000 65536"/>
                <a:gd name="T17" fmla="*/ 0 60000 65536"/>
                <a:gd name="T18" fmla="*/ 0 60000 65536"/>
                <a:gd name="T19" fmla="*/ 0 60000 65536"/>
                <a:gd name="T20" fmla="*/ 0 60000 65536"/>
                <a:gd name="T21" fmla="*/ 0 w 551"/>
                <a:gd name="T22" fmla="*/ 0 h 236"/>
                <a:gd name="T23" fmla="*/ 551 w 551"/>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 h="236">
                  <a:moveTo>
                    <a:pt x="49" y="2"/>
                  </a:moveTo>
                  <a:lnTo>
                    <a:pt x="5" y="38"/>
                  </a:lnTo>
                  <a:lnTo>
                    <a:pt x="512" y="235"/>
                  </a:lnTo>
                  <a:lnTo>
                    <a:pt x="550" y="197"/>
                  </a:lnTo>
                  <a:lnTo>
                    <a:pt x="43" y="0"/>
                  </a:lnTo>
                  <a:lnTo>
                    <a:pt x="0" y="37"/>
                  </a:lnTo>
                  <a:lnTo>
                    <a:pt x="49" y="2"/>
                  </a:lnTo>
                </a:path>
              </a:pathLst>
            </a:custGeom>
            <a:solidFill>
              <a:srgbClr val="000000"/>
            </a:solidFill>
            <a:ln w="12700" cap="rnd">
              <a:noFill/>
              <a:round/>
              <a:headEnd/>
              <a:tailEnd/>
            </a:ln>
          </p:spPr>
          <p:txBody>
            <a:bodyPr/>
            <a:lstStyle/>
            <a:p>
              <a:endParaRPr lang="en-US"/>
            </a:p>
          </p:txBody>
        </p:sp>
        <p:sp>
          <p:nvSpPr>
            <p:cNvPr id="59636" name="Freeform 243"/>
            <p:cNvSpPr>
              <a:spLocks/>
            </p:cNvSpPr>
            <p:nvPr/>
          </p:nvSpPr>
          <p:spPr bwMode="auto">
            <a:xfrm>
              <a:off x="4399" y="1679"/>
              <a:ext cx="847" cy="471"/>
            </a:xfrm>
            <a:custGeom>
              <a:avLst/>
              <a:gdLst>
                <a:gd name="T0" fmla="*/ 846 w 847"/>
                <a:gd name="T1" fmla="*/ 452 h 471"/>
                <a:gd name="T2" fmla="*/ 833 w 847"/>
                <a:gd name="T3" fmla="*/ 434 h 471"/>
                <a:gd name="T4" fmla="*/ 49 w 847"/>
                <a:gd name="T5" fmla="*/ 0 h 471"/>
                <a:gd name="T6" fmla="*/ 0 w 847"/>
                <a:gd name="T7" fmla="*/ 36 h 471"/>
                <a:gd name="T8" fmla="*/ 786 w 847"/>
                <a:gd name="T9" fmla="*/ 470 h 471"/>
                <a:gd name="T10" fmla="*/ 774 w 847"/>
                <a:gd name="T11" fmla="*/ 452 h 471"/>
                <a:gd name="T12" fmla="*/ 846 w 847"/>
                <a:gd name="T13" fmla="*/ 454 h 471"/>
                <a:gd name="T14" fmla="*/ 846 w 847"/>
                <a:gd name="T15" fmla="*/ 442 h 471"/>
                <a:gd name="T16" fmla="*/ 833 w 847"/>
                <a:gd name="T17" fmla="*/ 434 h 471"/>
                <a:gd name="T18" fmla="*/ 846 w 847"/>
                <a:gd name="T19" fmla="*/ 452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471"/>
                <a:gd name="T32" fmla="*/ 847 w 847"/>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471">
                  <a:moveTo>
                    <a:pt x="846" y="452"/>
                  </a:moveTo>
                  <a:lnTo>
                    <a:pt x="833" y="434"/>
                  </a:lnTo>
                  <a:lnTo>
                    <a:pt x="49" y="0"/>
                  </a:lnTo>
                  <a:lnTo>
                    <a:pt x="0" y="36"/>
                  </a:lnTo>
                  <a:lnTo>
                    <a:pt x="786" y="470"/>
                  </a:lnTo>
                  <a:lnTo>
                    <a:pt x="774" y="452"/>
                  </a:lnTo>
                  <a:lnTo>
                    <a:pt x="846" y="454"/>
                  </a:lnTo>
                  <a:lnTo>
                    <a:pt x="846" y="442"/>
                  </a:lnTo>
                  <a:lnTo>
                    <a:pt x="833" y="434"/>
                  </a:lnTo>
                  <a:lnTo>
                    <a:pt x="846" y="452"/>
                  </a:lnTo>
                </a:path>
              </a:pathLst>
            </a:custGeom>
            <a:solidFill>
              <a:srgbClr val="000000"/>
            </a:solidFill>
            <a:ln w="12700" cap="rnd">
              <a:noFill/>
              <a:round/>
              <a:headEnd/>
              <a:tailEnd/>
            </a:ln>
          </p:spPr>
          <p:txBody>
            <a:bodyPr/>
            <a:lstStyle/>
            <a:p>
              <a:endParaRPr lang="en-US"/>
            </a:p>
          </p:txBody>
        </p:sp>
        <p:sp>
          <p:nvSpPr>
            <p:cNvPr id="59637" name="Freeform 244"/>
            <p:cNvSpPr>
              <a:spLocks/>
            </p:cNvSpPr>
            <p:nvPr/>
          </p:nvSpPr>
          <p:spPr bwMode="auto">
            <a:xfrm>
              <a:off x="5184" y="2141"/>
              <a:ext cx="62" cy="33"/>
            </a:xfrm>
            <a:custGeom>
              <a:avLst/>
              <a:gdLst>
                <a:gd name="T0" fmla="*/ 61 w 62"/>
                <a:gd name="T1" fmla="*/ 32 h 33"/>
                <a:gd name="T2" fmla="*/ 61 w 62"/>
                <a:gd name="T3" fmla="*/ 31 h 33"/>
                <a:gd name="T4" fmla="*/ 61 w 62"/>
                <a:gd name="T5" fmla="*/ 0 h 33"/>
                <a:gd name="T6" fmla="*/ 2 w 62"/>
                <a:gd name="T7" fmla="*/ 0 h 33"/>
                <a:gd name="T8" fmla="*/ 0 w 62"/>
                <a:gd name="T9" fmla="*/ 31 h 33"/>
                <a:gd name="T10" fmla="*/ 0 w 62"/>
                <a:gd name="T11" fmla="*/ 28 h 33"/>
                <a:gd name="T12" fmla="*/ 61 w 62"/>
                <a:gd name="T13" fmla="*/ 32 h 33"/>
                <a:gd name="T14" fmla="*/ 0 60000 65536"/>
                <a:gd name="T15" fmla="*/ 0 60000 65536"/>
                <a:gd name="T16" fmla="*/ 0 60000 65536"/>
                <a:gd name="T17" fmla="*/ 0 60000 65536"/>
                <a:gd name="T18" fmla="*/ 0 60000 65536"/>
                <a:gd name="T19" fmla="*/ 0 60000 65536"/>
                <a:gd name="T20" fmla="*/ 0 60000 65536"/>
                <a:gd name="T21" fmla="*/ 0 w 62"/>
                <a:gd name="T22" fmla="*/ 0 h 33"/>
                <a:gd name="T23" fmla="*/ 62 w 6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3">
                  <a:moveTo>
                    <a:pt x="61" y="32"/>
                  </a:moveTo>
                  <a:lnTo>
                    <a:pt x="61" y="31"/>
                  </a:lnTo>
                  <a:lnTo>
                    <a:pt x="61" y="0"/>
                  </a:lnTo>
                  <a:lnTo>
                    <a:pt x="2" y="0"/>
                  </a:lnTo>
                  <a:lnTo>
                    <a:pt x="0" y="31"/>
                  </a:lnTo>
                  <a:lnTo>
                    <a:pt x="0" y="28"/>
                  </a:lnTo>
                  <a:lnTo>
                    <a:pt x="61" y="32"/>
                  </a:lnTo>
                </a:path>
              </a:pathLst>
            </a:custGeom>
            <a:solidFill>
              <a:srgbClr val="000000"/>
            </a:solidFill>
            <a:ln w="12700" cap="rnd">
              <a:noFill/>
              <a:round/>
              <a:headEnd/>
              <a:tailEnd/>
            </a:ln>
          </p:spPr>
          <p:txBody>
            <a:bodyPr/>
            <a:lstStyle/>
            <a:p>
              <a:endParaRPr lang="en-US"/>
            </a:p>
          </p:txBody>
        </p:sp>
        <p:sp>
          <p:nvSpPr>
            <p:cNvPr id="59638" name="Freeform 245"/>
            <p:cNvSpPr>
              <a:spLocks/>
            </p:cNvSpPr>
            <p:nvPr/>
          </p:nvSpPr>
          <p:spPr bwMode="auto">
            <a:xfrm>
              <a:off x="5181" y="2178"/>
              <a:ext cx="65" cy="14"/>
            </a:xfrm>
            <a:custGeom>
              <a:avLst/>
              <a:gdLst>
                <a:gd name="T0" fmla="*/ 60 w 65"/>
                <a:gd name="T1" fmla="*/ 13 h 14"/>
                <a:gd name="T2" fmla="*/ 62 w 65"/>
                <a:gd name="T3" fmla="*/ 8 h 14"/>
                <a:gd name="T4" fmla="*/ 64 w 65"/>
                <a:gd name="T5" fmla="*/ 3 h 14"/>
                <a:gd name="T6" fmla="*/ 2 w 65"/>
                <a:gd name="T7" fmla="*/ 0 h 14"/>
                <a:gd name="T8" fmla="*/ 0 w 65"/>
                <a:gd name="T9" fmla="*/ 5 h 14"/>
                <a:gd name="T10" fmla="*/ 4 w 65"/>
                <a:gd name="T11" fmla="*/ 0 h 14"/>
                <a:gd name="T12" fmla="*/ 60 w 65"/>
                <a:gd name="T13" fmla="*/ 13 h 14"/>
                <a:gd name="T14" fmla="*/ 62 w 65"/>
                <a:gd name="T15" fmla="*/ 10 h 14"/>
                <a:gd name="T16" fmla="*/ 62 w 65"/>
                <a:gd name="T17" fmla="*/ 8 h 14"/>
                <a:gd name="T18" fmla="*/ 60 w 65"/>
                <a:gd name="T19" fmla="*/ 1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
                <a:gd name="T32" fmla="*/ 65 w 6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
                  <a:moveTo>
                    <a:pt x="60" y="13"/>
                  </a:moveTo>
                  <a:lnTo>
                    <a:pt x="62" y="8"/>
                  </a:lnTo>
                  <a:lnTo>
                    <a:pt x="64" y="3"/>
                  </a:lnTo>
                  <a:lnTo>
                    <a:pt x="2" y="0"/>
                  </a:lnTo>
                  <a:lnTo>
                    <a:pt x="0" y="5"/>
                  </a:lnTo>
                  <a:lnTo>
                    <a:pt x="4" y="0"/>
                  </a:lnTo>
                  <a:lnTo>
                    <a:pt x="60" y="13"/>
                  </a:lnTo>
                  <a:lnTo>
                    <a:pt x="62" y="10"/>
                  </a:lnTo>
                  <a:lnTo>
                    <a:pt x="62" y="8"/>
                  </a:lnTo>
                  <a:lnTo>
                    <a:pt x="60" y="13"/>
                  </a:lnTo>
                </a:path>
              </a:pathLst>
            </a:custGeom>
            <a:solidFill>
              <a:srgbClr val="000000"/>
            </a:solidFill>
            <a:ln w="12700" cap="rnd">
              <a:noFill/>
              <a:round/>
              <a:headEnd/>
              <a:tailEnd/>
            </a:ln>
          </p:spPr>
          <p:txBody>
            <a:bodyPr/>
            <a:lstStyle/>
            <a:p>
              <a:endParaRPr lang="en-US"/>
            </a:p>
          </p:txBody>
        </p:sp>
        <p:sp>
          <p:nvSpPr>
            <p:cNvPr id="59639" name="Freeform 246"/>
            <p:cNvSpPr>
              <a:spLocks/>
            </p:cNvSpPr>
            <p:nvPr/>
          </p:nvSpPr>
          <p:spPr bwMode="auto">
            <a:xfrm>
              <a:off x="5176" y="2178"/>
              <a:ext cx="64" cy="34"/>
            </a:xfrm>
            <a:custGeom>
              <a:avLst/>
              <a:gdLst>
                <a:gd name="T0" fmla="*/ 44 w 64"/>
                <a:gd name="T1" fmla="*/ 33 h 34"/>
                <a:gd name="T2" fmla="*/ 53 w 64"/>
                <a:gd name="T3" fmla="*/ 27 h 34"/>
                <a:gd name="T4" fmla="*/ 63 w 64"/>
                <a:gd name="T5" fmla="*/ 18 h 34"/>
                <a:gd name="T6" fmla="*/ 8 w 64"/>
                <a:gd name="T7" fmla="*/ 0 h 34"/>
                <a:gd name="T8" fmla="*/ 0 w 64"/>
                <a:gd name="T9" fmla="*/ 9 h 34"/>
                <a:gd name="T10" fmla="*/ 8 w 64"/>
                <a:gd name="T11" fmla="*/ 4 h 34"/>
                <a:gd name="T12" fmla="*/ 44 w 64"/>
                <a:gd name="T13" fmla="*/ 33 h 34"/>
                <a:gd name="T14" fmla="*/ 50 w 64"/>
                <a:gd name="T15" fmla="*/ 30 h 34"/>
                <a:gd name="T16" fmla="*/ 53 w 64"/>
                <a:gd name="T17" fmla="*/ 27 h 34"/>
                <a:gd name="T18" fmla="*/ 44 w 64"/>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4"/>
                <a:gd name="T32" fmla="*/ 64 w 6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4">
                  <a:moveTo>
                    <a:pt x="44" y="33"/>
                  </a:moveTo>
                  <a:lnTo>
                    <a:pt x="53" y="27"/>
                  </a:lnTo>
                  <a:lnTo>
                    <a:pt x="63" y="18"/>
                  </a:lnTo>
                  <a:lnTo>
                    <a:pt x="8" y="0"/>
                  </a:lnTo>
                  <a:lnTo>
                    <a:pt x="0" y="9"/>
                  </a:lnTo>
                  <a:lnTo>
                    <a:pt x="8" y="4"/>
                  </a:lnTo>
                  <a:lnTo>
                    <a:pt x="44" y="33"/>
                  </a:lnTo>
                  <a:lnTo>
                    <a:pt x="50" y="30"/>
                  </a:lnTo>
                  <a:lnTo>
                    <a:pt x="53" y="27"/>
                  </a:lnTo>
                  <a:lnTo>
                    <a:pt x="44" y="33"/>
                  </a:lnTo>
                </a:path>
              </a:pathLst>
            </a:custGeom>
            <a:solidFill>
              <a:srgbClr val="000000"/>
            </a:solidFill>
            <a:ln w="12700" cap="rnd">
              <a:noFill/>
              <a:round/>
              <a:headEnd/>
              <a:tailEnd/>
            </a:ln>
          </p:spPr>
          <p:txBody>
            <a:bodyPr/>
            <a:lstStyle/>
            <a:p>
              <a:endParaRPr lang="en-US"/>
            </a:p>
          </p:txBody>
        </p:sp>
        <p:sp>
          <p:nvSpPr>
            <p:cNvPr id="59640" name="Freeform 247"/>
            <p:cNvSpPr>
              <a:spLocks/>
            </p:cNvSpPr>
            <p:nvPr/>
          </p:nvSpPr>
          <p:spPr bwMode="auto">
            <a:xfrm>
              <a:off x="5168" y="2183"/>
              <a:ext cx="49" cy="39"/>
            </a:xfrm>
            <a:custGeom>
              <a:avLst/>
              <a:gdLst>
                <a:gd name="T0" fmla="*/ 32 w 49"/>
                <a:gd name="T1" fmla="*/ 38 h 39"/>
                <a:gd name="T2" fmla="*/ 34 w 49"/>
                <a:gd name="T3" fmla="*/ 38 h 39"/>
                <a:gd name="T4" fmla="*/ 48 w 49"/>
                <a:gd name="T5" fmla="*/ 30 h 39"/>
                <a:gd name="T6" fmla="*/ 14 w 49"/>
                <a:gd name="T7" fmla="*/ 0 h 39"/>
                <a:gd name="T8" fmla="*/ 0 w 49"/>
                <a:gd name="T9" fmla="*/ 8 h 39"/>
                <a:gd name="T10" fmla="*/ 2 w 49"/>
                <a:gd name="T11" fmla="*/ 7 h 39"/>
                <a:gd name="T12" fmla="*/ 32 w 49"/>
                <a:gd name="T13" fmla="*/ 38 h 39"/>
                <a:gd name="T14" fmla="*/ 0 60000 65536"/>
                <a:gd name="T15" fmla="*/ 0 60000 65536"/>
                <a:gd name="T16" fmla="*/ 0 60000 65536"/>
                <a:gd name="T17" fmla="*/ 0 60000 65536"/>
                <a:gd name="T18" fmla="*/ 0 60000 65536"/>
                <a:gd name="T19" fmla="*/ 0 60000 65536"/>
                <a:gd name="T20" fmla="*/ 0 60000 65536"/>
                <a:gd name="T21" fmla="*/ 0 w 49"/>
                <a:gd name="T22" fmla="*/ 0 h 39"/>
                <a:gd name="T23" fmla="*/ 49 w 4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9">
                  <a:moveTo>
                    <a:pt x="32" y="38"/>
                  </a:moveTo>
                  <a:lnTo>
                    <a:pt x="34" y="38"/>
                  </a:lnTo>
                  <a:lnTo>
                    <a:pt x="48" y="30"/>
                  </a:lnTo>
                  <a:lnTo>
                    <a:pt x="14" y="0"/>
                  </a:lnTo>
                  <a:lnTo>
                    <a:pt x="0" y="8"/>
                  </a:lnTo>
                  <a:lnTo>
                    <a:pt x="2" y="7"/>
                  </a:lnTo>
                  <a:lnTo>
                    <a:pt x="32" y="38"/>
                  </a:lnTo>
                </a:path>
              </a:pathLst>
            </a:custGeom>
            <a:solidFill>
              <a:srgbClr val="000000"/>
            </a:solidFill>
            <a:ln w="12700" cap="rnd">
              <a:noFill/>
              <a:round/>
              <a:headEnd/>
              <a:tailEnd/>
            </a:ln>
          </p:spPr>
          <p:txBody>
            <a:bodyPr/>
            <a:lstStyle/>
            <a:p>
              <a:endParaRPr lang="en-US"/>
            </a:p>
          </p:txBody>
        </p:sp>
        <p:sp>
          <p:nvSpPr>
            <p:cNvPr id="59641" name="Freeform 248"/>
            <p:cNvSpPr>
              <a:spLocks/>
            </p:cNvSpPr>
            <p:nvPr/>
          </p:nvSpPr>
          <p:spPr bwMode="auto">
            <a:xfrm>
              <a:off x="4499" y="2191"/>
              <a:ext cx="697" cy="291"/>
            </a:xfrm>
            <a:custGeom>
              <a:avLst/>
              <a:gdLst>
                <a:gd name="T0" fmla="*/ 39 w 697"/>
                <a:gd name="T1" fmla="*/ 290 h 291"/>
                <a:gd name="T2" fmla="*/ 39 w 697"/>
                <a:gd name="T3" fmla="*/ 290 h 291"/>
                <a:gd name="T4" fmla="*/ 696 w 697"/>
                <a:gd name="T5" fmla="*/ 39 h 291"/>
                <a:gd name="T6" fmla="*/ 657 w 697"/>
                <a:gd name="T7" fmla="*/ 0 h 291"/>
                <a:gd name="T8" fmla="*/ 0 w 697"/>
                <a:gd name="T9" fmla="*/ 251 h 291"/>
                <a:gd name="T10" fmla="*/ 39 w 697"/>
                <a:gd name="T11" fmla="*/ 290 h 291"/>
                <a:gd name="T12" fmla="*/ 0 60000 65536"/>
                <a:gd name="T13" fmla="*/ 0 60000 65536"/>
                <a:gd name="T14" fmla="*/ 0 60000 65536"/>
                <a:gd name="T15" fmla="*/ 0 60000 65536"/>
                <a:gd name="T16" fmla="*/ 0 60000 65536"/>
                <a:gd name="T17" fmla="*/ 0 60000 65536"/>
                <a:gd name="T18" fmla="*/ 0 w 697"/>
                <a:gd name="T19" fmla="*/ 0 h 291"/>
                <a:gd name="T20" fmla="*/ 697 w 697"/>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697" h="291">
                  <a:moveTo>
                    <a:pt x="39" y="290"/>
                  </a:moveTo>
                  <a:lnTo>
                    <a:pt x="39" y="290"/>
                  </a:lnTo>
                  <a:lnTo>
                    <a:pt x="696" y="39"/>
                  </a:lnTo>
                  <a:lnTo>
                    <a:pt x="657" y="0"/>
                  </a:lnTo>
                  <a:lnTo>
                    <a:pt x="0" y="251"/>
                  </a:lnTo>
                  <a:lnTo>
                    <a:pt x="39" y="290"/>
                  </a:lnTo>
                </a:path>
              </a:pathLst>
            </a:custGeom>
            <a:solidFill>
              <a:srgbClr val="000000"/>
            </a:solidFill>
            <a:ln w="12700" cap="rnd">
              <a:noFill/>
              <a:round/>
              <a:headEnd/>
              <a:tailEnd/>
            </a:ln>
          </p:spPr>
          <p:txBody>
            <a:bodyPr/>
            <a:lstStyle/>
            <a:p>
              <a:endParaRPr lang="en-US"/>
            </a:p>
          </p:txBody>
        </p:sp>
        <p:sp>
          <p:nvSpPr>
            <p:cNvPr id="59642" name="Freeform 249"/>
            <p:cNvSpPr>
              <a:spLocks/>
            </p:cNvSpPr>
            <p:nvPr/>
          </p:nvSpPr>
          <p:spPr bwMode="auto">
            <a:xfrm>
              <a:off x="4486" y="2451"/>
              <a:ext cx="38" cy="41"/>
            </a:xfrm>
            <a:custGeom>
              <a:avLst/>
              <a:gdLst>
                <a:gd name="T0" fmla="*/ 17 w 38"/>
                <a:gd name="T1" fmla="*/ 40 h 41"/>
                <a:gd name="T2" fmla="*/ 28 w 38"/>
                <a:gd name="T3" fmla="*/ 37 h 41"/>
                <a:gd name="T4" fmla="*/ 37 w 38"/>
                <a:gd name="T5" fmla="*/ 32 h 41"/>
                <a:gd name="T6" fmla="*/ 9 w 38"/>
                <a:gd name="T7" fmla="*/ 0 h 41"/>
                <a:gd name="T8" fmla="*/ 0 w 38"/>
                <a:gd name="T9" fmla="*/ 4 h 41"/>
                <a:gd name="T10" fmla="*/ 9 w 38"/>
                <a:gd name="T11" fmla="*/ 1 h 41"/>
                <a:gd name="T12" fmla="*/ 17 w 38"/>
                <a:gd name="T13" fmla="*/ 40 h 41"/>
                <a:gd name="T14" fmla="*/ 22 w 38"/>
                <a:gd name="T15" fmla="*/ 39 h 41"/>
                <a:gd name="T16" fmla="*/ 28 w 38"/>
                <a:gd name="T17" fmla="*/ 37 h 41"/>
                <a:gd name="T18" fmla="*/ 17 w 38"/>
                <a:gd name="T19" fmla="*/ 4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17" y="40"/>
                  </a:moveTo>
                  <a:lnTo>
                    <a:pt x="28" y="37"/>
                  </a:lnTo>
                  <a:lnTo>
                    <a:pt x="37" y="32"/>
                  </a:lnTo>
                  <a:lnTo>
                    <a:pt x="9" y="0"/>
                  </a:lnTo>
                  <a:lnTo>
                    <a:pt x="0" y="4"/>
                  </a:lnTo>
                  <a:lnTo>
                    <a:pt x="9" y="1"/>
                  </a:lnTo>
                  <a:lnTo>
                    <a:pt x="17" y="40"/>
                  </a:lnTo>
                  <a:lnTo>
                    <a:pt x="22" y="39"/>
                  </a:lnTo>
                  <a:lnTo>
                    <a:pt x="28" y="37"/>
                  </a:lnTo>
                  <a:lnTo>
                    <a:pt x="17" y="40"/>
                  </a:lnTo>
                </a:path>
              </a:pathLst>
            </a:custGeom>
            <a:solidFill>
              <a:srgbClr val="000000"/>
            </a:solidFill>
            <a:ln w="12700" cap="rnd">
              <a:noFill/>
              <a:round/>
              <a:headEnd/>
              <a:tailEnd/>
            </a:ln>
          </p:spPr>
          <p:txBody>
            <a:bodyPr/>
            <a:lstStyle/>
            <a:p>
              <a:endParaRPr lang="en-US"/>
            </a:p>
          </p:txBody>
        </p:sp>
        <p:sp>
          <p:nvSpPr>
            <p:cNvPr id="59643" name="Freeform 250"/>
            <p:cNvSpPr>
              <a:spLocks/>
            </p:cNvSpPr>
            <p:nvPr/>
          </p:nvSpPr>
          <p:spPr bwMode="auto">
            <a:xfrm>
              <a:off x="4475" y="2452"/>
              <a:ext cx="20" cy="41"/>
            </a:xfrm>
            <a:custGeom>
              <a:avLst/>
              <a:gdLst>
                <a:gd name="T0" fmla="*/ 0 w 20"/>
                <a:gd name="T1" fmla="*/ 40 h 41"/>
                <a:gd name="T2" fmla="*/ 7 w 20"/>
                <a:gd name="T3" fmla="*/ 40 h 41"/>
                <a:gd name="T4" fmla="*/ 19 w 20"/>
                <a:gd name="T5" fmla="*/ 39 h 41"/>
                <a:gd name="T6" fmla="*/ 13 w 20"/>
                <a:gd name="T7" fmla="*/ 0 h 41"/>
                <a:gd name="T8" fmla="*/ 1 w 20"/>
                <a:gd name="T9" fmla="*/ 1 h 41"/>
                <a:gd name="T10" fmla="*/ 9 w 20"/>
                <a:gd name="T11" fmla="*/ 1 h 41"/>
                <a:gd name="T12" fmla="*/ 0 w 20"/>
                <a:gd name="T13" fmla="*/ 39 h 41"/>
                <a:gd name="T14" fmla="*/ 3 w 20"/>
                <a:gd name="T15" fmla="*/ 40 h 41"/>
                <a:gd name="T16" fmla="*/ 7 w 20"/>
                <a:gd name="T17" fmla="*/ 40 h 41"/>
                <a:gd name="T18" fmla="*/ 0 w 20"/>
                <a:gd name="T19" fmla="*/ 4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1"/>
                <a:gd name="T32" fmla="*/ 20 w 2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1">
                  <a:moveTo>
                    <a:pt x="0" y="40"/>
                  </a:moveTo>
                  <a:lnTo>
                    <a:pt x="7" y="40"/>
                  </a:lnTo>
                  <a:lnTo>
                    <a:pt x="19" y="39"/>
                  </a:lnTo>
                  <a:lnTo>
                    <a:pt x="13" y="0"/>
                  </a:lnTo>
                  <a:lnTo>
                    <a:pt x="1" y="1"/>
                  </a:lnTo>
                  <a:lnTo>
                    <a:pt x="9" y="1"/>
                  </a:lnTo>
                  <a:lnTo>
                    <a:pt x="0" y="39"/>
                  </a:lnTo>
                  <a:lnTo>
                    <a:pt x="3" y="40"/>
                  </a:lnTo>
                  <a:lnTo>
                    <a:pt x="7" y="40"/>
                  </a:lnTo>
                  <a:lnTo>
                    <a:pt x="0" y="40"/>
                  </a:lnTo>
                </a:path>
              </a:pathLst>
            </a:custGeom>
            <a:solidFill>
              <a:srgbClr val="000000"/>
            </a:solidFill>
            <a:ln w="12700" cap="rnd">
              <a:noFill/>
              <a:round/>
              <a:headEnd/>
              <a:tailEnd/>
            </a:ln>
          </p:spPr>
          <p:txBody>
            <a:bodyPr/>
            <a:lstStyle/>
            <a:p>
              <a:endParaRPr lang="en-US"/>
            </a:p>
          </p:txBody>
        </p:sp>
        <p:sp>
          <p:nvSpPr>
            <p:cNvPr id="59644" name="Freeform 251"/>
            <p:cNvSpPr>
              <a:spLocks/>
            </p:cNvSpPr>
            <p:nvPr/>
          </p:nvSpPr>
          <p:spPr bwMode="auto">
            <a:xfrm>
              <a:off x="4436" y="2451"/>
              <a:ext cx="40" cy="42"/>
            </a:xfrm>
            <a:custGeom>
              <a:avLst/>
              <a:gdLst>
                <a:gd name="T0" fmla="*/ 0 w 40"/>
                <a:gd name="T1" fmla="*/ 34 h 42"/>
                <a:gd name="T2" fmla="*/ 11 w 40"/>
                <a:gd name="T3" fmla="*/ 38 h 42"/>
                <a:gd name="T4" fmla="*/ 28 w 40"/>
                <a:gd name="T5" fmla="*/ 41 h 42"/>
                <a:gd name="T6" fmla="*/ 39 w 40"/>
                <a:gd name="T7" fmla="*/ 3 h 42"/>
                <a:gd name="T8" fmla="*/ 22 w 40"/>
                <a:gd name="T9" fmla="*/ 0 h 42"/>
                <a:gd name="T10" fmla="*/ 35 w 40"/>
                <a:gd name="T11" fmla="*/ 5 h 42"/>
                <a:gd name="T12" fmla="*/ 0 w 40"/>
                <a:gd name="T13" fmla="*/ 34 h 42"/>
                <a:gd name="T14" fmla="*/ 6 w 40"/>
                <a:gd name="T15" fmla="*/ 37 h 42"/>
                <a:gd name="T16" fmla="*/ 11 w 40"/>
                <a:gd name="T17" fmla="*/ 38 h 42"/>
                <a:gd name="T18" fmla="*/ 0 w 40"/>
                <a:gd name="T19" fmla="*/ 34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2"/>
                <a:gd name="T32" fmla="*/ 40 w 4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2">
                  <a:moveTo>
                    <a:pt x="0" y="34"/>
                  </a:moveTo>
                  <a:lnTo>
                    <a:pt x="11" y="38"/>
                  </a:lnTo>
                  <a:lnTo>
                    <a:pt x="28" y="41"/>
                  </a:lnTo>
                  <a:lnTo>
                    <a:pt x="39" y="3"/>
                  </a:lnTo>
                  <a:lnTo>
                    <a:pt x="22" y="0"/>
                  </a:lnTo>
                  <a:lnTo>
                    <a:pt x="35" y="5"/>
                  </a:lnTo>
                  <a:lnTo>
                    <a:pt x="0" y="34"/>
                  </a:lnTo>
                  <a:lnTo>
                    <a:pt x="6" y="37"/>
                  </a:lnTo>
                  <a:lnTo>
                    <a:pt x="11" y="38"/>
                  </a:lnTo>
                  <a:lnTo>
                    <a:pt x="0" y="34"/>
                  </a:lnTo>
                </a:path>
              </a:pathLst>
            </a:custGeom>
            <a:solidFill>
              <a:srgbClr val="000000"/>
            </a:solidFill>
            <a:ln w="12700" cap="rnd">
              <a:noFill/>
              <a:round/>
              <a:headEnd/>
              <a:tailEnd/>
            </a:ln>
          </p:spPr>
          <p:txBody>
            <a:bodyPr/>
            <a:lstStyle/>
            <a:p>
              <a:endParaRPr lang="en-US"/>
            </a:p>
          </p:txBody>
        </p:sp>
        <p:sp>
          <p:nvSpPr>
            <p:cNvPr id="59645" name="Freeform 252"/>
            <p:cNvSpPr>
              <a:spLocks/>
            </p:cNvSpPr>
            <p:nvPr/>
          </p:nvSpPr>
          <p:spPr bwMode="auto">
            <a:xfrm>
              <a:off x="4415" y="2447"/>
              <a:ext cx="56" cy="38"/>
            </a:xfrm>
            <a:custGeom>
              <a:avLst/>
              <a:gdLst>
                <a:gd name="T0" fmla="*/ 0 w 56"/>
                <a:gd name="T1" fmla="*/ 28 h 38"/>
                <a:gd name="T2" fmla="*/ 2 w 56"/>
                <a:gd name="T3" fmla="*/ 29 h 38"/>
                <a:gd name="T4" fmla="*/ 16 w 56"/>
                <a:gd name="T5" fmla="*/ 37 h 38"/>
                <a:gd name="T6" fmla="*/ 55 w 56"/>
                <a:gd name="T7" fmla="*/ 8 h 38"/>
                <a:gd name="T8" fmla="*/ 41 w 56"/>
                <a:gd name="T9" fmla="*/ 0 h 38"/>
                <a:gd name="T10" fmla="*/ 43 w 56"/>
                <a:gd name="T11" fmla="*/ 1 h 38"/>
                <a:gd name="T12" fmla="*/ 0 w 56"/>
                <a:gd name="T13" fmla="*/ 28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0" y="28"/>
                  </a:moveTo>
                  <a:lnTo>
                    <a:pt x="2" y="29"/>
                  </a:lnTo>
                  <a:lnTo>
                    <a:pt x="16" y="37"/>
                  </a:lnTo>
                  <a:lnTo>
                    <a:pt x="55" y="8"/>
                  </a:lnTo>
                  <a:lnTo>
                    <a:pt x="41" y="0"/>
                  </a:lnTo>
                  <a:lnTo>
                    <a:pt x="43" y="1"/>
                  </a:lnTo>
                  <a:lnTo>
                    <a:pt x="0" y="28"/>
                  </a:lnTo>
                </a:path>
              </a:pathLst>
            </a:custGeom>
            <a:solidFill>
              <a:srgbClr val="000000"/>
            </a:solidFill>
            <a:ln w="12700" cap="rnd">
              <a:noFill/>
              <a:round/>
              <a:headEnd/>
              <a:tailEnd/>
            </a:ln>
          </p:spPr>
          <p:txBody>
            <a:bodyPr/>
            <a:lstStyle/>
            <a:p>
              <a:endParaRPr lang="en-US"/>
            </a:p>
          </p:txBody>
        </p:sp>
        <p:sp>
          <p:nvSpPr>
            <p:cNvPr id="59646" name="Freeform 253"/>
            <p:cNvSpPr>
              <a:spLocks/>
            </p:cNvSpPr>
            <p:nvPr/>
          </p:nvSpPr>
          <p:spPr bwMode="auto">
            <a:xfrm>
              <a:off x="3400" y="1808"/>
              <a:ext cx="1055" cy="665"/>
            </a:xfrm>
            <a:custGeom>
              <a:avLst/>
              <a:gdLst>
                <a:gd name="T0" fmla="*/ 0 w 1055"/>
                <a:gd name="T1" fmla="*/ 25 h 665"/>
                <a:gd name="T2" fmla="*/ 8 w 1055"/>
                <a:gd name="T3" fmla="*/ 33 h 665"/>
                <a:gd name="T4" fmla="*/ 999 w 1055"/>
                <a:gd name="T5" fmla="*/ 664 h 665"/>
                <a:gd name="T6" fmla="*/ 1054 w 1055"/>
                <a:gd name="T7" fmla="*/ 631 h 665"/>
                <a:gd name="T8" fmla="*/ 62 w 1055"/>
                <a:gd name="T9" fmla="*/ 0 h 665"/>
                <a:gd name="T10" fmla="*/ 73 w 1055"/>
                <a:gd name="T11" fmla="*/ 8 h 665"/>
                <a:gd name="T12" fmla="*/ 0 w 1055"/>
                <a:gd name="T13" fmla="*/ 25 h 665"/>
                <a:gd name="T14" fmla="*/ 3 w 1055"/>
                <a:gd name="T15" fmla="*/ 30 h 665"/>
                <a:gd name="T16" fmla="*/ 8 w 1055"/>
                <a:gd name="T17" fmla="*/ 33 h 665"/>
                <a:gd name="T18" fmla="*/ 0 w 1055"/>
                <a:gd name="T19" fmla="*/ 25 h 6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5"/>
                <a:gd name="T31" fmla="*/ 0 h 665"/>
                <a:gd name="T32" fmla="*/ 1055 w 1055"/>
                <a:gd name="T33" fmla="*/ 665 h 6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5" h="665">
                  <a:moveTo>
                    <a:pt x="0" y="25"/>
                  </a:moveTo>
                  <a:lnTo>
                    <a:pt x="8" y="33"/>
                  </a:lnTo>
                  <a:lnTo>
                    <a:pt x="999" y="664"/>
                  </a:lnTo>
                  <a:lnTo>
                    <a:pt x="1054" y="631"/>
                  </a:lnTo>
                  <a:lnTo>
                    <a:pt x="62" y="0"/>
                  </a:lnTo>
                  <a:lnTo>
                    <a:pt x="73" y="8"/>
                  </a:lnTo>
                  <a:lnTo>
                    <a:pt x="0" y="25"/>
                  </a:lnTo>
                  <a:lnTo>
                    <a:pt x="3" y="30"/>
                  </a:lnTo>
                  <a:lnTo>
                    <a:pt x="8" y="33"/>
                  </a:lnTo>
                  <a:lnTo>
                    <a:pt x="0" y="25"/>
                  </a:lnTo>
                </a:path>
              </a:pathLst>
            </a:custGeom>
            <a:solidFill>
              <a:srgbClr val="000000"/>
            </a:solidFill>
            <a:ln w="12700" cap="rnd">
              <a:noFill/>
              <a:round/>
              <a:headEnd/>
              <a:tailEnd/>
            </a:ln>
          </p:spPr>
          <p:txBody>
            <a:bodyPr/>
            <a:lstStyle/>
            <a:p>
              <a:endParaRPr lang="en-US"/>
            </a:p>
          </p:txBody>
        </p:sp>
        <p:sp>
          <p:nvSpPr>
            <p:cNvPr id="59647" name="Freeform 254"/>
            <p:cNvSpPr>
              <a:spLocks/>
            </p:cNvSpPr>
            <p:nvPr/>
          </p:nvSpPr>
          <p:spPr bwMode="auto">
            <a:xfrm>
              <a:off x="3360" y="1746"/>
              <a:ext cx="99" cy="78"/>
            </a:xfrm>
            <a:custGeom>
              <a:avLst/>
              <a:gdLst>
                <a:gd name="T0" fmla="*/ 0 w 99"/>
                <a:gd name="T1" fmla="*/ 7 h 78"/>
                <a:gd name="T2" fmla="*/ 0 w 99"/>
                <a:gd name="T3" fmla="*/ 15 h 78"/>
                <a:gd name="T4" fmla="*/ 34 w 99"/>
                <a:gd name="T5" fmla="*/ 77 h 78"/>
                <a:gd name="T6" fmla="*/ 98 w 99"/>
                <a:gd name="T7" fmla="*/ 62 h 78"/>
                <a:gd name="T8" fmla="*/ 64 w 99"/>
                <a:gd name="T9" fmla="*/ 0 h 78"/>
                <a:gd name="T10" fmla="*/ 66 w 99"/>
                <a:gd name="T11" fmla="*/ 7 h 78"/>
                <a:gd name="T12" fmla="*/ 0 w 99"/>
                <a:gd name="T13" fmla="*/ 7 h 78"/>
                <a:gd name="T14" fmla="*/ 0 w 99"/>
                <a:gd name="T15" fmla="*/ 10 h 78"/>
                <a:gd name="T16" fmla="*/ 0 w 99"/>
                <a:gd name="T17" fmla="*/ 15 h 78"/>
                <a:gd name="T18" fmla="*/ 0 w 99"/>
                <a:gd name="T19" fmla="*/ 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78"/>
                <a:gd name="T32" fmla="*/ 99 w 9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78">
                  <a:moveTo>
                    <a:pt x="0" y="7"/>
                  </a:moveTo>
                  <a:lnTo>
                    <a:pt x="0" y="15"/>
                  </a:lnTo>
                  <a:lnTo>
                    <a:pt x="34" y="77"/>
                  </a:lnTo>
                  <a:lnTo>
                    <a:pt x="98" y="62"/>
                  </a:lnTo>
                  <a:lnTo>
                    <a:pt x="64" y="0"/>
                  </a:lnTo>
                  <a:lnTo>
                    <a:pt x="66" y="7"/>
                  </a:lnTo>
                  <a:lnTo>
                    <a:pt x="0" y="7"/>
                  </a:lnTo>
                  <a:lnTo>
                    <a:pt x="0" y="10"/>
                  </a:lnTo>
                  <a:lnTo>
                    <a:pt x="0" y="15"/>
                  </a:lnTo>
                  <a:lnTo>
                    <a:pt x="0" y="7"/>
                  </a:lnTo>
                </a:path>
              </a:pathLst>
            </a:custGeom>
            <a:solidFill>
              <a:srgbClr val="000000"/>
            </a:solidFill>
            <a:ln w="12700" cap="rnd">
              <a:noFill/>
              <a:round/>
              <a:headEnd/>
              <a:tailEnd/>
            </a:ln>
          </p:spPr>
          <p:txBody>
            <a:bodyPr/>
            <a:lstStyle/>
            <a:p>
              <a:endParaRPr lang="en-US"/>
            </a:p>
          </p:txBody>
        </p:sp>
        <p:sp>
          <p:nvSpPr>
            <p:cNvPr id="59648" name="Freeform 255"/>
            <p:cNvSpPr>
              <a:spLocks/>
            </p:cNvSpPr>
            <p:nvPr/>
          </p:nvSpPr>
          <p:spPr bwMode="auto">
            <a:xfrm>
              <a:off x="3360" y="1739"/>
              <a:ext cx="62" cy="10"/>
            </a:xfrm>
            <a:custGeom>
              <a:avLst/>
              <a:gdLst>
                <a:gd name="T0" fmla="*/ 2 w 62"/>
                <a:gd name="T1" fmla="*/ 0 h 10"/>
                <a:gd name="T2" fmla="*/ 0 w 62"/>
                <a:gd name="T3" fmla="*/ 5 h 10"/>
                <a:gd name="T4" fmla="*/ 0 w 62"/>
                <a:gd name="T5" fmla="*/ 7 h 10"/>
                <a:gd name="T6" fmla="*/ 61 w 62"/>
                <a:gd name="T7" fmla="*/ 7 h 10"/>
                <a:gd name="T8" fmla="*/ 61 w 62"/>
                <a:gd name="T9" fmla="*/ 5 h 10"/>
                <a:gd name="T10" fmla="*/ 59 w 62"/>
                <a:gd name="T11" fmla="*/ 9 h 10"/>
                <a:gd name="T12" fmla="*/ 2 w 62"/>
                <a:gd name="T13" fmla="*/ 0 h 10"/>
                <a:gd name="T14" fmla="*/ 0 w 62"/>
                <a:gd name="T15" fmla="*/ 2 h 10"/>
                <a:gd name="T16" fmla="*/ 0 w 62"/>
                <a:gd name="T17" fmla="*/ 5 h 10"/>
                <a:gd name="T18" fmla="*/ 2 w 6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0"/>
                <a:gd name="T32" fmla="*/ 62 w 6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0">
                  <a:moveTo>
                    <a:pt x="2" y="0"/>
                  </a:moveTo>
                  <a:lnTo>
                    <a:pt x="0" y="5"/>
                  </a:lnTo>
                  <a:lnTo>
                    <a:pt x="0" y="7"/>
                  </a:lnTo>
                  <a:lnTo>
                    <a:pt x="61" y="7"/>
                  </a:lnTo>
                  <a:lnTo>
                    <a:pt x="61" y="5"/>
                  </a:lnTo>
                  <a:lnTo>
                    <a:pt x="59" y="9"/>
                  </a:lnTo>
                  <a:lnTo>
                    <a:pt x="2" y="0"/>
                  </a:lnTo>
                  <a:lnTo>
                    <a:pt x="0" y="2"/>
                  </a:lnTo>
                  <a:lnTo>
                    <a:pt x="0" y="5"/>
                  </a:lnTo>
                  <a:lnTo>
                    <a:pt x="2" y="0"/>
                  </a:lnTo>
                </a:path>
              </a:pathLst>
            </a:custGeom>
            <a:solidFill>
              <a:srgbClr val="000000"/>
            </a:solidFill>
            <a:ln w="12700" cap="rnd">
              <a:noFill/>
              <a:round/>
              <a:headEnd/>
              <a:tailEnd/>
            </a:ln>
          </p:spPr>
          <p:txBody>
            <a:bodyPr/>
            <a:lstStyle/>
            <a:p>
              <a:endParaRPr lang="en-US"/>
            </a:p>
          </p:txBody>
        </p:sp>
        <p:sp>
          <p:nvSpPr>
            <p:cNvPr id="59649" name="Freeform 256"/>
            <p:cNvSpPr>
              <a:spLocks/>
            </p:cNvSpPr>
            <p:nvPr/>
          </p:nvSpPr>
          <p:spPr bwMode="auto">
            <a:xfrm>
              <a:off x="3363" y="1721"/>
              <a:ext cx="59" cy="36"/>
            </a:xfrm>
            <a:custGeom>
              <a:avLst/>
              <a:gdLst>
                <a:gd name="T0" fmla="*/ 19 w 59"/>
                <a:gd name="T1" fmla="*/ 0 h 36"/>
                <a:gd name="T2" fmla="*/ 2 w 59"/>
                <a:gd name="T3" fmla="*/ 12 h 36"/>
                <a:gd name="T4" fmla="*/ 0 w 59"/>
                <a:gd name="T5" fmla="*/ 14 h 36"/>
                <a:gd name="T6" fmla="*/ 56 w 59"/>
                <a:gd name="T7" fmla="*/ 29 h 36"/>
                <a:gd name="T8" fmla="*/ 58 w 59"/>
                <a:gd name="T9" fmla="*/ 25 h 36"/>
                <a:gd name="T10" fmla="*/ 41 w 59"/>
                <a:gd name="T11" fmla="*/ 35 h 36"/>
                <a:gd name="T12" fmla="*/ 19 w 59"/>
                <a:gd name="T13" fmla="*/ 0 h 36"/>
                <a:gd name="T14" fmla="*/ 8 w 59"/>
                <a:gd name="T15" fmla="*/ 4 h 36"/>
                <a:gd name="T16" fmla="*/ 2 w 59"/>
                <a:gd name="T17" fmla="*/ 12 h 36"/>
                <a:gd name="T18" fmla="*/ 19 w 5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6"/>
                <a:gd name="T32" fmla="*/ 59 w 5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6">
                  <a:moveTo>
                    <a:pt x="19" y="0"/>
                  </a:moveTo>
                  <a:lnTo>
                    <a:pt x="2" y="12"/>
                  </a:lnTo>
                  <a:lnTo>
                    <a:pt x="0" y="14"/>
                  </a:lnTo>
                  <a:lnTo>
                    <a:pt x="56" y="29"/>
                  </a:lnTo>
                  <a:lnTo>
                    <a:pt x="58" y="25"/>
                  </a:lnTo>
                  <a:lnTo>
                    <a:pt x="41" y="35"/>
                  </a:lnTo>
                  <a:lnTo>
                    <a:pt x="19" y="0"/>
                  </a:lnTo>
                  <a:lnTo>
                    <a:pt x="8" y="4"/>
                  </a:lnTo>
                  <a:lnTo>
                    <a:pt x="2" y="12"/>
                  </a:lnTo>
                  <a:lnTo>
                    <a:pt x="19" y="0"/>
                  </a:lnTo>
                </a:path>
              </a:pathLst>
            </a:custGeom>
            <a:solidFill>
              <a:srgbClr val="000000"/>
            </a:solidFill>
            <a:ln w="12700" cap="rnd">
              <a:noFill/>
              <a:round/>
              <a:headEnd/>
              <a:tailEnd/>
            </a:ln>
          </p:spPr>
          <p:txBody>
            <a:bodyPr/>
            <a:lstStyle/>
            <a:p>
              <a:endParaRPr lang="en-US"/>
            </a:p>
          </p:txBody>
        </p:sp>
        <p:sp>
          <p:nvSpPr>
            <p:cNvPr id="59650" name="Freeform 257"/>
            <p:cNvSpPr>
              <a:spLocks/>
            </p:cNvSpPr>
            <p:nvPr/>
          </p:nvSpPr>
          <p:spPr bwMode="auto">
            <a:xfrm>
              <a:off x="3387" y="1719"/>
              <a:ext cx="27" cy="38"/>
            </a:xfrm>
            <a:custGeom>
              <a:avLst/>
              <a:gdLst>
                <a:gd name="T0" fmla="*/ 5 w 27"/>
                <a:gd name="T1" fmla="*/ 0 h 38"/>
                <a:gd name="T2" fmla="*/ 7 w 27"/>
                <a:gd name="T3" fmla="*/ 0 h 38"/>
                <a:gd name="T4" fmla="*/ 0 w 27"/>
                <a:gd name="T5" fmla="*/ 1 h 38"/>
                <a:gd name="T6" fmla="*/ 18 w 27"/>
                <a:gd name="T7" fmla="*/ 37 h 38"/>
                <a:gd name="T8" fmla="*/ 24 w 27"/>
                <a:gd name="T9" fmla="*/ 34 h 38"/>
                <a:gd name="T10" fmla="*/ 26 w 27"/>
                <a:gd name="T11" fmla="*/ 34 h 38"/>
                <a:gd name="T12" fmla="*/ 5 w 27"/>
                <a:gd name="T13" fmla="*/ 0 h 38"/>
                <a:gd name="T14" fmla="*/ 0 60000 65536"/>
                <a:gd name="T15" fmla="*/ 0 60000 65536"/>
                <a:gd name="T16" fmla="*/ 0 60000 65536"/>
                <a:gd name="T17" fmla="*/ 0 60000 65536"/>
                <a:gd name="T18" fmla="*/ 0 60000 65536"/>
                <a:gd name="T19" fmla="*/ 0 60000 65536"/>
                <a:gd name="T20" fmla="*/ 0 60000 65536"/>
                <a:gd name="T21" fmla="*/ 0 w 27"/>
                <a:gd name="T22" fmla="*/ 0 h 38"/>
                <a:gd name="T23" fmla="*/ 27 w 2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8">
                  <a:moveTo>
                    <a:pt x="5" y="0"/>
                  </a:moveTo>
                  <a:lnTo>
                    <a:pt x="7" y="0"/>
                  </a:lnTo>
                  <a:lnTo>
                    <a:pt x="0" y="1"/>
                  </a:lnTo>
                  <a:lnTo>
                    <a:pt x="18" y="37"/>
                  </a:lnTo>
                  <a:lnTo>
                    <a:pt x="24" y="34"/>
                  </a:lnTo>
                  <a:lnTo>
                    <a:pt x="26" y="34"/>
                  </a:lnTo>
                  <a:lnTo>
                    <a:pt x="5" y="0"/>
                  </a:lnTo>
                </a:path>
              </a:pathLst>
            </a:custGeom>
            <a:solidFill>
              <a:srgbClr val="000000"/>
            </a:solidFill>
            <a:ln w="12700" cap="rnd">
              <a:noFill/>
              <a:round/>
              <a:headEnd/>
              <a:tailEnd/>
            </a:ln>
          </p:spPr>
          <p:txBody>
            <a:bodyPr/>
            <a:lstStyle/>
            <a:p>
              <a:endParaRPr lang="en-US"/>
            </a:p>
          </p:txBody>
        </p:sp>
        <p:sp>
          <p:nvSpPr>
            <p:cNvPr id="59651" name="Freeform 258"/>
            <p:cNvSpPr>
              <a:spLocks/>
            </p:cNvSpPr>
            <p:nvPr/>
          </p:nvSpPr>
          <p:spPr bwMode="auto">
            <a:xfrm>
              <a:off x="675" y="1846"/>
              <a:ext cx="75" cy="41"/>
            </a:xfrm>
            <a:custGeom>
              <a:avLst/>
              <a:gdLst>
                <a:gd name="T0" fmla="*/ 4 w 75"/>
                <a:gd name="T1" fmla="*/ 23 h 41"/>
                <a:gd name="T2" fmla="*/ 26 w 75"/>
                <a:gd name="T3" fmla="*/ 0 h 41"/>
                <a:gd name="T4" fmla="*/ 0 w 75"/>
                <a:gd name="T5" fmla="*/ 4 h 41"/>
                <a:gd name="T6" fmla="*/ 15 w 75"/>
                <a:gd name="T7" fmla="*/ 40 h 41"/>
                <a:gd name="T8" fmla="*/ 41 w 75"/>
                <a:gd name="T9" fmla="*/ 36 h 41"/>
                <a:gd name="T10" fmla="*/ 65 w 75"/>
                <a:gd name="T11" fmla="*/ 13 h 41"/>
                <a:gd name="T12" fmla="*/ 41 w 75"/>
                <a:gd name="T13" fmla="*/ 36 h 41"/>
                <a:gd name="T14" fmla="*/ 74 w 75"/>
                <a:gd name="T15" fmla="*/ 32 h 41"/>
                <a:gd name="T16" fmla="*/ 65 w 75"/>
                <a:gd name="T17" fmla="*/ 13 h 41"/>
                <a:gd name="T18" fmla="*/ 4 w 75"/>
                <a:gd name="T19" fmla="*/ 2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4" y="23"/>
                  </a:moveTo>
                  <a:lnTo>
                    <a:pt x="26" y="0"/>
                  </a:lnTo>
                  <a:lnTo>
                    <a:pt x="0" y="4"/>
                  </a:lnTo>
                  <a:lnTo>
                    <a:pt x="15" y="40"/>
                  </a:lnTo>
                  <a:lnTo>
                    <a:pt x="41" y="36"/>
                  </a:lnTo>
                  <a:lnTo>
                    <a:pt x="65" y="13"/>
                  </a:lnTo>
                  <a:lnTo>
                    <a:pt x="41" y="36"/>
                  </a:lnTo>
                  <a:lnTo>
                    <a:pt x="74" y="32"/>
                  </a:lnTo>
                  <a:lnTo>
                    <a:pt x="65" y="13"/>
                  </a:lnTo>
                  <a:lnTo>
                    <a:pt x="4" y="23"/>
                  </a:lnTo>
                </a:path>
              </a:pathLst>
            </a:custGeom>
            <a:solidFill>
              <a:srgbClr val="000000"/>
            </a:solidFill>
            <a:ln w="12700" cap="rnd">
              <a:noFill/>
              <a:round/>
              <a:headEnd/>
              <a:tailEnd/>
            </a:ln>
          </p:spPr>
          <p:txBody>
            <a:bodyPr/>
            <a:lstStyle/>
            <a:p>
              <a:endParaRPr lang="en-US"/>
            </a:p>
          </p:txBody>
        </p:sp>
        <p:sp>
          <p:nvSpPr>
            <p:cNvPr id="59652" name="Freeform 259"/>
            <p:cNvSpPr>
              <a:spLocks/>
            </p:cNvSpPr>
            <p:nvPr/>
          </p:nvSpPr>
          <p:spPr bwMode="auto">
            <a:xfrm>
              <a:off x="638" y="1738"/>
              <a:ext cx="101" cy="127"/>
            </a:xfrm>
            <a:custGeom>
              <a:avLst/>
              <a:gdLst>
                <a:gd name="T0" fmla="*/ 41 w 101"/>
                <a:gd name="T1" fmla="*/ 49 h 127"/>
                <a:gd name="T2" fmla="*/ 0 w 101"/>
                <a:gd name="T3" fmla="*/ 34 h 127"/>
                <a:gd name="T4" fmla="*/ 36 w 101"/>
                <a:gd name="T5" fmla="*/ 126 h 127"/>
                <a:gd name="T6" fmla="*/ 100 w 101"/>
                <a:gd name="T7" fmla="*/ 115 h 127"/>
                <a:gd name="T8" fmla="*/ 64 w 101"/>
                <a:gd name="T9" fmla="*/ 23 h 127"/>
                <a:gd name="T10" fmla="*/ 23 w 101"/>
                <a:gd name="T11" fmla="*/ 6 h 127"/>
                <a:gd name="T12" fmla="*/ 64 w 101"/>
                <a:gd name="T13" fmla="*/ 23 h 127"/>
                <a:gd name="T14" fmla="*/ 55 w 101"/>
                <a:gd name="T15" fmla="*/ 0 h 127"/>
                <a:gd name="T16" fmla="*/ 23 w 101"/>
                <a:gd name="T17" fmla="*/ 6 h 127"/>
                <a:gd name="T18" fmla="*/ 41 w 101"/>
                <a:gd name="T19" fmla="*/ 49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7"/>
                <a:gd name="T32" fmla="*/ 101 w 10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7">
                  <a:moveTo>
                    <a:pt x="41" y="49"/>
                  </a:moveTo>
                  <a:lnTo>
                    <a:pt x="0" y="34"/>
                  </a:lnTo>
                  <a:lnTo>
                    <a:pt x="36" y="126"/>
                  </a:lnTo>
                  <a:lnTo>
                    <a:pt x="100" y="115"/>
                  </a:lnTo>
                  <a:lnTo>
                    <a:pt x="64" y="23"/>
                  </a:lnTo>
                  <a:lnTo>
                    <a:pt x="23" y="6"/>
                  </a:lnTo>
                  <a:lnTo>
                    <a:pt x="64" y="23"/>
                  </a:lnTo>
                  <a:lnTo>
                    <a:pt x="55" y="0"/>
                  </a:lnTo>
                  <a:lnTo>
                    <a:pt x="23" y="6"/>
                  </a:lnTo>
                  <a:lnTo>
                    <a:pt x="41" y="49"/>
                  </a:lnTo>
                </a:path>
              </a:pathLst>
            </a:custGeom>
            <a:solidFill>
              <a:srgbClr val="000000"/>
            </a:solidFill>
            <a:ln w="12700" cap="rnd">
              <a:noFill/>
              <a:round/>
              <a:headEnd/>
              <a:tailEnd/>
            </a:ln>
          </p:spPr>
          <p:txBody>
            <a:bodyPr/>
            <a:lstStyle/>
            <a:p>
              <a:endParaRPr lang="en-US"/>
            </a:p>
          </p:txBody>
        </p:sp>
        <p:sp>
          <p:nvSpPr>
            <p:cNvPr id="59653" name="Freeform 260"/>
            <p:cNvSpPr>
              <a:spLocks/>
            </p:cNvSpPr>
            <p:nvPr/>
          </p:nvSpPr>
          <p:spPr bwMode="auto">
            <a:xfrm>
              <a:off x="599" y="1744"/>
              <a:ext cx="72" cy="43"/>
            </a:xfrm>
            <a:custGeom>
              <a:avLst/>
              <a:gdLst>
                <a:gd name="T0" fmla="*/ 67 w 72"/>
                <a:gd name="T1" fmla="*/ 19 h 43"/>
                <a:gd name="T2" fmla="*/ 45 w 72"/>
                <a:gd name="T3" fmla="*/ 42 h 43"/>
                <a:gd name="T4" fmla="*/ 71 w 72"/>
                <a:gd name="T5" fmla="*/ 38 h 43"/>
                <a:gd name="T6" fmla="*/ 54 w 72"/>
                <a:gd name="T7" fmla="*/ 0 h 43"/>
                <a:gd name="T8" fmla="*/ 28 w 72"/>
                <a:gd name="T9" fmla="*/ 5 h 43"/>
                <a:gd name="T10" fmla="*/ 6 w 72"/>
                <a:gd name="T11" fmla="*/ 28 h 43"/>
                <a:gd name="T12" fmla="*/ 28 w 72"/>
                <a:gd name="T13" fmla="*/ 5 h 43"/>
                <a:gd name="T14" fmla="*/ 0 w 72"/>
                <a:gd name="T15" fmla="*/ 11 h 43"/>
                <a:gd name="T16" fmla="*/ 6 w 72"/>
                <a:gd name="T17" fmla="*/ 28 h 43"/>
                <a:gd name="T18" fmla="*/ 67 w 72"/>
                <a:gd name="T19" fmla="*/ 1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3"/>
                <a:gd name="T32" fmla="*/ 72 w 7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3">
                  <a:moveTo>
                    <a:pt x="67" y="19"/>
                  </a:moveTo>
                  <a:lnTo>
                    <a:pt x="45" y="42"/>
                  </a:lnTo>
                  <a:lnTo>
                    <a:pt x="71" y="38"/>
                  </a:lnTo>
                  <a:lnTo>
                    <a:pt x="54" y="0"/>
                  </a:lnTo>
                  <a:lnTo>
                    <a:pt x="28" y="5"/>
                  </a:lnTo>
                  <a:lnTo>
                    <a:pt x="6" y="28"/>
                  </a:lnTo>
                  <a:lnTo>
                    <a:pt x="28" y="5"/>
                  </a:lnTo>
                  <a:lnTo>
                    <a:pt x="0" y="11"/>
                  </a:lnTo>
                  <a:lnTo>
                    <a:pt x="6" y="28"/>
                  </a:lnTo>
                  <a:lnTo>
                    <a:pt x="67" y="19"/>
                  </a:lnTo>
                </a:path>
              </a:pathLst>
            </a:custGeom>
            <a:solidFill>
              <a:srgbClr val="000000"/>
            </a:solidFill>
            <a:ln w="12700" cap="rnd">
              <a:noFill/>
              <a:round/>
              <a:headEnd/>
              <a:tailEnd/>
            </a:ln>
          </p:spPr>
          <p:txBody>
            <a:bodyPr/>
            <a:lstStyle/>
            <a:p>
              <a:endParaRPr lang="en-US"/>
            </a:p>
          </p:txBody>
        </p:sp>
        <p:sp>
          <p:nvSpPr>
            <p:cNvPr id="59654" name="Freeform 261"/>
            <p:cNvSpPr>
              <a:spLocks/>
            </p:cNvSpPr>
            <p:nvPr/>
          </p:nvSpPr>
          <p:spPr bwMode="auto">
            <a:xfrm>
              <a:off x="607" y="1768"/>
              <a:ext cx="101" cy="126"/>
            </a:xfrm>
            <a:custGeom>
              <a:avLst/>
              <a:gdLst>
                <a:gd name="T0" fmla="*/ 59 w 101"/>
                <a:gd name="T1" fmla="*/ 77 h 126"/>
                <a:gd name="T2" fmla="*/ 100 w 101"/>
                <a:gd name="T3" fmla="*/ 93 h 126"/>
                <a:gd name="T4" fmla="*/ 64 w 101"/>
                <a:gd name="T5" fmla="*/ 0 h 126"/>
                <a:gd name="T6" fmla="*/ 0 w 101"/>
                <a:gd name="T7" fmla="*/ 11 h 126"/>
                <a:gd name="T8" fmla="*/ 36 w 101"/>
                <a:gd name="T9" fmla="*/ 103 h 126"/>
                <a:gd name="T10" fmla="*/ 75 w 101"/>
                <a:gd name="T11" fmla="*/ 119 h 126"/>
                <a:gd name="T12" fmla="*/ 36 w 101"/>
                <a:gd name="T13" fmla="*/ 103 h 126"/>
                <a:gd name="T14" fmla="*/ 43 w 101"/>
                <a:gd name="T15" fmla="*/ 125 h 126"/>
                <a:gd name="T16" fmla="*/ 75 w 101"/>
                <a:gd name="T17" fmla="*/ 119 h 126"/>
                <a:gd name="T18" fmla="*/ 59 w 101"/>
                <a:gd name="T19" fmla="*/ 7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6"/>
                <a:gd name="T32" fmla="*/ 101 w 101"/>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6">
                  <a:moveTo>
                    <a:pt x="59" y="77"/>
                  </a:moveTo>
                  <a:lnTo>
                    <a:pt x="100" y="93"/>
                  </a:lnTo>
                  <a:lnTo>
                    <a:pt x="64" y="0"/>
                  </a:lnTo>
                  <a:lnTo>
                    <a:pt x="0" y="11"/>
                  </a:lnTo>
                  <a:lnTo>
                    <a:pt x="36" y="103"/>
                  </a:lnTo>
                  <a:lnTo>
                    <a:pt x="75" y="119"/>
                  </a:lnTo>
                  <a:lnTo>
                    <a:pt x="36" y="103"/>
                  </a:lnTo>
                  <a:lnTo>
                    <a:pt x="43" y="125"/>
                  </a:lnTo>
                  <a:lnTo>
                    <a:pt x="75" y="119"/>
                  </a:lnTo>
                  <a:lnTo>
                    <a:pt x="59" y="77"/>
                  </a:lnTo>
                </a:path>
              </a:pathLst>
            </a:custGeom>
            <a:solidFill>
              <a:srgbClr val="000000"/>
            </a:solidFill>
            <a:ln w="12700" cap="rnd">
              <a:noFill/>
              <a:round/>
              <a:headEnd/>
              <a:tailEnd/>
            </a:ln>
          </p:spPr>
          <p:txBody>
            <a:bodyPr/>
            <a:lstStyle/>
            <a:p>
              <a:endParaRPr lang="en-US"/>
            </a:p>
          </p:txBody>
        </p:sp>
        <p:sp>
          <p:nvSpPr>
            <p:cNvPr id="59655" name="Freeform 262"/>
            <p:cNvSpPr>
              <a:spLocks/>
            </p:cNvSpPr>
            <p:nvPr/>
          </p:nvSpPr>
          <p:spPr bwMode="auto">
            <a:xfrm>
              <a:off x="649" y="1851"/>
              <a:ext cx="30" cy="43"/>
            </a:xfrm>
            <a:custGeom>
              <a:avLst/>
              <a:gdLst>
                <a:gd name="T0" fmla="*/ 17 w 30"/>
                <a:gd name="T1" fmla="*/ 0 h 43"/>
                <a:gd name="T2" fmla="*/ 24 w 30"/>
                <a:gd name="T3" fmla="*/ 18 h 43"/>
                <a:gd name="T4" fmla="*/ 29 w 30"/>
                <a:gd name="T5" fmla="*/ 37 h 43"/>
                <a:gd name="T6" fmla="*/ 0 w 30"/>
                <a:gd name="T7" fmla="*/ 23 h 43"/>
                <a:gd name="T8" fmla="*/ 5 w 30"/>
                <a:gd name="T9" fmla="*/ 42 h 43"/>
                <a:gd name="T10" fmla="*/ 29 w 30"/>
                <a:gd name="T11" fmla="*/ 37 h 43"/>
                <a:gd name="T12" fmla="*/ 17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17" y="0"/>
                  </a:moveTo>
                  <a:lnTo>
                    <a:pt x="24" y="18"/>
                  </a:lnTo>
                  <a:lnTo>
                    <a:pt x="29" y="37"/>
                  </a:lnTo>
                  <a:lnTo>
                    <a:pt x="0" y="23"/>
                  </a:lnTo>
                  <a:lnTo>
                    <a:pt x="5" y="42"/>
                  </a:lnTo>
                  <a:lnTo>
                    <a:pt x="29" y="37"/>
                  </a:lnTo>
                  <a:lnTo>
                    <a:pt x="17" y="0"/>
                  </a:lnTo>
                </a:path>
              </a:pathLst>
            </a:custGeom>
            <a:solidFill>
              <a:srgbClr val="000000"/>
            </a:solidFill>
            <a:ln w="12700" cap="rnd">
              <a:noFill/>
              <a:round/>
              <a:headEnd/>
              <a:tailEnd/>
            </a:ln>
          </p:spPr>
          <p:txBody>
            <a:bodyPr/>
            <a:lstStyle/>
            <a:p>
              <a:endParaRPr lang="en-US"/>
            </a:p>
          </p:txBody>
        </p:sp>
        <p:sp>
          <p:nvSpPr>
            <p:cNvPr id="59656" name="Freeform 263"/>
            <p:cNvSpPr>
              <a:spLocks/>
            </p:cNvSpPr>
            <p:nvPr/>
          </p:nvSpPr>
          <p:spPr bwMode="auto">
            <a:xfrm>
              <a:off x="3200" y="1658"/>
              <a:ext cx="111" cy="79"/>
            </a:xfrm>
            <a:custGeom>
              <a:avLst/>
              <a:gdLst>
                <a:gd name="T0" fmla="*/ 21 w 111"/>
                <a:gd name="T1" fmla="*/ 0 h 79"/>
                <a:gd name="T2" fmla="*/ 11 w 111"/>
                <a:gd name="T3" fmla="*/ 26 h 79"/>
                <a:gd name="T4" fmla="*/ 50 w 111"/>
                <a:gd name="T5" fmla="*/ 78 h 79"/>
                <a:gd name="T6" fmla="*/ 110 w 111"/>
                <a:gd name="T7" fmla="*/ 59 h 79"/>
                <a:gd name="T8" fmla="*/ 69 w 111"/>
                <a:gd name="T9" fmla="*/ 7 h 79"/>
                <a:gd name="T10" fmla="*/ 62 w 111"/>
                <a:gd name="T11" fmla="*/ 32 h 79"/>
                <a:gd name="T12" fmla="*/ 21 w 111"/>
                <a:gd name="T13" fmla="*/ 0 h 79"/>
                <a:gd name="T14" fmla="*/ 0 w 111"/>
                <a:gd name="T15" fmla="*/ 12 h 79"/>
                <a:gd name="T16" fmla="*/ 11 w 111"/>
                <a:gd name="T17" fmla="*/ 26 h 79"/>
                <a:gd name="T18" fmla="*/ 21 w 11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9"/>
                <a:gd name="T32" fmla="*/ 111 w 11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9">
                  <a:moveTo>
                    <a:pt x="21" y="0"/>
                  </a:moveTo>
                  <a:lnTo>
                    <a:pt x="11" y="26"/>
                  </a:lnTo>
                  <a:lnTo>
                    <a:pt x="50" y="78"/>
                  </a:lnTo>
                  <a:lnTo>
                    <a:pt x="110" y="59"/>
                  </a:lnTo>
                  <a:lnTo>
                    <a:pt x="69" y="7"/>
                  </a:lnTo>
                  <a:lnTo>
                    <a:pt x="62" y="32"/>
                  </a:lnTo>
                  <a:lnTo>
                    <a:pt x="21" y="0"/>
                  </a:lnTo>
                  <a:lnTo>
                    <a:pt x="0" y="12"/>
                  </a:lnTo>
                  <a:lnTo>
                    <a:pt x="11" y="26"/>
                  </a:lnTo>
                  <a:lnTo>
                    <a:pt x="21" y="0"/>
                  </a:lnTo>
                </a:path>
              </a:pathLst>
            </a:custGeom>
            <a:solidFill>
              <a:srgbClr val="000000"/>
            </a:solidFill>
            <a:ln w="12700" cap="rnd">
              <a:noFill/>
              <a:round/>
              <a:headEnd/>
              <a:tailEnd/>
            </a:ln>
          </p:spPr>
          <p:txBody>
            <a:bodyPr/>
            <a:lstStyle/>
            <a:p>
              <a:endParaRPr lang="en-US"/>
            </a:p>
          </p:txBody>
        </p:sp>
        <p:sp>
          <p:nvSpPr>
            <p:cNvPr id="59657" name="Freeform 264"/>
            <p:cNvSpPr>
              <a:spLocks/>
            </p:cNvSpPr>
            <p:nvPr/>
          </p:nvSpPr>
          <p:spPr bwMode="auto">
            <a:xfrm>
              <a:off x="3223" y="1623"/>
              <a:ext cx="78" cy="62"/>
            </a:xfrm>
            <a:custGeom>
              <a:avLst/>
              <a:gdLst>
                <a:gd name="T0" fmla="*/ 75 w 78"/>
                <a:gd name="T1" fmla="*/ 7 h 62"/>
                <a:gd name="T2" fmla="*/ 37 w 78"/>
                <a:gd name="T3" fmla="*/ 10 h 62"/>
                <a:gd name="T4" fmla="*/ 0 w 78"/>
                <a:gd name="T5" fmla="*/ 30 h 62"/>
                <a:gd name="T6" fmla="*/ 40 w 78"/>
                <a:gd name="T7" fmla="*/ 61 h 62"/>
                <a:gd name="T8" fmla="*/ 77 w 78"/>
                <a:gd name="T9" fmla="*/ 40 h 62"/>
                <a:gd name="T10" fmla="*/ 40 w 78"/>
                <a:gd name="T11" fmla="*/ 43 h 62"/>
                <a:gd name="T12" fmla="*/ 75 w 78"/>
                <a:gd name="T13" fmla="*/ 7 h 62"/>
                <a:gd name="T14" fmla="*/ 55 w 78"/>
                <a:gd name="T15" fmla="*/ 0 h 62"/>
                <a:gd name="T16" fmla="*/ 37 w 78"/>
                <a:gd name="T17" fmla="*/ 10 h 62"/>
                <a:gd name="T18" fmla="*/ 75 w 78"/>
                <a:gd name="T19" fmla="*/ 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2"/>
                <a:gd name="T32" fmla="*/ 78 w 7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2">
                  <a:moveTo>
                    <a:pt x="75" y="7"/>
                  </a:moveTo>
                  <a:lnTo>
                    <a:pt x="37" y="10"/>
                  </a:lnTo>
                  <a:lnTo>
                    <a:pt x="0" y="30"/>
                  </a:lnTo>
                  <a:lnTo>
                    <a:pt x="40" y="61"/>
                  </a:lnTo>
                  <a:lnTo>
                    <a:pt x="77" y="40"/>
                  </a:lnTo>
                  <a:lnTo>
                    <a:pt x="40" y="43"/>
                  </a:lnTo>
                  <a:lnTo>
                    <a:pt x="75" y="7"/>
                  </a:lnTo>
                  <a:lnTo>
                    <a:pt x="55" y="0"/>
                  </a:lnTo>
                  <a:lnTo>
                    <a:pt x="37" y="10"/>
                  </a:lnTo>
                  <a:lnTo>
                    <a:pt x="75" y="7"/>
                  </a:lnTo>
                </a:path>
              </a:pathLst>
            </a:custGeom>
            <a:solidFill>
              <a:srgbClr val="000000"/>
            </a:solidFill>
            <a:ln w="12700" cap="rnd">
              <a:noFill/>
              <a:round/>
              <a:headEnd/>
              <a:tailEnd/>
            </a:ln>
          </p:spPr>
          <p:txBody>
            <a:bodyPr/>
            <a:lstStyle/>
            <a:p>
              <a:endParaRPr lang="en-US"/>
            </a:p>
          </p:txBody>
        </p:sp>
        <p:sp>
          <p:nvSpPr>
            <p:cNvPr id="59658" name="Freeform 265"/>
            <p:cNvSpPr>
              <a:spLocks/>
            </p:cNvSpPr>
            <p:nvPr/>
          </p:nvSpPr>
          <p:spPr bwMode="auto">
            <a:xfrm>
              <a:off x="3271" y="1631"/>
              <a:ext cx="162" cy="69"/>
            </a:xfrm>
            <a:custGeom>
              <a:avLst/>
              <a:gdLst>
                <a:gd name="T0" fmla="*/ 125 w 162"/>
                <a:gd name="T1" fmla="*/ 67 h 69"/>
                <a:gd name="T2" fmla="*/ 123 w 162"/>
                <a:gd name="T3" fmla="*/ 33 h 69"/>
                <a:gd name="T4" fmla="*/ 38 w 162"/>
                <a:gd name="T5" fmla="*/ 0 h 69"/>
                <a:gd name="T6" fmla="*/ 0 w 162"/>
                <a:gd name="T7" fmla="*/ 36 h 69"/>
                <a:gd name="T8" fmla="*/ 82 w 162"/>
                <a:gd name="T9" fmla="*/ 68 h 69"/>
                <a:gd name="T10" fmla="*/ 79 w 162"/>
                <a:gd name="T11" fmla="*/ 35 h 69"/>
                <a:gd name="T12" fmla="*/ 125 w 162"/>
                <a:gd name="T13" fmla="*/ 67 h 69"/>
                <a:gd name="T14" fmla="*/ 161 w 162"/>
                <a:gd name="T15" fmla="*/ 49 h 69"/>
                <a:gd name="T16" fmla="*/ 123 w 162"/>
                <a:gd name="T17" fmla="*/ 33 h 69"/>
                <a:gd name="T18" fmla="*/ 125 w 162"/>
                <a:gd name="T19" fmla="*/ 67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69"/>
                <a:gd name="T32" fmla="*/ 162 w 16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69">
                  <a:moveTo>
                    <a:pt x="125" y="67"/>
                  </a:moveTo>
                  <a:lnTo>
                    <a:pt x="123" y="33"/>
                  </a:lnTo>
                  <a:lnTo>
                    <a:pt x="38" y="0"/>
                  </a:lnTo>
                  <a:lnTo>
                    <a:pt x="0" y="36"/>
                  </a:lnTo>
                  <a:lnTo>
                    <a:pt x="82" y="68"/>
                  </a:lnTo>
                  <a:lnTo>
                    <a:pt x="79" y="35"/>
                  </a:lnTo>
                  <a:lnTo>
                    <a:pt x="125" y="67"/>
                  </a:lnTo>
                  <a:lnTo>
                    <a:pt x="161" y="49"/>
                  </a:lnTo>
                  <a:lnTo>
                    <a:pt x="123" y="33"/>
                  </a:lnTo>
                  <a:lnTo>
                    <a:pt x="125" y="67"/>
                  </a:lnTo>
                </a:path>
              </a:pathLst>
            </a:custGeom>
            <a:solidFill>
              <a:srgbClr val="000000"/>
            </a:solidFill>
            <a:ln w="12700" cap="rnd">
              <a:noFill/>
              <a:round/>
              <a:headEnd/>
              <a:tailEnd/>
            </a:ln>
          </p:spPr>
          <p:txBody>
            <a:bodyPr/>
            <a:lstStyle/>
            <a:p>
              <a:endParaRPr lang="en-US"/>
            </a:p>
          </p:txBody>
        </p:sp>
        <p:sp>
          <p:nvSpPr>
            <p:cNvPr id="59659" name="Freeform 266"/>
            <p:cNvSpPr>
              <a:spLocks/>
            </p:cNvSpPr>
            <p:nvPr/>
          </p:nvSpPr>
          <p:spPr bwMode="auto">
            <a:xfrm>
              <a:off x="3258" y="1671"/>
              <a:ext cx="135" cy="93"/>
            </a:xfrm>
            <a:custGeom>
              <a:avLst/>
              <a:gdLst>
                <a:gd name="T0" fmla="*/ 0 w 135"/>
                <a:gd name="T1" fmla="*/ 68 h 93"/>
                <a:gd name="T2" fmla="*/ 52 w 135"/>
                <a:gd name="T3" fmla="*/ 74 h 93"/>
                <a:gd name="T4" fmla="*/ 134 w 135"/>
                <a:gd name="T5" fmla="*/ 33 h 93"/>
                <a:gd name="T6" fmla="*/ 89 w 135"/>
                <a:gd name="T7" fmla="*/ 0 h 93"/>
                <a:gd name="T8" fmla="*/ 9 w 135"/>
                <a:gd name="T9" fmla="*/ 42 h 93"/>
                <a:gd name="T10" fmla="*/ 61 w 135"/>
                <a:gd name="T11" fmla="*/ 48 h 93"/>
                <a:gd name="T12" fmla="*/ 0 w 135"/>
                <a:gd name="T13" fmla="*/ 68 h 93"/>
                <a:gd name="T14" fmla="*/ 19 w 135"/>
                <a:gd name="T15" fmla="*/ 92 h 93"/>
                <a:gd name="T16" fmla="*/ 52 w 135"/>
                <a:gd name="T17" fmla="*/ 74 h 93"/>
                <a:gd name="T18" fmla="*/ 0 w 135"/>
                <a:gd name="T19" fmla="*/ 68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93"/>
                <a:gd name="T32" fmla="*/ 135 w 13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93">
                  <a:moveTo>
                    <a:pt x="0" y="68"/>
                  </a:moveTo>
                  <a:lnTo>
                    <a:pt x="52" y="74"/>
                  </a:lnTo>
                  <a:lnTo>
                    <a:pt x="134" y="33"/>
                  </a:lnTo>
                  <a:lnTo>
                    <a:pt x="89" y="0"/>
                  </a:lnTo>
                  <a:lnTo>
                    <a:pt x="9" y="42"/>
                  </a:lnTo>
                  <a:lnTo>
                    <a:pt x="61" y="48"/>
                  </a:lnTo>
                  <a:lnTo>
                    <a:pt x="0" y="68"/>
                  </a:lnTo>
                  <a:lnTo>
                    <a:pt x="19" y="92"/>
                  </a:lnTo>
                  <a:lnTo>
                    <a:pt x="52" y="74"/>
                  </a:lnTo>
                  <a:lnTo>
                    <a:pt x="0" y="68"/>
                  </a:lnTo>
                </a:path>
              </a:pathLst>
            </a:custGeom>
            <a:solidFill>
              <a:srgbClr val="000000"/>
            </a:solidFill>
            <a:ln w="12700" cap="rnd">
              <a:noFill/>
              <a:round/>
              <a:headEnd/>
              <a:tailEnd/>
            </a:ln>
          </p:spPr>
          <p:txBody>
            <a:bodyPr/>
            <a:lstStyle/>
            <a:p>
              <a:endParaRPr lang="en-US"/>
            </a:p>
          </p:txBody>
        </p:sp>
        <p:sp>
          <p:nvSpPr>
            <p:cNvPr id="59660" name="Freeform 267"/>
            <p:cNvSpPr>
              <a:spLocks/>
            </p:cNvSpPr>
            <p:nvPr/>
          </p:nvSpPr>
          <p:spPr bwMode="auto">
            <a:xfrm>
              <a:off x="3147" y="1580"/>
              <a:ext cx="106" cy="69"/>
            </a:xfrm>
            <a:custGeom>
              <a:avLst/>
              <a:gdLst>
                <a:gd name="T0" fmla="*/ 66 w 106"/>
                <a:gd name="T1" fmla="*/ 68 h 69"/>
                <a:gd name="T2" fmla="*/ 89 w 106"/>
                <a:gd name="T3" fmla="*/ 39 h 69"/>
                <a:gd name="T4" fmla="*/ 59 w 106"/>
                <a:gd name="T5" fmla="*/ 0 h 69"/>
                <a:gd name="T6" fmla="*/ 0 w 106"/>
                <a:gd name="T7" fmla="*/ 17 h 69"/>
                <a:gd name="T8" fmla="*/ 27 w 106"/>
                <a:gd name="T9" fmla="*/ 56 h 69"/>
                <a:gd name="T10" fmla="*/ 53 w 106"/>
                <a:gd name="T11" fmla="*/ 27 h 69"/>
                <a:gd name="T12" fmla="*/ 66 w 106"/>
                <a:gd name="T13" fmla="*/ 68 h 69"/>
                <a:gd name="T14" fmla="*/ 105 w 106"/>
                <a:gd name="T15" fmla="*/ 62 h 69"/>
                <a:gd name="T16" fmla="*/ 89 w 106"/>
                <a:gd name="T17" fmla="*/ 39 h 69"/>
                <a:gd name="T18" fmla="*/ 66 w 106"/>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69"/>
                <a:gd name="T32" fmla="*/ 106 w 10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69">
                  <a:moveTo>
                    <a:pt x="66" y="68"/>
                  </a:moveTo>
                  <a:lnTo>
                    <a:pt x="89" y="39"/>
                  </a:lnTo>
                  <a:lnTo>
                    <a:pt x="59" y="0"/>
                  </a:lnTo>
                  <a:lnTo>
                    <a:pt x="0" y="17"/>
                  </a:lnTo>
                  <a:lnTo>
                    <a:pt x="27" y="56"/>
                  </a:lnTo>
                  <a:lnTo>
                    <a:pt x="53" y="27"/>
                  </a:lnTo>
                  <a:lnTo>
                    <a:pt x="66" y="68"/>
                  </a:lnTo>
                  <a:lnTo>
                    <a:pt x="105" y="62"/>
                  </a:lnTo>
                  <a:lnTo>
                    <a:pt x="89" y="39"/>
                  </a:lnTo>
                  <a:lnTo>
                    <a:pt x="66" y="68"/>
                  </a:lnTo>
                </a:path>
              </a:pathLst>
            </a:custGeom>
            <a:solidFill>
              <a:srgbClr val="000000"/>
            </a:solidFill>
            <a:ln w="12700" cap="rnd">
              <a:noFill/>
              <a:round/>
              <a:headEnd/>
              <a:tailEnd/>
            </a:ln>
          </p:spPr>
          <p:txBody>
            <a:bodyPr/>
            <a:lstStyle/>
            <a:p>
              <a:endParaRPr lang="en-US"/>
            </a:p>
          </p:txBody>
        </p:sp>
        <p:sp>
          <p:nvSpPr>
            <p:cNvPr id="59661" name="Freeform 268"/>
            <p:cNvSpPr>
              <a:spLocks/>
            </p:cNvSpPr>
            <p:nvPr/>
          </p:nvSpPr>
          <p:spPr bwMode="auto">
            <a:xfrm>
              <a:off x="3150" y="1611"/>
              <a:ext cx="61" cy="48"/>
            </a:xfrm>
            <a:custGeom>
              <a:avLst/>
              <a:gdLst>
                <a:gd name="T0" fmla="*/ 0 w 61"/>
                <a:gd name="T1" fmla="*/ 25 h 48"/>
                <a:gd name="T2" fmla="*/ 35 w 61"/>
                <a:gd name="T3" fmla="*/ 41 h 48"/>
                <a:gd name="T4" fmla="*/ 58 w 61"/>
                <a:gd name="T5" fmla="*/ 39 h 48"/>
                <a:gd name="T6" fmla="*/ 46 w 61"/>
                <a:gd name="T7" fmla="*/ 0 h 48"/>
                <a:gd name="T8" fmla="*/ 23 w 61"/>
                <a:gd name="T9" fmla="*/ 4 h 48"/>
                <a:gd name="T10" fmla="*/ 60 w 61"/>
                <a:gd name="T11" fmla="*/ 21 h 48"/>
                <a:gd name="T12" fmla="*/ 0 w 61"/>
                <a:gd name="T13" fmla="*/ 25 h 48"/>
                <a:gd name="T14" fmla="*/ 2 w 61"/>
                <a:gd name="T15" fmla="*/ 47 h 48"/>
                <a:gd name="T16" fmla="*/ 35 w 61"/>
                <a:gd name="T17" fmla="*/ 41 h 48"/>
                <a:gd name="T18" fmla="*/ 0 w 61"/>
                <a:gd name="T19" fmla="*/ 2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8"/>
                <a:gd name="T32" fmla="*/ 61 w 6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8">
                  <a:moveTo>
                    <a:pt x="0" y="25"/>
                  </a:moveTo>
                  <a:lnTo>
                    <a:pt x="35" y="41"/>
                  </a:lnTo>
                  <a:lnTo>
                    <a:pt x="58" y="39"/>
                  </a:lnTo>
                  <a:lnTo>
                    <a:pt x="46" y="0"/>
                  </a:lnTo>
                  <a:lnTo>
                    <a:pt x="23" y="4"/>
                  </a:lnTo>
                  <a:lnTo>
                    <a:pt x="60" y="21"/>
                  </a:lnTo>
                  <a:lnTo>
                    <a:pt x="0" y="25"/>
                  </a:lnTo>
                  <a:lnTo>
                    <a:pt x="2" y="47"/>
                  </a:lnTo>
                  <a:lnTo>
                    <a:pt x="35" y="41"/>
                  </a:lnTo>
                  <a:lnTo>
                    <a:pt x="0" y="25"/>
                  </a:lnTo>
                </a:path>
              </a:pathLst>
            </a:custGeom>
            <a:solidFill>
              <a:srgbClr val="000000"/>
            </a:solidFill>
            <a:ln w="12700" cap="rnd">
              <a:noFill/>
              <a:round/>
              <a:headEnd/>
              <a:tailEnd/>
            </a:ln>
          </p:spPr>
          <p:txBody>
            <a:bodyPr/>
            <a:lstStyle/>
            <a:p>
              <a:endParaRPr lang="en-US"/>
            </a:p>
          </p:txBody>
        </p:sp>
        <p:sp>
          <p:nvSpPr>
            <p:cNvPr id="59662" name="Freeform 269"/>
            <p:cNvSpPr>
              <a:spLocks/>
            </p:cNvSpPr>
            <p:nvPr/>
          </p:nvSpPr>
          <p:spPr bwMode="auto">
            <a:xfrm>
              <a:off x="3129" y="1468"/>
              <a:ext cx="82" cy="164"/>
            </a:xfrm>
            <a:custGeom>
              <a:avLst/>
              <a:gdLst>
                <a:gd name="T0" fmla="*/ 72 w 82"/>
                <a:gd name="T1" fmla="*/ 105 h 164"/>
                <a:gd name="T2" fmla="*/ 13 w 82"/>
                <a:gd name="T3" fmla="*/ 116 h 164"/>
                <a:gd name="T4" fmla="*/ 18 w 82"/>
                <a:gd name="T5" fmla="*/ 163 h 164"/>
                <a:gd name="T6" fmla="*/ 81 w 82"/>
                <a:gd name="T7" fmla="*/ 158 h 164"/>
                <a:gd name="T8" fmla="*/ 74 w 82"/>
                <a:gd name="T9" fmla="*/ 113 h 164"/>
                <a:gd name="T10" fmla="*/ 15 w 82"/>
                <a:gd name="T11" fmla="*/ 124 h 164"/>
                <a:gd name="T12" fmla="*/ 72 w 82"/>
                <a:gd name="T13" fmla="*/ 105 h 164"/>
                <a:gd name="T14" fmla="*/ 0 w 82"/>
                <a:gd name="T15" fmla="*/ 0 h 164"/>
                <a:gd name="T16" fmla="*/ 13 w 82"/>
                <a:gd name="T17" fmla="*/ 116 h 164"/>
                <a:gd name="T18" fmla="*/ 72 w 82"/>
                <a:gd name="T19" fmla="*/ 105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64"/>
                <a:gd name="T32" fmla="*/ 82 w 8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64">
                  <a:moveTo>
                    <a:pt x="72" y="105"/>
                  </a:moveTo>
                  <a:lnTo>
                    <a:pt x="13" y="116"/>
                  </a:lnTo>
                  <a:lnTo>
                    <a:pt x="18" y="163"/>
                  </a:lnTo>
                  <a:lnTo>
                    <a:pt x="81" y="158"/>
                  </a:lnTo>
                  <a:lnTo>
                    <a:pt x="74" y="113"/>
                  </a:lnTo>
                  <a:lnTo>
                    <a:pt x="15" y="124"/>
                  </a:lnTo>
                  <a:lnTo>
                    <a:pt x="72" y="105"/>
                  </a:lnTo>
                  <a:lnTo>
                    <a:pt x="0" y="0"/>
                  </a:lnTo>
                  <a:lnTo>
                    <a:pt x="13" y="116"/>
                  </a:lnTo>
                  <a:lnTo>
                    <a:pt x="72" y="105"/>
                  </a:lnTo>
                </a:path>
              </a:pathLst>
            </a:custGeom>
            <a:solidFill>
              <a:srgbClr val="000000"/>
            </a:solidFill>
            <a:ln w="12700" cap="rnd">
              <a:noFill/>
              <a:round/>
              <a:headEnd/>
              <a:tailEnd/>
            </a:ln>
          </p:spPr>
          <p:txBody>
            <a:bodyPr/>
            <a:lstStyle/>
            <a:p>
              <a:endParaRPr lang="en-US"/>
            </a:p>
          </p:txBody>
        </p:sp>
        <p:sp>
          <p:nvSpPr>
            <p:cNvPr id="59663" name="Freeform 270"/>
            <p:cNvSpPr>
              <a:spLocks/>
            </p:cNvSpPr>
            <p:nvPr/>
          </p:nvSpPr>
          <p:spPr bwMode="auto">
            <a:xfrm>
              <a:off x="3179" y="1625"/>
              <a:ext cx="88" cy="54"/>
            </a:xfrm>
            <a:custGeom>
              <a:avLst/>
              <a:gdLst>
                <a:gd name="T0" fmla="*/ 85 w 88"/>
                <a:gd name="T1" fmla="*/ 35 h 54"/>
                <a:gd name="T2" fmla="*/ 87 w 88"/>
                <a:gd name="T3" fmla="*/ 35 h 54"/>
                <a:gd name="T4" fmla="*/ 60 w 88"/>
                <a:gd name="T5" fmla="*/ 0 h 54"/>
                <a:gd name="T6" fmla="*/ 0 w 88"/>
                <a:gd name="T7" fmla="*/ 17 h 54"/>
                <a:gd name="T8" fmla="*/ 27 w 88"/>
                <a:gd name="T9" fmla="*/ 53 h 54"/>
                <a:gd name="T10" fmla="*/ 29 w 88"/>
                <a:gd name="T11" fmla="*/ 53 h 54"/>
                <a:gd name="T12" fmla="*/ 85 w 88"/>
                <a:gd name="T13" fmla="*/ 35 h 54"/>
                <a:gd name="T14" fmla="*/ 0 60000 65536"/>
                <a:gd name="T15" fmla="*/ 0 60000 65536"/>
                <a:gd name="T16" fmla="*/ 0 60000 65536"/>
                <a:gd name="T17" fmla="*/ 0 60000 65536"/>
                <a:gd name="T18" fmla="*/ 0 60000 65536"/>
                <a:gd name="T19" fmla="*/ 0 60000 65536"/>
                <a:gd name="T20" fmla="*/ 0 60000 65536"/>
                <a:gd name="T21" fmla="*/ 0 w 88"/>
                <a:gd name="T22" fmla="*/ 0 h 54"/>
                <a:gd name="T23" fmla="*/ 88 w 8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54">
                  <a:moveTo>
                    <a:pt x="85" y="35"/>
                  </a:moveTo>
                  <a:lnTo>
                    <a:pt x="87" y="35"/>
                  </a:lnTo>
                  <a:lnTo>
                    <a:pt x="60" y="0"/>
                  </a:lnTo>
                  <a:lnTo>
                    <a:pt x="0" y="17"/>
                  </a:lnTo>
                  <a:lnTo>
                    <a:pt x="27" y="53"/>
                  </a:lnTo>
                  <a:lnTo>
                    <a:pt x="29" y="53"/>
                  </a:lnTo>
                  <a:lnTo>
                    <a:pt x="85" y="35"/>
                  </a:lnTo>
                </a:path>
              </a:pathLst>
            </a:custGeom>
            <a:solidFill>
              <a:srgbClr val="000000"/>
            </a:solidFill>
            <a:ln w="12700" cap="rnd">
              <a:noFill/>
              <a:round/>
              <a:headEnd/>
              <a:tailEnd/>
            </a:ln>
          </p:spPr>
          <p:txBody>
            <a:bodyPr/>
            <a:lstStyle/>
            <a:p>
              <a:endParaRPr lang="en-US"/>
            </a:p>
          </p:txBody>
        </p:sp>
        <p:sp>
          <p:nvSpPr>
            <p:cNvPr id="59664" name="Freeform 271"/>
            <p:cNvSpPr>
              <a:spLocks/>
            </p:cNvSpPr>
            <p:nvPr/>
          </p:nvSpPr>
          <p:spPr bwMode="auto">
            <a:xfrm>
              <a:off x="3213" y="1666"/>
              <a:ext cx="114" cy="81"/>
            </a:xfrm>
            <a:custGeom>
              <a:avLst/>
              <a:gdLst>
                <a:gd name="T0" fmla="*/ 83 w 114"/>
                <a:gd name="T1" fmla="*/ 80 h 81"/>
                <a:gd name="T2" fmla="*/ 99 w 114"/>
                <a:gd name="T3" fmla="*/ 52 h 81"/>
                <a:gd name="T4" fmla="*/ 58 w 114"/>
                <a:gd name="T5" fmla="*/ 0 h 81"/>
                <a:gd name="T6" fmla="*/ 0 w 114"/>
                <a:gd name="T7" fmla="*/ 19 h 81"/>
                <a:gd name="T8" fmla="*/ 39 w 114"/>
                <a:gd name="T9" fmla="*/ 71 h 81"/>
                <a:gd name="T10" fmla="*/ 55 w 114"/>
                <a:gd name="T11" fmla="*/ 43 h 81"/>
                <a:gd name="T12" fmla="*/ 83 w 114"/>
                <a:gd name="T13" fmla="*/ 80 h 81"/>
                <a:gd name="T14" fmla="*/ 113 w 114"/>
                <a:gd name="T15" fmla="*/ 71 h 81"/>
                <a:gd name="T16" fmla="*/ 99 w 114"/>
                <a:gd name="T17" fmla="*/ 52 h 81"/>
                <a:gd name="T18" fmla="*/ 83 w 114"/>
                <a:gd name="T19" fmla="*/ 8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1"/>
                <a:gd name="T32" fmla="*/ 114 w 114"/>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1">
                  <a:moveTo>
                    <a:pt x="83" y="80"/>
                  </a:moveTo>
                  <a:lnTo>
                    <a:pt x="99" y="52"/>
                  </a:lnTo>
                  <a:lnTo>
                    <a:pt x="58" y="0"/>
                  </a:lnTo>
                  <a:lnTo>
                    <a:pt x="0" y="19"/>
                  </a:lnTo>
                  <a:lnTo>
                    <a:pt x="39" y="71"/>
                  </a:lnTo>
                  <a:lnTo>
                    <a:pt x="55" y="43"/>
                  </a:lnTo>
                  <a:lnTo>
                    <a:pt x="83" y="80"/>
                  </a:lnTo>
                  <a:lnTo>
                    <a:pt x="113" y="71"/>
                  </a:lnTo>
                  <a:lnTo>
                    <a:pt x="99" y="52"/>
                  </a:lnTo>
                  <a:lnTo>
                    <a:pt x="83" y="80"/>
                  </a:lnTo>
                </a:path>
              </a:pathLst>
            </a:custGeom>
            <a:solidFill>
              <a:srgbClr val="000000"/>
            </a:solidFill>
            <a:ln w="12700" cap="rnd">
              <a:noFill/>
              <a:round/>
              <a:headEnd/>
              <a:tailEnd/>
            </a:ln>
          </p:spPr>
          <p:txBody>
            <a:bodyPr/>
            <a:lstStyle/>
            <a:p>
              <a:endParaRPr lang="en-US"/>
            </a:p>
          </p:txBody>
        </p:sp>
        <p:sp>
          <p:nvSpPr>
            <p:cNvPr id="59665" name="Freeform 272"/>
            <p:cNvSpPr>
              <a:spLocks/>
            </p:cNvSpPr>
            <p:nvPr/>
          </p:nvSpPr>
          <p:spPr bwMode="auto">
            <a:xfrm>
              <a:off x="3258" y="1714"/>
              <a:ext cx="35" cy="36"/>
            </a:xfrm>
            <a:custGeom>
              <a:avLst/>
              <a:gdLst>
                <a:gd name="T0" fmla="*/ 34 w 35"/>
                <a:gd name="T1" fmla="*/ 32 h 36"/>
                <a:gd name="T2" fmla="*/ 29 w 35"/>
                <a:gd name="T3" fmla="*/ 35 h 36"/>
                <a:gd name="T4" fmla="*/ 34 w 35"/>
                <a:gd name="T5" fmla="*/ 32 h 36"/>
                <a:gd name="T6" fmla="*/ 13 w 35"/>
                <a:gd name="T7" fmla="*/ 0 h 36"/>
                <a:gd name="T8" fmla="*/ 5 w 35"/>
                <a:gd name="T9" fmla="*/ 3 h 36"/>
                <a:gd name="T10" fmla="*/ 0 w 35"/>
                <a:gd name="T11" fmla="*/ 4 h 36"/>
                <a:gd name="T12" fmla="*/ 5 w 35"/>
                <a:gd name="T13" fmla="*/ 3 h 36"/>
                <a:gd name="T14" fmla="*/ 2 w 35"/>
                <a:gd name="T15" fmla="*/ 3 h 36"/>
                <a:gd name="T16" fmla="*/ 0 w 35"/>
                <a:gd name="T17" fmla="*/ 4 h 36"/>
                <a:gd name="T18" fmla="*/ 34 w 35"/>
                <a:gd name="T19" fmla="*/ 3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34" y="32"/>
                  </a:moveTo>
                  <a:lnTo>
                    <a:pt x="29" y="35"/>
                  </a:lnTo>
                  <a:lnTo>
                    <a:pt x="34" y="32"/>
                  </a:lnTo>
                  <a:lnTo>
                    <a:pt x="13" y="0"/>
                  </a:lnTo>
                  <a:lnTo>
                    <a:pt x="5" y="3"/>
                  </a:lnTo>
                  <a:lnTo>
                    <a:pt x="0" y="4"/>
                  </a:lnTo>
                  <a:lnTo>
                    <a:pt x="5" y="3"/>
                  </a:lnTo>
                  <a:lnTo>
                    <a:pt x="2" y="3"/>
                  </a:lnTo>
                  <a:lnTo>
                    <a:pt x="0" y="4"/>
                  </a:lnTo>
                  <a:lnTo>
                    <a:pt x="34" y="32"/>
                  </a:lnTo>
                </a:path>
              </a:pathLst>
            </a:custGeom>
            <a:solidFill>
              <a:srgbClr val="000000"/>
            </a:solidFill>
            <a:ln w="12700" cap="rnd">
              <a:noFill/>
              <a:round/>
              <a:headEnd/>
              <a:tailEnd/>
            </a:ln>
          </p:spPr>
          <p:txBody>
            <a:bodyPr/>
            <a:lstStyle/>
            <a:p>
              <a:endParaRPr lang="en-US"/>
            </a:p>
          </p:txBody>
        </p:sp>
        <p:sp>
          <p:nvSpPr>
            <p:cNvPr id="59666" name="Freeform 273"/>
            <p:cNvSpPr>
              <a:spLocks/>
            </p:cNvSpPr>
            <p:nvPr/>
          </p:nvSpPr>
          <p:spPr bwMode="auto">
            <a:xfrm>
              <a:off x="3237" y="1719"/>
              <a:ext cx="59" cy="33"/>
            </a:xfrm>
            <a:custGeom>
              <a:avLst/>
              <a:gdLst>
                <a:gd name="T0" fmla="*/ 58 w 59"/>
                <a:gd name="T1" fmla="*/ 20 h 33"/>
                <a:gd name="T2" fmla="*/ 48 w 59"/>
                <a:gd name="T3" fmla="*/ 32 h 33"/>
                <a:gd name="T4" fmla="*/ 56 w 59"/>
                <a:gd name="T5" fmla="*/ 28 h 33"/>
                <a:gd name="T6" fmla="*/ 17 w 59"/>
                <a:gd name="T7" fmla="*/ 0 h 33"/>
                <a:gd name="T8" fmla="*/ 10 w 59"/>
                <a:gd name="T9" fmla="*/ 4 h 33"/>
                <a:gd name="T10" fmla="*/ 0 w 59"/>
                <a:gd name="T11" fmla="*/ 15 h 33"/>
                <a:gd name="T12" fmla="*/ 10 w 59"/>
                <a:gd name="T13" fmla="*/ 4 h 33"/>
                <a:gd name="T14" fmla="*/ 0 w 59"/>
                <a:gd name="T15" fmla="*/ 9 h 33"/>
                <a:gd name="T16" fmla="*/ 0 w 59"/>
                <a:gd name="T17" fmla="*/ 15 h 33"/>
                <a:gd name="T18" fmla="*/ 58 w 59"/>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58" y="20"/>
                  </a:moveTo>
                  <a:lnTo>
                    <a:pt x="48" y="32"/>
                  </a:lnTo>
                  <a:lnTo>
                    <a:pt x="56" y="28"/>
                  </a:lnTo>
                  <a:lnTo>
                    <a:pt x="17" y="0"/>
                  </a:lnTo>
                  <a:lnTo>
                    <a:pt x="10" y="4"/>
                  </a:lnTo>
                  <a:lnTo>
                    <a:pt x="0" y="15"/>
                  </a:lnTo>
                  <a:lnTo>
                    <a:pt x="10" y="4"/>
                  </a:lnTo>
                  <a:lnTo>
                    <a:pt x="0" y="9"/>
                  </a:lnTo>
                  <a:lnTo>
                    <a:pt x="0" y="15"/>
                  </a:lnTo>
                  <a:lnTo>
                    <a:pt x="58" y="20"/>
                  </a:lnTo>
                </a:path>
              </a:pathLst>
            </a:custGeom>
            <a:solidFill>
              <a:srgbClr val="000000"/>
            </a:solidFill>
            <a:ln w="12700" cap="rnd">
              <a:noFill/>
              <a:round/>
              <a:headEnd/>
              <a:tailEnd/>
            </a:ln>
          </p:spPr>
          <p:txBody>
            <a:bodyPr/>
            <a:lstStyle/>
            <a:p>
              <a:endParaRPr lang="en-US"/>
            </a:p>
          </p:txBody>
        </p:sp>
        <p:sp>
          <p:nvSpPr>
            <p:cNvPr id="59667" name="Freeform 274"/>
            <p:cNvSpPr>
              <a:spLocks/>
            </p:cNvSpPr>
            <p:nvPr/>
          </p:nvSpPr>
          <p:spPr bwMode="auto">
            <a:xfrm>
              <a:off x="3234" y="1739"/>
              <a:ext cx="62" cy="5"/>
            </a:xfrm>
            <a:custGeom>
              <a:avLst/>
              <a:gdLst>
                <a:gd name="T0" fmla="*/ 61 w 62"/>
                <a:gd name="T1" fmla="*/ 4 h 5"/>
                <a:gd name="T2" fmla="*/ 61 w 62"/>
                <a:gd name="T3" fmla="*/ 4 h 5"/>
                <a:gd name="T4" fmla="*/ 61 w 62"/>
                <a:gd name="T5" fmla="*/ 2 h 5"/>
                <a:gd name="T6" fmla="*/ 2 w 62"/>
                <a:gd name="T7" fmla="*/ 0 h 5"/>
                <a:gd name="T8" fmla="*/ 0 w 62"/>
                <a:gd name="T9" fmla="*/ 3 h 5"/>
                <a:gd name="T10" fmla="*/ 0 w 62"/>
                <a:gd name="T11" fmla="*/ 4 h 5"/>
                <a:gd name="T12" fmla="*/ 61 w 62"/>
                <a:gd name="T13" fmla="*/ 4 h 5"/>
                <a:gd name="T14" fmla="*/ 0 60000 65536"/>
                <a:gd name="T15" fmla="*/ 0 60000 65536"/>
                <a:gd name="T16" fmla="*/ 0 60000 65536"/>
                <a:gd name="T17" fmla="*/ 0 60000 65536"/>
                <a:gd name="T18" fmla="*/ 0 60000 65536"/>
                <a:gd name="T19" fmla="*/ 0 60000 65536"/>
                <a:gd name="T20" fmla="*/ 0 60000 65536"/>
                <a:gd name="T21" fmla="*/ 0 w 62"/>
                <a:gd name="T22" fmla="*/ 0 h 5"/>
                <a:gd name="T23" fmla="*/ 62 w 6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
                  <a:moveTo>
                    <a:pt x="61" y="4"/>
                  </a:moveTo>
                  <a:lnTo>
                    <a:pt x="61" y="4"/>
                  </a:lnTo>
                  <a:lnTo>
                    <a:pt x="61" y="2"/>
                  </a:lnTo>
                  <a:lnTo>
                    <a:pt x="2" y="0"/>
                  </a:lnTo>
                  <a:lnTo>
                    <a:pt x="0" y="3"/>
                  </a:lnTo>
                  <a:lnTo>
                    <a:pt x="0" y="4"/>
                  </a:lnTo>
                  <a:lnTo>
                    <a:pt x="61" y="4"/>
                  </a:lnTo>
                </a:path>
              </a:pathLst>
            </a:custGeom>
            <a:solidFill>
              <a:srgbClr val="000000"/>
            </a:solidFill>
            <a:ln w="12700" cap="rnd">
              <a:noFill/>
              <a:round/>
              <a:headEnd/>
              <a:tailEnd/>
            </a:ln>
          </p:spPr>
          <p:txBody>
            <a:bodyPr/>
            <a:lstStyle/>
            <a:p>
              <a:endParaRPr lang="en-US"/>
            </a:p>
          </p:txBody>
        </p:sp>
        <p:sp>
          <p:nvSpPr>
            <p:cNvPr id="59668" name="Freeform 275"/>
            <p:cNvSpPr>
              <a:spLocks/>
            </p:cNvSpPr>
            <p:nvPr/>
          </p:nvSpPr>
          <p:spPr bwMode="auto">
            <a:xfrm>
              <a:off x="3234" y="1736"/>
              <a:ext cx="62" cy="74"/>
            </a:xfrm>
            <a:custGeom>
              <a:avLst/>
              <a:gdLst>
                <a:gd name="T0" fmla="*/ 8 w 62"/>
                <a:gd name="T1" fmla="*/ 28 h 74"/>
                <a:gd name="T2" fmla="*/ 61 w 62"/>
                <a:gd name="T3" fmla="*/ 13 h 74"/>
                <a:gd name="T4" fmla="*/ 0 w 62"/>
                <a:gd name="T5" fmla="*/ 13 h 74"/>
                <a:gd name="T6" fmla="*/ 53 w 62"/>
                <a:gd name="T7" fmla="*/ 0 h 74"/>
                <a:gd name="T8" fmla="*/ 6 w 62"/>
                <a:gd name="T9" fmla="*/ 28 h 74"/>
                <a:gd name="T10" fmla="*/ 61 w 62"/>
                <a:gd name="T11" fmla="*/ 73 h 74"/>
                <a:gd name="T12" fmla="*/ 61 w 62"/>
                <a:gd name="T13" fmla="*/ 13 h 74"/>
                <a:gd name="T14" fmla="*/ 8 w 62"/>
                <a:gd name="T15" fmla="*/ 28 h 7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74"/>
                <a:gd name="T26" fmla="*/ 62 w 62"/>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74">
                  <a:moveTo>
                    <a:pt x="8" y="28"/>
                  </a:moveTo>
                  <a:lnTo>
                    <a:pt x="61" y="13"/>
                  </a:lnTo>
                  <a:lnTo>
                    <a:pt x="0" y="13"/>
                  </a:lnTo>
                  <a:lnTo>
                    <a:pt x="53" y="0"/>
                  </a:lnTo>
                  <a:lnTo>
                    <a:pt x="6" y="28"/>
                  </a:lnTo>
                  <a:lnTo>
                    <a:pt x="61" y="73"/>
                  </a:lnTo>
                  <a:lnTo>
                    <a:pt x="61" y="13"/>
                  </a:lnTo>
                  <a:lnTo>
                    <a:pt x="8" y="28"/>
                  </a:lnTo>
                </a:path>
              </a:pathLst>
            </a:custGeom>
            <a:solidFill>
              <a:srgbClr val="000000"/>
            </a:solidFill>
            <a:ln w="12700" cap="rnd">
              <a:noFill/>
              <a:round/>
              <a:headEnd/>
              <a:tailEnd/>
            </a:ln>
          </p:spPr>
          <p:txBody>
            <a:bodyPr/>
            <a:lstStyle/>
            <a:p>
              <a:endParaRPr lang="en-US"/>
            </a:p>
          </p:txBody>
        </p:sp>
        <p:sp>
          <p:nvSpPr>
            <p:cNvPr id="59669" name="Freeform 276"/>
            <p:cNvSpPr>
              <a:spLocks/>
            </p:cNvSpPr>
            <p:nvPr/>
          </p:nvSpPr>
          <p:spPr bwMode="auto">
            <a:xfrm>
              <a:off x="3234" y="1731"/>
              <a:ext cx="51" cy="28"/>
            </a:xfrm>
            <a:custGeom>
              <a:avLst/>
              <a:gdLst>
                <a:gd name="T0" fmla="*/ 0 w 51"/>
                <a:gd name="T1" fmla="*/ 21 h 28"/>
                <a:gd name="T2" fmla="*/ 2 w 51"/>
                <a:gd name="T3" fmla="*/ 23 h 28"/>
                <a:gd name="T4" fmla="*/ 8 w 51"/>
                <a:gd name="T5" fmla="*/ 27 h 28"/>
                <a:gd name="T6" fmla="*/ 50 w 51"/>
                <a:gd name="T7" fmla="*/ 4 h 28"/>
                <a:gd name="T8" fmla="*/ 46 w 51"/>
                <a:gd name="T9" fmla="*/ 0 h 28"/>
                <a:gd name="T10" fmla="*/ 48 w 51"/>
                <a:gd name="T11" fmla="*/ 2 h 28"/>
                <a:gd name="T12" fmla="*/ 0 w 51"/>
                <a:gd name="T13" fmla="*/ 21 h 28"/>
                <a:gd name="T14" fmla="*/ 0 60000 65536"/>
                <a:gd name="T15" fmla="*/ 0 60000 65536"/>
                <a:gd name="T16" fmla="*/ 0 60000 65536"/>
                <a:gd name="T17" fmla="*/ 0 60000 65536"/>
                <a:gd name="T18" fmla="*/ 0 60000 65536"/>
                <a:gd name="T19" fmla="*/ 0 60000 65536"/>
                <a:gd name="T20" fmla="*/ 0 60000 65536"/>
                <a:gd name="T21" fmla="*/ 0 w 51"/>
                <a:gd name="T22" fmla="*/ 0 h 28"/>
                <a:gd name="T23" fmla="*/ 51 w 5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8">
                  <a:moveTo>
                    <a:pt x="0" y="21"/>
                  </a:moveTo>
                  <a:lnTo>
                    <a:pt x="2" y="23"/>
                  </a:lnTo>
                  <a:lnTo>
                    <a:pt x="8" y="27"/>
                  </a:lnTo>
                  <a:lnTo>
                    <a:pt x="50" y="4"/>
                  </a:lnTo>
                  <a:lnTo>
                    <a:pt x="46" y="0"/>
                  </a:lnTo>
                  <a:lnTo>
                    <a:pt x="48" y="2"/>
                  </a:lnTo>
                  <a:lnTo>
                    <a:pt x="0" y="21"/>
                  </a:lnTo>
                </a:path>
              </a:pathLst>
            </a:custGeom>
            <a:solidFill>
              <a:srgbClr val="000000"/>
            </a:solidFill>
            <a:ln w="12700" cap="rnd">
              <a:noFill/>
              <a:round/>
              <a:headEnd/>
              <a:tailEnd/>
            </a:ln>
          </p:spPr>
          <p:txBody>
            <a:bodyPr/>
            <a:lstStyle/>
            <a:p>
              <a:endParaRPr lang="en-US"/>
            </a:p>
          </p:txBody>
        </p:sp>
        <p:sp>
          <p:nvSpPr>
            <p:cNvPr id="59670" name="Freeform 277"/>
            <p:cNvSpPr>
              <a:spLocks/>
            </p:cNvSpPr>
            <p:nvPr/>
          </p:nvSpPr>
          <p:spPr bwMode="auto">
            <a:xfrm>
              <a:off x="3229" y="1724"/>
              <a:ext cx="53" cy="26"/>
            </a:xfrm>
            <a:custGeom>
              <a:avLst/>
              <a:gdLst>
                <a:gd name="T0" fmla="*/ 4 w 53"/>
                <a:gd name="T1" fmla="*/ 25 h 26"/>
                <a:gd name="T2" fmla="*/ 0 w 53"/>
                <a:gd name="T3" fmla="*/ 21 h 26"/>
                <a:gd name="T4" fmla="*/ 4 w 53"/>
                <a:gd name="T5" fmla="*/ 25 h 26"/>
                <a:gd name="T6" fmla="*/ 52 w 53"/>
                <a:gd name="T7" fmla="*/ 7 h 26"/>
                <a:gd name="T8" fmla="*/ 50 w 53"/>
                <a:gd name="T9" fmla="*/ 4 h 26"/>
                <a:gd name="T10" fmla="*/ 46 w 53"/>
                <a:gd name="T11" fmla="*/ 0 h 26"/>
                <a:gd name="T12" fmla="*/ 50 w 53"/>
                <a:gd name="T13" fmla="*/ 4 h 26"/>
                <a:gd name="T14" fmla="*/ 48 w 53"/>
                <a:gd name="T15" fmla="*/ 2 h 26"/>
                <a:gd name="T16" fmla="*/ 46 w 53"/>
                <a:gd name="T17" fmla="*/ 0 h 26"/>
                <a:gd name="T18" fmla="*/ 4 w 5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
                <a:gd name="T32" fmla="*/ 53 w 5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
                  <a:moveTo>
                    <a:pt x="4" y="25"/>
                  </a:moveTo>
                  <a:lnTo>
                    <a:pt x="0" y="21"/>
                  </a:lnTo>
                  <a:lnTo>
                    <a:pt x="4" y="25"/>
                  </a:lnTo>
                  <a:lnTo>
                    <a:pt x="52" y="7"/>
                  </a:lnTo>
                  <a:lnTo>
                    <a:pt x="50" y="4"/>
                  </a:lnTo>
                  <a:lnTo>
                    <a:pt x="46" y="0"/>
                  </a:lnTo>
                  <a:lnTo>
                    <a:pt x="50" y="4"/>
                  </a:lnTo>
                  <a:lnTo>
                    <a:pt x="48" y="2"/>
                  </a:lnTo>
                  <a:lnTo>
                    <a:pt x="46" y="0"/>
                  </a:lnTo>
                  <a:lnTo>
                    <a:pt x="4" y="25"/>
                  </a:lnTo>
                </a:path>
              </a:pathLst>
            </a:custGeom>
            <a:solidFill>
              <a:srgbClr val="000000"/>
            </a:solidFill>
            <a:ln w="12700" cap="rnd">
              <a:noFill/>
              <a:round/>
              <a:headEnd/>
              <a:tailEnd/>
            </a:ln>
          </p:spPr>
          <p:txBody>
            <a:bodyPr/>
            <a:lstStyle/>
            <a:p>
              <a:endParaRPr lang="en-US"/>
            </a:p>
          </p:txBody>
        </p:sp>
        <p:sp>
          <p:nvSpPr>
            <p:cNvPr id="59671" name="Freeform 278"/>
            <p:cNvSpPr>
              <a:spLocks/>
            </p:cNvSpPr>
            <p:nvPr/>
          </p:nvSpPr>
          <p:spPr bwMode="auto">
            <a:xfrm>
              <a:off x="3229" y="1716"/>
              <a:ext cx="45" cy="34"/>
            </a:xfrm>
            <a:custGeom>
              <a:avLst/>
              <a:gdLst>
                <a:gd name="T0" fmla="*/ 8 w 45"/>
                <a:gd name="T1" fmla="*/ 33 h 34"/>
                <a:gd name="T2" fmla="*/ 0 w 45"/>
                <a:gd name="T3" fmla="*/ 30 h 34"/>
                <a:gd name="T4" fmla="*/ 4 w 45"/>
                <a:gd name="T5" fmla="*/ 33 h 34"/>
                <a:gd name="T6" fmla="*/ 44 w 45"/>
                <a:gd name="T7" fmla="*/ 6 h 34"/>
                <a:gd name="T8" fmla="*/ 40 w 45"/>
                <a:gd name="T9" fmla="*/ 4 h 34"/>
                <a:gd name="T10" fmla="*/ 31 w 45"/>
                <a:gd name="T11" fmla="*/ 0 h 34"/>
                <a:gd name="T12" fmla="*/ 40 w 45"/>
                <a:gd name="T13" fmla="*/ 4 h 34"/>
                <a:gd name="T14" fmla="*/ 34 w 45"/>
                <a:gd name="T15" fmla="*/ 1 h 34"/>
                <a:gd name="T16" fmla="*/ 31 w 45"/>
                <a:gd name="T17" fmla="*/ 0 h 34"/>
                <a:gd name="T18" fmla="*/ 8 w 45"/>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4"/>
                <a:gd name="T32" fmla="*/ 45 w 4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4">
                  <a:moveTo>
                    <a:pt x="8" y="33"/>
                  </a:moveTo>
                  <a:lnTo>
                    <a:pt x="0" y="30"/>
                  </a:lnTo>
                  <a:lnTo>
                    <a:pt x="4" y="33"/>
                  </a:lnTo>
                  <a:lnTo>
                    <a:pt x="44" y="6"/>
                  </a:lnTo>
                  <a:lnTo>
                    <a:pt x="40" y="4"/>
                  </a:lnTo>
                  <a:lnTo>
                    <a:pt x="31" y="0"/>
                  </a:lnTo>
                  <a:lnTo>
                    <a:pt x="40" y="4"/>
                  </a:lnTo>
                  <a:lnTo>
                    <a:pt x="34" y="1"/>
                  </a:lnTo>
                  <a:lnTo>
                    <a:pt x="31" y="0"/>
                  </a:lnTo>
                  <a:lnTo>
                    <a:pt x="8" y="33"/>
                  </a:lnTo>
                </a:path>
              </a:pathLst>
            </a:custGeom>
            <a:solidFill>
              <a:srgbClr val="000000"/>
            </a:solidFill>
            <a:ln w="12700" cap="rnd">
              <a:noFill/>
              <a:round/>
              <a:headEnd/>
              <a:tailEnd/>
            </a:ln>
          </p:spPr>
          <p:txBody>
            <a:bodyPr/>
            <a:lstStyle/>
            <a:p>
              <a:endParaRPr lang="en-US"/>
            </a:p>
          </p:txBody>
        </p:sp>
        <p:sp>
          <p:nvSpPr>
            <p:cNvPr id="59672" name="Freeform 279"/>
            <p:cNvSpPr>
              <a:spLocks/>
            </p:cNvSpPr>
            <p:nvPr/>
          </p:nvSpPr>
          <p:spPr bwMode="auto">
            <a:xfrm>
              <a:off x="3229" y="1711"/>
              <a:ext cx="27" cy="39"/>
            </a:xfrm>
            <a:custGeom>
              <a:avLst/>
              <a:gdLst>
                <a:gd name="T0" fmla="*/ 5 w 27"/>
                <a:gd name="T1" fmla="*/ 38 h 39"/>
                <a:gd name="T2" fmla="*/ 0 w 27"/>
                <a:gd name="T3" fmla="*/ 37 h 39"/>
                <a:gd name="T4" fmla="*/ 7 w 27"/>
                <a:gd name="T5" fmla="*/ 38 h 39"/>
                <a:gd name="T6" fmla="*/ 26 w 27"/>
                <a:gd name="T7" fmla="*/ 4 h 39"/>
                <a:gd name="T8" fmla="*/ 20 w 27"/>
                <a:gd name="T9" fmla="*/ 1 h 39"/>
                <a:gd name="T10" fmla="*/ 15 w 27"/>
                <a:gd name="T11" fmla="*/ 0 h 39"/>
                <a:gd name="T12" fmla="*/ 20 w 27"/>
                <a:gd name="T13" fmla="*/ 1 h 39"/>
                <a:gd name="T14" fmla="*/ 16 w 27"/>
                <a:gd name="T15" fmla="*/ 1 h 39"/>
                <a:gd name="T16" fmla="*/ 15 w 27"/>
                <a:gd name="T17" fmla="*/ 1 h 39"/>
                <a:gd name="T18" fmla="*/ 5 w 27"/>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5" y="38"/>
                  </a:moveTo>
                  <a:lnTo>
                    <a:pt x="0" y="37"/>
                  </a:lnTo>
                  <a:lnTo>
                    <a:pt x="7" y="38"/>
                  </a:lnTo>
                  <a:lnTo>
                    <a:pt x="26" y="4"/>
                  </a:lnTo>
                  <a:lnTo>
                    <a:pt x="20" y="1"/>
                  </a:lnTo>
                  <a:lnTo>
                    <a:pt x="15" y="0"/>
                  </a:lnTo>
                  <a:lnTo>
                    <a:pt x="20" y="1"/>
                  </a:lnTo>
                  <a:lnTo>
                    <a:pt x="16" y="1"/>
                  </a:lnTo>
                  <a:lnTo>
                    <a:pt x="15" y="1"/>
                  </a:lnTo>
                  <a:lnTo>
                    <a:pt x="5" y="38"/>
                  </a:lnTo>
                </a:path>
              </a:pathLst>
            </a:custGeom>
            <a:solidFill>
              <a:srgbClr val="000000"/>
            </a:solidFill>
            <a:ln w="12700" cap="rnd">
              <a:noFill/>
              <a:round/>
              <a:headEnd/>
              <a:tailEnd/>
            </a:ln>
          </p:spPr>
          <p:txBody>
            <a:bodyPr/>
            <a:lstStyle/>
            <a:p>
              <a:endParaRPr lang="en-US"/>
            </a:p>
          </p:txBody>
        </p:sp>
        <p:sp>
          <p:nvSpPr>
            <p:cNvPr id="59673" name="Freeform 280"/>
            <p:cNvSpPr>
              <a:spLocks/>
            </p:cNvSpPr>
            <p:nvPr/>
          </p:nvSpPr>
          <p:spPr bwMode="auto">
            <a:xfrm>
              <a:off x="3229" y="1711"/>
              <a:ext cx="9" cy="39"/>
            </a:xfrm>
            <a:custGeom>
              <a:avLst/>
              <a:gdLst>
                <a:gd name="T0" fmla="*/ 4 w 9"/>
                <a:gd name="T1" fmla="*/ 37 h 39"/>
                <a:gd name="T2" fmla="*/ 0 w 9"/>
                <a:gd name="T3" fmla="*/ 37 h 39"/>
                <a:gd name="T4" fmla="*/ 3 w 9"/>
                <a:gd name="T5" fmla="*/ 38 h 39"/>
                <a:gd name="T6" fmla="*/ 8 w 9"/>
                <a:gd name="T7" fmla="*/ 0 h 39"/>
                <a:gd name="T8" fmla="*/ 5 w 9"/>
                <a:gd name="T9" fmla="*/ 0 h 39"/>
                <a:gd name="T10" fmla="*/ 2 w 9"/>
                <a:gd name="T11" fmla="*/ 0 h 39"/>
                <a:gd name="T12" fmla="*/ 5 w 9"/>
                <a:gd name="T13" fmla="*/ 0 h 39"/>
                <a:gd name="T14" fmla="*/ 4 w 9"/>
                <a:gd name="T15" fmla="*/ 0 h 39"/>
                <a:gd name="T16" fmla="*/ 1 w 9"/>
                <a:gd name="T17" fmla="*/ 0 h 39"/>
                <a:gd name="T18" fmla="*/ 4 w 9"/>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9"/>
                <a:gd name="T32" fmla="*/ 9 w 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9">
                  <a:moveTo>
                    <a:pt x="4" y="37"/>
                  </a:moveTo>
                  <a:lnTo>
                    <a:pt x="0" y="37"/>
                  </a:lnTo>
                  <a:lnTo>
                    <a:pt x="3" y="38"/>
                  </a:lnTo>
                  <a:lnTo>
                    <a:pt x="8" y="0"/>
                  </a:lnTo>
                  <a:lnTo>
                    <a:pt x="5" y="0"/>
                  </a:lnTo>
                  <a:lnTo>
                    <a:pt x="2" y="0"/>
                  </a:lnTo>
                  <a:lnTo>
                    <a:pt x="5" y="0"/>
                  </a:lnTo>
                  <a:lnTo>
                    <a:pt x="4" y="0"/>
                  </a:lnTo>
                  <a:lnTo>
                    <a:pt x="1" y="0"/>
                  </a:lnTo>
                  <a:lnTo>
                    <a:pt x="4" y="37"/>
                  </a:lnTo>
                </a:path>
              </a:pathLst>
            </a:custGeom>
            <a:solidFill>
              <a:srgbClr val="000000"/>
            </a:solidFill>
            <a:ln w="12700" cap="rnd">
              <a:noFill/>
              <a:round/>
              <a:headEnd/>
              <a:tailEnd/>
            </a:ln>
          </p:spPr>
          <p:txBody>
            <a:bodyPr/>
            <a:lstStyle/>
            <a:p>
              <a:endParaRPr lang="en-US"/>
            </a:p>
          </p:txBody>
        </p:sp>
        <p:sp>
          <p:nvSpPr>
            <p:cNvPr id="59674" name="Freeform 281"/>
            <p:cNvSpPr>
              <a:spLocks/>
            </p:cNvSpPr>
            <p:nvPr/>
          </p:nvSpPr>
          <p:spPr bwMode="auto">
            <a:xfrm>
              <a:off x="3213" y="1711"/>
              <a:ext cx="14" cy="39"/>
            </a:xfrm>
            <a:custGeom>
              <a:avLst/>
              <a:gdLst>
                <a:gd name="T0" fmla="*/ 12 w 14"/>
                <a:gd name="T1" fmla="*/ 37 h 39"/>
                <a:gd name="T2" fmla="*/ 8 w 14"/>
                <a:gd name="T3" fmla="*/ 38 h 39"/>
                <a:gd name="T4" fmla="*/ 13 w 14"/>
                <a:gd name="T5" fmla="*/ 37 h 39"/>
                <a:gd name="T6" fmla="*/ 9 w 14"/>
                <a:gd name="T7" fmla="*/ 0 h 39"/>
                <a:gd name="T8" fmla="*/ 5 w 14"/>
                <a:gd name="T9" fmla="*/ 0 h 39"/>
                <a:gd name="T10" fmla="*/ 0 w 14"/>
                <a:gd name="T11" fmla="*/ 1 h 39"/>
                <a:gd name="T12" fmla="*/ 4 w 14"/>
                <a:gd name="T13" fmla="*/ 0 h 39"/>
                <a:gd name="T14" fmla="*/ 2 w 14"/>
                <a:gd name="T15" fmla="*/ 1 h 39"/>
                <a:gd name="T16" fmla="*/ 0 w 14"/>
                <a:gd name="T17" fmla="*/ 1 h 39"/>
                <a:gd name="T18" fmla="*/ 12 w 14"/>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9"/>
                <a:gd name="T32" fmla="*/ 14 w 14"/>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9">
                  <a:moveTo>
                    <a:pt x="12" y="37"/>
                  </a:moveTo>
                  <a:lnTo>
                    <a:pt x="8" y="38"/>
                  </a:lnTo>
                  <a:lnTo>
                    <a:pt x="13" y="37"/>
                  </a:lnTo>
                  <a:lnTo>
                    <a:pt x="9" y="0"/>
                  </a:lnTo>
                  <a:lnTo>
                    <a:pt x="5" y="0"/>
                  </a:lnTo>
                  <a:lnTo>
                    <a:pt x="0" y="1"/>
                  </a:lnTo>
                  <a:lnTo>
                    <a:pt x="4" y="0"/>
                  </a:lnTo>
                  <a:lnTo>
                    <a:pt x="2" y="1"/>
                  </a:lnTo>
                  <a:lnTo>
                    <a:pt x="0" y="1"/>
                  </a:lnTo>
                  <a:lnTo>
                    <a:pt x="12" y="37"/>
                  </a:lnTo>
                </a:path>
              </a:pathLst>
            </a:custGeom>
            <a:solidFill>
              <a:srgbClr val="000000"/>
            </a:solidFill>
            <a:ln w="12700" cap="rnd">
              <a:noFill/>
              <a:round/>
              <a:headEnd/>
              <a:tailEnd/>
            </a:ln>
          </p:spPr>
          <p:txBody>
            <a:bodyPr/>
            <a:lstStyle/>
            <a:p>
              <a:endParaRPr lang="en-US"/>
            </a:p>
          </p:txBody>
        </p:sp>
        <p:sp>
          <p:nvSpPr>
            <p:cNvPr id="59675" name="Freeform 282"/>
            <p:cNvSpPr>
              <a:spLocks/>
            </p:cNvSpPr>
            <p:nvPr/>
          </p:nvSpPr>
          <p:spPr bwMode="auto">
            <a:xfrm>
              <a:off x="3192" y="1713"/>
              <a:ext cx="40" cy="37"/>
            </a:xfrm>
            <a:custGeom>
              <a:avLst/>
              <a:gdLst>
                <a:gd name="T0" fmla="*/ 39 w 40"/>
                <a:gd name="T1" fmla="*/ 32 h 37"/>
                <a:gd name="T2" fmla="*/ 30 w 40"/>
                <a:gd name="T3" fmla="*/ 36 h 37"/>
                <a:gd name="T4" fmla="*/ 33 w 40"/>
                <a:gd name="T5" fmla="*/ 35 h 37"/>
                <a:gd name="T6" fmla="*/ 15 w 40"/>
                <a:gd name="T7" fmla="*/ 0 h 37"/>
                <a:gd name="T8" fmla="*/ 9 w 40"/>
                <a:gd name="T9" fmla="*/ 1 h 37"/>
                <a:gd name="T10" fmla="*/ 0 w 40"/>
                <a:gd name="T11" fmla="*/ 5 h 37"/>
                <a:gd name="T12" fmla="*/ 9 w 40"/>
                <a:gd name="T13" fmla="*/ 1 h 37"/>
                <a:gd name="T14" fmla="*/ 4 w 40"/>
                <a:gd name="T15" fmla="*/ 4 h 37"/>
                <a:gd name="T16" fmla="*/ 0 w 40"/>
                <a:gd name="T17" fmla="*/ 5 h 37"/>
                <a:gd name="T18" fmla="*/ 39 w 40"/>
                <a:gd name="T19" fmla="*/ 3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7"/>
                <a:gd name="T32" fmla="*/ 40 w 4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7">
                  <a:moveTo>
                    <a:pt x="39" y="32"/>
                  </a:moveTo>
                  <a:lnTo>
                    <a:pt x="30" y="36"/>
                  </a:lnTo>
                  <a:lnTo>
                    <a:pt x="33" y="35"/>
                  </a:lnTo>
                  <a:lnTo>
                    <a:pt x="15" y="0"/>
                  </a:lnTo>
                  <a:lnTo>
                    <a:pt x="9" y="1"/>
                  </a:lnTo>
                  <a:lnTo>
                    <a:pt x="0" y="5"/>
                  </a:lnTo>
                  <a:lnTo>
                    <a:pt x="9" y="1"/>
                  </a:lnTo>
                  <a:lnTo>
                    <a:pt x="4" y="4"/>
                  </a:lnTo>
                  <a:lnTo>
                    <a:pt x="0" y="5"/>
                  </a:lnTo>
                  <a:lnTo>
                    <a:pt x="39" y="32"/>
                  </a:lnTo>
                </a:path>
              </a:pathLst>
            </a:custGeom>
            <a:solidFill>
              <a:srgbClr val="000000"/>
            </a:solidFill>
            <a:ln w="12700" cap="rnd">
              <a:noFill/>
              <a:round/>
              <a:headEnd/>
              <a:tailEnd/>
            </a:ln>
          </p:spPr>
          <p:txBody>
            <a:bodyPr/>
            <a:lstStyle/>
            <a:p>
              <a:endParaRPr lang="en-US"/>
            </a:p>
          </p:txBody>
        </p:sp>
        <p:sp>
          <p:nvSpPr>
            <p:cNvPr id="59676" name="Freeform 283"/>
            <p:cNvSpPr>
              <a:spLocks/>
            </p:cNvSpPr>
            <p:nvPr/>
          </p:nvSpPr>
          <p:spPr bwMode="auto">
            <a:xfrm>
              <a:off x="3184" y="1719"/>
              <a:ext cx="48" cy="31"/>
            </a:xfrm>
            <a:custGeom>
              <a:avLst/>
              <a:gdLst>
                <a:gd name="T0" fmla="*/ 41 w 48"/>
                <a:gd name="T1" fmla="*/ 29 h 31"/>
                <a:gd name="T2" fmla="*/ 41 w 48"/>
                <a:gd name="T3" fmla="*/ 30 h 31"/>
                <a:gd name="T4" fmla="*/ 47 w 48"/>
                <a:gd name="T5" fmla="*/ 26 h 31"/>
                <a:gd name="T6" fmla="*/ 6 w 48"/>
                <a:gd name="T7" fmla="*/ 0 h 31"/>
                <a:gd name="T8" fmla="*/ 0 w 48"/>
                <a:gd name="T9" fmla="*/ 4 h 31"/>
                <a:gd name="T10" fmla="*/ 0 w 48"/>
                <a:gd name="T11" fmla="*/ 5 h 31"/>
                <a:gd name="T12" fmla="*/ 41 w 48"/>
                <a:gd name="T13" fmla="*/ 29 h 31"/>
                <a:gd name="T14" fmla="*/ 0 60000 65536"/>
                <a:gd name="T15" fmla="*/ 0 60000 65536"/>
                <a:gd name="T16" fmla="*/ 0 60000 65536"/>
                <a:gd name="T17" fmla="*/ 0 60000 65536"/>
                <a:gd name="T18" fmla="*/ 0 60000 65536"/>
                <a:gd name="T19" fmla="*/ 0 60000 65536"/>
                <a:gd name="T20" fmla="*/ 0 60000 65536"/>
                <a:gd name="T21" fmla="*/ 0 w 48"/>
                <a:gd name="T22" fmla="*/ 0 h 31"/>
                <a:gd name="T23" fmla="*/ 48 w 4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1">
                  <a:moveTo>
                    <a:pt x="41" y="29"/>
                  </a:moveTo>
                  <a:lnTo>
                    <a:pt x="41" y="30"/>
                  </a:lnTo>
                  <a:lnTo>
                    <a:pt x="47" y="26"/>
                  </a:lnTo>
                  <a:lnTo>
                    <a:pt x="6" y="0"/>
                  </a:lnTo>
                  <a:lnTo>
                    <a:pt x="0" y="4"/>
                  </a:lnTo>
                  <a:lnTo>
                    <a:pt x="0" y="5"/>
                  </a:lnTo>
                  <a:lnTo>
                    <a:pt x="41" y="29"/>
                  </a:lnTo>
                </a:path>
              </a:pathLst>
            </a:custGeom>
            <a:solidFill>
              <a:srgbClr val="000000"/>
            </a:solidFill>
            <a:ln w="12700" cap="rnd">
              <a:noFill/>
              <a:round/>
              <a:headEnd/>
              <a:tailEnd/>
            </a:ln>
          </p:spPr>
          <p:txBody>
            <a:bodyPr/>
            <a:lstStyle/>
            <a:p>
              <a:endParaRPr lang="en-US"/>
            </a:p>
          </p:txBody>
        </p:sp>
        <p:sp>
          <p:nvSpPr>
            <p:cNvPr id="59677" name="Freeform 284"/>
            <p:cNvSpPr>
              <a:spLocks/>
            </p:cNvSpPr>
            <p:nvPr/>
          </p:nvSpPr>
          <p:spPr bwMode="auto">
            <a:xfrm>
              <a:off x="3168" y="1726"/>
              <a:ext cx="56" cy="28"/>
            </a:xfrm>
            <a:custGeom>
              <a:avLst/>
              <a:gdLst>
                <a:gd name="T0" fmla="*/ 55 w 56"/>
                <a:gd name="T1" fmla="*/ 20 h 28"/>
                <a:gd name="T2" fmla="*/ 51 w 56"/>
                <a:gd name="T3" fmla="*/ 27 h 28"/>
                <a:gd name="T4" fmla="*/ 55 w 56"/>
                <a:gd name="T5" fmla="*/ 23 h 28"/>
                <a:gd name="T6" fmla="*/ 12 w 56"/>
                <a:gd name="T7" fmla="*/ 0 h 28"/>
                <a:gd name="T8" fmla="*/ 6 w 56"/>
                <a:gd name="T9" fmla="*/ 5 h 28"/>
                <a:gd name="T10" fmla="*/ 0 w 56"/>
                <a:gd name="T11" fmla="*/ 12 h 28"/>
                <a:gd name="T12" fmla="*/ 6 w 56"/>
                <a:gd name="T13" fmla="*/ 5 h 28"/>
                <a:gd name="T14" fmla="*/ 0 w 56"/>
                <a:gd name="T15" fmla="*/ 7 h 28"/>
                <a:gd name="T16" fmla="*/ 0 w 56"/>
                <a:gd name="T17" fmla="*/ 12 h 28"/>
                <a:gd name="T18" fmla="*/ 55 w 56"/>
                <a:gd name="T19" fmla="*/ 2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8"/>
                <a:gd name="T32" fmla="*/ 56 w 5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8">
                  <a:moveTo>
                    <a:pt x="55" y="20"/>
                  </a:moveTo>
                  <a:lnTo>
                    <a:pt x="51" y="27"/>
                  </a:lnTo>
                  <a:lnTo>
                    <a:pt x="55" y="23"/>
                  </a:lnTo>
                  <a:lnTo>
                    <a:pt x="12" y="0"/>
                  </a:lnTo>
                  <a:lnTo>
                    <a:pt x="6" y="5"/>
                  </a:lnTo>
                  <a:lnTo>
                    <a:pt x="0" y="12"/>
                  </a:lnTo>
                  <a:lnTo>
                    <a:pt x="6" y="5"/>
                  </a:lnTo>
                  <a:lnTo>
                    <a:pt x="0" y="7"/>
                  </a:lnTo>
                  <a:lnTo>
                    <a:pt x="0" y="12"/>
                  </a:lnTo>
                  <a:lnTo>
                    <a:pt x="55" y="20"/>
                  </a:lnTo>
                </a:path>
              </a:pathLst>
            </a:custGeom>
            <a:solidFill>
              <a:srgbClr val="000000"/>
            </a:solidFill>
            <a:ln w="12700" cap="rnd">
              <a:noFill/>
              <a:round/>
              <a:headEnd/>
              <a:tailEnd/>
            </a:ln>
          </p:spPr>
          <p:txBody>
            <a:bodyPr/>
            <a:lstStyle/>
            <a:p>
              <a:endParaRPr lang="en-US"/>
            </a:p>
          </p:txBody>
        </p:sp>
        <p:sp>
          <p:nvSpPr>
            <p:cNvPr id="59678" name="Freeform 285"/>
            <p:cNvSpPr>
              <a:spLocks/>
            </p:cNvSpPr>
            <p:nvPr/>
          </p:nvSpPr>
          <p:spPr bwMode="auto">
            <a:xfrm>
              <a:off x="3163" y="1743"/>
              <a:ext cx="61" cy="147"/>
            </a:xfrm>
            <a:custGeom>
              <a:avLst/>
              <a:gdLst>
                <a:gd name="T0" fmla="*/ 0 w 61"/>
                <a:gd name="T1" fmla="*/ 14 h 147"/>
                <a:gd name="T2" fmla="*/ 58 w 61"/>
                <a:gd name="T3" fmla="*/ 17 h 147"/>
                <a:gd name="T4" fmla="*/ 60 w 61"/>
                <a:gd name="T5" fmla="*/ 9 h 147"/>
                <a:gd name="T6" fmla="*/ 4 w 61"/>
                <a:gd name="T7" fmla="*/ 0 h 147"/>
                <a:gd name="T8" fmla="*/ 2 w 61"/>
                <a:gd name="T9" fmla="*/ 6 h 147"/>
                <a:gd name="T10" fmla="*/ 60 w 61"/>
                <a:gd name="T11" fmla="*/ 9 h 147"/>
                <a:gd name="T12" fmla="*/ 0 w 61"/>
                <a:gd name="T13" fmla="*/ 14 h 147"/>
                <a:gd name="T14" fmla="*/ 14 w 61"/>
                <a:gd name="T15" fmla="*/ 146 h 147"/>
                <a:gd name="T16" fmla="*/ 58 w 61"/>
                <a:gd name="T17" fmla="*/ 17 h 147"/>
                <a:gd name="T18" fmla="*/ 0 w 61"/>
                <a:gd name="T19" fmla="*/ 14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47"/>
                <a:gd name="T32" fmla="*/ 61 w 61"/>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47">
                  <a:moveTo>
                    <a:pt x="0" y="14"/>
                  </a:moveTo>
                  <a:lnTo>
                    <a:pt x="58" y="17"/>
                  </a:lnTo>
                  <a:lnTo>
                    <a:pt x="60" y="9"/>
                  </a:lnTo>
                  <a:lnTo>
                    <a:pt x="4" y="0"/>
                  </a:lnTo>
                  <a:lnTo>
                    <a:pt x="2" y="6"/>
                  </a:lnTo>
                  <a:lnTo>
                    <a:pt x="60" y="9"/>
                  </a:lnTo>
                  <a:lnTo>
                    <a:pt x="0" y="14"/>
                  </a:lnTo>
                  <a:lnTo>
                    <a:pt x="14" y="146"/>
                  </a:lnTo>
                  <a:lnTo>
                    <a:pt x="58" y="17"/>
                  </a:lnTo>
                  <a:lnTo>
                    <a:pt x="0" y="14"/>
                  </a:lnTo>
                </a:path>
              </a:pathLst>
            </a:custGeom>
            <a:solidFill>
              <a:srgbClr val="000000"/>
            </a:solidFill>
            <a:ln w="12700" cap="rnd">
              <a:noFill/>
              <a:round/>
              <a:headEnd/>
              <a:tailEnd/>
            </a:ln>
          </p:spPr>
          <p:txBody>
            <a:bodyPr/>
            <a:lstStyle/>
            <a:p>
              <a:endParaRPr lang="en-US"/>
            </a:p>
          </p:txBody>
        </p:sp>
        <p:sp>
          <p:nvSpPr>
            <p:cNvPr id="59679" name="Freeform 286"/>
            <p:cNvSpPr>
              <a:spLocks/>
            </p:cNvSpPr>
            <p:nvPr/>
          </p:nvSpPr>
          <p:spPr bwMode="auto">
            <a:xfrm>
              <a:off x="3155" y="1674"/>
              <a:ext cx="69" cy="75"/>
            </a:xfrm>
            <a:custGeom>
              <a:avLst/>
              <a:gdLst>
                <a:gd name="T0" fmla="*/ 0 w 69"/>
                <a:gd name="T1" fmla="*/ 3 h 75"/>
                <a:gd name="T2" fmla="*/ 0 w 69"/>
                <a:gd name="T3" fmla="*/ 3 h 75"/>
                <a:gd name="T4" fmla="*/ 6 w 69"/>
                <a:gd name="T5" fmla="*/ 74 h 75"/>
                <a:gd name="T6" fmla="*/ 68 w 69"/>
                <a:gd name="T7" fmla="*/ 70 h 75"/>
                <a:gd name="T8" fmla="*/ 60 w 69"/>
                <a:gd name="T9" fmla="*/ 0 h 75"/>
                <a:gd name="T10" fmla="*/ 0 w 69"/>
                <a:gd name="T11" fmla="*/ 3 h 75"/>
                <a:gd name="T12" fmla="*/ 0 60000 65536"/>
                <a:gd name="T13" fmla="*/ 0 60000 65536"/>
                <a:gd name="T14" fmla="*/ 0 60000 65536"/>
                <a:gd name="T15" fmla="*/ 0 60000 65536"/>
                <a:gd name="T16" fmla="*/ 0 60000 65536"/>
                <a:gd name="T17" fmla="*/ 0 60000 65536"/>
                <a:gd name="T18" fmla="*/ 0 w 69"/>
                <a:gd name="T19" fmla="*/ 0 h 75"/>
                <a:gd name="T20" fmla="*/ 69 w 6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9" h="75">
                  <a:moveTo>
                    <a:pt x="0" y="3"/>
                  </a:moveTo>
                  <a:lnTo>
                    <a:pt x="0" y="3"/>
                  </a:lnTo>
                  <a:lnTo>
                    <a:pt x="6" y="74"/>
                  </a:lnTo>
                  <a:lnTo>
                    <a:pt x="68" y="70"/>
                  </a:lnTo>
                  <a:lnTo>
                    <a:pt x="60" y="0"/>
                  </a:lnTo>
                  <a:lnTo>
                    <a:pt x="0" y="3"/>
                  </a:lnTo>
                </a:path>
              </a:pathLst>
            </a:custGeom>
            <a:solidFill>
              <a:srgbClr val="000000"/>
            </a:solidFill>
            <a:ln w="12700" cap="rnd">
              <a:noFill/>
              <a:round/>
              <a:headEnd/>
              <a:tailEnd/>
            </a:ln>
          </p:spPr>
          <p:txBody>
            <a:bodyPr/>
            <a:lstStyle/>
            <a:p>
              <a:endParaRPr lang="en-US"/>
            </a:p>
          </p:txBody>
        </p:sp>
        <p:sp>
          <p:nvSpPr>
            <p:cNvPr id="59680" name="Freeform 287"/>
            <p:cNvSpPr>
              <a:spLocks/>
            </p:cNvSpPr>
            <p:nvPr/>
          </p:nvSpPr>
          <p:spPr bwMode="auto">
            <a:xfrm>
              <a:off x="3147" y="1616"/>
              <a:ext cx="67" cy="53"/>
            </a:xfrm>
            <a:custGeom>
              <a:avLst/>
              <a:gdLst>
                <a:gd name="T0" fmla="*/ 26 w 67"/>
                <a:gd name="T1" fmla="*/ 0 h 53"/>
                <a:gd name="T2" fmla="*/ 2 w 67"/>
                <a:gd name="T3" fmla="*/ 21 h 53"/>
                <a:gd name="T4" fmla="*/ 6 w 67"/>
                <a:gd name="T5" fmla="*/ 52 h 53"/>
                <a:gd name="T6" fmla="*/ 66 w 67"/>
                <a:gd name="T7" fmla="*/ 49 h 53"/>
                <a:gd name="T8" fmla="*/ 64 w 67"/>
                <a:gd name="T9" fmla="*/ 17 h 53"/>
                <a:gd name="T10" fmla="*/ 38 w 67"/>
                <a:gd name="T11" fmla="*/ 38 h 53"/>
                <a:gd name="T12" fmla="*/ 26 w 67"/>
                <a:gd name="T13" fmla="*/ 0 h 53"/>
                <a:gd name="T14" fmla="*/ 0 w 67"/>
                <a:gd name="T15" fmla="*/ 3 h 53"/>
                <a:gd name="T16" fmla="*/ 2 w 67"/>
                <a:gd name="T17" fmla="*/ 21 h 53"/>
                <a:gd name="T18" fmla="*/ 26 w 67"/>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3"/>
                <a:gd name="T32" fmla="*/ 67 w 6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3">
                  <a:moveTo>
                    <a:pt x="26" y="0"/>
                  </a:moveTo>
                  <a:lnTo>
                    <a:pt x="2" y="21"/>
                  </a:lnTo>
                  <a:lnTo>
                    <a:pt x="6" y="52"/>
                  </a:lnTo>
                  <a:lnTo>
                    <a:pt x="66" y="49"/>
                  </a:lnTo>
                  <a:lnTo>
                    <a:pt x="64" y="17"/>
                  </a:lnTo>
                  <a:lnTo>
                    <a:pt x="38" y="38"/>
                  </a:lnTo>
                  <a:lnTo>
                    <a:pt x="26" y="0"/>
                  </a:lnTo>
                  <a:lnTo>
                    <a:pt x="0" y="3"/>
                  </a:lnTo>
                  <a:lnTo>
                    <a:pt x="2" y="21"/>
                  </a:lnTo>
                  <a:lnTo>
                    <a:pt x="26" y="0"/>
                  </a:lnTo>
                </a:path>
              </a:pathLst>
            </a:custGeom>
            <a:solidFill>
              <a:srgbClr val="000000"/>
            </a:solidFill>
            <a:ln w="12700" cap="rnd">
              <a:noFill/>
              <a:round/>
              <a:headEnd/>
              <a:tailEnd/>
            </a:ln>
          </p:spPr>
          <p:txBody>
            <a:bodyPr/>
            <a:lstStyle/>
            <a:p>
              <a:endParaRPr lang="en-US"/>
            </a:p>
          </p:txBody>
        </p:sp>
        <p:sp>
          <p:nvSpPr>
            <p:cNvPr id="59681" name="Freeform 288"/>
            <p:cNvSpPr>
              <a:spLocks/>
            </p:cNvSpPr>
            <p:nvPr/>
          </p:nvSpPr>
          <p:spPr bwMode="auto">
            <a:xfrm>
              <a:off x="3179" y="1606"/>
              <a:ext cx="56" cy="46"/>
            </a:xfrm>
            <a:custGeom>
              <a:avLst/>
              <a:gdLst>
                <a:gd name="T0" fmla="*/ 55 w 56"/>
                <a:gd name="T1" fmla="*/ 15 h 46"/>
                <a:gd name="T2" fmla="*/ 22 w 56"/>
                <a:gd name="T3" fmla="*/ 4 h 46"/>
                <a:gd name="T4" fmla="*/ 0 w 56"/>
                <a:gd name="T5" fmla="*/ 8 h 46"/>
                <a:gd name="T6" fmla="*/ 12 w 56"/>
                <a:gd name="T7" fmla="*/ 45 h 46"/>
                <a:gd name="T8" fmla="*/ 35 w 56"/>
                <a:gd name="T9" fmla="*/ 42 h 46"/>
                <a:gd name="T10" fmla="*/ 0 w 56"/>
                <a:gd name="T11" fmla="*/ 31 h 46"/>
                <a:gd name="T12" fmla="*/ 55 w 56"/>
                <a:gd name="T13" fmla="*/ 15 h 46"/>
                <a:gd name="T14" fmla="*/ 45 w 56"/>
                <a:gd name="T15" fmla="*/ 0 h 46"/>
                <a:gd name="T16" fmla="*/ 22 w 56"/>
                <a:gd name="T17" fmla="*/ 4 h 46"/>
                <a:gd name="T18" fmla="*/ 55 w 56"/>
                <a:gd name="T19" fmla="*/ 15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6"/>
                <a:gd name="T32" fmla="*/ 56 w 5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6">
                  <a:moveTo>
                    <a:pt x="55" y="15"/>
                  </a:moveTo>
                  <a:lnTo>
                    <a:pt x="22" y="4"/>
                  </a:lnTo>
                  <a:lnTo>
                    <a:pt x="0" y="8"/>
                  </a:lnTo>
                  <a:lnTo>
                    <a:pt x="12" y="45"/>
                  </a:lnTo>
                  <a:lnTo>
                    <a:pt x="35" y="42"/>
                  </a:lnTo>
                  <a:lnTo>
                    <a:pt x="0" y="31"/>
                  </a:lnTo>
                  <a:lnTo>
                    <a:pt x="55" y="15"/>
                  </a:lnTo>
                  <a:lnTo>
                    <a:pt x="45" y="0"/>
                  </a:lnTo>
                  <a:lnTo>
                    <a:pt x="22" y="4"/>
                  </a:lnTo>
                  <a:lnTo>
                    <a:pt x="55" y="15"/>
                  </a:lnTo>
                </a:path>
              </a:pathLst>
            </a:custGeom>
            <a:solidFill>
              <a:srgbClr val="000000"/>
            </a:solidFill>
            <a:ln w="12700" cap="rnd">
              <a:noFill/>
              <a:round/>
              <a:headEnd/>
              <a:tailEnd/>
            </a:ln>
          </p:spPr>
          <p:txBody>
            <a:bodyPr/>
            <a:lstStyle/>
            <a:p>
              <a:endParaRPr lang="en-US"/>
            </a:p>
          </p:txBody>
        </p:sp>
        <p:sp>
          <p:nvSpPr>
            <p:cNvPr id="59682" name="Freeform 289"/>
            <p:cNvSpPr>
              <a:spLocks/>
            </p:cNvSpPr>
            <p:nvPr/>
          </p:nvSpPr>
          <p:spPr bwMode="auto">
            <a:xfrm>
              <a:off x="3640" y="2735"/>
              <a:ext cx="69" cy="41"/>
            </a:xfrm>
            <a:custGeom>
              <a:avLst/>
              <a:gdLst>
                <a:gd name="T0" fmla="*/ 2 w 69"/>
                <a:gd name="T1" fmla="*/ 23 h 41"/>
                <a:gd name="T2" fmla="*/ 19 w 69"/>
                <a:gd name="T3" fmla="*/ 0 h 41"/>
                <a:gd name="T4" fmla="*/ 0 w 69"/>
                <a:gd name="T5" fmla="*/ 5 h 41"/>
                <a:gd name="T6" fmla="*/ 28 w 69"/>
                <a:gd name="T7" fmla="*/ 40 h 41"/>
                <a:gd name="T8" fmla="*/ 45 w 69"/>
                <a:gd name="T9" fmla="*/ 35 h 41"/>
                <a:gd name="T10" fmla="*/ 62 w 69"/>
                <a:gd name="T11" fmla="*/ 12 h 41"/>
                <a:gd name="T12" fmla="*/ 45 w 69"/>
                <a:gd name="T13" fmla="*/ 35 h 41"/>
                <a:gd name="T14" fmla="*/ 68 w 69"/>
                <a:gd name="T15" fmla="*/ 28 h 41"/>
                <a:gd name="T16" fmla="*/ 62 w 69"/>
                <a:gd name="T17" fmla="*/ 12 h 41"/>
                <a:gd name="T18" fmla="*/ 2 w 69"/>
                <a:gd name="T19" fmla="*/ 2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1"/>
                <a:gd name="T32" fmla="*/ 69 w 6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1">
                  <a:moveTo>
                    <a:pt x="2" y="23"/>
                  </a:moveTo>
                  <a:lnTo>
                    <a:pt x="19" y="0"/>
                  </a:lnTo>
                  <a:lnTo>
                    <a:pt x="0" y="5"/>
                  </a:lnTo>
                  <a:lnTo>
                    <a:pt x="28" y="40"/>
                  </a:lnTo>
                  <a:lnTo>
                    <a:pt x="45" y="35"/>
                  </a:lnTo>
                  <a:lnTo>
                    <a:pt x="62" y="12"/>
                  </a:lnTo>
                  <a:lnTo>
                    <a:pt x="45" y="35"/>
                  </a:lnTo>
                  <a:lnTo>
                    <a:pt x="68" y="28"/>
                  </a:lnTo>
                  <a:lnTo>
                    <a:pt x="62" y="12"/>
                  </a:lnTo>
                  <a:lnTo>
                    <a:pt x="2" y="23"/>
                  </a:lnTo>
                </a:path>
              </a:pathLst>
            </a:custGeom>
            <a:solidFill>
              <a:srgbClr val="000000"/>
            </a:solidFill>
            <a:ln w="12700" cap="rnd">
              <a:noFill/>
              <a:round/>
              <a:headEnd/>
              <a:tailEnd/>
            </a:ln>
          </p:spPr>
          <p:txBody>
            <a:bodyPr/>
            <a:lstStyle/>
            <a:p>
              <a:endParaRPr lang="en-US"/>
            </a:p>
          </p:txBody>
        </p:sp>
        <p:sp>
          <p:nvSpPr>
            <p:cNvPr id="59683" name="Freeform 290"/>
            <p:cNvSpPr>
              <a:spLocks/>
            </p:cNvSpPr>
            <p:nvPr/>
          </p:nvSpPr>
          <p:spPr bwMode="auto">
            <a:xfrm>
              <a:off x="3200" y="1708"/>
              <a:ext cx="501" cy="1047"/>
            </a:xfrm>
            <a:custGeom>
              <a:avLst/>
              <a:gdLst>
                <a:gd name="T0" fmla="*/ 41 w 501"/>
                <a:gd name="T1" fmla="*/ 49 h 1047"/>
                <a:gd name="T2" fmla="*/ 0 w 501"/>
                <a:gd name="T3" fmla="*/ 33 h 1047"/>
                <a:gd name="T4" fmla="*/ 429 w 501"/>
                <a:gd name="T5" fmla="*/ 1046 h 1047"/>
                <a:gd name="T6" fmla="*/ 500 w 501"/>
                <a:gd name="T7" fmla="*/ 1033 h 1047"/>
                <a:gd name="T8" fmla="*/ 71 w 501"/>
                <a:gd name="T9" fmla="*/ 20 h 1047"/>
                <a:gd name="T10" fmla="*/ 33 w 501"/>
                <a:gd name="T11" fmla="*/ 3 h 1047"/>
                <a:gd name="T12" fmla="*/ 71 w 501"/>
                <a:gd name="T13" fmla="*/ 20 h 1047"/>
                <a:gd name="T14" fmla="*/ 64 w 501"/>
                <a:gd name="T15" fmla="*/ 0 h 1047"/>
                <a:gd name="T16" fmla="*/ 31 w 501"/>
                <a:gd name="T17" fmla="*/ 3 h 1047"/>
                <a:gd name="T18" fmla="*/ 41 w 501"/>
                <a:gd name="T19" fmla="*/ 49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47"/>
                <a:gd name="T32" fmla="*/ 501 w 501"/>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47">
                  <a:moveTo>
                    <a:pt x="41" y="49"/>
                  </a:moveTo>
                  <a:lnTo>
                    <a:pt x="0" y="33"/>
                  </a:lnTo>
                  <a:lnTo>
                    <a:pt x="429" y="1046"/>
                  </a:lnTo>
                  <a:lnTo>
                    <a:pt x="500" y="1033"/>
                  </a:lnTo>
                  <a:lnTo>
                    <a:pt x="71" y="20"/>
                  </a:lnTo>
                  <a:lnTo>
                    <a:pt x="33" y="3"/>
                  </a:lnTo>
                  <a:lnTo>
                    <a:pt x="71" y="20"/>
                  </a:lnTo>
                  <a:lnTo>
                    <a:pt x="64" y="0"/>
                  </a:lnTo>
                  <a:lnTo>
                    <a:pt x="31" y="3"/>
                  </a:lnTo>
                  <a:lnTo>
                    <a:pt x="41" y="49"/>
                  </a:lnTo>
                </a:path>
              </a:pathLst>
            </a:custGeom>
            <a:solidFill>
              <a:srgbClr val="000000"/>
            </a:solidFill>
            <a:ln w="12700" cap="rnd">
              <a:noFill/>
              <a:round/>
              <a:headEnd/>
              <a:tailEnd/>
            </a:ln>
          </p:spPr>
          <p:txBody>
            <a:bodyPr/>
            <a:lstStyle/>
            <a:p>
              <a:endParaRPr lang="en-US"/>
            </a:p>
          </p:txBody>
        </p:sp>
        <p:sp>
          <p:nvSpPr>
            <p:cNvPr id="59684" name="Freeform 291"/>
            <p:cNvSpPr>
              <a:spLocks/>
            </p:cNvSpPr>
            <p:nvPr/>
          </p:nvSpPr>
          <p:spPr bwMode="auto">
            <a:xfrm>
              <a:off x="3213" y="1711"/>
              <a:ext cx="14" cy="39"/>
            </a:xfrm>
            <a:custGeom>
              <a:avLst/>
              <a:gdLst>
                <a:gd name="T0" fmla="*/ 12 w 14"/>
                <a:gd name="T1" fmla="*/ 37 h 39"/>
                <a:gd name="T2" fmla="*/ 8 w 14"/>
                <a:gd name="T3" fmla="*/ 38 h 39"/>
                <a:gd name="T4" fmla="*/ 13 w 14"/>
                <a:gd name="T5" fmla="*/ 37 h 39"/>
                <a:gd name="T6" fmla="*/ 9 w 14"/>
                <a:gd name="T7" fmla="*/ 0 h 39"/>
                <a:gd name="T8" fmla="*/ 5 w 14"/>
                <a:gd name="T9" fmla="*/ 0 h 39"/>
                <a:gd name="T10" fmla="*/ 0 w 14"/>
                <a:gd name="T11" fmla="*/ 1 h 39"/>
                <a:gd name="T12" fmla="*/ 4 w 14"/>
                <a:gd name="T13" fmla="*/ 0 h 39"/>
                <a:gd name="T14" fmla="*/ 2 w 14"/>
                <a:gd name="T15" fmla="*/ 1 h 39"/>
                <a:gd name="T16" fmla="*/ 0 w 14"/>
                <a:gd name="T17" fmla="*/ 1 h 39"/>
                <a:gd name="T18" fmla="*/ 12 w 14"/>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9"/>
                <a:gd name="T32" fmla="*/ 14 w 14"/>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9">
                  <a:moveTo>
                    <a:pt x="12" y="37"/>
                  </a:moveTo>
                  <a:lnTo>
                    <a:pt x="8" y="38"/>
                  </a:lnTo>
                  <a:lnTo>
                    <a:pt x="13" y="37"/>
                  </a:lnTo>
                  <a:lnTo>
                    <a:pt x="9" y="0"/>
                  </a:lnTo>
                  <a:lnTo>
                    <a:pt x="5" y="0"/>
                  </a:lnTo>
                  <a:lnTo>
                    <a:pt x="0" y="1"/>
                  </a:lnTo>
                  <a:lnTo>
                    <a:pt x="4" y="0"/>
                  </a:lnTo>
                  <a:lnTo>
                    <a:pt x="2" y="1"/>
                  </a:lnTo>
                  <a:lnTo>
                    <a:pt x="0" y="1"/>
                  </a:lnTo>
                  <a:lnTo>
                    <a:pt x="12" y="37"/>
                  </a:lnTo>
                </a:path>
              </a:pathLst>
            </a:custGeom>
            <a:solidFill>
              <a:srgbClr val="000000"/>
            </a:solidFill>
            <a:ln w="12700" cap="rnd">
              <a:noFill/>
              <a:round/>
              <a:headEnd/>
              <a:tailEnd/>
            </a:ln>
          </p:spPr>
          <p:txBody>
            <a:bodyPr/>
            <a:lstStyle/>
            <a:p>
              <a:endParaRPr lang="en-US"/>
            </a:p>
          </p:txBody>
        </p:sp>
        <p:sp>
          <p:nvSpPr>
            <p:cNvPr id="59685" name="Freeform 292"/>
            <p:cNvSpPr>
              <a:spLocks/>
            </p:cNvSpPr>
            <p:nvPr/>
          </p:nvSpPr>
          <p:spPr bwMode="auto">
            <a:xfrm>
              <a:off x="3192" y="1713"/>
              <a:ext cx="40" cy="37"/>
            </a:xfrm>
            <a:custGeom>
              <a:avLst/>
              <a:gdLst>
                <a:gd name="T0" fmla="*/ 39 w 40"/>
                <a:gd name="T1" fmla="*/ 32 h 37"/>
                <a:gd name="T2" fmla="*/ 30 w 40"/>
                <a:gd name="T3" fmla="*/ 36 h 37"/>
                <a:gd name="T4" fmla="*/ 33 w 40"/>
                <a:gd name="T5" fmla="*/ 35 h 37"/>
                <a:gd name="T6" fmla="*/ 15 w 40"/>
                <a:gd name="T7" fmla="*/ 0 h 37"/>
                <a:gd name="T8" fmla="*/ 9 w 40"/>
                <a:gd name="T9" fmla="*/ 1 h 37"/>
                <a:gd name="T10" fmla="*/ 0 w 40"/>
                <a:gd name="T11" fmla="*/ 5 h 37"/>
                <a:gd name="T12" fmla="*/ 9 w 40"/>
                <a:gd name="T13" fmla="*/ 1 h 37"/>
                <a:gd name="T14" fmla="*/ 4 w 40"/>
                <a:gd name="T15" fmla="*/ 4 h 37"/>
                <a:gd name="T16" fmla="*/ 0 w 40"/>
                <a:gd name="T17" fmla="*/ 5 h 37"/>
                <a:gd name="T18" fmla="*/ 39 w 40"/>
                <a:gd name="T19" fmla="*/ 3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7"/>
                <a:gd name="T32" fmla="*/ 40 w 4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7">
                  <a:moveTo>
                    <a:pt x="39" y="32"/>
                  </a:moveTo>
                  <a:lnTo>
                    <a:pt x="30" y="36"/>
                  </a:lnTo>
                  <a:lnTo>
                    <a:pt x="33" y="35"/>
                  </a:lnTo>
                  <a:lnTo>
                    <a:pt x="15" y="0"/>
                  </a:lnTo>
                  <a:lnTo>
                    <a:pt x="9" y="1"/>
                  </a:lnTo>
                  <a:lnTo>
                    <a:pt x="0" y="5"/>
                  </a:lnTo>
                  <a:lnTo>
                    <a:pt x="9" y="1"/>
                  </a:lnTo>
                  <a:lnTo>
                    <a:pt x="4" y="4"/>
                  </a:lnTo>
                  <a:lnTo>
                    <a:pt x="0" y="5"/>
                  </a:lnTo>
                  <a:lnTo>
                    <a:pt x="39" y="32"/>
                  </a:lnTo>
                </a:path>
              </a:pathLst>
            </a:custGeom>
            <a:solidFill>
              <a:srgbClr val="000000"/>
            </a:solidFill>
            <a:ln w="12700" cap="rnd">
              <a:noFill/>
              <a:round/>
              <a:headEnd/>
              <a:tailEnd/>
            </a:ln>
          </p:spPr>
          <p:txBody>
            <a:bodyPr/>
            <a:lstStyle/>
            <a:p>
              <a:endParaRPr lang="en-US"/>
            </a:p>
          </p:txBody>
        </p:sp>
        <p:sp>
          <p:nvSpPr>
            <p:cNvPr id="59686" name="Freeform 293"/>
            <p:cNvSpPr>
              <a:spLocks/>
            </p:cNvSpPr>
            <p:nvPr/>
          </p:nvSpPr>
          <p:spPr bwMode="auto">
            <a:xfrm>
              <a:off x="3184" y="1719"/>
              <a:ext cx="48" cy="31"/>
            </a:xfrm>
            <a:custGeom>
              <a:avLst/>
              <a:gdLst>
                <a:gd name="T0" fmla="*/ 41 w 48"/>
                <a:gd name="T1" fmla="*/ 29 h 31"/>
                <a:gd name="T2" fmla="*/ 41 w 48"/>
                <a:gd name="T3" fmla="*/ 30 h 31"/>
                <a:gd name="T4" fmla="*/ 47 w 48"/>
                <a:gd name="T5" fmla="*/ 26 h 31"/>
                <a:gd name="T6" fmla="*/ 6 w 48"/>
                <a:gd name="T7" fmla="*/ 0 h 31"/>
                <a:gd name="T8" fmla="*/ 0 w 48"/>
                <a:gd name="T9" fmla="*/ 4 h 31"/>
                <a:gd name="T10" fmla="*/ 0 w 48"/>
                <a:gd name="T11" fmla="*/ 5 h 31"/>
                <a:gd name="T12" fmla="*/ 41 w 48"/>
                <a:gd name="T13" fmla="*/ 29 h 31"/>
                <a:gd name="T14" fmla="*/ 0 60000 65536"/>
                <a:gd name="T15" fmla="*/ 0 60000 65536"/>
                <a:gd name="T16" fmla="*/ 0 60000 65536"/>
                <a:gd name="T17" fmla="*/ 0 60000 65536"/>
                <a:gd name="T18" fmla="*/ 0 60000 65536"/>
                <a:gd name="T19" fmla="*/ 0 60000 65536"/>
                <a:gd name="T20" fmla="*/ 0 60000 65536"/>
                <a:gd name="T21" fmla="*/ 0 w 48"/>
                <a:gd name="T22" fmla="*/ 0 h 31"/>
                <a:gd name="T23" fmla="*/ 48 w 4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1">
                  <a:moveTo>
                    <a:pt x="41" y="29"/>
                  </a:moveTo>
                  <a:lnTo>
                    <a:pt x="41" y="30"/>
                  </a:lnTo>
                  <a:lnTo>
                    <a:pt x="47" y="26"/>
                  </a:lnTo>
                  <a:lnTo>
                    <a:pt x="6" y="0"/>
                  </a:lnTo>
                  <a:lnTo>
                    <a:pt x="0" y="4"/>
                  </a:lnTo>
                  <a:lnTo>
                    <a:pt x="0" y="5"/>
                  </a:lnTo>
                  <a:lnTo>
                    <a:pt x="41" y="29"/>
                  </a:lnTo>
                </a:path>
              </a:pathLst>
            </a:custGeom>
            <a:solidFill>
              <a:srgbClr val="000000"/>
            </a:solidFill>
            <a:ln w="12700" cap="rnd">
              <a:noFill/>
              <a:round/>
              <a:headEnd/>
              <a:tailEnd/>
            </a:ln>
          </p:spPr>
          <p:txBody>
            <a:bodyPr/>
            <a:lstStyle/>
            <a:p>
              <a:endParaRPr lang="en-US"/>
            </a:p>
          </p:txBody>
        </p:sp>
        <p:sp>
          <p:nvSpPr>
            <p:cNvPr id="59687" name="Freeform 294"/>
            <p:cNvSpPr>
              <a:spLocks/>
            </p:cNvSpPr>
            <p:nvPr/>
          </p:nvSpPr>
          <p:spPr bwMode="auto">
            <a:xfrm>
              <a:off x="3168" y="1726"/>
              <a:ext cx="56" cy="28"/>
            </a:xfrm>
            <a:custGeom>
              <a:avLst/>
              <a:gdLst>
                <a:gd name="T0" fmla="*/ 55 w 56"/>
                <a:gd name="T1" fmla="*/ 20 h 28"/>
                <a:gd name="T2" fmla="*/ 51 w 56"/>
                <a:gd name="T3" fmla="*/ 27 h 28"/>
                <a:gd name="T4" fmla="*/ 55 w 56"/>
                <a:gd name="T5" fmla="*/ 23 h 28"/>
                <a:gd name="T6" fmla="*/ 12 w 56"/>
                <a:gd name="T7" fmla="*/ 0 h 28"/>
                <a:gd name="T8" fmla="*/ 6 w 56"/>
                <a:gd name="T9" fmla="*/ 5 h 28"/>
                <a:gd name="T10" fmla="*/ 0 w 56"/>
                <a:gd name="T11" fmla="*/ 12 h 28"/>
                <a:gd name="T12" fmla="*/ 6 w 56"/>
                <a:gd name="T13" fmla="*/ 5 h 28"/>
                <a:gd name="T14" fmla="*/ 0 w 56"/>
                <a:gd name="T15" fmla="*/ 7 h 28"/>
                <a:gd name="T16" fmla="*/ 0 w 56"/>
                <a:gd name="T17" fmla="*/ 12 h 28"/>
                <a:gd name="T18" fmla="*/ 55 w 56"/>
                <a:gd name="T19" fmla="*/ 2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8"/>
                <a:gd name="T32" fmla="*/ 56 w 5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8">
                  <a:moveTo>
                    <a:pt x="55" y="20"/>
                  </a:moveTo>
                  <a:lnTo>
                    <a:pt x="51" y="27"/>
                  </a:lnTo>
                  <a:lnTo>
                    <a:pt x="55" y="23"/>
                  </a:lnTo>
                  <a:lnTo>
                    <a:pt x="12" y="0"/>
                  </a:lnTo>
                  <a:lnTo>
                    <a:pt x="6" y="5"/>
                  </a:lnTo>
                  <a:lnTo>
                    <a:pt x="0" y="12"/>
                  </a:lnTo>
                  <a:lnTo>
                    <a:pt x="6" y="5"/>
                  </a:lnTo>
                  <a:lnTo>
                    <a:pt x="0" y="7"/>
                  </a:lnTo>
                  <a:lnTo>
                    <a:pt x="0" y="12"/>
                  </a:lnTo>
                  <a:lnTo>
                    <a:pt x="55" y="20"/>
                  </a:lnTo>
                </a:path>
              </a:pathLst>
            </a:custGeom>
            <a:solidFill>
              <a:srgbClr val="000000"/>
            </a:solidFill>
            <a:ln w="12700" cap="rnd">
              <a:noFill/>
              <a:round/>
              <a:headEnd/>
              <a:tailEnd/>
            </a:ln>
          </p:spPr>
          <p:txBody>
            <a:bodyPr/>
            <a:lstStyle/>
            <a:p>
              <a:endParaRPr lang="en-US"/>
            </a:p>
          </p:txBody>
        </p:sp>
        <p:sp>
          <p:nvSpPr>
            <p:cNvPr id="59688" name="Freeform 295"/>
            <p:cNvSpPr>
              <a:spLocks/>
            </p:cNvSpPr>
            <p:nvPr/>
          </p:nvSpPr>
          <p:spPr bwMode="auto">
            <a:xfrm>
              <a:off x="3160" y="1743"/>
              <a:ext cx="64" cy="11"/>
            </a:xfrm>
            <a:custGeom>
              <a:avLst/>
              <a:gdLst>
                <a:gd name="T0" fmla="*/ 61 w 64"/>
                <a:gd name="T1" fmla="*/ 3 h 11"/>
                <a:gd name="T2" fmla="*/ 61 w 64"/>
                <a:gd name="T3" fmla="*/ 9 h 11"/>
                <a:gd name="T4" fmla="*/ 63 w 64"/>
                <a:gd name="T5" fmla="*/ 5 h 11"/>
                <a:gd name="T6" fmla="*/ 6 w 64"/>
                <a:gd name="T7" fmla="*/ 0 h 11"/>
                <a:gd name="T8" fmla="*/ 4 w 64"/>
                <a:gd name="T9" fmla="*/ 3 h 11"/>
                <a:gd name="T10" fmla="*/ 4 w 64"/>
                <a:gd name="T11" fmla="*/ 10 h 11"/>
                <a:gd name="T12" fmla="*/ 4 w 64"/>
                <a:gd name="T13" fmla="*/ 3 h 11"/>
                <a:gd name="T14" fmla="*/ 0 w 64"/>
                <a:gd name="T15" fmla="*/ 7 h 11"/>
                <a:gd name="T16" fmla="*/ 4 w 64"/>
                <a:gd name="T17" fmla="*/ 10 h 11"/>
                <a:gd name="T18" fmla="*/ 61 w 64"/>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1"/>
                <a:gd name="T32" fmla="*/ 64 w 6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1">
                  <a:moveTo>
                    <a:pt x="61" y="3"/>
                  </a:moveTo>
                  <a:lnTo>
                    <a:pt x="61" y="9"/>
                  </a:lnTo>
                  <a:lnTo>
                    <a:pt x="63" y="5"/>
                  </a:lnTo>
                  <a:lnTo>
                    <a:pt x="6" y="0"/>
                  </a:lnTo>
                  <a:lnTo>
                    <a:pt x="4" y="3"/>
                  </a:lnTo>
                  <a:lnTo>
                    <a:pt x="4" y="10"/>
                  </a:lnTo>
                  <a:lnTo>
                    <a:pt x="4" y="3"/>
                  </a:lnTo>
                  <a:lnTo>
                    <a:pt x="0" y="7"/>
                  </a:lnTo>
                  <a:lnTo>
                    <a:pt x="4" y="10"/>
                  </a:lnTo>
                  <a:lnTo>
                    <a:pt x="61" y="3"/>
                  </a:lnTo>
                </a:path>
              </a:pathLst>
            </a:custGeom>
            <a:solidFill>
              <a:srgbClr val="000000"/>
            </a:solidFill>
            <a:ln w="12700" cap="rnd">
              <a:noFill/>
              <a:round/>
              <a:headEnd/>
              <a:tailEnd/>
            </a:ln>
          </p:spPr>
          <p:txBody>
            <a:bodyPr/>
            <a:lstStyle/>
            <a:p>
              <a:endParaRPr lang="en-US"/>
            </a:p>
          </p:txBody>
        </p:sp>
        <p:sp>
          <p:nvSpPr>
            <p:cNvPr id="59689" name="Freeform 296"/>
            <p:cNvSpPr>
              <a:spLocks/>
            </p:cNvSpPr>
            <p:nvPr/>
          </p:nvSpPr>
          <p:spPr bwMode="auto">
            <a:xfrm>
              <a:off x="3165" y="1749"/>
              <a:ext cx="65" cy="16"/>
            </a:xfrm>
            <a:custGeom>
              <a:avLst/>
              <a:gdLst>
                <a:gd name="T0" fmla="*/ 64 w 65"/>
                <a:gd name="T1" fmla="*/ 8 h 16"/>
                <a:gd name="T2" fmla="*/ 64 w 65"/>
                <a:gd name="T3" fmla="*/ 7 h 16"/>
                <a:gd name="T4" fmla="*/ 58 w 65"/>
                <a:gd name="T5" fmla="*/ 0 h 16"/>
                <a:gd name="T6" fmla="*/ 0 w 65"/>
                <a:gd name="T7" fmla="*/ 8 h 16"/>
                <a:gd name="T8" fmla="*/ 4 w 65"/>
                <a:gd name="T9" fmla="*/ 15 h 16"/>
                <a:gd name="T10" fmla="*/ 64 w 65"/>
                <a:gd name="T11" fmla="*/ 8 h 16"/>
                <a:gd name="T12" fmla="*/ 0 60000 65536"/>
                <a:gd name="T13" fmla="*/ 0 60000 65536"/>
                <a:gd name="T14" fmla="*/ 0 60000 65536"/>
                <a:gd name="T15" fmla="*/ 0 60000 65536"/>
                <a:gd name="T16" fmla="*/ 0 60000 65536"/>
                <a:gd name="T17" fmla="*/ 0 60000 65536"/>
                <a:gd name="T18" fmla="*/ 0 w 65"/>
                <a:gd name="T19" fmla="*/ 0 h 16"/>
                <a:gd name="T20" fmla="*/ 65 w 6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5" h="16">
                  <a:moveTo>
                    <a:pt x="64" y="8"/>
                  </a:moveTo>
                  <a:lnTo>
                    <a:pt x="64" y="7"/>
                  </a:lnTo>
                  <a:lnTo>
                    <a:pt x="58" y="0"/>
                  </a:lnTo>
                  <a:lnTo>
                    <a:pt x="0" y="8"/>
                  </a:lnTo>
                  <a:lnTo>
                    <a:pt x="4" y="15"/>
                  </a:lnTo>
                  <a:lnTo>
                    <a:pt x="64" y="8"/>
                  </a:lnTo>
                </a:path>
              </a:pathLst>
            </a:custGeom>
            <a:solidFill>
              <a:srgbClr val="000000"/>
            </a:solidFill>
            <a:ln w="12700" cap="rnd">
              <a:noFill/>
              <a:round/>
              <a:headEnd/>
              <a:tailEnd/>
            </a:ln>
          </p:spPr>
          <p:txBody>
            <a:bodyPr/>
            <a:lstStyle/>
            <a:p>
              <a:endParaRPr lang="en-US"/>
            </a:p>
          </p:txBody>
        </p:sp>
        <p:sp>
          <p:nvSpPr>
            <p:cNvPr id="59690" name="Freeform 297"/>
            <p:cNvSpPr>
              <a:spLocks/>
            </p:cNvSpPr>
            <p:nvPr/>
          </p:nvSpPr>
          <p:spPr bwMode="auto">
            <a:xfrm>
              <a:off x="3171" y="1763"/>
              <a:ext cx="483" cy="1053"/>
            </a:xfrm>
            <a:custGeom>
              <a:avLst/>
              <a:gdLst>
                <a:gd name="T0" fmla="*/ 421 w 483"/>
                <a:gd name="T1" fmla="*/ 989 h 1053"/>
                <a:gd name="T2" fmla="*/ 482 w 483"/>
                <a:gd name="T3" fmla="*/ 1001 h 1053"/>
                <a:gd name="T4" fmla="*/ 71 w 483"/>
                <a:gd name="T5" fmla="*/ 0 h 1053"/>
                <a:gd name="T6" fmla="*/ 0 w 483"/>
                <a:gd name="T7" fmla="*/ 12 h 1053"/>
                <a:gd name="T8" fmla="*/ 413 w 483"/>
                <a:gd name="T9" fmla="*/ 1012 h 1053"/>
                <a:gd name="T10" fmla="*/ 474 w 483"/>
                <a:gd name="T11" fmla="*/ 1024 h 1053"/>
                <a:gd name="T12" fmla="*/ 413 w 483"/>
                <a:gd name="T13" fmla="*/ 1012 h 1053"/>
                <a:gd name="T14" fmla="*/ 428 w 483"/>
                <a:gd name="T15" fmla="*/ 1052 h 1053"/>
                <a:gd name="T16" fmla="*/ 474 w 483"/>
                <a:gd name="T17" fmla="*/ 1024 h 1053"/>
                <a:gd name="T18" fmla="*/ 421 w 483"/>
                <a:gd name="T19" fmla="*/ 989 h 10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3"/>
                <a:gd name="T31" fmla="*/ 0 h 1053"/>
                <a:gd name="T32" fmla="*/ 483 w 483"/>
                <a:gd name="T33" fmla="*/ 1053 h 10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3" h="1053">
                  <a:moveTo>
                    <a:pt x="421" y="989"/>
                  </a:moveTo>
                  <a:lnTo>
                    <a:pt x="482" y="1001"/>
                  </a:lnTo>
                  <a:lnTo>
                    <a:pt x="71" y="0"/>
                  </a:lnTo>
                  <a:lnTo>
                    <a:pt x="0" y="12"/>
                  </a:lnTo>
                  <a:lnTo>
                    <a:pt x="413" y="1012"/>
                  </a:lnTo>
                  <a:lnTo>
                    <a:pt x="474" y="1024"/>
                  </a:lnTo>
                  <a:lnTo>
                    <a:pt x="413" y="1012"/>
                  </a:lnTo>
                  <a:lnTo>
                    <a:pt x="428" y="1052"/>
                  </a:lnTo>
                  <a:lnTo>
                    <a:pt x="474" y="1024"/>
                  </a:lnTo>
                  <a:lnTo>
                    <a:pt x="421" y="989"/>
                  </a:lnTo>
                </a:path>
              </a:pathLst>
            </a:custGeom>
            <a:solidFill>
              <a:srgbClr val="000000"/>
            </a:solidFill>
            <a:ln w="12700" cap="rnd">
              <a:noFill/>
              <a:round/>
              <a:headEnd/>
              <a:tailEnd/>
            </a:ln>
          </p:spPr>
          <p:txBody>
            <a:bodyPr/>
            <a:lstStyle/>
            <a:p>
              <a:endParaRPr lang="en-US"/>
            </a:p>
          </p:txBody>
        </p:sp>
        <p:sp>
          <p:nvSpPr>
            <p:cNvPr id="59691" name="Freeform 298"/>
            <p:cNvSpPr>
              <a:spLocks/>
            </p:cNvSpPr>
            <p:nvPr/>
          </p:nvSpPr>
          <p:spPr bwMode="auto">
            <a:xfrm>
              <a:off x="3605" y="2742"/>
              <a:ext cx="65" cy="46"/>
            </a:xfrm>
            <a:custGeom>
              <a:avLst/>
              <a:gdLst>
                <a:gd name="T0" fmla="*/ 28 w 65"/>
                <a:gd name="T1" fmla="*/ 0 h 46"/>
                <a:gd name="T2" fmla="*/ 19 w 65"/>
                <a:gd name="T3" fmla="*/ 4 h 46"/>
                <a:gd name="T4" fmla="*/ 0 w 65"/>
                <a:gd name="T5" fmla="*/ 16 h 46"/>
                <a:gd name="T6" fmla="*/ 45 w 65"/>
                <a:gd name="T7" fmla="*/ 45 h 46"/>
                <a:gd name="T8" fmla="*/ 64 w 65"/>
                <a:gd name="T9" fmla="*/ 31 h 46"/>
                <a:gd name="T10" fmla="*/ 55 w 65"/>
                <a:gd name="T11" fmla="*/ 35 h 46"/>
                <a:gd name="T12" fmla="*/ 28 w 65"/>
                <a:gd name="T13" fmla="*/ 0 h 46"/>
                <a:gd name="T14" fmla="*/ 23 w 65"/>
                <a:gd name="T15" fmla="*/ 1 h 46"/>
                <a:gd name="T16" fmla="*/ 19 w 65"/>
                <a:gd name="T17" fmla="*/ 4 h 46"/>
                <a:gd name="T18" fmla="*/ 28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6"/>
                <a:gd name="T32" fmla="*/ 65 w 6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6">
                  <a:moveTo>
                    <a:pt x="28" y="0"/>
                  </a:moveTo>
                  <a:lnTo>
                    <a:pt x="19" y="4"/>
                  </a:lnTo>
                  <a:lnTo>
                    <a:pt x="0" y="16"/>
                  </a:lnTo>
                  <a:lnTo>
                    <a:pt x="45" y="45"/>
                  </a:lnTo>
                  <a:lnTo>
                    <a:pt x="64" y="31"/>
                  </a:lnTo>
                  <a:lnTo>
                    <a:pt x="55" y="35"/>
                  </a:lnTo>
                  <a:lnTo>
                    <a:pt x="28" y="0"/>
                  </a:lnTo>
                  <a:lnTo>
                    <a:pt x="23" y="1"/>
                  </a:lnTo>
                  <a:lnTo>
                    <a:pt x="19" y="4"/>
                  </a:lnTo>
                  <a:lnTo>
                    <a:pt x="28" y="0"/>
                  </a:lnTo>
                </a:path>
              </a:pathLst>
            </a:custGeom>
            <a:solidFill>
              <a:srgbClr val="000000"/>
            </a:solidFill>
            <a:ln w="12700" cap="rnd">
              <a:noFill/>
              <a:round/>
              <a:headEnd/>
              <a:tailEnd/>
            </a:ln>
          </p:spPr>
          <p:txBody>
            <a:bodyPr/>
            <a:lstStyle/>
            <a:p>
              <a:endParaRPr lang="en-US"/>
            </a:p>
          </p:txBody>
        </p:sp>
        <p:sp>
          <p:nvSpPr>
            <p:cNvPr id="59692" name="Freeform 299"/>
            <p:cNvSpPr>
              <a:spLocks/>
            </p:cNvSpPr>
            <p:nvPr/>
          </p:nvSpPr>
          <p:spPr bwMode="auto">
            <a:xfrm>
              <a:off x="3229" y="1724"/>
              <a:ext cx="53" cy="26"/>
            </a:xfrm>
            <a:custGeom>
              <a:avLst/>
              <a:gdLst>
                <a:gd name="T0" fmla="*/ 4 w 53"/>
                <a:gd name="T1" fmla="*/ 25 h 26"/>
                <a:gd name="T2" fmla="*/ 0 w 53"/>
                <a:gd name="T3" fmla="*/ 21 h 26"/>
                <a:gd name="T4" fmla="*/ 4 w 53"/>
                <a:gd name="T5" fmla="*/ 25 h 26"/>
                <a:gd name="T6" fmla="*/ 52 w 53"/>
                <a:gd name="T7" fmla="*/ 7 h 26"/>
                <a:gd name="T8" fmla="*/ 50 w 53"/>
                <a:gd name="T9" fmla="*/ 4 h 26"/>
                <a:gd name="T10" fmla="*/ 46 w 53"/>
                <a:gd name="T11" fmla="*/ 0 h 26"/>
                <a:gd name="T12" fmla="*/ 50 w 53"/>
                <a:gd name="T13" fmla="*/ 4 h 26"/>
                <a:gd name="T14" fmla="*/ 48 w 53"/>
                <a:gd name="T15" fmla="*/ 2 h 26"/>
                <a:gd name="T16" fmla="*/ 46 w 53"/>
                <a:gd name="T17" fmla="*/ 0 h 26"/>
                <a:gd name="T18" fmla="*/ 4 w 5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
                <a:gd name="T32" fmla="*/ 53 w 5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
                  <a:moveTo>
                    <a:pt x="4" y="25"/>
                  </a:moveTo>
                  <a:lnTo>
                    <a:pt x="0" y="21"/>
                  </a:lnTo>
                  <a:lnTo>
                    <a:pt x="4" y="25"/>
                  </a:lnTo>
                  <a:lnTo>
                    <a:pt x="52" y="7"/>
                  </a:lnTo>
                  <a:lnTo>
                    <a:pt x="50" y="4"/>
                  </a:lnTo>
                  <a:lnTo>
                    <a:pt x="46" y="0"/>
                  </a:lnTo>
                  <a:lnTo>
                    <a:pt x="50" y="4"/>
                  </a:lnTo>
                  <a:lnTo>
                    <a:pt x="48" y="2"/>
                  </a:lnTo>
                  <a:lnTo>
                    <a:pt x="46" y="0"/>
                  </a:lnTo>
                  <a:lnTo>
                    <a:pt x="4" y="25"/>
                  </a:lnTo>
                </a:path>
              </a:pathLst>
            </a:custGeom>
            <a:solidFill>
              <a:srgbClr val="000000"/>
            </a:solidFill>
            <a:ln w="12700" cap="rnd">
              <a:noFill/>
              <a:round/>
              <a:headEnd/>
              <a:tailEnd/>
            </a:ln>
          </p:spPr>
          <p:txBody>
            <a:bodyPr/>
            <a:lstStyle/>
            <a:p>
              <a:endParaRPr lang="en-US"/>
            </a:p>
          </p:txBody>
        </p:sp>
        <p:sp>
          <p:nvSpPr>
            <p:cNvPr id="59693" name="Freeform 300"/>
            <p:cNvSpPr>
              <a:spLocks/>
            </p:cNvSpPr>
            <p:nvPr/>
          </p:nvSpPr>
          <p:spPr bwMode="auto">
            <a:xfrm>
              <a:off x="3229" y="1716"/>
              <a:ext cx="45" cy="34"/>
            </a:xfrm>
            <a:custGeom>
              <a:avLst/>
              <a:gdLst>
                <a:gd name="T0" fmla="*/ 8 w 45"/>
                <a:gd name="T1" fmla="*/ 33 h 34"/>
                <a:gd name="T2" fmla="*/ 0 w 45"/>
                <a:gd name="T3" fmla="*/ 30 h 34"/>
                <a:gd name="T4" fmla="*/ 4 w 45"/>
                <a:gd name="T5" fmla="*/ 33 h 34"/>
                <a:gd name="T6" fmla="*/ 44 w 45"/>
                <a:gd name="T7" fmla="*/ 6 h 34"/>
                <a:gd name="T8" fmla="*/ 40 w 45"/>
                <a:gd name="T9" fmla="*/ 4 h 34"/>
                <a:gd name="T10" fmla="*/ 31 w 45"/>
                <a:gd name="T11" fmla="*/ 0 h 34"/>
                <a:gd name="T12" fmla="*/ 40 w 45"/>
                <a:gd name="T13" fmla="*/ 4 h 34"/>
                <a:gd name="T14" fmla="*/ 34 w 45"/>
                <a:gd name="T15" fmla="*/ 1 h 34"/>
                <a:gd name="T16" fmla="*/ 31 w 45"/>
                <a:gd name="T17" fmla="*/ 0 h 34"/>
                <a:gd name="T18" fmla="*/ 8 w 45"/>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4"/>
                <a:gd name="T32" fmla="*/ 45 w 4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4">
                  <a:moveTo>
                    <a:pt x="8" y="33"/>
                  </a:moveTo>
                  <a:lnTo>
                    <a:pt x="0" y="30"/>
                  </a:lnTo>
                  <a:lnTo>
                    <a:pt x="4" y="33"/>
                  </a:lnTo>
                  <a:lnTo>
                    <a:pt x="44" y="6"/>
                  </a:lnTo>
                  <a:lnTo>
                    <a:pt x="40" y="4"/>
                  </a:lnTo>
                  <a:lnTo>
                    <a:pt x="31" y="0"/>
                  </a:lnTo>
                  <a:lnTo>
                    <a:pt x="40" y="4"/>
                  </a:lnTo>
                  <a:lnTo>
                    <a:pt x="34" y="1"/>
                  </a:lnTo>
                  <a:lnTo>
                    <a:pt x="31" y="0"/>
                  </a:lnTo>
                  <a:lnTo>
                    <a:pt x="8" y="33"/>
                  </a:lnTo>
                </a:path>
              </a:pathLst>
            </a:custGeom>
            <a:solidFill>
              <a:srgbClr val="000000"/>
            </a:solidFill>
            <a:ln w="12700" cap="rnd">
              <a:noFill/>
              <a:round/>
              <a:headEnd/>
              <a:tailEnd/>
            </a:ln>
          </p:spPr>
          <p:txBody>
            <a:bodyPr/>
            <a:lstStyle/>
            <a:p>
              <a:endParaRPr lang="en-US"/>
            </a:p>
          </p:txBody>
        </p:sp>
        <p:sp>
          <p:nvSpPr>
            <p:cNvPr id="59694" name="Freeform 301"/>
            <p:cNvSpPr>
              <a:spLocks/>
            </p:cNvSpPr>
            <p:nvPr/>
          </p:nvSpPr>
          <p:spPr bwMode="auto">
            <a:xfrm>
              <a:off x="3229" y="1711"/>
              <a:ext cx="27" cy="39"/>
            </a:xfrm>
            <a:custGeom>
              <a:avLst/>
              <a:gdLst>
                <a:gd name="T0" fmla="*/ 5 w 27"/>
                <a:gd name="T1" fmla="*/ 38 h 39"/>
                <a:gd name="T2" fmla="*/ 0 w 27"/>
                <a:gd name="T3" fmla="*/ 37 h 39"/>
                <a:gd name="T4" fmla="*/ 7 w 27"/>
                <a:gd name="T5" fmla="*/ 38 h 39"/>
                <a:gd name="T6" fmla="*/ 26 w 27"/>
                <a:gd name="T7" fmla="*/ 4 h 39"/>
                <a:gd name="T8" fmla="*/ 20 w 27"/>
                <a:gd name="T9" fmla="*/ 1 h 39"/>
                <a:gd name="T10" fmla="*/ 15 w 27"/>
                <a:gd name="T11" fmla="*/ 0 h 39"/>
                <a:gd name="T12" fmla="*/ 20 w 27"/>
                <a:gd name="T13" fmla="*/ 1 h 39"/>
                <a:gd name="T14" fmla="*/ 16 w 27"/>
                <a:gd name="T15" fmla="*/ 1 h 39"/>
                <a:gd name="T16" fmla="*/ 15 w 27"/>
                <a:gd name="T17" fmla="*/ 1 h 39"/>
                <a:gd name="T18" fmla="*/ 5 w 27"/>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5" y="38"/>
                  </a:moveTo>
                  <a:lnTo>
                    <a:pt x="0" y="37"/>
                  </a:lnTo>
                  <a:lnTo>
                    <a:pt x="7" y="38"/>
                  </a:lnTo>
                  <a:lnTo>
                    <a:pt x="26" y="4"/>
                  </a:lnTo>
                  <a:lnTo>
                    <a:pt x="20" y="1"/>
                  </a:lnTo>
                  <a:lnTo>
                    <a:pt x="15" y="0"/>
                  </a:lnTo>
                  <a:lnTo>
                    <a:pt x="20" y="1"/>
                  </a:lnTo>
                  <a:lnTo>
                    <a:pt x="16" y="1"/>
                  </a:lnTo>
                  <a:lnTo>
                    <a:pt x="15" y="1"/>
                  </a:lnTo>
                  <a:lnTo>
                    <a:pt x="5" y="38"/>
                  </a:lnTo>
                </a:path>
              </a:pathLst>
            </a:custGeom>
            <a:solidFill>
              <a:srgbClr val="000000"/>
            </a:solidFill>
            <a:ln w="12700" cap="rnd">
              <a:noFill/>
              <a:round/>
              <a:headEnd/>
              <a:tailEnd/>
            </a:ln>
          </p:spPr>
          <p:txBody>
            <a:bodyPr/>
            <a:lstStyle/>
            <a:p>
              <a:endParaRPr lang="en-US"/>
            </a:p>
          </p:txBody>
        </p:sp>
        <p:sp>
          <p:nvSpPr>
            <p:cNvPr id="59695" name="Freeform 302"/>
            <p:cNvSpPr>
              <a:spLocks/>
            </p:cNvSpPr>
            <p:nvPr/>
          </p:nvSpPr>
          <p:spPr bwMode="auto">
            <a:xfrm>
              <a:off x="3186" y="1704"/>
              <a:ext cx="73" cy="46"/>
            </a:xfrm>
            <a:custGeom>
              <a:avLst/>
              <a:gdLst>
                <a:gd name="T0" fmla="*/ 72 w 73"/>
                <a:gd name="T1" fmla="*/ 19 h 46"/>
                <a:gd name="T2" fmla="*/ 35 w 73"/>
                <a:gd name="T3" fmla="*/ 44 h 46"/>
                <a:gd name="T4" fmla="*/ 41 w 73"/>
                <a:gd name="T5" fmla="*/ 45 h 46"/>
                <a:gd name="T6" fmla="*/ 55 w 73"/>
                <a:gd name="T7" fmla="*/ 5 h 46"/>
                <a:gd name="T8" fmla="*/ 48 w 73"/>
                <a:gd name="T9" fmla="*/ 5 h 46"/>
                <a:gd name="T10" fmla="*/ 11 w 73"/>
                <a:gd name="T11" fmla="*/ 30 h 46"/>
                <a:gd name="T12" fmla="*/ 48 w 73"/>
                <a:gd name="T13" fmla="*/ 5 h 46"/>
                <a:gd name="T14" fmla="*/ 0 w 73"/>
                <a:gd name="T15" fmla="*/ 0 h 46"/>
                <a:gd name="T16" fmla="*/ 11 w 73"/>
                <a:gd name="T17" fmla="*/ 30 h 46"/>
                <a:gd name="T18" fmla="*/ 72 w 73"/>
                <a:gd name="T19" fmla="*/ 1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6"/>
                <a:gd name="T32" fmla="*/ 73 w 7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6">
                  <a:moveTo>
                    <a:pt x="72" y="19"/>
                  </a:moveTo>
                  <a:lnTo>
                    <a:pt x="35" y="44"/>
                  </a:lnTo>
                  <a:lnTo>
                    <a:pt x="41" y="45"/>
                  </a:lnTo>
                  <a:lnTo>
                    <a:pt x="55" y="5"/>
                  </a:lnTo>
                  <a:lnTo>
                    <a:pt x="48" y="5"/>
                  </a:lnTo>
                  <a:lnTo>
                    <a:pt x="11" y="30"/>
                  </a:lnTo>
                  <a:lnTo>
                    <a:pt x="48" y="5"/>
                  </a:lnTo>
                  <a:lnTo>
                    <a:pt x="0" y="0"/>
                  </a:lnTo>
                  <a:lnTo>
                    <a:pt x="11" y="30"/>
                  </a:lnTo>
                  <a:lnTo>
                    <a:pt x="72" y="19"/>
                  </a:lnTo>
                </a:path>
              </a:pathLst>
            </a:custGeom>
            <a:solidFill>
              <a:srgbClr val="000000"/>
            </a:solidFill>
            <a:ln w="12700" cap="rnd">
              <a:noFill/>
              <a:round/>
              <a:headEnd/>
              <a:tailEnd/>
            </a:ln>
          </p:spPr>
          <p:txBody>
            <a:bodyPr/>
            <a:lstStyle/>
            <a:p>
              <a:endParaRPr lang="en-US"/>
            </a:p>
          </p:txBody>
        </p:sp>
        <p:sp>
          <p:nvSpPr>
            <p:cNvPr id="59696" name="Freeform 303"/>
            <p:cNvSpPr>
              <a:spLocks/>
            </p:cNvSpPr>
            <p:nvPr/>
          </p:nvSpPr>
          <p:spPr bwMode="auto">
            <a:xfrm>
              <a:off x="3200" y="1728"/>
              <a:ext cx="501" cy="1055"/>
            </a:xfrm>
            <a:custGeom>
              <a:avLst/>
              <a:gdLst>
                <a:gd name="T0" fmla="*/ 449 w 501"/>
                <a:gd name="T1" fmla="*/ 998 h 1055"/>
                <a:gd name="T2" fmla="*/ 500 w 501"/>
                <a:gd name="T3" fmla="*/ 1013 h 1055"/>
                <a:gd name="T4" fmla="*/ 71 w 501"/>
                <a:gd name="T5" fmla="*/ 0 h 1055"/>
                <a:gd name="T6" fmla="*/ 0 w 501"/>
                <a:gd name="T7" fmla="*/ 13 h 1055"/>
                <a:gd name="T8" fmla="*/ 429 w 501"/>
                <a:gd name="T9" fmla="*/ 1026 h 1055"/>
                <a:gd name="T10" fmla="*/ 480 w 501"/>
                <a:gd name="T11" fmla="*/ 1041 h 1055"/>
                <a:gd name="T12" fmla="*/ 429 w 501"/>
                <a:gd name="T13" fmla="*/ 1026 h 1055"/>
                <a:gd name="T14" fmla="*/ 441 w 501"/>
                <a:gd name="T15" fmla="*/ 1054 h 1055"/>
                <a:gd name="T16" fmla="*/ 480 w 501"/>
                <a:gd name="T17" fmla="*/ 1041 h 1055"/>
                <a:gd name="T18" fmla="*/ 449 w 501"/>
                <a:gd name="T19" fmla="*/ 998 h 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55"/>
                <a:gd name="T32" fmla="*/ 501 w 501"/>
                <a:gd name="T33" fmla="*/ 1055 h 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55">
                  <a:moveTo>
                    <a:pt x="449" y="998"/>
                  </a:moveTo>
                  <a:lnTo>
                    <a:pt x="500" y="1013"/>
                  </a:lnTo>
                  <a:lnTo>
                    <a:pt x="71" y="0"/>
                  </a:lnTo>
                  <a:lnTo>
                    <a:pt x="0" y="13"/>
                  </a:lnTo>
                  <a:lnTo>
                    <a:pt x="429" y="1026"/>
                  </a:lnTo>
                  <a:lnTo>
                    <a:pt x="480" y="1041"/>
                  </a:lnTo>
                  <a:lnTo>
                    <a:pt x="429" y="1026"/>
                  </a:lnTo>
                  <a:lnTo>
                    <a:pt x="441" y="1054"/>
                  </a:lnTo>
                  <a:lnTo>
                    <a:pt x="480" y="1041"/>
                  </a:lnTo>
                  <a:lnTo>
                    <a:pt x="449" y="998"/>
                  </a:lnTo>
                </a:path>
              </a:pathLst>
            </a:custGeom>
            <a:solidFill>
              <a:srgbClr val="000000"/>
            </a:solidFill>
            <a:ln w="12700" cap="rnd">
              <a:noFill/>
              <a:round/>
              <a:headEnd/>
              <a:tailEnd/>
            </a:ln>
          </p:spPr>
          <p:txBody>
            <a:bodyPr/>
            <a:lstStyle/>
            <a:p>
              <a:endParaRPr lang="en-US"/>
            </a:p>
          </p:txBody>
        </p:sp>
        <p:sp>
          <p:nvSpPr>
            <p:cNvPr id="59697" name="Freeform 304"/>
            <p:cNvSpPr>
              <a:spLocks/>
            </p:cNvSpPr>
            <p:nvPr/>
          </p:nvSpPr>
          <p:spPr bwMode="auto">
            <a:xfrm>
              <a:off x="3663" y="2730"/>
              <a:ext cx="28" cy="40"/>
            </a:xfrm>
            <a:custGeom>
              <a:avLst/>
              <a:gdLst>
                <a:gd name="T0" fmla="*/ 14 w 28"/>
                <a:gd name="T1" fmla="*/ 0 h 40"/>
                <a:gd name="T2" fmla="*/ 5 w 28"/>
                <a:gd name="T3" fmla="*/ 3 h 40"/>
                <a:gd name="T4" fmla="*/ 0 w 28"/>
                <a:gd name="T5" fmla="*/ 4 h 40"/>
                <a:gd name="T6" fmla="*/ 20 w 28"/>
                <a:gd name="T7" fmla="*/ 39 h 40"/>
                <a:gd name="T8" fmla="*/ 27 w 28"/>
                <a:gd name="T9" fmla="*/ 36 h 40"/>
                <a:gd name="T10" fmla="*/ 17 w 28"/>
                <a:gd name="T11" fmla="*/ 39 h 40"/>
                <a:gd name="T12" fmla="*/ 14 w 28"/>
                <a:gd name="T13" fmla="*/ 0 h 40"/>
                <a:gd name="T14" fmla="*/ 8 w 28"/>
                <a:gd name="T15" fmla="*/ 1 h 40"/>
                <a:gd name="T16" fmla="*/ 5 w 28"/>
                <a:gd name="T17" fmla="*/ 3 h 40"/>
                <a:gd name="T18" fmla="*/ 14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14" y="0"/>
                  </a:moveTo>
                  <a:lnTo>
                    <a:pt x="5" y="3"/>
                  </a:lnTo>
                  <a:lnTo>
                    <a:pt x="0" y="4"/>
                  </a:lnTo>
                  <a:lnTo>
                    <a:pt x="20" y="39"/>
                  </a:lnTo>
                  <a:lnTo>
                    <a:pt x="27" y="36"/>
                  </a:lnTo>
                  <a:lnTo>
                    <a:pt x="17" y="39"/>
                  </a:lnTo>
                  <a:lnTo>
                    <a:pt x="14" y="0"/>
                  </a:lnTo>
                  <a:lnTo>
                    <a:pt x="8" y="1"/>
                  </a:lnTo>
                  <a:lnTo>
                    <a:pt x="5" y="3"/>
                  </a:lnTo>
                  <a:lnTo>
                    <a:pt x="14" y="0"/>
                  </a:lnTo>
                </a:path>
              </a:pathLst>
            </a:custGeom>
            <a:solidFill>
              <a:srgbClr val="000000"/>
            </a:solidFill>
            <a:ln w="12700" cap="rnd">
              <a:noFill/>
              <a:round/>
              <a:headEnd/>
              <a:tailEnd/>
            </a:ln>
          </p:spPr>
          <p:txBody>
            <a:bodyPr/>
            <a:lstStyle/>
            <a:p>
              <a:endParaRPr lang="en-US"/>
            </a:p>
          </p:txBody>
        </p:sp>
        <p:sp>
          <p:nvSpPr>
            <p:cNvPr id="59698" name="Freeform 305"/>
            <p:cNvSpPr>
              <a:spLocks/>
            </p:cNvSpPr>
            <p:nvPr/>
          </p:nvSpPr>
          <p:spPr bwMode="auto">
            <a:xfrm>
              <a:off x="3685" y="2729"/>
              <a:ext cx="32" cy="41"/>
            </a:xfrm>
            <a:custGeom>
              <a:avLst/>
              <a:gdLst>
                <a:gd name="T0" fmla="*/ 31 w 32"/>
                <a:gd name="T1" fmla="*/ 0 h 41"/>
                <a:gd name="T2" fmla="*/ 22 w 32"/>
                <a:gd name="T3" fmla="*/ 0 h 41"/>
                <a:gd name="T4" fmla="*/ 0 w 32"/>
                <a:gd name="T5" fmla="*/ 1 h 41"/>
                <a:gd name="T6" fmla="*/ 3 w 32"/>
                <a:gd name="T7" fmla="*/ 40 h 41"/>
                <a:gd name="T8" fmla="*/ 26 w 32"/>
                <a:gd name="T9" fmla="*/ 39 h 41"/>
                <a:gd name="T10" fmla="*/ 17 w 32"/>
                <a:gd name="T11" fmla="*/ 37 h 41"/>
                <a:gd name="T12" fmla="*/ 31 w 32"/>
                <a:gd name="T13" fmla="*/ 0 h 41"/>
                <a:gd name="T14" fmla="*/ 26 w 32"/>
                <a:gd name="T15" fmla="*/ 0 h 41"/>
                <a:gd name="T16" fmla="*/ 22 w 32"/>
                <a:gd name="T17" fmla="*/ 0 h 41"/>
                <a:gd name="T18" fmla="*/ 31 w 3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1"/>
                <a:gd name="T32" fmla="*/ 32 w 3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1">
                  <a:moveTo>
                    <a:pt x="31" y="0"/>
                  </a:moveTo>
                  <a:lnTo>
                    <a:pt x="22" y="0"/>
                  </a:lnTo>
                  <a:lnTo>
                    <a:pt x="0" y="1"/>
                  </a:lnTo>
                  <a:lnTo>
                    <a:pt x="3" y="40"/>
                  </a:lnTo>
                  <a:lnTo>
                    <a:pt x="26" y="39"/>
                  </a:lnTo>
                  <a:lnTo>
                    <a:pt x="17" y="37"/>
                  </a:lnTo>
                  <a:lnTo>
                    <a:pt x="31" y="0"/>
                  </a:lnTo>
                  <a:lnTo>
                    <a:pt x="26" y="0"/>
                  </a:lnTo>
                  <a:lnTo>
                    <a:pt x="22" y="0"/>
                  </a:lnTo>
                  <a:lnTo>
                    <a:pt x="31" y="0"/>
                  </a:lnTo>
                </a:path>
              </a:pathLst>
            </a:custGeom>
            <a:solidFill>
              <a:srgbClr val="000000"/>
            </a:solidFill>
            <a:ln w="12700" cap="rnd">
              <a:noFill/>
              <a:round/>
              <a:headEnd/>
              <a:tailEnd/>
            </a:ln>
          </p:spPr>
          <p:txBody>
            <a:bodyPr/>
            <a:lstStyle/>
            <a:p>
              <a:endParaRPr lang="en-US"/>
            </a:p>
          </p:txBody>
        </p:sp>
        <p:sp>
          <p:nvSpPr>
            <p:cNvPr id="59699" name="Freeform 306"/>
            <p:cNvSpPr>
              <a:spLocks/>
            </p:cNvSpPr>
            <p:nvPr/>
          </p:nvSpPr>
          <p:spPr bwMode="auto">
            <a:xfrm>
              <a:off x="3711" y="2729"/>
              <a:ext cx="83" cy="54"/>
            </a:xfrm>
            <a:custGeom>
              <a:avLst/>
              <a:gdLst>
                <a:gd name="T0" fmla="*/ 4 w 83"/>
                <a:gd name="T1" fmla="*/ 31 h 54"/>
                <a:gd name="T2" fmla="*/ 44 w 83"/>
                <a:gd name="T3" fmla="*/ 6 h 54"/>
                <a:gd name="T4" fmla="*/ 18 w 83"/>
                <a:gd name="T5" fmla="*/ 0 h 54"/>
                <a:gd name="T6" fmla="*/ 0 w 83"/>
                <a:gd name="T7" fmla="*/ 39 h 54"/>
                <a:gd name="T8" fmla="*/ 27 w 83"/>
                <a:gd name="T9" fmla="*/ 43 h 54"/>
                <a:gd name="T10" fmla="*/ 66 w 83"/>
                <a:gd name="T11" fmla="*/ 20 h 54"/>
                <a:gd name="T12" fmla="*/ 27 w 83"/>
                <a:gd name="T13" fmla="*/ 43 h 54"/>
                <a:gd name="T14" fmla="*/ 82 w 83"/>
                <a:gd name="T15" fmla="*/ 53 h 54"/>
                <a:gd name="T16" fmla="*/ 66 w 83"/>
                <a:gd name="T17" fmla="*/ 20 h 54"/>
                <a:gd name="T18" fmla="*/ 4 w 83"/>
                <a:gd name="T19" fmla="*/ 3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4"/>
                <a:gd name="T32" fmla="*/ 83 w 8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4">
                  <a:moveTo>
                    <a:pt x="4" y="31"/>
                  </a:moveTo>
                  <a:lnTo>
                    <a:pt x="44" y="6"/>
                  </a:lnTo>
                  <a:lnTo>
                    <a:pt x="18" y="0"/>
                  </a:lnTo>
                  <a:lnTo>
                    <a:pt x="0" y="39"/>
                  </a:lnTo>
                  <a:lnTo>
                    <a:pt x="27" y="43"/>
                  </a:lnTo>
                  <a:lnTo>
                    <a:pt x="66" y="20"/>
                  </a:lnTo>
                  <a:lnTo>
                    <a:pt x="27" y="43"/>
                  </a:lnTo>
                  <a:lnTo>
                    <a:pt x="82" y="53"/>
                  </a:lnTo>
                  <a:lnTo>
                    <a:pt x="66" y="20"/>
                  </a:lnTo>
                  <a:lnTo>
                    <a:pt x="4" y="31"/>
                  </a:lnTo>
                </a:path>
              </a:pathLst>
            </a:custGeom>
            <a:solidFill>
              <a:srgbClr val="000000"/>
            </a:solidFill>
            <a:ln w="12700" cap="rnd">
              <a:noFill/>
              <a:round/>
              <a:headEnd/>
              <a:tailEnd/>
            </a:ln>
          </p:spPr>
          <p:txBody>
            <a:bodyPr/>
            <a:lstStyle/>
            <a:p>
              <a:endParaRPr lang="en-US"/>
            </a:p>
          </p:txBody>
        </p:sp>
        <p:sp>
          <p:nvSpPr>
            <p:cNvPr id="59700" name="Freeform 307"/>
            <p:cNvSpPr>
              <a:spLocks/>
            </p:cNvSpPr>
            <p:nvPr/>
          </p:nvSpPr>
          <p:spPr bwMode="auto">
            <a:xfrm>
              <a:off x="3255" y="1701"/>
              <a:ext cx="520" cy="1055"/>
            </a:xfrm>
            <a:custGeom>
              <a:avLst/>
              <a:gdLst>
                <a:gd name="T0" fmla="*/ 51 w 520"/>
                <a:gd name="T1" fmla="*/ 54 h 1055"/>
                <a:gd name="T2" fmla="*/ 0 w 520"/>
                <a:gd name="T3" fmla="*/ 41 h 1055"/>
                <a:gd name="T4" fmla="*/ 447 w 520"/>
                <a:gd name="T5" fmla="*/ 1054 h 1055"/>
                <a:gd name="T6" fmla="*/ 519 w 520"/>
                <a:gd name="T7" fmla="*/ 1041 h 1055"/>
                <a:gd name="T8" fmla="*/ 72 w 520"/>
                <a:gd name="T9" fmla="*/ 26 h 1055"/>
                <a:gd name="T10" fmla="*/ 20 w 520"/>
                <a:gd name="T11" fmla="*/ 13 h 1055"/>
                <a:gd name="T12" fmla="*/ 72 w 520"/>
                <a:gd name="T13" fmla="*/ 26 h 1055"/>
                <a:gd name="T14" fmla="*/ 59 w 520"/>
                <a:gd name="T15" fmla="*/ 0 h 1055"/>
                <a:gd name="T16" fmla="*/ 20 w 520"/>
                <a:gd name="T17" fmla="*/ 13 h 1055"/>
                <a:gd name="T18" fmla="*/ 51 w 520"/>
                <a:gd name="T19" fmla="*/ 54 h 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0"/>
                <a:gd name="T31" fmla="*/ 0 h 1055"/>
                <a:gd name="T32" fmla="*/ 520 w 520"/>
                <a:gd name="T33" fmla="*/ 1055 h 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0" h="1055">
                  <a:moveTo>
                    <a:pt x="51" y="54"/>
                  </a:moveTo>
                  <a:lnTo>
                    <a:pt x="0" y="41"/>
                  </a:lnTo>
                  <a:lnTo>
                    <a:pt x="447" y="1054"/>
                  </a:lnTo>
                  <a:lnTo>
                    <a:pt x="519" y="1041"/>
                  </a:lnTo>
                  <a:lnTo>
                    <a:pt x="72" y="26"/>
                  </a:lnTo>
                  <a:lnTo>
                    <a:pt x="20" y="13"/>
                  </a:lnTo>
                  <a:lnTo>
                    <a:pt x="72" y="26"/>
                  </a:lnTo>
                  <a:lnTo>
                    <a:pt x="59" y="0"/>
                  </a:lnTo>
                  <a:lnTo>
                    <a:pt x="20" y="13"/>
                  </a:lnTo>
                  <a:lnTo>
                    <a:pt x="51" y="54"/>
                  </a:lnTo>
                </a:path>
              </a:pathLst>
            </a:custGeom>
            <a:solidFill>
              <a:srgbClr val="000000"/>
            </a:solidFill>
            <a:ln w="12700" cap="rnd">
              <a:noFill/>
              <a:round/>
              <a:headEnd/>
              <a:tailEnd/>
            </a:ln>
          </p:spPr>
          <p:txBody>
            <a:bodyPr/>
            <a:lstStyle/>
            <a:p>
              <a:endParaRPr lang="en-US"/>
            </a:p>
          </p:txBody>
        </p:sp>
        <p:sp>
          <p:nvSpPr>
            <p:cNvPr id="59701" name="Freeform 308"/>
            <p:cNvSpPr>
              <a:spLocks/>
            </p:cNvSpPr>
            <p:nvPr/>
          </p:nvSpPr>
          <p:spPr bwMode="auto">
            <a:xfrm>
              <a:off x="3258" y="1714"/>
              <a:ext cx="35" cy="36"/>
            </a:xfrm>
            <a:custGeom>
              <a:avLst/>
              <a:gdLst>
                <a:gd name="T0" fmla="*/ 34 w 35"/>
                <a:gd name="T1" fmla="*/ 32 h 36"/>
                <a:gd name="T2" fmla="*/ 29 w 35"/>
                <a:gd name="T3" fmla="*/ 35 h 36"/>
                <a:gd name="T4" fmla="*/ 34 w 35"/>
                <a:gd name="T5" fmla="*/ 32 h 36"/>
                <a:gd name="T6" fmla="*/ 13 w 35"/>
                <a:gd name="T7" fmla="*/ 0 h 36"/>
                <a:gd name="T8" fmla="*/ 5 w 35"/>
                <a:gd name="T9" fmla="*/ 3 h 36"/>
                <a:gd name="T10" fmla="*/ 0 w 35"/>
                <a:gd name="T11" fmla="*/ 4 h 36"/>
                <a:gd name="T12" fmla="*/ 5 w 35"/>
                <a:gd name="T13" fmla="*/ 3 h 36"/>
                <a:gd name="T14" fmla="*/ 2 w 35"/>
                <a:gd name="T15" fmla="*/ 3 h 36"/>
                <a:gd name="T16" fmla="*/ 0 w 35"/>
                <a:gd name="T17" fmla="*/ 4 h 36"/>
                <a:gd name="T18" fmla="*/ 34 w 35"/>
                <a:gd name="T19" fmla="*/ 3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34" y="32"/>
                  </a:moveTo>
                  <a:lnTo>
                    <a:pt x="29" y="35"/>
                  </a:lnTo>
                  <a:lnTo>
                    <a:pt x="34" y="32"/>
                  </a:lnTo>
                  <a:lnTo>
                    <a:pt x="13" y="0"/>
                  </a:lnTo>
                  <a:lnTo>
                    <a:pt x="5" y="3"/>
                  </a:lnTo>
                  <a:lnTo>
                    <a:pt x="0" y="4"/>
                  </a:lnTo>
                  <a:lnTo>
                    <a:pt x="5" y="3"/>
                  </a:lnTo>
                  <a:lnTo>
                    <a:pt x="2" y="3"/>
                  </a:lnTo>
                  <a:lnTo>
                    <a:pt x="0" y="4"/>
                  </a:lnTo>
                  <a:lnTo>
                    <a:pt x="34" y="32"/>
                  </a:lnTo>
                </a:path>
              </a:pathLst>
            </a:custGeom>
            <a:solidFill>
              <a:srgbClr val="000000"/>
            </a:solidFill>
            <a:ln w="12700" cap="rnd">
              <a:noFill/>
              <a:round/>
              <a:headEnd/>
              <a:tailEnd/>
            </a:ln>
          </p:spPr>
          <p:txBody>
            <a:bodyPr/>
            <a:lstStyle/>
            <a:p>
              <a:endParaRPr lang="en-US"/>
            </a:p>
          </p:txBody>
        </p:sp>
        <p:sp>
          <p:nvSpPr>
            <p:cNvPr id="59702" name="Freeform 309"/>
            <p:cNvSpPr>
              <a:spLocks/>
            </p:cNvSpPr>
            <p:nvPr/>
          </p:nvSpPr>
          <p:spPr bwMode="auto">
            <a:xfrm>
              <a:off x="3237" y="1719"/>
              <a:ext cx="59" cy="33"/>
            </a:xfrm>
            <a:custGeom>
              <a:avLst/>
              <a:gdLst>
                <a:gd name="T0" fmla="*/ 58 w 59"/>
                <a:gd name="T1" fmla="*/ 20 h 33"/>
                <a:gd name="T2" fmla="*/ 48 w 59"/>
                <a:gd name="T3" fmla="*/ 32 h 33"/>
                <a:gd name="T4" fmla="*/ 56 w 59"/>
                <a:gd name="T5" fmla="*/ 28 h 33"/>
                <a:gd name="T6" fmla="*/ 17 w 59"/>
                <a:gd name="T7" fmla="*/ 0 h 33"/>
                <a:gd name="T8" fmla="*/ 10 w 59"/>
                <a:gd name="T9" fmla="*/ 4 h 33"/>
                <a:gd name="T10" fmla="*/ 0 w 59"/>
                <a:gd name="T11" fmla="*/ 15 h 33"/>
                <a:gd name="T12" fmla="*/ 10 w 59"/>
                <a:gd name="T13" fmla="*/ 4 h 33"/>
                <a:gd name="T14" fmla="*/ 0 w 59"/>
                <a:gd name="T15" fmla="*/ 9 h 33"/>
                <a:gd name="T16" fmla="*/ 0 w 59"/>
                <a:gd name="T17" fmla="*/ 15 h 33"/>
                <a:gd name="T18" fmla="*/ 58 w 59"/>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58" y="20"/>
                  </a:moveTo>
                  <a:lnTo>
                    <a:pt x="48" y="32"/>
                  </a:lnTo>
                  <a:lnTo>
                    <a:pt x="56" y="28"/>
                  </a:lnTo>
                  <a:lnTo>
                    <a:pt x="17" y="0"/>
                  </a:lnTo>
                  <a:lnTo>
                    <a:pt x="10" y="4"/>
                  </a:lnTo>
                  <a:lnTo>
                    <a:pt x="0" y="15"/>
                  </a:lnTo>
                  <a:lnTo>
                    <a:pt x="10" y="4"/>
                  </a:lnTo>
                  <a:lnTo>
                    <a:pt x="0" y="9"/>
                  </a:lnTo>
                  <a:lnTo>
                    <a:pt x="0" y="15"/>
                  </a:lnTo>
                  <a:lnTo>
                    <a:pt x="58" y="20"/>
                  </a:lnTo>
                </a:path>
              </a:pathLst>
            </a:custGeom>
            <a:solidFill>
              <a:srgbClr val="000000"/>
            </a:solidFill>
            <a:ln w="12700" cap="rnd">
              <a:noFill/>
              <a:round/>
              <a:headEnd/>
              <a:tailEnd/>
            </a:ln>
          </p:spPr>
          <p:txBody>
            <a:bodyPr/>
            <a:lstStyle/>
            <a:p>
              <a:endParaRPr lang="en-US"/>
            </a:p>
          </p:txBody>
        </p:sp>
        <p:sp>
          <p:nvSpPr>
            <p:cNvPr id="59703" name="Freeform 310"/>
            <p:cNvSpPr>
              <a:spLocks/>
            </p:cNvSpPr>
            <p:nvPr/>
          </p:nvSpPr>
          <p:spPr bwMode="auto">
            <a:xfrm>
              <a:off x="3234" y="1739"/>
              <a:ext cx="62" cy="5"/>
            </a:xfrm>
            <a:custGeom>
              <a:avLst/>
              <a:gdLst>
                <a:gd name="T0" fmla="*/ 61 w 62"/>
                <a:gd name="T1" fmla="*/ 4 h 5"/>
                <a:gd name="T2" fmla="*/ 61 w 62"/>
                <a:gd name="T3" fmla="*/ 4 h 5"/>
                <a:gd name="T4" fmla="*/ 61 w 62"/>
                <a:gd name="T5" fmla="*/ 2 h 5"/>
                <a:gd name="T6" fmla="*/ 2 w 62"/>
                <a:gd name="T7" fmla="*/ 0 h 5"/>
                <a:gd name="T8" fmla="*/ 0 w 62"/>
                <a:gd name="T9" fmla="*/ 3 h 5"/>
                <a:gd name="T10" fmla="*/ 0 w 62"/>
                <a:gd name="T11" fmla="*/ 4 h 5"/>
                <a:gd name="T12" fmla="*/ 61 w 62"/>
                <a:gd name="T13" fmla="*/ 4 h 5"/>
                <a:gd name="T14" fmla="*/ 0 60000 65536"/>
                <a:gd name="T15" fmla="*/ 0 60000 65536"/>
                <a:gd name="T16" fmla="*/ 0 60000 65536"/>
                <a:gd name="T17" fmla="*/ 0 60000 65536"/>
                <a:gd name="T18" fmla="*/ 0 60000 65536"/>
                <a:gd name="T19" fmla="*/ 0 60000 65536"/>
                <a:gd name="T20" fmla="*/ 0 60000 65536"/>
                <a:gd name="T21" fmla="*/ 0 w 62"/>
                <a:gd name="T22" fmla="*/ 0 h 5"/>
                <a:gd name="T23" fmla="*/ 62 w 6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
                  <a:moveTo>
                    <a:pt x="61" y="4"/>
                  </a:moveTo>
                  <a:lnTo>
                    <a:pt x="61" y="4"/>
                  </a:lnTo>
                  <a:lnTo>
                    <a:pt x="61" y="2"/>
                  </a:lnTo>
                  <a:lnTo>
                    <a:pt x="2" y="0"/>
                  </a:lnTo>
                  <a:lnTo>
                    <a:pt x="0" y="3"/>
                  </a:lnTo>
                  <a:lnTo>
                    <a:pt x="0" y="4"/>
                  </a:lnTo>
                  <a:lnTo>
                    <a:pt x="61" y="4"/>
                  </a:lnTo>
                </a:path>
              </a:pathLst>
            </a:custGeom>
            <a:solidFill>
              <a:srgbClr val="000000"/>
            </a:solidFill>
            <a:ln w="12700" cap="rnd">
              <a:noFill/>
              <a:round/>
              <a:headEnd/>
              <a:tailEnd/>
            </a:ln>
          </p:spPr>
          <p:txBody>
            <a:bodyPr/>
            <a:lstStyle/>
            <a:p>
              <a:endParaRPr lang="en-US"/>
            </a:p>
          </p:txBody>
        </p:sp>
        <p:sp>
          <p:nvSpPr>
            <p:cNvPr id="59704" name="Freeform 311"/>
            <p:cNvSpPr>
              <a:spLocks/>
            </p:cNvSpPr>
            <p:nvPr/>
          </p:nvSpPr>
          <p:spPr bwMode="auto">
            <a:xfrm>
              <a:off x="3234" y="1736"/>
              <a:ext cx="62" cy="74"/>
            </a:xfrm>
            <a:custGeom>
              <a:avLst/>
              <a:gdLst>
                <a:gd name="T0" fmla="*/ 8 w 62"/>
                <a:gd name="T1" fmla="*/ 28 h 74"/>
                <a:gd name="T2" fmla="*/ 61 w 62"/>
                <a:gd name="T3" fmla="*/ 13 h 74"/>
                <a:gd name="T4" fmla="*/ 0 w 62"/>
                <a:gd name="T5" fmla="*/ 13 h 74"/>
                <a:gd name="T6" fmla="*/ 53 w 62"/>
                <a:gd name="T7" fmla="*/ 0 h 74"/>
                <a:gd name="T8" fmla="*/ 6 w 62"/>
                <a:gd name="T9" fmla="*/ 28 h 74"/>
                <a:gd name="T10" fmla="*/ 61 w 62"/>
                <a:gd name="T11" fmla="*/ 73 h 74"/>
                <a:gd name="T12" fmla="*/ 61 w 62"/>
                <a:gd name="T13" fmla="*/ 13 h 74"/>
                <a:gd name="T14" fmla="*/ 8 w 62"/>
                <a:gd name="T15" fmla="*/ 28 h 7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74"/>
                <a:gd name="T26" fmla="*/ 62 w 62"/>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74">
                  <a:moveTo>
                    <a:pt x="8" y="28"/>
                  </a:moveTo>
                  <a:lnTo>
                    <a:pt x="61" y="13"/>
                  </a:lnTo>
                  <a:lnTo>
                    <a:pt x="0" y="13"/>
                  </a:lnTo>
                  <a:lnTo>
                    <a:pt x="53" y="0"/>
                  </a:lnTo>
                  <a:lnTo>
                    <a:pt x="6" y="28"/>
                  </a:lnTo>
                  <a:lnTo>
                    <a:pt x="61" y="73"/>
                  </a:lnTo>
                  <a:lnTo>
                    <a:pt x="61" y="13"/>
                  </a:lnTo>
                  <a:lnTo>
                    <a:pt x="8" y="28"/>
                  </a:lnTo>
                </a:path>
              </a:pathLst>
            </a:custGeom>
            <a:solidFill>
              <a:srgbClr val="000000"/>
            </a:solidFill>
            <a:ln w="12700" cap="rnd">
              <a:noFill/>
              <a:round/>
              <a:headEnd/>
              <a:tailEnd/>
            </a:ln>
          </p:spPr>
          <p:txBody>
            <a:bodyPr/>
            <a:lstStyle/>
            <a:p>
              <a:endParaRPr lang="en-US"/>
            </a:p>
          </p:txBody>
        </p:sp>
        <p:sp>
          <p:nvSpPr>
            <p:cNvPr id="59705" name="Freeform 312"/>
            <p:cNvSpPr>
              <a:spLocks/>
            </p:cNvSpPr>
            <p:nvPr/>
          </p:nvSpPr>
          <p:spPr bwMode="auto">
            <a:xfrm>
              <a:off x="3234" y="1731"/>
              <a:ext cx="51" cy="28"/>
            </a:xfrm>
            <a:custGeom>
              <a:avLst/>
              <a:gdLst>
                <a:gd name="T0" fmla="*/ 0 w 51"/>
                <a:gd name="T1" fmla="*/ 21 h 28"/>
                <a:gd name="T2" fmla="*/ 2 w 51"/>
                <a:gd name="T3" fmla="*/ 23 h 28"/>
                <a:gd name="T4" fmla="*/ 8 w 51"/>
                <a:gd name="T5" fmla="*/ 27 h 28"/>
                <a:gd name="T6" fmla="*/ 50 w 51"/>
                <a:gd name="T7" fmla="*/ 4 h 28"/>
                <a:gd name="T8" fmla="*/ 46 w 51"/>
                <a:gd name="T9" fmla="*/ 0 h 28"/>
                <a:gd name="T10" fmla="*/ 48 w 51"/>
                <a:gd name="T11" fmla="*/ 2 h 28"/>
                <a:gd name="T12" fmla="*/ 0 w 51"/>
                <a:gd name="T13" fmla="*/ 21 h 28"/>
                <a:gd name="T14" fmla="*/ 0 60000 65536"/>
                <a:gd name="T15" fmla="*/ 0 60000 65536"/>
                <a:gd name="T16" fmla="*/ 0 60000 65536"/>
                <a:gd name="T17" fmla="*/ 0 60000 65536"/>
                <a:gd name="T18" fmla="*/ 0 60000 65536"/>
                <a:gd name="T19" fmla="*/ 0 60000 65536"/>
                <a:gd name="T20" fmla="*/ 0 60000 65536"/>
                <a:gd name="T21" fmla="*/ 0 w 51"/>
                <a:gd name="T22" fmla="*/ 0 h 28"/>
                <a:gd name="T23" fmla="*/ 51 w 5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8">
                  <a:moveTo>
                    <a:pt x="0" y="21"/>
                  </a:moveTo>
                  <a:lnTo>
                    <a:pt x="2" y="23"/>
                  </a:lnTo>
                  <a:lnTo>
                    <a:pt x="8" y="27"/>
                  </a:lnTo>
                  <a:lnTo>
                    <a:pt x="50" y="4"/>
                  </a:lnTo>
                  <a:lnTo>
                    <a:pt x="46" y="0"/>
                  </a:lnTo>
                  <a:lnTo>
                    <a:pt x="48" y="2"/>
                  </a:lnTo>
                  <a:lnTo>
                    <a:pt x="0" y="21"/>
                  </a:lnTo>
                </a:path>
              </a:pathLst>
            </a:custGeom>
            <a:solidFill>
              <a:srgbClr val="000000"/>
            </a:solidFill>
            <a:ln w="12700" cap="rnd">
              <a:noFill/>
              <a:round/>
              <a:headEnd/>
              <a:tailEnd/>
            </a:ln>
          </p:spPr>
          <p:txBody>
            <a:bodyPr/>
            <a:lstStyle/>
            <a:p>
              <a:endParaRPr lang="en-US"/>
            </a:p>
          </p:txBody>
        </p:sp>
        <p:sp>
          <p:nvSpPr>
            <p:cNvPr id="59706" name="Freeform 313"/>
            <p:cNvSpPr>
              <a:spLocks/>
            </p:cNvSpPr>
            <p:nvPr/>
          </p:nvSpPr>
          <p:spPr bwMode="auto">
            <a:xfrm>
              <a:off x="3640" y="2724"/>
              <a:ext cx="61" cy="52"/>
            </a:xfrm>
            <a:custGeom>
              <a:avLst/>
              <a:gdLst>
                <a:gd name="T0" fmla="*/ 60 w 61"/>
                <a:gd name="T1" fmla="*/ 22 h 52"/>
                <a:gd name="T2" fmla="*/ 19 w 61"/>
                <a:gd name="T3" fmla="*/ 10 h 52"/>
                <a:gd name="T4" fmla="*/ 0 w 61"/>
                <a:gd name="T5" fmla="*/ 15 h 52"/>
                <a:gd name="T6" fmla="*/ 27 w 61"/>
                <a:gd name="T7" fmla="*/ 51 h 52"/>
                <a:gd name="T8" fmla="*/ 43 w 61"/>
                <a:gd name="T9" fmla="*/ 45 h 52"/>
                <a:gd name="T10" fmla="*/ 2 w 61"/>
                <a:gd name="T11" fmla="*/ 33 h 52"/>
                <a:gd name="T12" fmla="*/ 60 w 61"/>
                <a:gd name="T13" fmla="*/ 22 h 52"/>
                <a:gd name="T14" fmla="*/ 48 w 61"/>
                <a:gd name="T15" fmla="*/ 0 h 52"/>
                <a:gd name="T16" fmla="*/ 19 w 61"/>
                <a:gd name="T17" fmla="*/ 10 h 52"/>
                <a:gd name="T18" fmla="*/ 60 w 61"/>
                <a:gd name="T19" fmla="*/ 2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2"/>
                <a:gd name="T32" fmla="*/ 61 w 6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2">
                  <a:moveTo>
                    <a:pt x="60" y="22"/>
                  </a:moveTo>
                  <a:lnTo>
                    <a:pt x="19" y="10"/>
                  </a:lnTo>
                  <a:lnTo>
                    <a:pt x="0" y="15"/>
                  </a:lnTo>
                  <a:lnTo>
                    <a:pt x="27" y="51"/>
                  </a:lnTo>
                  <a:lnTo>
                    <a:pt x="43" y="45"/>
                  </a:lnTo>
                  <a:lnTo>
                    <a:pt x="2" y="33"/>
                  </a:lnTo>
                  <a:lnTo>
                    <a:pt x="60" y="22"/>
                  </a:lnTo>
                  <a:lnTo>
                    <a:pt x="48" y="0"/>
                  </a:lnTo>
                  <a:lnTo>
                    <a:pt x="19" y="10"/>
                  </a:lnTo>
                  <a:lnTo>
                    <a:pt x="60" y="22"/>
                  </a:lnTo>
                </a:path>
              </a:pathLst>
            </a:custGeom>
            <a:solidFill>
              <a:srgbClr val="000000"/>
            </a:solidFill>
            <a:ln w="12700" cap="rnd">
              <a:noFill/>
              <a:round/>
              <a:headEnd/>
              <a:tailEnd/>
            </a:ln>
          </p:spPr>
          <p:txBody>
            <a:bodyPr/>
            <a:lstStyle/>
            <a:p>
              <a:endParaRPr lang="en-US"/>
            </a:p>
          </p:txBody>
        </p:sp>
        <p:sp>
          <p:nvSpPr>
            <p:cNvPr id="59707" name="Freeform 314"/>
            <p:cNvSpPr>
              <a:spLocks/>
            </p:cNvSpPr>
            <p:nvPr/>
          </p:nvSpPr>
          <p:spPr bwMode="auto">
            <a:xfrm>
              <a:off x="3642" y="2750"/>
              <a:ext cx="86" cy="58"/>
            </a:xfrm>
            <a:custGeom>
              <a:avLst/>
              <a:gdLst>
                <a:gd name="T0" fmla="*/ 60 w 86"/>
                <a:gd name="T1" fmla="*/ 57 h 58"/>
                <a:gd name="T2" fmla="*/ 78 w 86"/>
                <a:gd name="T3" fmla="*/ 33 h 58"/>
                <a:gd name="T4" fmla="*/ 63 w 86"/>
                <a:gd name="T5" fmla="*/ 0 h 58"/>
                <a:gd name="T6" fmla="*/ 0 w 86"/>
                <a:gd name="T7" fmla="*/ 11 h 58"/>
                <a:gd name="T8" fmla="*/ 16 w 86"/>
                <a:gd name="T9" fmla="*/ 44 h 58"/>
                <a:gd name="T10" fmla="*/ 34 w 86"/>
                <a:gd name="T11" fmla="*/ 19 h 58"/>
                <a:gd name="T12" fmla="*/ 60 w 86"/>
                <a:gd name="T13" fmla="*/ 57 h 58"/>
                <a:gd name="T14" fmla="*/ 85 w 86"/>
                <a:gd name="T15" fmla="*/ 50 h 58"/>
                <a:gd name="T16" fmla="*/ 78 w 86"/>
                <a:gd name="T17" fmla="*/ 33 h 58"/>
                <a:gd name="T18" fmla="*/ 60 w 86"/>
                <a:gd name="T19" fmla="*/ 5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58"/>
                <a:gd name="T32" fmla="*/ 86 w 8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58">
                  <a:moveTo>
                    <a:pt x="60" y="57"/>
                  </a:moveTo>
                  <a:lnTo>
                    <a:pt x="78" y="33"/>
                  </a:lnTo>
                  <a:lnTo>
                    <a:pt x="63" y="0"/>
                  </a:lnTo>
                  <a:lnTo>
                    <a:pt x="0" y="11"/>
                  </a:lnTo>
                  <a:lnTo>
                    <a:pt x="16" y="44"/>
                  </a:lnTo>
                  <a:lnTo>
                    <a:pt x="34" y="19"/>
                  </a:lnTo>
                  <a:lnTo>
                    <a:pt x="60" y="57"/>
                  </a:lnTo>
                  <a:lnTo>
                    <a:pt x="85" y="50"/>
                  </a:lnTo>
                  <a:lnTo>
                    <a:pt x="78" y="33"/>
                  </a:lnTo>
                  <a:lnTo>
                    <a:pt x="60" y="57"/>
                  </a:lnTo>
                </a:path>
              </a:pathLst>
            </a:custGeom>
            <a:solidFill>
              <a:srgbClr val="000000"/>
            </a:solidFill>
            <a:ln w="12700" cap="rnd">
              <a:noFill/>
              <a:round/>
              <a:headEnd/>
              <a:tailEnd/>
            </a:ln>
          </p:spPr>
          <p:txBody>
            <a:bodyPr/>
            <a:lstStyle/>
            <a:p>
              <a:endParaRPr lang="en-US"/>
            </a:p>
          </p:txBody>
        </p:sp>
        <p:sp>
          <p:nvSpPr>
            <p:cNvPr id="59708" name="Freeform 315"/>
            <p:cNvSpPr>
              <a:spLocks/>
            </p:cNvSpPr>
            <p:nvPr/>
          </p:nvSpPr>
          <p:spPr bwMode="auto">
            <a:xfrm>
              <a:off x="3648" y="2772"/>
              <a:ext cx="51" cy="41"/>
            </a:xfrm>
            <a:custGeom>
              <a:avLst/>
              <a:gdLst>
                <a:gd name="T0" fmla="*/ 42 w 51"/>
                <a:gd name="T1" fmla="*/ 36 h 41"/>
                <a:gd name="T2" fmla="*/ 32 w 51"/>
                <a:gd name="T3" fmla="*/ 40 h 41"/>
                <a:gd name="T4" fmla="*/ 50 w 51"/>
                <a:gd name="T5" fmla="*/ 36 h 41"/>
                <a:gd name="T6" fmla="*/ 26 w 51"/>
                <a:gd name="T7" fmla="*/ 0 h 41"/>
                <a:gd name="T8" fmla="*/ 10 w 51"/>
                <a:gd name="T9" fmla="*/ 5 h 41"/>
                <a:gd name="T10" fmla="*/ 0 w 51"/>
                <a:gd name="T11" fmla="*/ 9 h 41"/>
                <a:gd name="T12" fmla="*/ 10 w 51"/>
                <a:gd name="T13" fmla="*/ 5 h 41"/>
                <a:gd name="T14" fmla="*/ 4 w 51"/>
                <a:gd name="T15" fmla="*/ 7 h 41"/>
                <a:gd name="T16" fmla="*/ 0 w 51"/>
                <a:gd name="T17" fmla="*/ 9 h 41"/>
                <a:gd name="T18" fmla="*/ 42 w 51"/>
                <a:gd name="T19" fmla="*/ 3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1"/>
                <a:gd name="T32" fmla="*/ 51 w 5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1">
                  <a:moveTo>
                    <a:pt x="42" y="36"/>
                  </a:moveTo>
                  <a:lnTo>
                    <a:pt x="32" y="40"/>
                  </a:lnTo>
                  <a:lnTo>
                    <a:pt x="50" y="36"/>
                  </a:lnTo>
                  <a:lnTo>
                    <a:pt x="26" y="0"/>
                  </a:lnTo>
                  <a:lnTo>
                    <a:pt x="10" y="5"/>
                  </a:lnTo>
                  <a:lnTo>
                    <a:pt x="0" y="9"/>
                  </a:lnTo>
                  <a:lnTo>
                    <a:pt x="10" y="5"/>
                  </a:lnTo>
                  <a:lnTo>
                    <a:pt x="4" y="7"/>
                  </a:lnTo>
                  <a:lnTo>
                    <a:pt x="0" y="9"/>
                  </a:lnTo>
                  <a:lnTo>
                    <a:pt x="42" y="36"/>
                  </a:lnTo>
                </a:path>
              </a:pathLst>
            </a:custGeom>
            <a:solidFill>
              <a:srgbClr val="000000"/>
            </a:solidFill>
            <a:ln w="12700" cap="rnd">
              <a:noFill/>
              <a:round/>
              <a:headEnd/>
              <a:tailEnd/>
            </a:ln>
          </p:spPr>
          <p:txBody>
            <a:bodyPr/>
            <a:lstStyle/>
            <a:p>
              <a:endParaRPr lang="en-US"/>
            </a:p>
          </p:txBody>
        </p:sp>
        <p:sp>
          <p:nvSpPr>
            <p:cNvPr id="59709" name="Freeform 316"/>
            <p:cNvSpPr>
              <a:spLocks/>
            </p:cNvSpPr>
            <p:nvPr/>
          </p:nvSpPr>
          <p:spPr bwMode="auto">
            <a:xfrm>
              <a:off x="3616" y="2784"/>
              <a:ext cx="72" cy="69"/>
            </a:xfrm>
            <a:custGeom>
              <a:avLst/>
              <a:gdLst>
                <a:gd name="T0" fmla="*/ 0 w 72"/>
                <a:gd name="T1" fmla="*/ 35 h 69"/>
                <a:gd name="T2" fmla="*/ 52 w 72"/>
                <a:gd name="T3" fmla="*/ 43 h 69"/>
                <a:gd name="T4" fmla="*/ 71 w 72"/>
                <a:gd name="T5" fmla="*/ 29 h 69"/>
                <a:gd name="T6" fmla="*/ 26 w 72"/>
                <a:gd name="T7" fmla="*/ 0 h 69"/>
                <a:gd name="T8" fmla="*/ 6 w 72"/>
                <a:gd name="T9" fmla="*/ 14 h 69"/>
                <a:gd name="T10" fmla="*/ 58 w 72"/>
                <a:gd name="T11" fmla="*/ 23 h 69"/>
                <a:gd name="T12" fmla="*/ 0 w 72"/>
                <a:gd name="T13" fmla="*/ 35 h 69"/>
                <a:gd name="T14" fmla="*/ 15 w 72"/>
                <a:gd name="T15" fmla="*/ 68 h 69"/>
                <a:gd name="T16" fmla="*/ 52 w 72"/>
                <a:gd name="T17" fmla="*/ 43 h 69"/>
                <a:gd name="T18" fmla="*/ 0 w 72"/>
                <a:gd name="T19" fmla="*/ 3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9"/>
                <a:gd name="T32" fmla="*/ 72 w 7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9">
                  <a:moveTo>
                    <a:pt x="0" y="35"/>
                  </a:moveTo>
                  <a:lnTo>
                    <a:pt x="52" y="43"/>
                  </a:lnTo>
                  <a:lnTo>
                    <a:pt x="71" y="29"/>
                  </a:lnTo>
                  <a:lnTo>
                    <a:pt x="26" y="0"/>
                  </a:lnTo>
                  <a:lnTo>
                    <a:pt x="6" y="14"/>
                  </a:lnTo>
                  <a:lnTo>
                    <a:pt x="58" y="23"/>
                  </a:lnTo>
                  <a:lnTo>
                    <a:pt x="0" y="35"/>
                  </a:lnTo>
                  <a:lnTo>
                    <a:pt x="15" y="68"/>
                  </a:lnTo>
                  <a:lnTo>
                    <a:pt x="52" y="43"/>
                  </a:lnTo>
                  <a:lnTo>
                    <a:pt x="0" y="35"/>
                  </a:lnTo>
                </a:path>
              </a:pathLst>
            </a:custGeom>
            <a:solidFill>
              <a:srgbClr val="000000"/>
            </a:solidFill>
            <a:ln w="12700" cap="rnd">
              <a:noFill/>
              <a:round/>
              <a:headEnd/>
              <a:tailEnd/>
            </a:ln>
          </p:spPr>
          <p:txBody>
            <a:bodyPr/>
            <a:lstStyle/>
            <a:p>
              <a:endParaRPr lang="en-US"/>
            </a:p>
          </p:txBody>
        </p:sp>
        <p:sp>
          <p:nvSpPr>
            <p:cNvPr id="59710" name="Freeform 317"/>
            <p:cNvSpPr>
              <a:spLocks/>
            </p:cNvSpPr>
            <p:nvPr/>
          </p:nvSpPr>
          <p:spPr bwMode="auto">
            <a:xfrm>
              <a:off x="3590" y="2762"/>
              <a:ext cx="82" cy="53"/>
            </a:xfrm>
            <a:custGeom>
              <a:avLst/>
              <a:gdLst>
                <a:gd name="T0" fmla="*/ 13 w 82"/>
                <a:gd name="T1" fmla="*/ 0 h 53"/>
                <a:gd name="T2" fmla="*/ 7 w 82"/>
                <a:gd name="T3" fmla="*/ 20 h 53"/>
                <a:gd name="T4" fmla="*/ 22 w 82"/>
                <a:gd name="T5" fmla="*/ 52 h 53"/>
                <a:gd name="T6" fmla="*/ 81 w 82"/>
                <a:gd name="T7" fmla="*/ 41 h 53"/>
                <a:gd name="T8" fmla="*/ 66 w 82"/>
                <a:gd name="T9" fmla="*/ 8 h 53"/>
                <a:gd name="T10" fmla="*/ 59 w 82"/>
                <a:gd name="T11" fmla="*/ 30 h 53"/>
                <a:gd name="T12" fmla="*/ 13 w 82"/>
                <a:gd name="T13" fmla="*/ 0 h 53"/>
                <a:gd name="T14" fmla="*/ 0 w 82"/>
                <a:gd name="T15" fmla="*/ 8 h 53"/>
                <a:gd name="T16" fmla="*/ 7 w 82"/>
                <a:gd name="T17" fmla="*/ 20 h 53"/>
                <a:gd name="T18" fmla="*/ 13 w 82"/>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53"/>
                <a:gd name="T32" fmla="*/ 82 w 8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53">
                  <a:moveTo>
                    <a:pt x="13" y="0"/>
                  </a:moveTo>
                  <a:lnTo>
                    <a:pt x="7" y="20"/>
                  </a:lnTo>
                  <a:lnTo>
                    <a:pt x="22" y="52"/>
                  </a:lnTo>
                  <a:lnTo>
                    <a:pt x="81" y="41"/>
                  </a:lnTo>
                  <a:lnTo>
                    <a:pt x="66" y="8"/>
                  </a:lnTo>
                  <a:lnTo>
                    <a:pt x="59" y="30"/>
                  </a:lnTo>
                  <a:lnTo>
                    <a:pt x="13" y="0"/>
                  </a:lnTo>
                  <a:lnTo>
                    <a:pt x="0" y="8"/>
                  </a:lnTo>
                  <a:lnTo>
                    <a:pt x="7" y="20"/>
                  </a:lnTo>
                  <a:lnTo>
                    <a:pt x="13" y="0"/>
                  </a:lnTo>
                </a:path>
              </a:pathLst>
            </a:custGeom>
            <a:solidFill>
              <a:srgbClr val="000000"/>
            </a:solidFill>
            <a:ln w="12700" cap="rnd">
              <a:noFill/>
              <a:round/>
              <a:headEnd/>
              <a:tailEnd/>
            </a:ln>
          </p:spPr>
          <p:txBody>
            <a:bodyPr/>
            <a:lstStyle/>
            <a:p>
              <a:endParaRPr lang="en-US"/>
            </a:p>
          </p:txBody>
        </p:sp>
        <p:sp>
          <p:nvSpPr>
            <p:cNvPr id="59711" name="Freeform 318"/>
            <p:cNvSpPr>
              <a:spLocks/>
            </p:cNvSpPr>
            <p:nvPr/>
          </p:nvSpPr>
          <p:spPr bwMode="auto">
            <a:xfrm>
              <a:off x="3605" y="2742"/>
              <a:ext cx="65" cy="46"/>
            </a:xfrm>
            <a:custGeom>
              <a:avLst/>
              <a:gdLst>
                <a:gd name="T0" fmla="*/ 28 w 65"/>
                <a:gd name="T1" fmla="*/ 0 h 46"/>
                <a:gd name="T2" fmla="*/ 19 w 65"/>
                <a:gd name="T3" fmla="*/ 4 h 46"/>
                <a:gd name="T4" fmla="*/ 0 w 65"/>
                <a:gd name="T5" fmla="*/ 16 h 46"/>
                <a:gd name="T6" fmla="*/ 45 w 65"/>
                <a:gd name="T7" fmla="*/ 45 h 46"/>
                <a:gd name="T8" fmla="*/ 64 w 65"/>
                <a:gd name="T9" fmla="*/ 31 h 46"/>
                <a:gd name="T10" fmla="*/ 55 w 65"/>
                <a:gd name="T11" fmla="*/ 35 h 46"/>
                <a:gd name="T12" fmla="*/ 28 w 65"/>
                <a:gd name="T13" fmla="*/ 0 h 46"/>
                <a:gd name="T14" fmla="*/ 23 w 65"/>
                <a:gd name="T15" fmla="*/ 1 h 46"/>
                <a:gd name="T16" fmla="*/ 19 w 65"/>
                <a:gd name="T17" fmla="*/ 4 h 46"/>
                <a:gd name="T18" fmla="*/ 28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6"/>
                <a:gd name="T32" fmla="*/ 65 w 6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6">
                  <a:moveTo>
                    <a:pt x="28" y="0"/>
                  </a:moveTo>
                  <a:lnTo>
                    <a:pt x="19" y="4"/>
                  </a:lnTo>
                  <a:lnTo>
                    <a:pt x="0" y="16"/>
                  </a:lnTo>
                  <a:lnTo>
                    <a:pt x="45" y="45"/>
                  </a:lnTo>
                  <a:lnTo>
                    <a:pt x="64" y="31"/>
                  </a:lnTo>
                  <a:lnTo>
                    <a:pt x="55" y="35"/>
                  </a:lnTo>
                  <a:lnTo>
                    <a:pt x="28" y="0"/>
                  </a:lnTo>
                  <a:lnTo>
                    <a:pt x="23" y="1"/>
                  </a:lnTo>
                  <a:lnTo>
                    <a:pt x="19" y="4"/>
                  </a:lnTo>
                  <a:lnTo>
                    <a:pt x="28" y="0"/>
                  </a:lnTo>
                </a:path>
              </a:pathLst>
            </a:custGeom>
            <a:solidFill>
              <a:srgbClr val="000000"/>
            </a:solidFill>
            <a:ln w="12700" cap="rnd">
              <a:noFill/>
              <a:round/>
              <a:headEnd/>
              <a:tailEnd/>
            </a:ln>
          </p:spPr>
          <p:txBody>
            <a:bodyPr/>
            <a:lstStyle/>
            <a:p>
              <a:endParaRPr lang="en-US"/>
            </a:p>
          </p:txBody>
        </p:sp>
        <p:sp>
          <p:nvSpPr>
            <p:cNvPr id="59712" name="Freeform 319"/>
            <p:cNvSpPr>
              <a:spLocks/>
            </p:cNvSpPr>
            <p:nvPr/>
          </p:nvSpPr>
          <p:spPr bwMode="auto">
            <a:xfrm>
              <a:off x="3711" y="2729"/>
              <a:ext cx="38" cy="42"/>
            </a:xfrm>
            <a:custGeom>
              <a:avLst/>
              <a:gdLst>
                <a:gd name="T0" fmla="*/ 9 w 38"/>
                <a:gd name="T1" fmla="*/ 38 h 42"/>
                <a:gd name="T2" fmla="*/ 0 w 38"/>
                <a:gd name="T3" fmla="*/ 37 h 42"/>
                <a:gd name="T4" fmla="*/ 22 w 38"/>
                <a:gd name="T5" fmla="*/ 41 h 42"/>
                <a:gd name="T6" fmla="*/ 37 w 38"/>
                <a:gd name="T7" fmla="*/ 5 h 42"/>
                <a:gd name="T8" fmla="*/ 15 w 38"/>
                <a:gd name="T9" fmla="*/ 0 h 42"/>
                <a:gd name="T10" fmla="*/ 6 w 38"/>
                <a:gd name="T11" fmla="*/ 0 h 42"/>
                <a:gd name="T12" fmla="*/ 15 w 38"/>
                <a:gd name="T13" fmla="*/ 0 h 42"/>
                <a:gd name="T14" fmla="*/ 9 w 38"/>
                <a:gd name="T15" fmla="*/ 0 h 42"/>
                <a:gd name="T16" fmla="*/ 6 w 38"/>
                <a:gd name="T17" fmla="*/ 0 h 42"/>
                <a:gd name="T18" fmla="*/ 9 w 38"/>
                <a:gd name="T19" fmla="*/ 3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2"/>
                <a:gd name="T32" fmla="*/ 38 w 3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2">
                  <a:moveTo>
                    <a:pt x="9" y="38"/>
                  </a:moveTo>
                  <a:lnTo>
                    <a:pt x="0" y="37"/>
                  </a:lnTo>
                  <a:lnTo>
                    <a:pt x="22" y="41"/>
                  </a:lnTo>
                  <a:lnTo>
                    <a:pt x="37" y="5"/>
                  </a:lnTo>
                  <a:lnTo>
                    <a:pt x="15" y="0"/>
                  </a:lnTo>
                  <a:lnTo>
                    <a:pt x="6" y="0"/>
                  </a:lnTo>
                  <a:lnTo>
                    <a:pt x="15" y="0"/>
                  </a:lnTo>
                  <a:lnTo>
                    <a:pt x="9" y="0"/>
                  </a:lnTo>
                  <a:lnTo>
                    <a:pt x="6" y="0"/>
                  </a:lnTo>
                  <a:lnTo>
                    <a:pt x="9" y="38"/>
                  </a:lnTo>
                </a:path>
              </a:pathLst>
            </a:custGeom>
            <a:solidFill>
              <a:srgbClr val="000000"/>
            </a:solidFill>
            <a:ln w="12700" cap="rnd">
              <a:noFill/>
              <a:round/>
              <a:headEnd/>
              <a:tailEnd/>
            </a:ln>
          </p:spPr>
          <p:txBody>
            <a:bodyPr/>
            <a:lstStyle/>
            <a:p>
              <a:endParaRPr lang="en-US"/>
            </a:p>
          </p:txBody>
        </p:sp>
        <p:sp>
          <p:nvSpPr>
            <p:cNvPr id="59713" name="Freeform 320"/>
            <p:cNvSpPr>
              <a:spLocks/>
            </p:cNvSpPr>
            <p:nvPr/>
          </p:nvSpPr>
          <p:spPr bwMode="auto">
            <a:xfrm>
              <a:off x="3671" y="2729"/>
              <a:ext cx="38" cy="41"/>
            </a:xfrm>
            <a:custGeom>
              <a:avLst/>
              <a:gdLst>
                <a:gd name="T0" fmla="*/ 24 w 38"/>
                <a:gd name="T1" fmla="*/ 37 h 41"/>
                <a:gd name="T2" fmla="*/ 13 w 38"/>
                <a:gd name="T3" fmla="*/ 40 h 41"/>
                <a:gd name="T4" fmla="*/ 37 w 38"/>
                <a:gd name="T5" fmla="*/ 39 h 41"/>
                <a:gd name="T6" fmla="*/ 33 w 38"/>
                <a:gd name="T7" fmla="*/ 0 h 41"/>
                <a:gd name="T8" fmla="*/ 9 w 38"/>
                <a:gd name="T9" fmla="*/ 1 h 41"/>
                <a:gd name="T10" fmla="*/ 0 w 38"/>
                <a:gd name="T11" fmla="*/ 4 h 41"/>
                <a:gd name="T12" fmla="*/ 9 w 38"/>
                <a:gd name="T13" fmla="*/ 1 h 41"/>
                <a:gd name="T14" fmla="*/ 4 w 38"/>
                <a:gd name="T15" fmla="*/ 3 h 41"/>
                <a:gd name="T16" fmla="*/ 0 w 38"/>
                <a:gd name="T17" fmla="*/ 4 h 41"/>
                <a:gd name="T18" fmla="*/ 24 w 38"/>
                <a:gd name="T19" fmla="*/ 3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24" y="37"/>
                  </a:moveTo>
                  <a:lnTo>
                    <a:pt x="13" y="40"/>
                  </a:lnTo>
                  <a:lnTo>
                    <a:pt x="37" y="39"/>
                  </a:lnTo>
                  <a:lnTo>
                    <a:pt x="33" y="0"/>
                  </a:lnTo>
                  <a:lnTo>
                    <a:pt x="9" y="1"/>
                  </a:lnTo>
                  <a:lnTo>
                    <a:pt x="0" y="4"/>
                  </a:lnTo>
                  <a:lnTo>
                    <a:pt x="9" y="1"/>
                  </a:lnTo>
                  <a:lnTo>
                    <a:pt x="4" y="3"/>
                  </a:lnTo>
                  <a:lnTo>
                    <a:pt x="0" y="4"/>
                  </a:lnTo>
                  <a:lnTo>
                    <a:pt x="24" y="37"/>
                  </a:lnTo>
                </a:path>
              </a:pathLst>
            </a:custGeom>
            <a:solidFill>
              <a:srgbClr val="000000"/>
            </a:solidFill>
            <a:ln w="12700" cap="rnd">
              <a:noFill/>
              <a:round/>
              <a:headEnd/>
              <a:tailEnd/>
            </a:ln>
          </p:spPr>
          <p:txBody>
            <a:bodyPr/>
            <a:lstStyle/>
            <a:p>
              <a:endParaRPr lang="en-US"/>
            </a:p>
          </p:txBody>
        </p:sp>
        <p:sp>
          <p:nvSpPr>
            <p:cNvPr id="59714" name="Freeform 321"/>
            <p:cNvSpPr>
              <a:spLocks/>
            </p:cNvSpPr>
            <p:nvPr/>
          </p:nvSpPr>
          <p:spPr bwMode="auto">
            <a:xfrm>
              <a:off x="3634" y="2734"/>
              <a:ext cx="67" cy="36"/>
            </a:xfrm>
            <a:custGeom>
              <a:avLst/>
              <a:gdLst>
                <a:gd name="T0" fmla="*/ 66 w 67"/>
                <a:gd name="T1" fmla="*/ 13 h 36"/>
                <a:gd name="T2" fmla="*/ 49 w 67"/>
                <a:gd name="T3" fmla="*/ 35 h 36"/>
                <a:gd name="T4" fmla="*/ 57 w 67"/>
                <a:gd name="T5" fmla="*/ 32 h 36"/>
                <a:gd name="T6" fmla="*/ 30 w 67"/>
                <a:gd name="T7" fmla="*/ 0 h 36"/>
                <a:gd name="T8" fmla="*/ 23 w 67"/>
                <a:gd name="T9" fmla="*/ 1 h 36"/>
                <a:gd name="T10" fmla="*/ 6 w 67"/>
                <a:gd name="T11" fmla="*/ 23 h 36"/>
                <a:gd name="T12" fmla="*/ 23 w 67"/>
                <a:gd name="T13" fmla="*/ 1 h 36"/>
                <a:gd name="T14" fmla="*/ 0 w 67"/>
                <a:gd name="T15" fmla="*/ 9 h 36"/>
                <a:gd name="T16" fmla="*/ 6 w 67"/>
                <a:gd name="T17" fmla="*/ 23 h 36"/>
                <a:gd name="T18" fmla="*/ 66 w 67"/>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
                <a:gd name="T32" fmla="*/ 67 w 6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
                  <a:moveTo>
                    <a:pt x="66" y="13"/>
                  </a:moveTo>
                  <a:lnTo>
                    <a:pt x="49" y="35"/>
                  </a:lnTo>
                  <a:lnTo>
                    <a:pt x="57" y="32"/>
                  </a:lnTo>
                  <a:lnTo>
                    <a:pt x="30" y="0"/>
                  </a:lnTo>
                  <a:lnTo>
                    <a:pt x="23" y="1"/>
                  </a:lnTo>
                  <a:lnTo>
                    <a:pt x="6" y="23"/>
                  </a:lnTo>
                  <a:lnTo>
                    <a:pt x="23" y="1"/>
                  </a:lnTo>
                  <a:lnTo>
                    <a:pt x="0" y="9"/>
                  </a:lnTo>
                  <a:lnTo>
                    <a:pt x="6" y="23"/>
                  </a:lnTo>
                  <a:lnTo>
                    <a:pt x="66" y="13"/>
                  </a:lnTo>
                </a:path>
              </a:pathLst>
            </a:custGeom>
            <a:solidFill>
              <a:srgbClr val="000000"/>
            </a:solidFill>
            <a:ln w="12700" cap="rnd">
              <a:noFill/>
              <a:round/>
              <a:headEnd/>
              <a:tailEnd/>
            </a:ln>
          </p:spPr>
          <p:txBody>
            <a:bodyPr/>
            <a:lstStyle/>
            <a:p>
              <a:endParaRPr lang="en-US"/>
            </a:p>
          </p:txBody>
        </p:sp>
        <p:sp>
          <p:nvSpPr>
            <p:cNvPr id="59715" name="Freeform 322"/>
            <p:cNvSpPr>
              <a:spLocks/>
            </p:cNvSpPr>
            <p:nvPr/>
          </p:nvSpPr>
          <p:spPr bwMode="auto">
            <a:xfrm>
              <a:off x="3642" y="2750"/>
              <a:ext cx="78" cy="71"/>
            </a:xfrm>
            <a:custGeom>
              <a:avLst/>
              <a:gdLst>
                <a:gd name="T0" fmla="*/ 29 w 78"/>
                <a:gd name="T1" fmla="*/ 20 h 71"/>
                <a:gd name="T2" fmla="*/ 77 w 78"/>
                <a:gd name="T3" fmla="*/ 34 h 71"/>
                <a:gd name="T4" fmla="*/ 62 w 78"/>
                <a:gd name="T5" fmla="*/ 0 h 71"/>
                <a:gd name="T6" fmla="*/ 0 w 78"/>
                <a:gd name="T7" fmla="*/ 12 h 71"/>
                <a:gd name="T8" fmla="*/ 15 w 78"/>
                <a:gd name="T9" fmla="*/ 45 h 71"/>
                <a:gd name="T10" fmla="*/ 62 w 78"/>
                <a:gd name="T11" fmla="*/ 57 h 71"/>
                <a:gd name="T12" fmla="*/ 15 w 78"/>
                <a:gd name="T13" fmla="*/ 45 h 71"/>
                <a:gd name="T14" fmla="*/ 29 w 78"/>
                <a:gd name="T15" fmla="*/ 70 h 71"/>
                <a:gd name="T16" fmla="*/ 62 w 78"/>
                <a:gd name="T17" fmla="*/ 57 h 71"/>
                <a:gd name="T18" fmla="*/ 29 w 78"/>
                <a:gd name="T19" fmla="*/ 2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1"/>
                <a:gd name="T32" fmla="*/ 78 w 7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1">
                  <a:moveTo>
                    <a:pt x="29" y="20"/>
                  </a:moveTo>
                  <a:lnTo>
                    <a:pt x="77" y="34"/>
                  </a:lnTo>
                  <a:lnTo>
                    <a:pt x="62" y="0"/>
                  </a:lnTo>
                  <a:lnTo>
                    <a:pt x="0" y="12"/>
                  </a:lnTo>
                  <a:lnTo>
                    <a:pt x="15" y="45"/>
                  </a:lnTo>
                  <a:lnTo>
                    <a:pt x="62" y="57"/>
                  </a:lnTo>
                  <a:lnTo>
                    <a:pt x="15" y="45"/>
                  </a:lnTo>
                  <a:lnTo>
                    <a:pt x="29" y="70"/>
                  </a:lnTo>
                  <a:lnTo>
                    <a:pt x="62" y="57"/>
                  </a:lnTo>
                  <a:lnTo>
                    <a:pt x="29" y="20"/>
                  </a:lnTo>
                </a:path>
              </a:pathLst>
            </a:custGeom>
            <a:solidFill>
              <a:srgbClr val="000000"/>
            </a:solidFill>
            <a:ln w="12700" cap="rnd">
              <a:noFill/>
              <a:round/>
              <a:headEnd/>
              <a:tailEnd/>
            </a:ln>
          </p:spPr>
          <p:txBody>
            <a:bodyPr/>
            <a:lstStyle/>
            <a:p>
              <a:endParaRPr lang="en-US"/>
            </a:p>
          </p:txBody>
        </p:sp>
        <p:sp>
          <p:nvSpPr>
            <p:cNvPr id="59716" name="Freeform 323"/>
            <p:cNvSpPr>
              <a:spLocks/>
            </p:cNvSpPr>
            <p:nvPr/>
          </p:nvSpPr>
          <p:spPr bwMode="auto">
            <a:xfrm>
              <a:off x="3677" y="2767"/>
              <a:ext cx="32" cy="39"/>
            </a:xfrm>
            <a:custGeom>
              <a:avLst/>
              <a:gdLst>
                <a:gd name="T0" fmla="*/ 17 w 32"/>
                <a:gd name="T1" fmla="*/ 0 h 39"/>
                <a:gd name="T2" fmla="*/ 5 w 32"/>
                <a:gd name="T3" fmla="*/ 4 h 39"/>
                <a:gd name="T4" fmla="*/ 0 w 32"/>
                <a:gd name="T5" fmla="*/ 5 h 39"/>
                <a:gd name="T6" fmla="*/ 26 w 32"/>
                <a:gd name="T7" fmla="*/ 38 h 39"/>
                <a:gd name="T8" fmla="*/ 31 w 32"/>
                <a:gd name="T9" fmla="*/ 35 h 39"/>
                <a:gd name="T10" fmla="*/ 19 w 32"/>
                <a:gd name="T11" fmla="*/ 38 h 39"/>
                <a:gd name="T12" fmla="*/ 17 w 32"/>
                <a:gd name="T13" fmla="*/ 0 h 39"/>
                <a:gd name="T14" fmla="*/ 12 w 32"/>
                <a:gd name="T15" fmla="*/ 0 h 39"/>
                <a:gd name="T16" fmla="*/ 5 w 32"/>
                <a:gd name="T17" fmla="*/ 4 h 39"/>
                <a:gd name="T18" fmla="*/ 17 w 32"/>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9"/>
                <a:gd name="T32" fmla="*/ 32 w 3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9">
                  <a:moveTo>
                    <a:pt x="17" y="0"/>
                  </a:moveTo>
                  <a:lnTo>
                    <a:pt x="5" y="4"/>
                  </a:lnTo>
                  <a:lnTo>
                    <a:pt x="0" y="5"/>
                  </a:lnTo>
                  <a:lnTo>
                    <a:pt x="26" y="38"/>
                  </a:lnTo>
                  <a:lnTo>
                    <a:pt x="31" y="35"/>
                  </a:lnTo>
                  <a:lnTo>
                    <a:pt x="19" y="38"/>
                  </a:lnTo>
                  <a:lnTo>
                    <a:pt x="17" y="0"/>
                  </a:lnTo>
                  <a:lnTo>
                    <a:pt x="12" y="0"/>
                  </a:lnTo>
                  <a:lnTo>
                    <a:pt x="5" y="4"/>
                  </a:lnTo>
                  <a:lnTo>
                    <a:pt x="17" y="0"/>
                  </a:lnTo>
                </a:path>
              </a:pathLst>
            </a:custGeom>
            <a:solidFill>
              <a:srgbClr val="000000"/>
            </a:solidFill>
            <a:ln w="12700" cap="rnd">
              <a:noFill/>
              <a:round/>
              <a:headEnd/>
              <a:tailEnd/>
            </a:ln>
          </p:spPr>
          <p:txBody>
            <a:bodyPr/>
            <a:lstStyle/>
            <a:p>
              <a:endParaRPr lang="en-US"/>
            </a:p>
          </p:txBody>
        </p:sp>
        <p:sp>
          <p:nvSpPr>
            <p:cNvPr id="59717" name="Freeform 324"/>
            <p:cNvSpPr>
              <a:spLocks/>
            </p:cNvSpPr>
            <p:nvPr/>
          </p:nvSpPr>
          <p:spPr bwMode="auto">
            <a:xfrm>
              <a:off x="3703" y="2767"/>
              <a:ext cx="30" cy="39"/>
            </a:xfrm>
            <a:custGeom>
              <a:avLst/>
              <a:gdLst>
                <a:gd name="T0" fmla="*/ 29 w 30"/>
                <a:gd name="T1" fmla="*/ 0 h 39"/>
                <a:gd name="T2" fmla="*/ 22 w 30"/>
                <a:gd name="T3" fmla="*/ 0 h 39"/>
                <a:gd name="T4" fmla="*/ 0 w 30"/>
                <a:gd name="T5" fmla="*/ 0 h 39"/>
                <a:gd name="T6" fmla="*/ 2 w 30"/>
                <a:gd name="T7" fmla="*/ 38 h 39"/>
                <a:gd name="T8" fmla="*/ 24 w 30"/>
                <a:gd name="T9" fmla="*/ 38 h 39"/>
                <a:gd name="T10" fmla="*/ 17 w 30"/>
                <a:gd name="T11" fmla="*/ 37 h 39"/>
                <a:gd name="T12" fmla="*/ 29 w 30"/>
                <a:gd name="T13" fmla="*/ 0 h 39"/>
                <a:gd name="T14" fmla="*/ 26 w 30"/>
                <a:gd name="T15" fmla="*/ 0 h 39"/>
                <a:gd name="T16" fmla="*/ 22 w 30"/>
                <a:gd name="T17" fmla="*/ 0 h 39"/>
                <a:gd name="T18" fmla="*/ 29 w 3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9"/>
                <a:gd name="T32" fmla="*/ 30 w 3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9">
                  <a:moveTo>
                    <a:pt x="29" y="0"/>
                  </a:moveTo>
                  <a:lnTo>
                    <a:pt x="22" y="0"/>
                  </a:lnTo>
                  <a:lnTo>
                    <a:pt x="0" y="0"/>
                  </a:lnTo>
                  <a:lnTo>
                    <a:pt x="2" y="38"/>
                  </a:lnTo>
                  <a:lnTo>
                    <a:pt x="24" y="38"/>
                  </a:lnTo>
                  <a:lnTo>
                    <a:pt x="17" y="37"/>
                  </a:lnTo>
                  <a:lnTo>
                    <a:pt x="29" y="0"/>
                  </a:lnTo>
                  <a:lnTo>
                    <a:pt x="26" y="0"/>
                  </a:lnTo>
                  <a:lnTo>
                    <a:pt x="22" y="0"/>
                  </a:lnTo>
                  <a:lnTo>
                    <a:pt x="29" y="0"/>
                  </a:lnTo>
                </a:path>
              </a:pathLst>
            </a:custGeom>
            <a:solidFill>
              <a:srgbClr val="000000"/>
            </a:solidFill>
            <a:ln w="12700" cap="rnd">
              <a:noFill/>
              <a:round/>
              <a:headEnd/>
              <a:tailEnd/>
            </a:ln>
          </p:spPr>
          <p:txBody>
            <a:bodyPr/>
            <a:lstStyle/>
            <a:p>
              <a:endParaRPr lang="en-US"/>
            </a:p>
          </p:txBody>
        </p:sp>
        <p:sp>
          <p:nvSpPr>
            <p:cNvPr id="59718" name="Freeform 325"/>
            <p:cNvSpPr>
              <a:spLocks/>
            </p:cNvSpPr>
            <p:nvPr/>
          </p:nvSpPr>
          <p:spPr bwMode="auto">
            <a:xfrm>
              <a:off x="3729" y="2767"/>
              <a:ext cx="83" cy="53"/>
            </a:xfrm>
            <a:custGeom>
              <a:avLst/>
              <a:gdLst>
                <a:gd name="T0" fmla="*/ 4 w 83"/>
                <a:gd name="T1" fmla="*/ 30 h 53"/>
                <a:gd name="T2" fmla="*/ 42 w 83"/>
                <a:gd name="T3" fmla="*/ 4 h 53"/>
                <a:gd name="T4" fmla="*/ 16 w 83"/>
                <a:gd name="T5" fmla="*/ 0 h 53"/>
                <a:gd name="T6" fmla="*/ 0 w 83"/>
                <a:gd name="T7" fmla="*/ 39 h 53"/>
                <a:gd name="T8" fmla="*/ 29 w 83"/>
                <a:gd name="T9" fmla="*/ 44 h 53"/>
                <a:gd name="T10" fmla="*/ 66 w 83"/>
                <a:gd name="T11" fmla="*/ 18 h 53"/>
                <a:gd name="T12" fmla="*/ 29 w 83"/>
                <a:gd name="T13" fmla="*/ 44 h 53"/>
                <a:gd name="T14" fmla="*/ 82 w 83"/>
                <a:gd name="T15" fmla="*/ 52 h 53"/>
                <a:gd name="T16" fmla="*/ 66 w 83"/>
                <a:gd name="T17" fmla="*/ 18 h 53"/>
                <a:gd name="T18" fmla="*/ 4 w 83"/>
                <a:gd name="T19" fmla="*/ 3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3"/>
                <a:gd name="T32" fmla="*/ 83 w 8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3">
                  <a:moveTo>
                    <a:pt x="4" y="30"/>
                  </a:moveTo>
                  <a:lnTo>
                    <a:pt x="42" y="4"/>
                  </a:lnTo>
                  <a:lnTo>
                    <a:pt x="16" y="0"/>
                  </a:lnTo>
                  <a:lnTo>
                    <a:pt x="0" y="39"/>
                  </a:lnTo>
                  <a:lnTo>
                    <a:pt x="29" y="44"/>
                  </a:lnTo>
                  <a:lnTo>
                    <a:pt x="66" y="18"/>
                  </a:lnTo>
                  <a:lnTo>
                    <a:pt x="29" y="44"/>
                  </a:lnTo>
                  <a:lnTo>
                    <a:pt x="82" y="52"/>
                  </a:lnTo>
                  <a:lnTo>
                    <a:pt x="66" y="18"/>
                  </a:lnTo>
                  <a:lnTo>
                    <a:pt x="4" y="30"/>
                  </a:lnTo>
                </a:path>
              </a:pathLst>
            </a:custGeom>
            <a:solidFill>
              <a:srgbClr val="000000"/>
            </a:solidFill>
            <a:ln w="12700" cap="rnd">
              <a:noFill/>
              <a:round/>
              <a:headEnd/>
              <a:tailEnd/>
            </a:ln>
          </p:spPr>
          <p:txBody>
            <a:bodyPr/>
            <a:lstStyle/>
            <a:p>
              <a:endParaRPr lang="en-US"/>
            </a:p>
          </p:txBody>
        </p:sp>
        <p:sp>
          <p:nvSpPr>
            <p:cNvPr id="59719" name="Freeform 326"/>
            <p:cNvSpPr>
              <a:spLocks/>
            </p:cNvSpPr>
            <p:nvPr/>
          </p:nvSpPr>
          <p:spPr bwMode="auto">
            <a:xfrm>
              <a:off x="3716" y="2735"/>
              <a:ext cx="78" cy="58"/>
            </a:xfrm>
            <a:custGeom>
              <a:avLst/>
              <a:gdLst>
                <a:gd name="T0" fmla="*/ 22 w 78"/>
                <a:gd name="T1" fmla="*/ 38 h 58"/>
                <a:gd name="T2" fmla="*/ 0 w 78"/>
                <a:gd name="T3" fmla="*/ 26 h 58"/>
                <a:gd name="T4" fmla="*/ 15 w 78"/>
                <a:gd name="T5" fmla="*/ 57 h 58"/>
                <a:gd name="T6" fmla="*/ 77 w 78"/>
                <a:gd name="T7" fmla="*/ 46 h 58"/>
                <a:gd name="T8" fmla="*/ 62 w 78"/>
                <a:gd name="T9" fmla="*/ 14 h 58"/>
                <a:gd name="T10" fmla="*/ 40 w 78"/>
                <a:gd name="T11" fmla="*/ 0 h 58"/>
                <a:gd name="T12" fmla="*/ 62 w 78"/>
                <a:gd name="T13" fmla="*/ 14 h 58"/>
                <a:gd name="T14" fmla="*/ 57 w 78"/>
                <a:gd name="T15" fmla="*/ 3 h 58"/>
                <a:gd name="T16" fmla="*/ 40 w 78"/>
                <a:gd name="T17" fmla="*/ 0 h 58"/>
                <a:gd name="T18" fmla="*/ 22 w 78"/>
                <a:gd name="T19" fmla="*/ 3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8"/>
                <a:gd name="T32" fmla="*/ 78 w 78"/>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8">
                  <a:moveTo>
                    <a:pt x="22" y="38"/>
                  </a:moveTo>
                  <a:lnTo>
                    <a:pt x="0" y="26"/>
                  </a:lnTo>
                  <a:lnTo>
                    <a:pt x="15" y="57"/>
                  </a:lnTo>
                  <a:lnTo>
                    <a:pt x="77" y="46"/>
                  </a:lnTo>
                  <a:lnTo>
                    <a:pt x="62" y="14"/>
                  </a:lnTo>
                  <a:lnTo>
                    <a:pt x="40" y="0"/>
                  </a:lnTo>
                  <a:lnTo>
                    <a:pt x="62" y="14"/>
                  </a:lnTo>
                  <a:lnTo>
                    <a:pt x="57" y="3"/>
                  </a:lnTo>
                  <a:lnTo>
                    <a:pt x="40" y="0"/>
                  </a:lnTo>
                  <a:lnTo>
                    <a:pt x="22" y="38"/>
                  </a:lnTo>
                </a:path>
              </a:pathLst>
            </a:custGeom>
            <a:solidFill>
              <a:srgbClr val="000000"/>
            </a:solidFill>
            <a:ln w="12700" cap="rnd">
              <a:noFill/>
              <a:round/>
              <a:headEnd/>
              <a:tailEnd/>
            </a:ln>
          </p:spPr>
          <p:txBody>
            <a:bodyPr/>
            <a:lstStyle/>
            <a:p>
              <a:endParaRPr lang="en-US"/>
            </a:p>
          </p:txBody>
        </p:sp>
        <p:sp>
          <p:nvSpPr>
            <p:cNvPr id="59720" name="Freeform 327"/>
            <p:cNvSpPr>
              <a:spLocks/>
            </p:cNvSpPr>
            <p:nvPr/>
          </p:nvSpPr>
          <p:spPr bwMode="auto">
            <a:xfrm>
              <a:off x="3735" y="2772"/>
              <a:ext cx="85" cy="78"/>
            </a:xfrm>
            <a:custGeom>
              <a:avLst/>
              <a:gdLst>
                <a:gd name="T0" fmla="*/ 24 w 85"/>
                <a:gd name="T1" fmla="*/ 41 h 78"/>
                <a:gd name="T2" fmla="*/ 0 w 85"/>
                <a:gd name="T3" fmla="*/ 27 h 78"/>
                <a:gd name="T4" fmla="*/ 24 w 85"/>
                <a:gd name="T5" fmla="*/ 77 h 78"/>
                <a:gd name="T6" fmla="*/ 84 w 85"/>
                <a:gd name="T7" fmla="*/ 64 h 78"/>
                <a:gd name="T8" fmla="*/ 62 w 85"/>
                <a:gd name="T9" fmla="*/ 15 h 78"/>
                <a:gd name="T10" fmla="*/ 38 w 85"/>
                <a:gd name="T11" fmla="*/ 0 h 78"/>
                <a:gd name="T12" fmla="*/ 62 w 85"/>
                <a:gd name="T13" fmla="*/ 15 h 78"/>
                <a:gd name="T14" fmla="*/ 55 w 85"/>
                <a:gd name="T15" fmla="*/ 3 h 78"/>
                <a:gd name="T16" fmla="*/ 38 w 85"/>
                <a:gd name="T17" fmla="*/ 0 h 78"/>
                <a:gd name="T18" fmla="*/ 24 w 85"/>
                <a:gd name="T19" fmla="*/ 4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8"/>
                <a:gd name="T32" fmla="*/ 85 w 8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8">
                  <a:moveTo>
                    <a:pt x="24" y="41"/>
                  </a:moveTo>
                  <a:lnTo>
                    <a:pt x="0" y="27"/>
                  </a:lnTo>
                  <a:lnTo>
                    <a:pt x="24" y="77"/>
                  </a:lnTo>
                  <a:lnTo>
                    <a:pt x="84" y="64"/>
                  </a:lnTo>
                  <a:lnTo>
                    <a:pt x="62" y="15"/>
                  </a:lnTo>
                  <a:lnTo>
                    <a:pt x="38" y="0"/>
                  </a:lnTo>
                  <a:lnTo>
                    <a:pt x="62" y="15"/>
                  </a:lnTo>
                  <a:lnTo>
                    <a:pt x="55" y="3"/>
                  </a:lnTo>
                  <a:lnTo>
                    <a:pt x="38" y="0"/>
                  </a:lnTo>
                  <a:lnTo>
                    <a:pt x="24" y="41"/>
                  </a:lnTo>
                </a:path>
              </a:pathLst>
            </a:custGeom>
            <a:solidFill>
              <a:srgbClr val="000000"/>
            </a:solidFill>
            <a:ln w="12700" cap="rnd">
              <a:noFill/>
              <a:round/>
              <a:headEnd/>
              <a:tailEnd/>
            </a:ln>
          </p:spPr>
          <p:txBody>
            <a:bodyPr/>
            <a:lstStyle/>
            <a:p>
              <a:endParaRPr lang="en-US"/>
            </a:p>
          </p:txBody>
        </p:sp>
        <p:sp>
          <p:nvSpPr>
            <p:cNvPr id="59721" name="Freeform 328"/>
            <p:cNvSpPr>
              <a:spLocks/>
            </p:cNvSpPr>
            <p:nvPr/>
          </p:nvSpPr>
          <p:spPr bwMode="auto">
            <a:xfrm>
              <a:off x="3729" y="2767"/>
              <a:ext cx="36" cy="43"/>
            </a:xfrm>
            <a:custGeom>
              <a:avLst/>
              <a:gdLst>
                <a:gd name="T0" fmla="*/ 7 w 36"/>
                <a:gd name="T1" fmla="*/ 39 h 43"/>
                <a:gd name="T2" fmla="*/ 0 w 36"/>
                <a:gd name="T3" fmla="*/ 38 h 43"/>
                <a:gd name="T4" fmla="*/ 24 w 36"/>
                <a:gd name="T5" fmla="*/ 42 h 43"/>
                <a:gd name="T6" fmla="*/ 35 w 36"/>
                <a:gd name="T7" fmla="*/ 4 h 43"/>
                <a:gd name="T8" fmla="*/ 13 w 36"/>
                <a:gd name="T9" fmla="*/ 0 h 43"/>
                <a:gd name="T10" fmla="*/ 6 w 36"/>
                <a:gd name="T11" fmla="*/ 0 h 43"/>
                <a:gd name="T12" fmla="*/ 13 w 36"/>
                <a:gd name="T13" fmla="*/ 0 h 43"/>
                <a:gd name="T14" fmla="*/ 9 w 36"/>
                <a:gd name="T15" fmla="*/ 0 h 43"/>
                <a:gd name="T16" fmla="*/ 6 w 36"/>
                <a:gd name="T17" fmla="*/ 0 h 43"/>
                <a:gd name="T18" fmla="*/ 7 w 36"/>
                <a:gd name="T19" fmla="*/ 3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3"/>
                <a:gd name="T32" fmla="*/ 36 w 3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3">
                  <a:moveTo>
                    <a:pt x="7" y="39"/>
                  </a:moveTo>
                  <a:lnTo>
                    <a:pt x="0" y="38"/>
                  </a:lnTo>
                  <a:lnTo>
                    <a:pt x="24" y="42"/>
                  </a:lnTo>
                  <a:lnTo>
                    <a:pt x="35" y="4"/>
                  </a:lnTo>
                  <a:lnTo>
                    <a:pt x="13" y="0"/>
                  </a:lnTo>
                  <a:lnTo>
                    <a:pt x="6" y="0"/>
                  </a:lnTo>
                  <a:lnTo>
                    <a:pt x="13" y="0"/>
                  </a:lnTo>
                  <a:lnTo>
                    <a:pt x="9" y="0"/>
                  </a:lnTo>
                  <a:lnTo>
                    <a:pt x="6" y="0"/>
                  </a:lnTo>
                  <a:lnTo>
                    <a:pt x="7" y="39"/>
                  </a:lnTo>
                </a:path>
              </a:pathLst>
            </a:custGeom>
            <a:solidFill>
              <a:srgbClr val="000000"/>
            </a:solidFill>
            <a:ln w="12700" cap="rnd">
              <a:noFill/>
              <a:round/>
              <a:headEnd/>
              <a:tailEnd/>
            </a:ln>
          </p:spPr>
          <p:txBody>
            <a:bodyPr/>
            <a:lstStyle/>
            <a:p>
              <a:endParaRPr lang="en-US"/>
            </a:p>
          </p:txBody>
        </p:sp>
        <p:sp>
          <p:nvSpPr>
            <p:cNvPr id="59722" name="Freeform 329"/>
            <p:cNvSpPr>
              <a:spLocks/>
            </p:cNvSpPr>
            <p:nvPr/>
          </p:nvSpPr>
          <p:spPr bwMode="auto">
            <a:xfrm>
              <a:off x="3685" y="2767"/>
              <a:ext cx="40" cy="39"/>
            </a:xfrm>
            <a:custGeom>
              <a:avLst/>
              <a:gdLst>
                <a:gd name="T0" fmla="*/ 28 w 40"/>
                <a:gd name="T1" fmla="*/ 35 h 39"/>
                <a:gd name="T2" fmla="*/ 15 w 40"/>
                <a:gd name="T3" fmla="*/ 38 h 39"/>
                <a:gd name="T4" fmla="*/ 39 w 40"/>
                <a:gd name="T5" fmla="*/ 38 h 39"/>
                <a:gd name="T6" fmla="*/ 37 w 40"/>
                <a:gd name="T7" fmla="*/ 0 h 39"/>
                <a:gd name="T8" fmla="*/ 13 w 40"/>
                <a:gd name="T9" fmla="*/ 0 h 39"/>
                <a:gd name="T10" fmla="*/ 0 w 40"/>
                <a:gd name="T11" fmla="*/ 4 h 39"/>
                <a:gd name="T12" fmla="*/ 13 w 40"/>
                <a:gd name="T13" fmla="*/ 0 h 39"/>
                <a:gd name="T14" fmla="*/ 7 w 40"/>
                <a:gd name="T15" fmla="*/ 0 h 39"/>
                <a:gd name="T16" fmla="*/ 0 w 40"/>
                <a:gd name="T17" fmla="*/ 4 h 39"/>
                <a:gd name="T18" fmla="*/ 28 w 40"/>
                <a:gd name="T19" fmla="*/ 3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28" y="35"/>
                  </a:moveTo>
                  <a:lnTo>
                    <a:pt x="15" y="38"/>
                  </a:lnTo>
                  <a:lnTo>
                    <a:pt x="39" y="38"/>
                  </a:lnTo>
                  <a:lnTo>
                    <a:pt x="37" y="0"/>
                  </a:lnTo>
                  <a:lnTo>
                    <a:pt x="13" y="0"/>
                  </a:lnTo>
                  <a:lnTo>
                    <a:pt x="0" y="4"/>
                  </a:lnTo>
                  <a:lnTo>
                    <a:pt x="13" y="0"/>
                  </a:lnTo>
                  <a:lnTo>
                    <a:pt x="7" y="0"/>
                  </a:lnTo>
                  <a:lnTo>
                    <a:pt x="0" y="4"/>
                  </a:lnTo>
                  <a:lnTo>
                    <a:pt x="28" y="35"/>
                  </a:lnTo>
                </a:path>
              </a:pathLst>
            </a:custGeom>
            <a:solidFill>
              <a:srgbClr val="000000"/>
            </a:solidFill>
            <a:ln w="12700" cap="rnd">
              <a:noFill/>
              <a:round/>
              <a:headEnd/>
              <a:tailEnd/>
            </a:ln>
          </p:spPr>
          <p:txBody>
            <a:bodyPr/>
            <a:lstStyle/>
            <a:p>
              <a:endParaRPr lang="en-US"/>
            </a:p>
          </p:txBody>
        </p:sp>
        <p:sp>
          <p:nvSpPr>
            <p:cNvPr id="59723" name="Freeform 330"/>
            <p:cNvSpPr>
              <a:spLocks/>
            </p:cNvSpPr>
            <p:nvPr/>
          </p:nvSpPr>
          <p:spPr bwMode="auto">
            <a:xfrm>
              <a:off x="3677" y="2772"/>
              <a:ext cx="32" cy="36"/>
            </a:xfrm>
            <a:custGeom>
              <a:avLst/>
              <a:gdLst>
                <a:gd name="T0" fmla="*/ 24 w 32"/>
                <a:gd name="T1" fmla="*/ 35 h 36"/>
                <a:gd name="T2" fmla="*/ 26 w 32"/>
                <a:gd name="T3" fmla="*/ 34 h 36"/>
                <a:gd name="T4" fmla="*/ 31 w 32"/>
                <a:gd name="T5" fmla="*/ 31 h 36"/>
                <a:gd name="T6" fmla="*/ 5 w 32"/>
                <a:gd name="T7" fmla="*/ 0 h 36"/>
                <a:gd name="T8" fmla="*/ 0 w 32"/>
                <a:gd name="T9" fmla="*/ 1 h 36"/>
                <a:gd name="T10" fmla="*/ 3 w 32"/>
                <a:gd name="T11" fmla="*/ 0 h 36"/>
                <a:gd name="T12" fmla="*/ 24 w 32"/>
                <a:gd name="T13" fmla="*/ 35 h 36"/>
                <a:gd name="T14" fmla="*/ 0 60000 65536"/>
                <a:gd name="T15" fmla="*/ 0 60000 65536"/>
                <a:gd name="T16" fmla="*/ 0 60000 65536"/>
                <a:gd name="T17" fmla="*/ 0 60000 65536"/>
                <a:gd name="T18" fmla="*/ 0 60000 65536"/>
                <a:gd name="T19" fmla="*/ 0 60000 65536"/>
                <a:gd name="T20" fmla="*/ 0 60000 65536"/>
                <a:gd name="T21" fmla="*/ 0 w 32"/>
                <a:gd name="T22" fmla="*/ 0 h 36"/>
                <a:gd name="T23" fmla="*/ 32 w 3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6">
                  <a:moveTo>
                    <a:pt x="24" y="35"/>
                  </a:moveTo>
                  <a:lnTo>
                    <a:pt x="26" y="34"/>
                  </a:lnTo>
                  <a:lnTo>
                    <a:pt x="31" y="31"/>
                  </a:lnTo>
                  <a:lnTo>
                    <a:pt x="5" y="0"/>
                  </a:lnTo>
                  <a:lnTo>
                    <a:pt x="0" y="1"/>
                  </a:lnTo>
                  <a:lnTo>
                    <a:pt x="3" y="0"/>
                  </a:lnTo>
                  <a:lnTo>
                    <a:pt x="24" y="35"/>
                  </a:lnTo>
                </a:path>
              </a:pathLst>
            </a:custGeom>
            <a:solidFill>
              <a:srgbClr val="000000"/>
            </a:solidFill>
            <a:ln w="12700" cap="rnd">
              <a:noFill/>
              <a:round/>
              <a:headEnd/>
              <a:tailEnd/>
            </a:ln>
          </p:spPr>
          <p:txBody>
            <a:bodyPr/>
            <a:lstStyle/>
            <a:p>
              <a:endParaRPr lang="en-US"/>
            </a:p>
          </p:txBody>
        </p:sp>
        <p:sp>
          <p:nvSpPr>
            <p:cNvPr id="59724" name="Freeform 331"/>
            <p:cNvSpPr>
              <a:spLocks/>
            </p:cNvSpPr>
            <p:nvPr/>
          </p:nvSpPr>
          <p:spPr bwMode="auto">
            <a:xfrm>
              <a:off x="3648" y="2772"/>
              <a:ext cx="51" cy="41"/>
            </a:xfrm>
            <a:custGeom>
              <a:avLst/>
              <a:gdLst>
                <a:gd name="T0" fmla="*/ 42 w 51"/>
                <a:gd name="T1" fmla="*/ 36 h 41"/>
                <a:gd name="T2" fmla="*/ 32 w 51"/>
                <a:gd name="T3" fmla="*/ 40 h 41"/>
                <a:gd name="T4" fmla="*/ 50 w 51"/>
                <a:gd name="T5" fmla="*/ 36 h 41"/>
                <a:gd name="T6" fmla="*/ 26 w 51"/>
                <a:gd name="T7" fmla="*/ 0 h 41"/>
                <a:gd name="T8" fmla="*/ 10 w 51"/>
                <a:gd name="T9" fmla="*/ 5 h 41"/>
                <a:gd name="T10" fmla="*/ 0 w 51"/>
                <a:gd name="T11" fmla="*/ 9 h 41"/>
                <a:gd name="T12" fmla="*/ 10 w 51"/>
                <a:gd name="T13" fmla="*/ 5 h 41"/>
                <a:gd name="T14" fmla="*/ 4 w 51"/>
                <a:gd name="T15" fmla="*/ 7 h 41"/>
                <a:gd name="T16" fmla="*/ 0 w 51"/>
                <a:gd name="T17" fmla="*/ 9 h 41"/>
                <a:gd name="T18" fmla="*/ 42 w 51"/>
                <a:gd name="T19" fmla="*/ 3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1"/>
                <a:gd name="T32" fmla="*/ 51 w 5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1">
                  <a:moveTo>
                    <a:pt x="42" y="36"/>
                  </a:moveTo>
                  <a:lnTo>
                    <a:pt x="32" y="40"/>
                  </a:lnTo>
                  <a:lnTo>
                    <a:pt x="50" y="36"/>
                  </a:lnTo>
                  <a:lnTo>
                    <a:pt x="26" y="0"/>
                  </a:lnTo>
                  <a:lnTo>
                    <a:pt x="10" y="5"/>
                  </a:lnTo>
                  <a:lnTo>
                    <a:pt x="0" y="9"/>
                  </a:lnTo>
                  <a:lnTo>
                    <a:pt x="10" y="5"/>
                  </a:lnTo>
                  <a:lnTo>
                    <a:pt x="4" y="7"/>
                  </a:lnTo>
                  <a:lnTo>
                    <a:pt x="0" y="9"/>
                  </a:lnTo>
                  <a:lnTo>
                    <a:pt x="42" y="36"/>
                  </a:lnTo>
                </a:path>
              </a:pathLst>
            </a:custGeom>
            <a:solidFill>
              <a:srgbClr val="000000"/>
            </a:solidFill>
            <a:ln w="12700" cap="rnd">
              <a:noFill/>
              <a:round/>
              <a:headEnd/>
              <a:tailEnd/>
            </a:ln>
          </p:spPr>
          <p:txBody>
            <a:bodyPr/>
            <a:lstStyle/>
            <a:p>
              <a:endParaRPr lang="en-US"/>
            </a:p>
          </p:txBody>
        </p:sp>
        <p:sp>
          <p:nvSpPr>
            <p:cNvPr id="59725" name="Freeform 332"/>
            <p:cNvSpPr>
              <a:spLocks/>
            </p:cNvSpPr>
            <p:nvPr/>
          </p:nvSpPr>
          <p:spPr bwMode="auto">
            <a:xfrm>
              <a:off x="3608" y="2784"/>
              <a:ext cx="80" cy="41"/>
            </a:xfrm>
            <a:custGeom>
              <a:avLst/>
              <a:gdLst>
                <a:gd name="T0" fmla="*/ 66 w 80"/>
                <a:gd name="T1" fmla="*/ 21 h 41"/>
                <a:gd name="T2" fmla="*/ 59 w 80"/>
                <a:gd name="T3" fmla="*/ 40 h 41"/>
                <a:gd name="T4" fmla="*/ 79 w 80"/>
                <a:gd name="T5" fmla="*/ 27 h 41"/>
                <a:gd name="T6" fmla="*/ 33 w 80"/>
                <a:gd name="T7" fmla="*/ 0 h 41"/>
                <a:gd name="T8" fmla="*/ 13 w 80"/>
                <a:gd name="T9" fmla="*/ 13 h 41"/>
                <a:gd name="T10" fmla="*/ 7 w 80"/>
                <a:gd name="T11" fmla="*/ 32 h 41"/>
                <a:gd name="T12" fmla="*/ 13 w 80"/>
                <a:gd name="T13" fmla="*/ 13 h 41"/>
                <a:gd name="T14" fmla="*/ 0 w 80"/>
                <a:gd name="T15" fmla="*/ 21 h 41"/>
                <a:gd name="T16" fmla="*/ 7 w 80"/>
                <a:gd name="T17" fmla="*/ 32 h 41"/>
                <a:gd name="T18" fmla="*/ 66 w 80"/>
                <a:gd name="T19" fmla="*/ 2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41"/>
                <a:gd name="T32" fmla="*/ 80 w 8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41">
                  <a:moveTo>
                    <a:pt x="66" y="21"/>
                  </a:moveTo>
                  <a:lnTo>
                    <a:pt x="59" y="40"/>
                  </a:lnTo>
                  <a:lnTo>
                    <a:pt x="79" y="27"/>
                  </a:lnTo>
                  <a:lnTo>
                    <a:pt x="33" y="0"/>
                  </a:lnTo>
                  <a:lnTo>
                    <a:pt x="13" y="13"/>
                  </a:lnTo>
                  <a:lnTo>
                    <a:pt x="7" y="32"/>
                  </a:lnTo>
                  <a:lnTo>
                    <a:pt x="13" y="13"/>
                  </a:lnTo>
                  <a:lnTo>
                    <a:pt x="0" y="21"/>
                  </a:lnTo>
                  <a:lnTo>
                    <a:pt x="7" y="32"/>
                  </a:lnTo>
                  <a:lnTo>
                    <a:pt x="66" y="21"/>
                  </a:lnTo>
                </a:path>
              </a:pathLst>
            </a:custGeom>
            <a:solidFill>
              <a:srgbClr val="000000"/>
            </a:solidFill>
            <a:ln w="12700" cap="rnd">
              <a:noFill/>
              <a:round/>
              <a:headEnd/>
              <a:tailEnd/>
            </a:ln>
          </p:spPr>
          <p:txBody>
            <a:bodyPr/>
            <a:lstStyle/>
            <a:p>
              <a:endParaRPr lang="en-US"/>
            </a:p>
          </p:txBody>
        </p:sp>
        <p:sp>
          <p:nvSpPr>
            <p:cNvPr id="59726" name="Freeform 333"/>
            <p:cNvSpPr>
              <a:spLocks/>
            </p:cNvSpPr>
            <p:nvPr/>
          </p:nvSpPr>
          <p:spPr bwMode="auto">
            <a:xfrm>
              <a:off x="3616" y="2810"/>
              <a:ext cx="80" cy="100"/>
            </a:xfrm>
            <a:custGeom>
              <a:avLst/>
              <a:gdLst>
                <a:gd name="T0" fmla="*/ 24 w 80"/>
                <a:gd name="T1" fmla="*/ 40 h 100"/>
                <a:gd name="T2" fmla="*/ 79 w 80"/>
                <a:gd name="T3" fmla="*/ 47 h 100"/>
                <a:gd name="T4" fmla="*/ 59 w 80"/>
                <a:gd name="T5" fmla="*/ 0 h 100"/>
                <a:gd name="T6" fmla="*/ 0 w 80"/>
                <a:gd name="T7" fmla="*/ 12 h 100"/>
                <a:gd name="T8" fmla="*/ 18 w 80"/>
                <a:gd name="T9" fmla="*/ 59 h 100"/>
                <a:gd name="T10" fmla="*/ 72 w 80"/>
                <a:gd name="T11" fmla="*/ 69 h 100"/>
                <a:gd name="T12" fmla="*/ 18 w 80"/>
                <a:gd name="T13" fmla="*/ 59 h 100"/>
                <a:gd name="T14" fmla="*/ 33 w 80"/>
                <a:gd name="T15" fmla="*/ 99 h 100"/>
                <a:gd name="T16" fmla="*/ 72 w 80"/>
                <a:gd name="T17" fmla="*/ 69 h 100"/>
                <a:gd name="T18" fmla="*/ 24 w 80"/>
                <a:gd name="T19" fmla="*/ 4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00"/>
                <a:gd name="T32" fmla="*/ 80 w 8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00">
                  <a:moveTo>
                    <a:pt x="24" y="40"/>
                  </a:moveTo>
                  <a:lnTo>
                    <a:pt x="79" y="47"/>
                  </a:lnTo>
                  <a:lnTo>
                    <a:pt x="59" y="0"/>
                  </a:lnTo>
                  <a:lnTo>
                    <a:pt x="0" y="12"/>
                  </a:lnTo>
                  <a:lnTo>
                    <a:pt x="18" y="59"/>
                  </a:lnTo>
                  <a:lnTo>
                    <a:pt x="72" y="69"/>
                  </a:lnTo>
                  <a:lnTo>
                    <a:pt x="18" y="59"/>
                  </a:lnTo>
                  <a:lnTo>
                    <a:pt x="33" y="99"/>
                  </a:lnTo>
                  <a:lnTo>
                    <a:pt x="72" y="69"/>
                  </a:lnTo>
                  <a:lnTo>
                    <a:pt x="24" y="40"/>
                  </a:lnTo>
                </a:path>
              </a:pathLst>
            </a:custGeom>
            <a:solidFill>
              <a:srgbClr val="000000"/>
            </a:solidFill>
            <a:ln w="12700" cap="rnd">
              <a:noFill/>
              <a:round/>
              <a:headEnd/>
              <a:tailEnd/>
            </a:ln>
          </p:spPr>
          <p:txBody>
            <a:bodyPr/>
            <a:lstStyle/>
            <a:p>
              <a:endParaRPr lang="en-US"/>
            </a:p>
          </p:txBody>
        </p:sp>
        <p:sp>
          <p:nvSpPr>
            <p:cNvPr id="59727" name="Freeform 334"/>
            <p:cNvSpPr>
              <a:spLocks/>
            </p:cNvSpPr>
            <p:nvPr/>
          </p:nvSpPr>
          <p:spPr bwMode="auto">
            <a:xfrm>
              <a:off x="3645" y="2835"/>
              <a:ext cx="62" cy="41"/>
            </a:xfrm>
            <a:custGeom>
              <a:avLst/>
              <a:gdLst>
                <a:gd name="T0" fmla="*/ 25 w 62"/>
                <a:gd name="T1" fmla="*/ 0 h 41"/>
                <a:gd name="T2" fmla="*/ 15 w 62"/>
                <a:gd name="T3" fmla="*/ 4 h 41"/>
                <a:gd name="T4" fmla="*/ 0 w 62"/>
                <a:gd name="T5" fmla="*/ 15 h 41"/>
                <a:gd name="T6" fmla="*/ 46 w 62"/>
                <a:gd name="T7" fmla="*/ 40 h 41"/>
                <a:gd name="T8" fmla="*/ 61 w 62"/>
                <a:gd name="T9" fmla="*/ 29 h 41"/>
                <a:gd name="T10" fmla="*/ 50 w 62"/>
                <a:gd name="T11" fmla="*/ 33 h 41"/>
                <a:gd name="T12" fmla="*/ 25 w 62"/>
                <a:gd name="T13" fmla="*/ 0 h 41"/>
                <a:gd name="T14" fmla="*/ 19 w 62"/>
                <a:gd name="T15" fmla="*/ 1 h 41"/>
                <a:gd name="T16" fmla="*/ 15 w 62"/>
                <a:gd name="T17" fmla="*/ 4 h 41"/>
                <a:gd name="T18" fmla="*/ 25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25" y="0"/>
                  </a:moveTo>
                  <a:lnTo>
                    <a:pt x="15" y="4"/>
                  </a:lnTo>
                  <a:lnTo>
                    <a:pt x="0" y="15"/>
                  </a:lnTo>
                  <a:lnTo>
                    <a:pt x="46" y="40"/>
                  </a:lnTo>
                  <a:lnTo>
                    <a:pt x="61" y="29"/>
                  </a:lnTo>
                  <a:lnTo>
                    <a:pt x="50" y="33"/>
                  </a:lnTo>
                  <a:lnTo>
                    <a:pt x="25" y="0"/>
                  </a:lnTo>
                  <a:lnTo>
                    <a:pt x="19" y="1"/>
                  </a:lnTo>
                  <a:lnTo>
                    <a:pt x="15" y="4"/>
                  </a:lnTo>
                  <a:lnTo>
                    <a:pt x="25" y="0"/>
                  </a:lnTo>
                </a:path>
              </a:pathLst>
            </a:custGeom>
            <a:solidFill>
              <a:srgbClr val="000000"/>
            </a:solidFill>
            <a:ln w="12700" cap="rnd">
              <a:noFill/>
              <a:round/>
              <a:headEnd/>
              <a:tailEnd/>
            </a:ln>
          </p:spPr>
          <p:txBody>
            <a:bodyPr/>
            <a:lstStyle/>
            <a:p>
              <a:endParaRPr lang="en-US"/>
            </a:p>
          </p:txBody>
        </p:sp>
        <p:sp>
          <p:nvSpPr>
            <p:cNvPr id="59728" name="Freeform 335"/>
            <p:cNvSpPr>
              <a:spLocks/>
            </p:cNvSpPr>
            <p:nvPr/>
          </p:nvSpPr>
          <p:spPr bwMode="auto">
            <a:xfrm>
              <a:off x="3677" y="2820"/>
              <a:ext cx="53" cy="48"/>
            </a:xfrm>
            <a:custGeom>
              <a:avLst/>
              <a:gdLst>
                <a:gd name="T0" fmla="*/ 38 w 53"/>
                <a:gd name="T1" fmla="*/ 0 h 48"/>
                <a:gd name="T2" fmla="*/ 28 w 53"/>
                <a:gd name="T3" fmla="*/ 3 h 48"/>
                <a:gd name="T4" fmla="*/ 0 w 53"/>
                <a:gd name="T5" fmla="*/ 12 h 48"/>
                <a:gd name="T6" fmla="*/ 24 w 53"/>
                <a:gd name="T7" fmla="*/ 47 h 48"/>
                <a:gd name="T8" fmla="*/ 52 w 53"/>
                <a:gd name="T9" fmla="*/ 37 h 48"/>
                <a:gd name="T10" fmla="*/ 40 w 53"/>
                <a:gd name="T11" fmla="*/ 40 h 48"/>
                <a:gd name="T12" fmla="*/ 38 w 53"/>
                <a:gd name="T13" fmla="*/ 0 h 48"/>
                <a:gd name="T14" fmla="*/ 32 w 53"/>
                <a:gd name="T15" fmla="*/ 0 h 48"/>
                <a:gd name="T16" fmla="*/ 28 w 53"/>
                <a:gd name="T17" fmla="*/ 3 h 48"/>
                <a:gd name="T18" fmla="*/ 38 w 5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8"/>
                <a:gd name="T32" fmla="*/ 53 w 5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8">
                  <a:moveTo>
                    <a:pt x="38" y="0"/>
                  </a:moveTo>
                  <a:lnTo>
                    <a:pt x="28" y="3"/>
                  </a:lnTo>
                  <a:lnTo>
                    <a:pt x="0" y="12"/>
                  </a:lnTo>
                  <a:lnTo>
                    <a:pt x="24" y="47"/>
                  </a:lnTo>
                  <a:lnTo>
                    <a:pt x="52" y="37"/>
                  </a:lnTo>
                  <a:lnTo>
                    <a:pt x="40" y="40"/>
                  </a:lnTo>
                  <a:lnTo>
                    <a:pt x="38" y="0"/>
                  </a:lnTo>
                  <a:lnTo>
                    <a:pt x="32" y="0"/>
                  </a:lnTo>
                  <a:lnTo>
                    <a:pt x="28" y="3"/>
                  </a:lnTo>
                  <a:lnTo>
                    <a:pt x="38" y="0"/>
                  </a:lnTo>
                </a:path>
              </a:pathLst>
            </a:custGeom>
            <a:solidFill>
              <a:srgbClr val="000000"/>
            </a:solidFill>
            <a:ln w="12700" cap="rnd">
              <a:noFill/>
              <a:round/>
              <a:headEnd/>
              <a:tailEnd/>
            </a:ln>
          </p:spPr>
          <p:txBody>
            <a:bodyPr/>
            <a:lstStyle/>
            <a:p>
              <a:endParaRPr lang="en-US"/>
            </a:p>
          </p:txBody>
        </p:sp>
        <p:sp>
          <p:nvSpPr>
            <p:cNvPr id="59729" name="Freeform 336"/>
            <p:cNvSpPr>
              <a:spLocks/>
            </p:cNvSpPr>
            <p:nvPr/>
          </p:nvSpPr>
          <p:spPr bwMode="auto">
            <a:xfrm>
              <a:off x="3727" y="2820"/>
              <a:ext cx="43" cy="40"/>
            </a:xfrm>
            <a:custGeom>
              <a:avLst/>
              <a:gdLst>
                <a:gd name="T0" fmla="*/ 42 w 43"/>
                <a:gd name="T1" fmla="*/ 1 h 40"/>
                <a:gd name="T2" fmla="*/ 31 w 43"/>
                <a:gd name="T3" fmla="*/ 0 h 40"/>
                <a:gd name="T4" fmla="*/ 0 w 43"/>
                <a:gd name="T5" fmla="*/ 0 h 40"/>
                <a:gd name="T6" fmla="*/ 2 w 43"/>
                <a:gd name="T7" fmla="*/ 39 h 40"/>
                <a:gd name="T8" fmla="*/ 32 w 43"/>
                <a:gd name="T9" fmla="*/ 38 h 40"/>
                <a:gd name="T10" fmla="*/ 21 w 43"/>
                <a:gd name="T11" fmla="*/ 36 h 40"/>
                <a:gd name="T12" fmla="*/ 42 w 43"/>
                <a:gd name="T13" fmla="*/ 1 h 40"/>
                <a:gd name="T14" fmla="*/ 36 w 43"/>
                <a:gd name="T15" fmla="*/ 0 h 40"/>
                <a:gd name="T16" fmla="*/ 31 w 43"/>
                <a:gd name="T17" fmla="*/ 0 h 40"/>
                <a:gd name="T18" fmla="*/ 42 w 43"/>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0"/>
                <a:gd name="T32" fmla="*/ 43 w 4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0">
                  <a:moveTo>
                    <a:pt x="42" y="1"/>
                  </a:moveTo>
                  <a:lnTo>
                    <a:pt x="31" y="0"/>
                  </a:lnTo>
                  <a:lnTo>
                    <a:pt x="0" y="0"/>
                  </a:lnTo>
                  <a:lnTo>
                    <a:pt x="2" y="39"/>
                  </a:lnTo>
                  <a:lnTo>
                    <a:pt x="32" y="38"/>
                  </a:lnTo>
                  <a:lnTo>
                    <a:pt x="21" y="36"/>
                  </a:lnTo>
                  <a:lnTo>
                    <a:pt x="42" y="1"/>
                  </a:lnTo>
                  <a:lnTo>
                    <a:pt x="36" y="0"/>
                  </a:lnTo>
                  <a:lnTo>
                    <a:pt x="31" y="0"/>
                  </a:lnTo>
                  <a:lnTo>
                    <a:pt x="42" y="1"/>
                  </a:lnTo>
                </a:path>
              </a:pathLst>
            </a:custGeom>
            <a:solidFill>
              <a:srgbClr val="000000"/>
            </a:solidFill>
            <a:ln w="12700" cap="rnd">
              <a:noFill/>
              <a:round/>
              <a:headEnd/>
              <a:tailEnd/>
            </a:ln>
          </p:spPr>
          <p:txBody>
            <a:bodyPr/>
            <a:lstStyle/>
            <a:p>
              <a:endParaRPr lang="en-US"/>
            </a:p>
          </p:txBody>
        </p:sp>
        <p:sp>
          <p:nvSpPr>
            <p:cNvPr id="59730" name="Freeform 337"/>
            <p:cNvSpPr>
              <a:spLocks/>
            </p:cNvSpPr>
            <p:nvPr/>
          </p:nvSpPr>
          <p:spPr bwMode="auto">
            <a:xfrm>
              <a:off x="3756" y="2822"/>
              <a:ext cx="88" cy="61"/>
            </a:xfrm>
            <a:custGeom>
              <a:avLst/>
              <a:gdLst>
                <a:gd name="T0" fmla="*/ 7 w 88"/>
                <a:gd name="T1" fmla="*/ 31 h 61"/>
                <a:gd name="T2" fmla="*/ 49 w 88"/>
                <a:gd name="T3" fmla="*/ 6 h 61"/>
                <a:gd name="T4" fmla="*/ 25 w 88"/>
                <a:gd name="T5" fmla="*/ 0 h 61"/>
                <a:gd name="T6" fmla="*/ 0 w 88"/>
                <a:gd name="T7" fmla="*/ 37 h 61"/>
                <a:gd name="T8" fmla="*/ 25 w 88"/>
                <a:gd name="T9" fmla="*/ 44 h 61"/>
                <a:gd name="T10" fmla="*/ 67 w 88"/>
                <a:gd name="T11" fmla="*/ 19 h 61"/>
                <a:gd name="T12" fmla="*/ 25 w 88"/>
                <a:gd name="T13" fmla="*/ 44 h 61"/>
                <a:gd name="T14" fmla="*/ 87 w 88"/>
                <a:gd name="T15" fmla="*/ 60 h 61"/>
                <a:gd name="T16" fmla="*/ 67 w 88"/>
                <a:gd name="T17" fmla="*/ 19 h 61"/>
                <a:gd name="T18" fmla="*/ 7 w 88"/>
                <a:gd name="T19" fmla="*/ 3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61"/>
                <a:gd name="T32" fmla="*/ 88 w 8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61">
                  <a:moveTo>
                    <a:pt x="7" y="31"/>
                  </a:moveTo>
                  <a:lnTo>
                    <a:pt x="49" y="6"/>
                  </a:lnTo>
                  <a:lnTo>
                    <a:pt x="25" y="0"/>
                  </a:lnTo>
                  <a:lnTo>
                    <a:pt x="0" y="37"/>
                  </a:lnTo>
                  <a:lnTo>
                    <a:pt x="25" y="44"/>
                  </a:lnTo>
                  <a:lnTo>
                    <a:pt x="67" y="19"/>
                  </a:lnTo>
                  <a:lnTo>
                    <a:pt x="25" y="44"/>
                  </a:lnTo>
                  <a:lnTo>
                    <a:pt x="87" y="60"/>
                  </a:lnTo>
                  <a:lnTo>
                    <a:pt x="67" y="19"/>
                  </a:lnTo>
                  <a:lnTo>
                    <a:pt x="7" y="31"/>
                  </a:lnTo>
                </a:path>
              </a:pathLst>
            </a:custGeom>
            <a:solidFill>
              <a:srgbClr val="000000"/>
            </a:solidFill>
            <a:ln w="12700" cap="rnd">
              <a:noFill/>
              <a:round/>
              <a:headEnd/>
              <a:tailEnd/>
            </a:ln>
          </p:spPr>
          <p:txBody>
            <a:bodyPr/>
            <a:lstStyle/>
            <a:p>
              <a:endParaRPr lang="en-US"/>
            </a:p>
          </p:txBody>
        </p:sp>
        <p:sp>
          <p:nvSpPr>
            <p:cNvPr id="59731" name="Freeform 338"/>
            <p:cNvSpPr>
              <a:spLocks/>
            </p:cNvSpPr>
            <p:nvPr/>
          </p:nvSpPr>
          <p:spPr bwMode="auto">
            <a:xfrm>
              <a:off x="3634" y="2854"/>
              <a:ext cx="78" cy="49"/>
            </a:xfrm>
            <a:custGeom>
              <a:avLst/>
              <a:gdLst>
                <a:gd name="T0" fmla="*/ 9 w 78"/>
                <a:gd name="T1" fmla="*/ 0 h 49"/>
                <a:gd name="T2" fmla="*/ 2 w 78"/>
                <a:gd name="T3" fmla="*/ 18 h 49"/>
                <a:gd name="T4" fmla="*/ 15 w 78"/>
                <a:gd name="T5" fmla="*/ 48 h 49"/>
                <a:gd name="T6" fmla="*/ 77 w 78"/>
                <a:gd name="T7" fmla="*/ 38 h 49"/>
                <a:gd name="T8" fmla="*/ 64 w 78"/>
                <a:gd name="T9" fmla="*/ 8 h 49"/>
                <a:gd name="T10" fmla="*/ 57 w 78"/>
                <a:gd name="T11" fmla="*/ 26 h 49"/>
                <a:gd name="T12" fmla="*/ 9 w 78"/>
                <a:gd name="T13" fmla="*/ 0 h 49"/>
                <a:gd name="T14" fmla="*/ 0 w 78"/>
                <a:gd name="T15" fmla="*/ 8 h 49"/>
                <a:gd name="T16" fmla="*/ 2 w 78"/>
                <a:gd name="T17" fmla="*/ 18 h 49"/>
                <a:gd name="T18" fmla="*/ 9 w 78"/>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9"/>
                <a:gd name="T32" fmla="*/ 78 w 7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9">
                  <a:moveTo>
                    <a:pt x="9" y="0"/>
                  </a:moveTo>
                  <a:lnTo>
                    <a:pt x="2" y="18"/>
                  </a:lnTo>
                  <a:lnTo>
                    <a:pt x="15" y="48"/>
                  </a:lnTo>
                  <a:lnTo>
                    <a:pt x="77" y="38"/>
                  </a:lnTo>
                  <a:lnTo>
                    <a:pt x="64" y="8"/>
                  </a:lnTo>
                  <a:lnTo>
                    <a:pt x="57" y="26"/>
                  </a:lnTo>
                  <a:lnTo>
                    <a:pt x="9" y="0"/>
                  </a:lnTo>
                  <a:lnTo>
                    <a:pt x="0" y="8"/>
                  </a:lnTo>
                  <a:lnTo>
                    <a:pt x="2" y="18"/>
                  </a:lnTo>
                  <a:lnTo>
                    <a:pt x="9" y="0"/>
                  </a:lnTo>
                </a:path>
              </a:pathLst>
            </a:custGeom>
            <a:solidFill>
              <a:srgbClr val="000000"/>
            </a:solidFill>
            <a:ln w="12700" cap="rnd">
              <a:noFill/>
              <a:round/>
              <a:headEnd/>
              <a:tailEnd/>
            </a:ln>
          </p:spPr>
          <p:txBody>
            <a:bodyPr/>
            <a:lstStyle/>
            <a:p>
              <a:endParaRPr lang="en-US"/>
            </a:p>
          </p:txBody>
        </p:sp>
        <p:sp>
          <p:nvSpPr>
            <p:cNvPr id="59732" name="Freeform 339"/>
            <p:cNvSpPr>
              <a:spLocks/>
            </p:cNvSpPr>
            <p:nvPr/>
          </p:nvSpPr>
          <p:spPr bwMode="auto">
            <a:xfrm>
              <a:off x="3645" y="2835"/>
              <a:ext cx="62" cy="41"/>
            </a:xfrm>
            <a:custGeom>
              <a:avLst/>
              <a:gdLst>
                <a:gd name="T0" fmla="*/ 25 w 62"/>
                <a:gd name="T1" fmla="*/ 0 h 41"/>
                <a:gd name="T2" fmla="*/ 15 w 62"/>
                <a:gd name="T3" fmla="*/ 4 h 41"/>
                <a:gd name="T4" fmla="*/ 0 w 62"/>
                <a:gd name="T5" fmla="*/ 15 h 41"/>
                <a:gd name="T6" fmla="*/ 46 w 62"/>
                <a:gd name="T7" fmla="*/ 40 h 41"/>
                <a:gd name="T8" fmla="*/ 61 w 62"/>
                <a:gd name="T9" fmla="*/ 29 h 41"/>
                <a:gd name="T10" fmla="*/ 50 w 62"/>
                <a:gd name="T11" fmla="*/ 33 h 41"/>
                <a:gd name="T12" fmla="*/ 25 w 62"/>
                <a:gd name="T13" fmla="*/ 0 h 41"/>
                <a:gd name="T14" fmla="*/ 19 w 62"/>
                <a:gd name="T15" fmla="*/ 1 h 41"/>
                <a:gd name="T16" fmla="*/ 15 w 62"/>
                <a:gd name="T17" fmla="*/ 4 h 41"/>
                <a:gd name="T18" fmla="*/ 25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25" y="0"/>
                  </a:moveTo>
                  <a:lnTo>
                    <a:pt x="15" y="4"/>
                  </a:lnTo>
                  <a:lnTo>
                    <a:pt x="0" y="15"/>
                  </a:lnTo>
                  <a:lnTo>
                    <a:pt x="46" y="40"/>
                  </a:lnTo>
                  <a:lnTo>
                    <a:pt x="61" y="29"/>
                  </a:lnTo>
                  <a:lnTo>
                    <a:pt x="50" y="33"/>
                  </a:lnTo>
                  <a:lnTo>
                    <a:pt x="25" y="0"/>
                  </a:lnTo>
                  <a:lnTo>
                    <a:pt x="19" y="1"/>
                  </a:lnTo>
                  <a:lnTo>
                    <a:pt x="15" y="4"/>
                  </a:lnTo>
                  <a:lnTo>
                    <a:pt x="25" y="0"/>
                  </a:lnTo>
                </a:path>
              </a:pathLst>
            </a:custGeom>
            <a:solidFill>
              <a:srgbClr val="000000"/>
            </a:solidFill>
            <a:ln w="12700" cap="rnd">
              <a:noFill/>
              <a:round/>
              <a:headEnd/>
              <a:tailEnd/>
            </a:ln>
          </p:spPr>
          <p:txBody>
            <a:bodyPr/>
            <a:lstStyle/>
            <a:p>
              <a:endParaRPr lang="en-US"/>
            </a:p>
          </p:txBody>
        </p:sp>
        <p:sp>
          <p:nvSpPr>
            <p:cNvPr id="59733" name="Freeform 340"/>
            <p:cNvSpPr>
              <a:spLocks/>
            </p:cNvSpPr>
            <p:nvPr/>
          </p:nvSpPr>
          <p:spPr bwMode="auto">
            <a:xfrm>
              <a:off x="3677" y="2820"/>
              <a:ext cx="53" cy="48"/>
            </a:xfrm>
            <a:custGeom>
              <a:avLst/>
              <a:gdLst>
                <a:gd name="T0" fmla="*/ 38 w 53"/>
                <a:gd name="T1" fmla="*/ 0 h 48"/>
                <a:gd name="T2" fmla="*/ 28 w 53"/>
                <a:gd name="T3" fmla="*/ 3 h 48"/>
                <a:gd name="T4" fmla="*/ 0 w 53"/>
                <a:gd name="T5" fmla="*/ 12 h 48"/>
                <a:gd name="T6" fmla="*/ 24 w 53"/>
                <a:gd name="T7" fmla="*/ 47 h 48"/>
                <a:gd name="T8" fmla="*/ 52 w 53"/>
                <a:gd name="T9" fmla="*/ 37 h 48"/>
                <a:gd name="T10" fmla="*/ 40 w 53"/>
                <a:gd name="T11" fmla="*/ 40 h 48"/>
                <a:gd name="T12" fmla="*/ 38 w 53"/>
                <a:gd name="T13" fmla="*/ 0 h 48"/>
                <a:gd name="T14" fmla="*/ 32 w 53"/>
                <a:gd name="T15" fmla="*/ 0 h 48"/>
                <a:gd name="T16" fmla="*/ 28 w 53"/>
                <a:gd name="T17" fmla="*/ 3 h 48"/>
                <a:gd name="T18" fmla="*/ 38 w 5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8"/>
                <a:gd name="T32" fmla="*/ 53 w 5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8">
                  <a:moveTo>
                    <a:pt x="38" y="0"/>
                  </a:moveTo>
                  <a:lnTo>
                    <a:pt x="28" y="3"/>
                  </a:lnTo>
                  <a:lnTo>
                    <a:pt x="0" y="12"/>
                  </a:lnTo>
                  <a:lnTo>
                    <a:pt x="24" y="47"/>
                  </a:lnTo>
                  <a:lnTo>
                    <a:pt x="52" y="37"/>
                  </a:lnTo>
                  <a:lnTo>
                    <a:pt x="40" y="40"/>
                  </a:lnTo>
                  <a:lnTo>
                    <a:pt x="38" y="0"/>
                  </a:lnTo>
                  <a:lnTo>
                    <a:pt x="32" y="0"/>
                  </a:lnTo>
                  <a:lnTo>
                    <a:pt x="28" y="3"/>
                  </a:lnTo>
                  <a:lnTo>
                    <a:pt x="38" y="0"/>
                  </a:lnTo>
                </a:path>
              </a:pathLst>
            </a:custGeom>
            <a:solidFill>
              <a:srgbClr val="000000"/>
            </a:solidFill>
            <a:ln w="12700" cap="rnd">
              <a:noFill/>
              <a:round/>
              <a:headEnd/>
              <a:tailEnd/>
            </a:ln>
          </p:spPr>
          <p:txBody>
            <a:bodyPr/>
            <a:lstStyle/>
            <a:p>
              <a:endParaRPr lang="en-US"/>
            </a:p>
          </p:txBody>
        </p:sp>
        <p:sp>
          <p:nvSpPr>
            <p:cNvPr id="59734" name="Freeform 341"/>
            <p:cNvSpPr>
              <a:spLocks/>
            </p:cNvSpPr>
            <p:nvPr/>
          </p:nvSpPr>
          <p:spPr bwMode="auto">
            <a:xfrm>
              <a:off x="3727" y="2820"/>
              <a:ext cx="43" cy="40"/>
            </a:xfrm>
            <a:custGeom>
              <a:avLst/>
              <a:gdLst>
                <a:gd name="T0" fmla="*/ 42 w 43"/>
                <a:gd name="T1" fmla="*/ 1 h 40"/>
                <a:gd name="T2" fmla="*/ 31 w 43"/>
                <a:gd name="T3" fmla="*/ 0 h 40"/>
                <a:gd name="T4" fmla="*/ 0 w 43"/>
                <a:gd name="T5" fmla="*/ 0 h 40"/>
                <a:gd name="T6" fmla="*/ 2 w 43"/>
                <a:gd name="T7" fmla="*/ 39 h 40"/>
                <a:gd name="T8" fmla="*/ 32 w 43"/>
                <a:gd name="T9" fmla="*/ 38 h 40"/>
                <a:gd name="T10" fmla="*/ 21 w 43"/>
                <a:gd name="T11" fmla="*/ 36 h 40"/>
                <a:gd name="T12" fmla="*/ 42 w 43"/>
                <a:gd name="T13" fmla="*/ 1 h 40"/>
                <a:gd name="T14" fmla="*/ 36 w 43"/>
                <a:gd name="T15" fmla="*/ 0 h 40"/>
                <a:gd name="T16" fmla="*/ 31 w 43"/>
                <a:gd name="T17" fmla="*/ 0 h 40"/>
                <a:gd name="T18" fmla="*/ 42 w 43"/>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0"/>
                <a:gd name="T32" fmla="*/ 43 w 4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0">
                  <a:moveTo>
                    <a:pt x="42" y="1"/>
                  </a:moveTo>
                  <a:lnTo>
                    <a:pt x="31" y="0"/>
                  </a:lnTo>
                  <a:lnTo>
                    <a:pt x="0" y="0"/>
                  </a:lnTo>
                  <a:lnTo>
                    <a:pt x="2" y="39"/>
                  </a:lnTo>
                  <a:lnTo>
                    <a:pt x="32" y="38"/>
                  </a:lnTo>
                  <a:lnTo>
                    <a:pt x="21" y="36"/>
                  </a:lnTo>
                  <a:lnTo>
                    <a:pt x="42" y="1"/>
                  </a:lnTo>
                  <a:lnTo>
                    <a:pt x="36" y="0"/>
                  </a:lnTo>
                  <a:lnTo>
                    <a:pt x="31" y="0"/>
                  </a:lnTo>
                  <a:lnTo>
                    <a:pt x="42" y="1"/>
                  </a:lnTo>
                </a:path>
              </a:pathLst>
            </a:custGeom>
            <a:solidFill>
              <a:srgbClr val="000000"/>
            </a:solidFill>
            <a:ln w="12700" cap="rnd">
              <a:noFill/>
              <a:round/>
              <a:headEnd/>
              <a:tailEnd/>
            </a:ln>
          </p:spPr>
          <p:txBody>
            <a:bodyPr/>
            <a:lstStyle/>
            <a:p>
              <a:endParaRPr lang="en-US"/>
            </a:p>
          </p:txBody>
        </p:sp>
        <p:sp>
          <p:nvSpPr>
            <p:cNvPr id="59735" name="Freeform 342"/>
            <p:cNvSpPr>
              <a:spLocks/>
            </p:cNvSpPr>
            <p:nvPr/>
          </p:nvSpPr>
          <p:spPr bwMode="auto">
            <a:xfrm>
              <a:off x="3756" y="2822"/>
              <a:ext cx="64" cy="43"/>
            </a:xfrm>
            <a:custGeom>
              <a:avLst/>
              <a:gdLst>
                <a:gd name="T0" fmla="*/ 63 w 64"/>
                <a:gd name="T1" fmla="*/ 18 h 43"/>
                <a:gd name="T2" fmla="*/ 46 w 64"/>
                <a:gd name="T3" fmla="*/ 5 h 43"/>
                <a:gd name="T4" fmla="*/ 23 w 64"/>
                <a:gd name="T5" fmla="*/ 0 h 43"/>
                <a:gd name="T6" fmla="*/ 0 w 64"/>
                <a:gd name="T7" fmla="*/ 35 h 43"/>
                <a:gd name="T8" fmla="*/ 23 w 64"/>
                <a:gd name="T9" fmla="*/ 42 h 43"/>
                <a:gd name="T10" fmla="*/ 6 w 64"/>
                <a:gd name="T11" fmla="*/ 30 h 43"/>
                <a:gd name="T12" fmla="*/ 63 w 64"/>
                <a:gd name="T13" fmla="*/ 18 h 43"/>
                <a:gd name="T14" fmla="*/ 59 w 64"/>
                <a:gd name="T15" fmla="*/ 9 h 43"/>
                <a:gd name="T16" fmla="*/ 46 w 64"/>
                <a:gd name="T17" fmla="*/ 5 h 43"/>
                <a:gd name="T18" fmla="*/ 63 w 64"/>
                <a:gd name="T19" fmla="*/ 1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3"/>
                <a:gd name="T32" fmla="*/ 64 w 6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3">
                  <a:moveTo>
                    <a:pt x="63" y="18"/>
                  </a:moveTo>
                  <a:lnTo>
                    <a:pt x="46" y="5"/>
                  </a:lnTo>
                  <a:lnTo>
                    <a:pt x="23" y="0"/>
                  </a:lnTo>
                  <a:lnTo>
                    <a:pt x="0" y="35"/>
                  </a:lnTo>
                  <a:lnTo>
                    <a:pt x="23" y="42"/>
                  </a:lnTo>
                  <a:lnTo>
                    <a:pt x="6" y="30"/>
                  </a:lnTo>
                  <a:lnTo>
                    <a:pt x="63" y="18"/>
                  </a:lnTo>
                  <a:lnTo>
                    <a:pt x="59" y="9"/>
                  </a:lnTo>
                  <a:lnTo>
                    <a:pt x="46" y="5"/>
                  </a:lnTo>
                  <a:lnTo>
                    <a:pt x="63" y="18"/>
                  </a:lnTo>
                </a:path>
              </a:pathLst>
            </a:custGeom>
            <a:solidFill>
              <a:srgbClr val="000000"/>
            </a:solidFill>
            <a:ln w="12700" cap="rnd">
              <a:noFill/>
              <a:round/>
              <a:headEnd/>
              <a:tailEnd/>
            </a:ln>
          </p:spPr>
          <p:txBody>
            <a:bodyPr/>
            <a:lstStyle/>
            <a:p>
              <a:endParaRPr lang="en-US"/>
            </a:p>
          </p:txBody>
        </p:sp>
        <p:sp>
          <p:nvSpPr>
            <p:cNvPr id="59736" name="Freeform 343"/>
            <p:cNvSpPr>
              <a:spLocks/>
            </p:cNvSpPr>
            <p:nvPr/>
          </p:nvSpPr>
          <p:spPr bwMode="auto">
            <a:xfrm>
              <a:off x="3764" y="2844"/>
              <a:ext cx="98" cy="71"/>
            </a:xfrm>
            <a:custGeom>
              <a:avLst/>
              <a:gdLst>
                <a:gd name="T0" fmla="*/ 36 w 98"/>
                <a:gd name="T1" fmla="*/ 57 h 71"/>
                <a:gd name="T2" fmla="*/ 77 w 98"/>
                <a:gd name="T3" fmla="*/ 31 h 71"/>
                <a:gd name="T4" fmla="*/ 61 w 98"/>
                <a:gd name="T5" fmla="*/ 0 h 71"/>
                <a:gd name="T6" fmla="*/ 0 w 98"/>
                <a:gd name="T7" fmla="*/ 13 h 71"/>
                <a:gd name="T8" fmla="*/ 14 w 98"/>
                <a:gd name="T9" fmla="*/ 44 h 71"/>
                <a:gd name="T10" fmla="*/ 56 w 98"/>
                <a:gd name="T11" fmla="*/ 16 h 71"/>
                <a:gd name="T12" fmla="*/ 36 w 98"/>
                <a:gd name="T13" fmla="*/ 57 h 71"/>
                <a:gd name="T14" fmla="*/ 97 w 98"/>
                <a:gd name="T15" fmla="*/ 70 h 71"/>
                <a:gd name="T16" fmla="*/ 77 w 98"/>
                <a:gd name="T17" fmla="*/ 31 h 71"/>
                <a:gd name="T18" fmla="*/ 36 w 98"/>
                <a:gd name="T19" fmla="*/ 5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1"/>
                <a:gd name="T32" fmla="*/ 98 w 9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1">
                  <a:moveTo>
                    <a:pt x="36" y="57"/>
                  </a:moveTo>
                  <a:lnTo>
                    <a:pt x="77" y="31"/>
                  </a:lnTo>
                  <a:lnTo>
                    <a:pt x="61" y="0"/>
                  </a:lnTo>
                  <a:lnTo>
                    <a:pt x="0" y="13"/>
                  </a:lnTo>
                  <a:lnTo>
                    <a:pt x="14" y="44"/>
                  </a:lnTo>
                  <a:lnTo>
                    <a:pt x="56" y="16"/>
                  </a:lnTo>
                  <a:lnTo>
                    <a:pt x="36" y="57"/>
                  </a:lnTo>
                  <a:lnTo>
                    <a:pt x="97" y="70"/>
                  </a:lnTo>
                  <a:lnTo>
                    <a:pt x="77" y="31"/>
                  </a:lnTo>
                  <a:lnTo>
                    <a:pt x="36" y="57"/>
                  </a:lnTo>
                </a:path>
              </a:pathLst>
            </a:custGeom>
            <a:solidFill>
              <a:srgbClr val="000000"/>
            </a:solidFill>
            <a:ln w="12700" cap="rnd">
              <a:noFill/>
              <a:round/>
              <a:headEnd/>
              <a:tailEnd/>
            </a:ln>
          </p:spPr>
          <p:txBody>
            <a:bodyPr/>
            <a:lstStyle/>
            <a:p>
              <a:endParaRPr lang="en-US"/>
            </a:p>
          </p:txBody>
        </p:sp>
        <p:sp>
          <p:nvSpPr>
            <p:cNvPr id="59737" name="Freeform 344"/>
            <p:cNvSpPr>
              <a:spLocks/>
            </p:cNvSpPr>
            <p:nvPr/>
          </p:nvSpPr>
          <p:spPr bwMode="auto">
            <a:xfrm>
              <a:off x="3774" y="2855"/>
              <a:ext cx="41" cy="45"/>
            </a:xfrm>
            <a:custGeom>
              <a:avLst/>
              <a:gdLst>
                <a:gd name="T0" fmla="*/ 11 w 41"/>
                <a:gd name="T1" fmla="*/ 40 h 45"/>
                <a:gd name="T2" fmla="*/ 0 w 41"/>
                <a:gd name="T3" fmla="*/ 39 h 45"/>
                <a:gd name="T4" fmla="*/ 23 w 41"/>
                <a:gd name="T5" fmla="*/ 44 h 45"/>
                <a:gd name="T6" fmla="*/ 40 w 41"/>
                <a:gd name="T7" fmla="*/ 6 h 45"/>
                <a:gd name="T8" fmla="*/ 17 w 41"/>
                <a:gd name="T9" fmla="*/ 0 h 45"/>
                <a:gd name="T10" fmla="*/ 8 w 41"/>
                <a:gd name="T11" fmla="*/ 0 h 45"/>
                <a:gd name="T12" fmla="*/ 17 w 41"/>
                <a:gd name="T13" fmla="*/ 0 h 45"/>
                <a:gd name="T14" fmla="*/ 11 w 41"/>
                <a:gd name="T15" fmla="*/ 0 h 45"/>
                <a:gd name="T16" fmla="*/ 8 w 41"/>
                <a:gd name="T17" fmla="*/ 0 h 45"/>
                <a:gd name="T18" fmla="*/ 11 w 41"/>
                <a:gd name="T19" fmla="*/ 4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5"/>
                <a:gd name="T32" fmla="*/ 41 w 4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5">
                  <a:moveTo>
                    <a:pt x="11" y="40"/>
                  </a:moveTo>
                  <a:lnTo>
                    <a:pt x="0" y="39"/>
                  </a:lnTo>
                  <a:lnTo>
                    <a:pt x="23" y="44"/>
                  </a:lnTo>
                  <a:lnTo>
                    <a:pt x="40" y="6"/>
                  </a:lnTo>
                  <a:lnTo>
                    <a:pt x="17" y="0"/>
                  </a:lnTo>
                  <a:lnTo>
                    <a:pt x="8" y="0"/>
                  </a:lnTo>
                  <a:lnTo>
                    <a:pt x="17" y="0"/>
                  </a:lnTo>
                  <a:lnTo>
                    <a:pt x="11" y="0"/>
                  </a:lnTo>
                  <a:lnTo>
                    <a:pt x="8" y="0"/>
                  </a:lnTo>
                  <a:lnTo>
                    <a:pt x="11" y="40"/>
                  </a:lnTo>
                </a:path>
              </a:pathLst>
            </a:custGeom>
            <a:solidFill>
              <a:srgbClr val="000000"/>
            </a:solidFill>
            <a:ln w="12700" cap="rnd">
              <a:noFill/>
              <a:round/>
              <a:headEnd/>
              <a:tailEnd/>
            </a:ln>
          </p:spPr>
          <p:txBody>
            <a:bodyPr/>
            <a:lstStyle/>
            <a:p>
              <a:endParaRPr lang="en-US"/>
            </a:p>
          </p:txBody>
        </p:sp>
        <p:sp>
          <p:nvSpPr>
            <p:cNvPr id="59738" name="Freeform 345"/>
            <p:cNvSpPr>
              <a:spLocks/>
            </p:cNvSpPr>
            <p:nvPr/>
          </p:nvSpPr>
          <p:spPr bwMode="auto">
            <a:xfrm>
              <a:off x="3735" y="2855"/>
              <a:ext cx="40" cy="41"/>
            </a:xfrm>
            <a:custGeom>
              <a:avLst/>
              <a:gdLst>
                <a:gd name="T0" fmla="*/ 20 w 40"/>
                <a:gd name="T1" fmla="*/ 39 h 41"/>
                <a:gd name="T2" fmla="*/ 11 w 40"/>
                <a:gd name="T3" fmla="*/ 40 h 41"/>
                <a:gd name="T4" fmla="*/ 39 w 40"/>
                <a:gd name="T5" fmla="*/ 39 h 41"/>
                <a:gd name="T6" fmla="*/ 35 w 40"/>
                <a:gd name="T7" fmla="*/ 0 h 41"/>
                <a:gd name="T8" fmla="*/ 7 w 40"/>
                <a:gd name="T9" fmla="*/ 1 h 41"/>
                <a:gd name="T10" fmla="*/ 0 w 40"/>
                <a:gd name="T11" fmla="*/ 3 h 41"/>
                <a:gd name="T12" fmla="*/ 7 w 40"/>
                <a:gd name="T13" fmla="*/ 1 h 41"/>
                <a:gd name="T14" fmla="*/ 4 w 40"/>
                <a:gd name="T15" fmla="*/ 1 h 41"/>
                <a:gd name="T16" fmla="*/ 0 w 40"/>
                <a:gd name="T17" fmla="*/ 3 h 41"/>
                <a:gd name="T18" fmla="*/ 20 w 40"/>
                <a:gd name="T19" fmla="*/ 3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1"/>
                <a:gd name="T32" fmla="*/ 40 w 4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1">
                  <a:moveTo>
                    <a:pt x="20" y="39"/>
                  </a:moveTo>
                  <a:lnTo>
                    <a:pt x="11" y="40"/>
                  </a:lnTo>
                  <a:lnTo>
                    <a:pt x="39" y="39"/>
                  </a:lnTo>
                  <a:lnTo>
                    <a:pt x="35" y="0"/>
                  </a:lnTo>
                  <a:lnTo>
                    <a:pt x="7" y="1"/>
                  </a:lnTo>
                  <a:lnTo>
                    <a:pt x="0" y="3"/>
                  </a:lnTo>
                  <a:lnTo>
                    <a:pt x="7" y="1"/>
                  </a:lnTo>
                  <a:lnTo>
                    <a:pt x="4" y="1"/>
                  </a:lnTo>
                  <a:lnTo>
                    <a:pt x="0" y="3"/>
                  </a:lnTo>
                  <a:lnTo>
                    <a:pt x="20" y="39"/>
                  </a:lnTo>
                </a:path>
              </a:pathLst>
            </a:custGeom>
            <a:solidFill>
              <a:srgbClr val="000000"/>
            </a:solidFill>
            <a:ln w="12700" cap="rnd">
              <a:noFill/>
              <a:round/>
              <a:headEnd/>
              <a:tailEnd/>
            </a:ln>
          </p:spPr>
          <p:txBody>
            <a:bodyPr/>
            <a:lstStyle/>
            <a:p>
              <a:endParaRPr lang="en-US"/>
            </a:p>
          </p:txBody>
        </p:sp>
        <p:sp>
          <p:nvSpPr>
            <p:cNvPr id="59739" name="Freeform 346"/>
            <p:cNvSpPr>
              <a:spLocks/>
            </p:cNvSpPr>
            <p:nvPr/>
          </p:nvSpPr>
          <p:spPr bwMode="auto">
            <a:xfrm>
              <a:off x="3685" y="2859"/>
              <a:ext cx="64" cy="44"/>
            </a:xfrm>
            <a:custGeom>
              <a:avLst/>
              <a:gdLst>
                <a:gd name="T0" fmla="*/ 44 w 64"/>
                <a:gd name="T1" fmla="*/ 39 h 44"/>
                <a:gd name="T2" fmla="*/ 34 w 64"/>
                <a:gd name="T3" fmla="*/ 43 h 44"/>
                <a:gd name="T4" fmla="*/ 63 w 64"/>
                <a:gd name="T5" fmla="*/ 36 h 44"/>
                <a:gd name="T6" fmla="*/ 40 w 64"/>
                <a:gd name="T7" fmla="*/ 0 h 44"/>
                <a:gd name="T8" fmla="*/ 11 w 64"/>
                <a:gd name="T9" fmla="*/ 8 h 44"/>
                <a:gd name="T10" fmla="*/ 0 w 64"/>
                <a:gd name="T11" fmla="*/ 12 h 44"/>
                <a:gd name="T12" fmla="*/ 11 w 64"/>
                <a:gd name="T13" fmla="*/ 8 h 44"/>
                <a:gd name="T14" fmla="*/ 4 w 64"/>
                <a:gd name="T15" fmla="*/ 9 h 44"/>
                <a:gd name="T16" fmla="*/ 0 w 64"/>
                <a:gd name="T17" fmla="*/ 12 h 44"/>
                <a:gd name="T18" fmla="*/ 44 w 6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4"/>
                <a:gd name="T32" fmla="*/ 64 w 6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4">
                  <a:moveTo>
                    <a:pt x="44" y="39"/>
                  </a:moveTo>
                  <a:lnTo>
                    <a:pt x="34" y="43"/>
                  </a:lnTo>
                  <a:lnTo>
                    <a:pt x="63" y="36"/>
                  </a:lnTo>
                  <a:lnTo>
                    <a:pt x="40" y="0"/>
                  </a:lnTo>
                  <a:lnTo>
                    <a:pt x="11" y="8"/>
                  </a:lnTo>
                  <a:lnTo>
                    <a:pt x="0" y="12"/>
                  </a:lnTo>
                  <a:lnTo>
                    <a:pt x="11" y="8"/>
                  </a:lnTo>
                  <a:lnTo>
                    <a:pt x="4" y="9"/>
                  </a:lnTo>
                  <a:lnTo>
                    <a:pt x="0" y="12"/>
                  </a:lnTo>
                  <a:lnTo>
                    <a:pt x="44" y="39"/>
                  </a:lnTo>
                </a:path>
              </a:pathLst>
            </a:custGeom>
            <a:solidFill>
              <a:srgbClr val="000000"/>
            </a:solidFill>
            <a:ln w="12700" cap="rnd">
              <a:noFill/>
              <a:round/>
              <a:headEnd/>
              <a:tailEnd/>
            </a:ln>
          </p:spPr>
          <p:txBody>
            <a:bodyPr/>
            <a:lstStyle/>
            <a:p>
              <a:endParaRPr lang="en-US"/>
            </a:p>
          </p:txBody>
        </p:sp>
        <p:sp>
          <p:nvSpPr>
            <p:cNvPr id="59740" name="Freeform 347"/>
            <p:cNvSpPr>
              <a:spLocks/>
            </p:cNvSpPr>
            <p:nvPr/>
          </p:nvSpPr>
          <p:spPr bwMode="auto">
            <a:xfrm>
              <a:off x="3653" y="2874"/>
              <a:ext cx="72" cy="72"/>
            </a:xfrm>
            <a:custGeom>
              <a:avLst/>
              <a:gdLst>
                <a:gd name="T0" fmla="*/ 0 w 72"/>
                <a:gd name="T1" fmla="*/ 33 h 72"/>
                <a:gd name="T2" fmla="*/ 54 w 72"/>
                <a:gd name="T3" fmla="*/ 43 h 72"/>
                <a:gd name="T4" fmla="*/ 71 w 72"/>
                <a:gd name="T5" fmla="*/ 29 h 72"/>
                <a:gd name="T6" fmla="*/ 26 w 72"/>
                <a:gd name="T7" fmla="*/ 0 h 72"/>
                <a:gd name="T8" fmla="*/ 6 w 72"/>
                <a:gd name="T9" fmla="*/ 14 h 72"/>
                <a:gd name="T10" fmla="*/ 60 w 72"/>
                <a:gd name="T11" fmla="*/ 23 h 72"/>
                <a:gd name="T12" fmla="*/ 0 w 72"/>
                <a:gd name="T13" fmla="*/ 33 h 72"/>
                <a:gd name="T14" fmla="*/ 13 w 72"/>
                <a:gd name="T15" fmla="*/ 71 h 72"/>
                <a:gd name="T16" fmla="*/ 54 w 72"/>
                <a:gd name="T17" fmla="*/ 43 h 72"/>
                <a:gd name="T18" fmla="*/ 0 w 72"/>
                <a:gd name="T19" fmla="*/ 33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2"/>
                <a:gd name="T32" fmla="*/ 72 w 7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2">
                  <a:moveTo>
                    <a:pt x="0" y="33"/>
                  </a:moveTo>
                  <a:lnTo>
                    <a:pt x="54" y="43"/>
                  </a:lnTo>
                  <a:lnTo>
                    <a:pt x="71" y="29"/>
                  </a:lnTo>
                  <a:lnTo>
                    <a:pt x="26" y="0"/>
                  </a:lnTo>
                  <a:lnTo>
                    <a:pt x="6" y="14"/>
                  </a:lnTo>
                  <a:lnTo>
                    <a:pt x="60" y="23"/>
                  </a:lnTo>
                  <a:lnTo>
                    <a:pt x="0" y="33"/>
                  </a:lnTo>
                  <a:lnTo>
                    <a:pt x="13" y="71"/>
                  </a:lnTo>
                  <a:lnTo>
                    <a:pt x="54" y="43"/>
                  </a:lnTo>
                  <a:lnTo>
                    <a:pt x="0" y="33"/>
                  </a:lnTo>
                </a:path>
              </a:pathLst>
            </a:custGeom>
            <a:solidFill>
              <a:srgbClr val="000000"/>
            </a:solidFill>
            <a:ln w="12700" cap="rnd">
              <a:noFill/>
              <a:round/>
              <a:headEnd/>
              <a:tailEnd/>
            </a:ln>
          </p:spPr>
          <p:txBody>
            <a:bodyPr/>
            <a:lstStyle/>
            <a:p>
              <a:endParaRPr lang="en-US"/>
            </a:p>
          </p:txBody>
        </p:sp>
        <p:sp>
          <p:nvSpPr>
            <p:cNvPr id="59741" name="Freeform 348"/>
            <p:cNvSpPr>
              <a:spLocks/>
            </p:cNvSpPr>
            <p:nvPr/>
          </p:nvSpPr>
          <p:spPr bwMode="auto">
            <a:xfrm>
              <a:off x="3648" y="2890"/>
              <a:ext cx="93" cy="78"/>
            </a:xfrm>
            <a:custGeom>
              <a:avLst/>
              <a:gdLst>
                <a:gd name="T0" fmla="*/ 11 w 93"/>
                <a:gd name="T1" fmla="*/ 0 h 78"/>
                <a:gd name="T2" fmla="*/ 4 w 93"/>
                <a:gd name="T3" fmla="*/ 21 h 78"/>
                <a:gd name="T4" fmla="*/ 31 w 93"/>
                <a:gd name="T5" fmla="*/ 77 h 78"/>
                <a:gd name="T6" fmla="*/ 92 w 93"/>
                <a:gd name="T7" fmla="*/ 65 h 78"/>
                <a:gd name="T8" fmla="*/ 67 w 93"/>
                <a:gd name="T9" fmla="*/ 9 h 78"/>
                <a:gd name="T10" fmla="*/ 61 w 93"/>
                <a:gd name="T11" fmla="*/ 30 h 78"/>
                <a:gd name="T12" fmla="*/ 11 w 93"/>
                <a:gd name="T13" fmla="*/ 0 h 78"/>
                <a:gd name="T14" fmla="*/ 0 w 93"/>
                <a:gd name="T15" fmla="*/ 9 h 78"/>
                <a:gd name="T16" fmla="*/ 4 w 93"/>
                <a:gd name="T17" fmla="*/ 21 h 78"/>
                <a:gd name="T18" fmla="*/ 11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11" y="0"/>
                  </a:moveTo>
                  <a:lnTo>
                    <a:pt x="4" y="21"/>
                  </a:lnTo>
                  <a:lnTo>
                    <a:pt x="31" y="77"/>
                  </a:lnTo>
                  <a:lnTo>
                    <a:pt x="92" y="65"/>
                  </a:lnTo>
                  <a:lnTo>
                    <a:pt x="67" y="9"/>
                  </a:lnTo>
                  <a:lnTo>
                    <a:pt x="61" y="30"/>
                  </a:lnTo>
                  <a:lnTo>
                    <a:pt x="11" y="0"/>
                  </a:lnTo>
                  <a:lnTo>
                    <a:pt x="0" y="9"/>
                  </a:lnTo>
                  <a:lnTo>
                    <a:pt x="4" y="21"/>
                  </a:lnTo>
                  <a:lnTo>
                    <a:pt x="11" y="0"/>
                  </a:lnTo>
                </a:path>
              </a:pathLst>
            </a:custGeom>
            <a:solidFill>
              <a:srgbClr val="000000"/>
            </a:solidFill>
            <a:ln w="12700" cap="rnd">
              <a:noFill/>
              <a:round/>
              <a:headEnd/>
              <a:tailEnd/>
            </a:ln>
          </p:spPr>
          <p:txBody>
            <a:bodyPr/>
            <a:lstStyle/>
            <a:p>
              <a:endParaRPr lang="en-US"/>
            </a:p>
          </p:txBody>
        </p:sp>
        <p:sp>
          <p:nvSpPr>
            <p:cNvPr id="59742" name="Freeform 349"/>
            <p:cNvSpPr>
              <a:spLocks/>
            </p:cNvSpPr>
            <p:nvPr/>
          </p:nvSpPr>
          <p:spPr bwMode="auto">
            <a:xfrm>
              <a:off x="3661" y="2869"/>
              <a:ext cx="64" cy="46"/>
            </a:xfrm>
            <a:custGeom>
              <a:avLst/>
              <a:gdLst>
                <a:gd name="T0" fmla="*/ 29 w 64"/>
                <a:gd name="T1" fmla="*/ 0 h 46"/>
                <a:gd name="T2" fmla="*/ 19 w 64"/>
                <a:gd name="T3" fmla="*/ 4 h 46"/>
                <a:gd name="T4" fmla="*/ 0 w 64"/>
                <a:gd name="T5" fmla="*/ 18 h 46"/>
                <a:gd name="T6" fmla="*/ 46 w 64"/>
                <a:gd name="T7" fmla="*/ 45 h 46"/>
                <a:gd name="T8" fmla="*/ 63 w 64"/>
                <a:gd name="T9" fmla="*/ 31 h 46"/>
                <a:gd name="T10" fmla="*/ 53 w 64"/>
                <a:gd name="T11" fmla="*/ 35 h 46"/>
                <a:gd name="T12" fmla="*/ 29 w 64"/>
                <a:gd name="T13" fmla="*/ 0 h 46"/>
                <a:gd name="T14" fmla="*/ 23 w 64"/>
                <a:gd name="T15" fmla="*/ 1 h 46"/>
                <a:gd name="T16" fmla="*/ 19 w 64"/>
                <a:gd name="T17" fmla="*/ 4 h 46"/>
                <a:gd name="T18" fmla="*/ 29 w 64"/>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6"/>
                <a:gd name="T32" fmla="*/ 64 w 6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6">
                  <a:moveTo>
                    <a:pt x="29" y="0"/>
                  </a:moveTo>
                  <a:lnTo>
                    <a:pt x="19" y="4"/>
                  </a:lnTo>
                  <a:lnTo>
                    <a:pt x="0" y="18"/>
                  </a:lnTo>
                  <a:lnTo>
                    <a:pt x="46" y="45"/>
                  </a:lnTo>
                  <a:lnTo>
                    <a:pt x="63" y="31"/>
                  </a:lnTo>
                  <a:lnTo>
                    <a:pt x="53" y="35"/>
                  </a:lnTo>
                  <a:lnTo>
                    <a:pt x="29" y="0"/>
                  </a:lnTo>
                  <a:lnTo>
                    <a:pt x="23" y="1"/>
                  </a:lnTo>
                  <a:lnTo>
                    <a:pt x="19" y="4"/>
                  </a:lnTo>
                  <a:lnTo>
                    <a:pt x="29" y="0"/>
                  </a:lnTo>
                </a:path>
              </a:pathLst>
            </a:custGeom>
            <a:solidFill>
              <a:srgbClr val="000000"/>
            </a:solidFill>
            <a:ln w="12700" cap="rnd">
              <a:noFill/>
              <a:round/>
              <a:headEnd/>
              <a:tailEnd/>
            </a:ln>
          </p:spPr>
          <p:txBody>
            <a:bodyPr/>
            <a:lstStyle/>
            <a:p>
              <a:endParaRPr lang="en-US"/>
            </a:p>
          </p:txBody>
        </p:sp>
        <p:sp>
          <p:nvSpPr>
            <p:cNvPr id="59743" name="Freeform 350"/>
            <p:cNvSpPr>
              <a:spLocks/>
            </p:cNvSpPr>
            <p:nvPr/>
          </p:nvSpPr>
          <p:spPr bwMode="auto">
            <a:xfrm>
              <a:off x="3698" y="2857"/>
              <a:ext cx="51" cy="46"/>
            </a:xfrm>
            <a:custGeom>
              <a:avLst/>
              <a:gdLst>
                <a:gd name="T0" fmla="*/ 36 w 51"/>
                <a:gd name="T1" fmla="*/ 0 h 46"/>
                <a:gd name="T2" fmla="*/ 28 w 51"/>
                <a:gd name="T3" fmla="*/ 1 h 46"/>
                <a:gd name="T4" fmla="*/ 0 w 51"/>
                <a:gd name="T5" fmla="*/ 10 h 46"/>
                <a:gd name="T6" fmla="*/ 22 w 51"/>
                <a:gd name="T7" fmla="*/ 45 h 46"/>
                <a:gd name="T8" fmla="*/ 50 w 51"/>
                <a:gd name="T9" fmla="*/ 38 h 46"/>
                <a:gd name="T10" fmla="*/ 40 w 51"/>
                <a:gd name="T11" fmla="*/ 40 h 46"/>
                <a:gd name="T12" fmla="*/ 36 w 51"/>
                <a:gd name="T13" fmla="*/ 0 h 46"/>
                <a:gd name="T14" fmla="*/ 32 w 51"/>
                <a:gd name="T15" fmla="*/ 0 h 46"/>
                <a:gd name="T16" fmla="*/ 28 w 51"/>
                <a:gd name="T17" fmla="*/ 1 h 46"/>
                <a:gd name="T18" fmla="*/ 36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6"/>
                <a:gd name="T32" fmla="*/ 51 w 5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6">
                  <a:moveTo>
                    <a:pt x="36" y="0"/>
                  </a:moveTo>
                  <a:lnTo>
                    <a:pt x="28" y="1"/>
                  </a:lnTo>
                  <a:lnTo>
                    <a:pt x="0" y="10"/>
                  </a:lnTo>
                  <a:lnTo>
                    <a:pt x="22" y="45"/>
                  </a:lnTo>
                  <a:lnTo>
                    <a:pt x="50" y="38"/>
                  </a:lnTo>
                  <a:lnTo>
                    <a:pt x="40" y="40"/>
                  </a:lnTo>
                  <a:lnTo>
                    <a:pt x="36" y="0"/>
                  </a:lnTo>
                  <a:lnTo>
                    <a:pt x="32" y="0"/>
                  </a:lnTo>
                  <a:lnTo>
                    <a:pt x="28" y="1"/>
                  </a:lnTo>
                  <a:lnTo>
                    <a:pt x="36" y="0"/>
                  </a:lnTo>
                </a:path>
              </a:pathLst>
            </a:custGeom>
            <a:solidFill>
              <a:srgbClr val="000000"/>
            </a:solidFill>
            <a:ln w="12700" cap="rnd">
              <a:noFill/>
              <a:round/>
              <a:headEnd/>
              <a:tailEnd/>
            </a:ln>
          </p:spPr>
          <p:txBody>
            <a:bodyPr/>
            <a:lstStyle/>
            <a:p>
              <a:endParaRPr lang="en-US"/>
            </a:p>
          </p:txBody>
        </p:sp>
        <p:sp>
          <p:nvSpPr>
            <p:cNvPr id="59744" name="Freeform 351"/>
            <p:cNvSpPr>
              <a:spLocks/>
            </p:cNvSpPr>
            <p:nvPr/>
          </p:nvSpPr>
          <p:spPr bwMode="auto">
            <a:xfrm>
              <a:off x="3745" y="2855"/>
              <a:ext cx="38" cy="41"/>
            </a:xfrm>
            <a:custGeom>
              <a:avLst/>
              <a:gdLst>
                <a:gd name="T0" fmla="*/ 37 w 38"/>
                <a:gd name="T1" fmla="*/ 0 h 41"/>
                <a:gd name="T2" fmla="*/ 28 w 38"/>
                <a:gd name="T3" fmla="*/ 0 h 41"/>
                <a:gd name="T4" fmla="*/ 0 w 38"/>
                <a:gd name="T5" fmla="*/ 1 h 41"/>
                <a:gd name="T6" fmla="*/ 4 w 38"/>
                <a:gd name="T7" fmla="*/ 40 h 41"/>
                <a:gd name="T8" fmla="*/ 31 w 38"/>
                <a:gd name="T9" fmla="*/ 39 h 41"/>
                <a:gd name="T10" fmla="*/ 20 w 38"/>
                <a:gd name="T11" fmla="*/ 37 h 41"/>
                <a:gd name="T12" fmla="*/ 37 w 38"/>
                <a:gd name="T13" fmla="*/ 0 h 41"/>
                <a:gd name="T14" fmla="*/ 31 w 38"/>
                <a:gd name="T15" fmla="*/ 0 h 41"/>
                <a:gd name="T16" fmla="*/ 28 w 38"/>
                <a:gd name="T17" fmla="*/ 0 h 41"/>
                <a:gd name="T18" fmla="*/ 37 w 3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37" y="0"/>
                  </a:moveTo>
                  <a:lnTo>
                    <a:pt x="28" y="0"/>
                  </a:lnTo>
                  <a:lnTo>
                    <a:pt x="0" y="1"/>
                  </a:lnTo>
                  <a:lnTo>
                    <a:pt x="4" y="40"/>
                  </a:lnTo>
                  <a:lnTo>
                    <a:pt x="31" y="39"/>
                  </a:lnTo>
                  <a:lnTo>
                    <a:pt x="20" y="37"/>
                  </a:lnTo>
                  <a:lnTo>
                    <a:pt x="37" y="0"/>
                  </a:lnTo>
                  <a:lnTo>
                    <a:pt x="31" y="0"/>
                  </a:lnTo>
                  <a:lnTo>
                    <a:pt x="28" y="0"/>
                  </a:lnTo>
                  <a:lnTo>
                    <a:pt x="37" y="0"/>
                  </a:lnTo>
                </a:path>
              </a:pathLst>
            </a:custGeom>
            <a:solidFill>
              <a:srgbClr val="000000"/>
            </a:solidFill>
            <a:ln w="12700" cap="rnd">
              <a:noFill/>
              <a:round/>
              <a:headEnd/>
              <a:tailEnd/>
            </a:ln>
          </p:spPr>
          <p:txBody>
            <a:bodyPr/>
            <a:lstStyle/>
            <a:p>
              <a:endParaRPr lang="en-US"/>
            </a:p>
          </p:txBody>
        </p:sp>
        <p:sp>
          <p:nvSpPr>
            <p:cNvPr id="59745" name="Freeform 352"/>
            <p:cNvSpPr>
              <a:spLocks/>
            </p:cNvSpPr>
            <p:nvPr/>
          </p:nvSpPr>
          <p:spPr bwMode="auto">
            <a:xfrm>
              <a:off x="3774" y="2855"/>
              <a:ext cx="64" cy="45"/>
            </a:xfrm>
            <a:custGeom>
              <a:avLst/>
              <a:gdLst>
                <a:gd name="T0" fmla="*/ 63 w 64"/>
                <a:gd name="T1" fmla="*/ 19 h 45"/>
                <a:gd name="T2" fmla="*/ 44 w 64"/>
                <a:gd name="T3" fmla="*/ 6 h 45"/>
                <a:gd name="T4" fmla="*/ 19 w 64"/>
                <a:gd name="T5" fmla="*/ 0 h 45"/>
                <a:gd name="T6" fmla="*/ 0 w 64"/>
                <a:gd name="T7" fmla="*/ 39 h 45"/>
                <a:gd name="T8" fmla="*/ 25 w 64"/>
                <a:gd name="T9" fmla="*/ 44 h 45"/>
                <a:gd name="T10" fmla="*/ 4 w 64"/>
                <a:gd name="T11" fmla="*/ 32 h 45"/>
                <a:gd name="T12" fmla="*/ 63 w 64"/>
                <a:gd name="T13" fmla="*/ 19 h 45"/>
                <a:gd name="T14" fmla="*/ 59 w 64"/>
                <a:gd name="T15" fmla="*/ 10 h 45"/>
                <a:gd name="T16" fmla="*/ 44 w 64"/>
                <a:gd name="T17" fmla="*/ 6 h 45"/>
                <a:gd name="T18" fmla="*/ 63 w 64"/>
                <a:gd name="T19" fmla="*/ 1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5"/>
                <a:gd name="T32" fmla="*/ 64 w 6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5">
                  <a:moveTo>
                    <a:pt x="63" y="19"/>
                  </a:moveTo>
                  <a:lnTo>
                    <a:pt x="44" y="6"/>
                  </a:lnTo>
                  <a:lnTo>
                    <a:pt x="19" y="0"/>
                  </a:lnTo>
                  <a:lnTo>
                    <a:pt x="0" y="39"/>
                  </a:lnTo>
                  <a:lnTo>
                    <a:pt x="25" y="44"/>
                  </a:lnTo>
                  <a:lnTo>
                    <a:pt x="4" y="32"/>
                  </a:lnTo>
                  <a:lnTo>
                    <a:pt x="63" y="19"/>
                  </a:lnTo>
                  <a:lnTo>
                    <a:pt x="59" y="10"/>
                  </a:lnTo>
                  <a:lnTo>
                    <a:pt x="44" y="6"/>
                  </a:lnTo>
                  <a:lnTo>
                    <a:pt x="63" y="19"/>
                  </a:lnTo>
                </a:path>
              </a:pathLst>
            </a:custGeom>
            <a:solidFill>
              <a:srgbClr val="000000"/>
            </a:solidFill>
            <a:ln w="12700" cap="rnd">
              <a:noFill/>
              <a:round/>
              <a:headEnd/>
              <a:tailEnd/>
            </a:ln>
          </p:spPr>
          <p:txBody>
            <a:bodyPr/>
            <a:lstStyle/>
            <a:p>
              <a:endParaRPr lang="en-US"/>
            </a:p>
          </p:txBody>
        </p:sp>
        <p:sp>
          <p:nvSpPr>
            <p:cNvPr id="59746" name="Freeform 353"/>
            <p:cNvSpPr>
              <a:spLocks/>
            </p:cNvSpPr>
            <p:nvPr/>
          </p:nvSpPr>
          <p:spPr bwMode="auto">
            <a:xfrm>
              <a:off x="3779" y="2879"/>
              <a:ext cx="131" cy="139"/>
            </a:xfrm>
            <a:custGeom>
              <a:avLst/>
              <a:gdLst>
                <a:gd name="T0" fmla="*/ 43 w 131"/>
                <a:gd name="T1" fmla="*/ 88 h 139"/>
                <a:gd name="T2" fmla="*/ 97 w 131"/>
                <a:gd name="T3" fmla="*/ 64 h 139"/>
                <a:gd name="T4" fmla="*/ 66 w 131"/>
                <a:gd name="T5" fmla="*/ 0 h 139"/>
                <a:gd name="T6" fmla="*/ 0 w 131"/>
                <a:gd name="T7" fmla="*/ 14 h 139"/>
                <a:gd name="T8" fmla="*/ 33 w 131"/>
                <a:gd name="T9" fmla="*/ 78 h 139"/>
                <a:gd name="T10" fmla="*/ 87 w 131"/>
                <a:gd name="T11" fmla="*/ 54 h 139"/>
                <a:gd name="T12" fmla="*/ 43 w 131"/>
                <a:gd name="T13" fmla="*/ 88 h 139"/>
                <a:gd name="T14" fmla="*/ 130 w 131"/>
                <a:gd name="T15" fmla="*/ 138 h 139"/>
                <a:gd name="T16" fmla="*/ 97 w 131"/>
                <a:gd name="T17" fmla="*/ 64 h 139"/>
                <a:gd name="T18" fmla="*/ 43 w 131"/>
                <a:gd name="T19" fmla="*/ 8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139"/>
                <a:gd name="T32" fmla="*/ 131 w 131"/>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139">
                  <a:moveTo>
                    <a:pt x="43" y="88"/>
                  </a:moveTo>
                  <a:lnTo>
                    <a:pt x="97" y="64"/>
                  </a:lnTo>
                  <a:lnTo>
                    <a:pt x="66" y="0"/>
                  </a:lnTo>
                  <a:lnTo>
                    <a:pt x="0" y="14"/>
                  </a:lnTo>
                  <a:lnTo>
                    <a:pt x="33" y="78"/>
                  </a:lnTo>
                  <a:lnTo>
                    <a:pt x="87" y="54"/>
                  </a:lnTo>
                  <a:lnTo>
                    <a:pt x="43" y="88"/>
                  </a:lnTo>
                  <a:lnTo>
                    <a:pt x="130" y="138"/>
                  </a:lnTo>
                  <a:lnTo>
                    <a:pt x="97" y="64"/>
                  </a:lnTo>
                  <a:lnTo>
                    <a:pt x="43" y="88"/>
                  </a:lnTo>
                </a:path>
              </a:pathLst>
            </a:custGeom>
            <a:solidFill>
              <a:srgbClr val="000000"/>
            </a:solidFill>
            <a:ln w="12700" cap="rnd">
              <a:noFill/>
              <a:round/>
              <a:headEnd/>
              <a:tailEnd/>
            </a:ln>
          </p:spPr>
          <p:txBody>
            <a:bodyPr/>
            <a:lstStyle/>
            <a:p>
              <a:endParaRPr lang="en-US"/>
            </a:p>
          </p:txBody>
        </p:sp>
        <p:sp>
          <p:nvSpPr>
            <p:cNvPr id="59747" name="Freeform 354"/>
            <p:cNvSpPr>
              <a:spLocks/>
            </p:cNvSpPr>
            <p:nvPr/>
          </p:nvSpPr>
          <p:spPr bwMode="auto">
            <a:xfrm>
              <a:off x="3814" y="2924"/>
              <a:ext cx="48" cy="41"/>
            </a:xfrm>
            <a:custGeom>
              <a:avLst/>
              <a:gdLst>
                <a:gd name="T0" fmla="*/ 12 w 48"/>
                <a:gd name="T1" fmla="*/ 37 h 41"/>
                <a:gd name="T2" fmla="*/ 0 w 48"/>
                <a:gd name="T3" fmla="*/ 33 h 41"/>
                <a:gd name="T4" fmla="*/ 10 w 48"/>
                <a:gd name="T5" fmla="*/ 40 h 41"/>
                <a:gd name="T6" fmla="*/ 47 w 48"/>
                <a:gd name="T7" fmla="*/ 11 h 41"/>
                <a:gd name="T8" fmla="*/ 37 w 48"/>
                <a:gd name="T9" fmla="*/ 4 h 41"/>
                <a:gd name="T10" fmla="*/ 25 w 48"/>
                <a:gd name="T11" fmla="*/ 0 h 41"/>
                <a:gd name="T12" fmla="*/ 37 w 48"/>
                <a:gd name="T13" fmla="*/ 4 h 41"/>
                <a:gd name="T14" fmla="*/ 31 w 48"/>
                <a:gd name="T15" fmla="*/ 1 h 41"/>
                <a:gd name="T16" fmla="*/ 25 w 48"/>
                <a:gd name="T17" fmla="*/ 0 h 41"/>
                <a:gd name="T18" fmla="*/ 12 w 48"/>
                <a:gd name="T19" fmla="*/ 3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1"/>
                <a:gd name="T32" fmla="*/ 48 w 4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1">
                  <a:moveTo>
                    <a:pt x="12" y="37"/>
                  </a:moveTo>
                  <a:lnTo>
                    <a:pt x="0" y="33"/>
                  </a:lnTo>
                  <a:lnTo>
                    <a:pt x="10" y="40"/>
                  </a:lnTo>
                  <a:lnTo>
                    <a:pt x="47" y="11"/>
                  </a:lnTo>
                  <a:lnTo>
                    <a:pt x="37" y="4"/>
                  </a:lnTo>
                  <a:lnTo>
                    <a:pt x="25" y="0"/>
                  </a:lnTo>
                  <a:lnTo>
                    <a:pt x="37" y="4"/>
                  </a:lnTo>
                  <a:lnTo>
                    <a:pt x="31" y="1"/>
                  </a:lnTo>
                  <a:lnTo>
                    <a:pt x="25" y="0"/>
                  </a:lnTo>
                  <a:lnTo>
                    <a:pt x="12" y="37"/>
                  </a:lnTo>
                </a:path>
              </a:pathLst>
            </a:custGeom>
            <a:solidFill>
              <a:srgbClr val="000000"/>
            </a:solidFill>
            <a:ln w="12700" cap="rnd">
              <a:noFill/>
              <a:round/>
              <a:headEnd/>
              <a:tailEnd/>
            </a:ln>
          </p:spPr>
          <p:txBody>
            <a:bodyPr/>
            <a:lstStyle/>
            <a:p>
              <a:endParaRPr lang="en-US"/>
            </a:p>
          </p:txBody>
        </p:sp>
        <p:sp>
          <p:nvSpPr>
            <p:cNvPr id="59748" name="Freeform 355"/>
            <p:cNvSpPr>
              <a:spLocks/>
            </p:cNvSpPr>
            <p:nvPr/>
          </p:nvSpPr>
          <p:spPr bwMode="auto">
            <a:xfrm>
              <a:off x="3803" y="2919"/>
              <a:ext cx="30" cy="42"/>
            </a:xfrm>
            <a:custGeom>
              <a:avLst/>
              <a:gdLst>
                <a:gd name="T0" fmla="*/ 7 w 30"/>
                <a:gd name="T1" fmla="*/ 38 h 42"/>
                <a:gd name="T2" fmla="*/ 0 w 30"/>
                <a:gd name="T3" fmla="*/ 38 h 42"/>
                <a:gd name="T4" fmla="*/ 17 w 30"/>
                <a:gd name="T5" fmla="*/ 41 h 42"/>
                <a:gd name="T6" fmla="*/ 29 w 30"/>
                <a:gd name="T7" fmla="*/ 4 h 42"/>
                <a:gd name="T8" fmla="*/ 12 w 30"/>
                <a:gd name="T9" fmla="*/ 1 h 42"/>
                <a:gd name="T10" fmla="*/ 5 w 30"/>
                <a:gd name="T11" fmla="*/ 0 h 42"/>
                <a:gd name="T12" fmla="*/ 12 w 30"/>
                <a:gd name="T13" fmla="*/ 1 h 42"/>
                <a:gd name="T14" fmla="*/ 9 w 30"/>
                <a:gd name="T15" fmla="*/ 0 h 42"/>
                <a:gd name="T16" fmla="*/ 5 w 30"/>
                <a:gd name="T17" fmla="*/ 0 h 42"/>
                <a:gd name="T18" fmla="*/ 7 w 30"/>
                <a:gd name="T19" fmla="*/ 3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2"/>
                <a:gd name="T32" fmla="*/ 30 w 3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2">
                  <a:moveTo>
                    <a:pt x="7" y="38"/>
                  </a:moveTo>
                  <a:lnTo>
                    <a:pt x="0" y="38"/>
                  </a:lnTo>
                  <a:lnTo>
                    <a:pt x="17" y="41"/>
                  </a:lnTo>
                  <a:lnTo>
                    <a:pt x="29" y="4"/>
                  </a:lnTo>
                  <a:lnTo>
                    <a:pt x="12" y="1"/>
                  </a:lnTo>
                  <a:lnTo>
                    <a:pt x="5" y="0"/>
                  </a:lnTo>
                  <a:lnTo>
                    <a:pt x="12" y="1"/>
                  </a:lnTo>
                  <a:lnTo>
                    <a:pt x="9" y="0"/>
                  </a:lnTo>
                  <a:lnTo>
                    <a:pt x="5" y="0"/>
                  </a:lnTo>
                  <a:lnTo>
                    <a:pt x="7" y="38"/>
                  </a:lnTo>
                </a:path>
              </a:pathLst>
            </a:custGeom>
            <a:solidFill>
              <a:srgbClr val="000000"/>
            </a:solidFill>
            <a:ln w="12700" cap="rnd">
              <a:noFill/>
              <a:round/>
              <a:headEnd/>
              <a:tailEnd/>
            </a:ln>
          </p:spPr>
          <p:txBody>
            <a:bodyPr/>
            <a:lstStyle/>
            <a:p>
              <a:endParaRPr lang="en-US"/>
            </a:p>
          </p:txBody>
        </p:sp>
        <p:sp>
          <p:nvSpPr>
            <p:cNvPr id="59749" name="Freeform 356"/>
            <p:cNvSpPr>
              <a:spLocks/>
            </p:cNvSpPr>
            <p:nvPr/>
          </p:nvSpPr>
          <p:spPr bwMode="auto">
            <a:xfrm>
              <a:off x="3766" y="2919"/>
              <a:ext cx="33" cy="41"/>
            </a:xfrm>
            <a:custGeom>
              <a:avLst/>
              <a:gdLst>
                <a:gd name="T0" fmla="*/ 16 w 33"/>
                <a:gd name="T1" fmla="*/ 39 h 41"/>
                <a:gd name="T2" fmla="*/ 9 w 33"/>
                <a:gd name="T3" fmla="*/ 40 h 41"/>
                <a:gd name="T4" fmla="*/ 32 w 33"/>
                <a:gd name="T5" fmla="*/ 39 h 41"/>
                <a:gd name="T6" fmla="*/ 30 w 33"/>
                <a:gd name="T7" fmla="*/ 0 h 41"/>
                <a:gd name="T8" fmla="*/ 7 w 33"/>
                <a:gd name="T9" fmla="*/ 1 h 41"/>
                <a:gd name="T10" fmla="*/ 0 w 33"/>
                <a:gd name="T11" fmla="*/ 3 h 41"/>
                <a:gd name="T12" fmla="*/ 7 w 33"/>
                <a:gd name="T13" fmla="*/ 1 h 41"/>
                <a:gd name="T14" fmla="*/ 2 w 33"/>
                <a:gd name="T15" fmla="*/ 1 h 41"/>
                <a:gd name="T16" fmla="*/ 0 w 33"/>
                <a:gd name="T17" fmla="*/ 3 h 41"/>
                <a:gd name="T18" fmla="*/ 16 w 33"/>
                <a:gd name="T19" fmla="*/ 3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1"/>
                <a:gd name="T32" fmla="*/ 33 w 3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1">
                  <a:moveTo>
                    <a:pt x="16" y="39"/>
                  </a:moveTo>
                  <a:lnTo>
                    <a:pt x="9" y="40"/>
                  </a:lnTo>
                  <a:lnTo>
                    <a:pt x="32" y="39"/>
                  </a:lnTo>
                  <a:lnTo>
                    <a:pt x="30" y="0"/>
                  </a:lnTo>
                  <a:lnTo>
                    <a:pt x="7" y="1"/>
                  </a:lnTo>
                  <a:lnTo>
                    <a:pt x="0" y="3"/>
                  </a:lnTo>
                  <a:lnTo>
                    <a:pt x="7" y="1"/>
                  </a:lnTo>
                  <a:lnTo>
                    <a:pt x="2" y="1"/>
                  </a:lnTo>
                  <a:lnTo>
                    <a:pt x="0" y="3"/>
                  </a:lnTo>
                  <a:lnTo>
                    <a:pt x="16" y="39"/>
                  </a:lnTo>
                </a:path>
              </a:pathLst>
            </a:custGeom>
            <a:solidFill>
              <a:srgbClr val="000000"/>
            </a:solidFill>
            <a:ln w="12700" cap="rnd">
              <a:noFill/>
              <a:round/>
              <a:headEnd/>
              <a:tailEnd/>
            </a:ln>
          </p:spPr>
          <p:txBody>
            <a:bodyPr/>
            <a:lstStyle/>
            <a:p>
              <a:endParaRPr lang="en-US"/>
            </a:p>
          </p:txBody>
        </p:sp>
        <p:sp>
          <p:nvSpPr>
            <p:cNvPr id="59750" name="Freeform 357"/>
            <p:cNvSpPr>
              <a:spLocks/>
            </p:cNvSpPr>
            <p:nvPr/>
          </p:nvSpPr>
          <p:spPr bwMode="auto">
            <a:xfrm>
              <a:off x="3729" y="2922"/>
              <a:ext cx="46" cy="43"/>
            </a:xfrm>
            <a:custGeom>
              <a:avLst/>
              <a:gdLst>
                <a:gd name="T0" fmla="*/ 33 w 46"/>
                <a:gd name="T1" fmla="*/ 38 h 43"/>
                <a:gd name="T2" fmla="*/ 25 w 46"/>
                <a:gd name="T3" fmla="*/ 42 h 43"/>
                <a:gd name="T4" fmla="*/ 45 w 46"/>
                <a:gd name="T5" fmla="*/ 37 h 43"/>
                <a:gd name="T6" fmla="*/ 27 w 46"/>
                <a:gd name="T7" fmla="*/ 0 h 43"/>
                <a:gd name="T8" fmla="*/ 8 w 46"/>
                <a:gd name="T9" fmla="*/ 4 h 43"/>
                <a:gd name="T10" fmla="*/ 0 w 46"/>
                <a:gd name="T11" fmla="*/ 7 h 43"/>
                <a:gd name="T12" fmla="*/ 8 w 46"/>
                <a:gd name="T13" fmla="*/ 4 h 43"/>
                <a:gd name="T14" fmla="*/ 4 w 46"/>
                <a:gd name="T15" fmla="*/ 5 h 43"/>
                <a:gd name="T16" fmla="*/ 0 w 46"/>
                <a:gd name="T17" fmla="*/ 7 h 43"/>
                <a:gd name="T18" fmla="*/ 33 w 46"/>
                <a:gd name="T19" fmla="*/ 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3"/>
                <a:gd name="T32" fmla="*/ 46 w 4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3">
                  <a:moveTo>
                    <a:pt x="33" y="38"/>
                  </a:moveTo>
                  <a:lnTo>
                    <a:pt x="25" y="42"/>
                  </a:lnTo>
                  <a:lnTo>
                    <a:pt x="45" y="37"/>
                  </a:lnTo>
                  <a:lnTo>
                    <a:pt x="27" y="0"/>
                  </a:lnTo>
                  <a:lnTo>
                    <a:pt x="8" y="4"/>
                  </a:lnTo>
                  <a:lnTo>
                    <a:pt x="0" y="7"/>
                  </a:lnTo>
                  <a:lnTo>
                    <a:pt x="8" y="4"/>
                  </a:lnTo>
                  <a:lnTo>
                    <a:pt x="4" y="5"/>
                  </a:lnTo>
                  <a:lnTo>
                    <a:pt x="0" y="7"/>
                  </a:lnTo>
                  <a:lnTo>
                    <a:pt x="33" y="38"/>
                  </a:lnTo>
                </a:path>
              </a:pathLst>
            </a:custGeom>
            <a:solidFill>
              <a:srgbClr val="000000"/>
            </a:solidFill>
            <a:ln w="12700" cap="rnd">
              <a:noFill/>
              <a:round/>
              <a:headEnd/>
              <a:tailEnd/>
            </a:ln>
          </p:spPr>
          <p:txBody>
            <a:bodyPr/>
            <a:lstStyle/>
            <a:p>
              <a:endParaRPr lang="en-US"/>
            </a:p>
          </p:txBody>
        </p:sp>
        <p:sp>
          <p:nvSpPr>
            <p:cNvPr id="59751" name="Freeform 358"/>
            <p:cNvSpPr>
              <a:spLocks/>
            </p:cNvSpPr>
            <p:nvPr/>
          </p:nvSpPr>
          <p:spPr bwMode="auto">
            <a:xfrm>
              <a:off x="3698" y="2930"/>
              <a:ext cx="61" cy="40"/>
            </a:xfrm>
            <a:custGeom>
              <a:avLst/>
              <a:gdLst>
                <a:gd name="T0" fmla="*/ 52 w 61"/>
                <a:gd name="T1" fmla="*/ 34 h 40"/>
                <a:gd name="T2" fmla="*/ 41 w 61"/>
                <a:gd name="T3" fmla="*/ 39 h 40"/>
                <a:gd name="T4" fmla="*/ 60 w 61"/>
                <a:gd name="T5" fmla="*/ 31 h 40"/>
                <a:gd name="T6" fmla="*/ 25 w 61"/>
                <a:gd name="T7" fmla="*/ 0 h 40"/>
                <a:gd name="T8" fmla="*/ 8 w 61"/>
                <a:gd name="T9" fmla="*/ 8 h 40"/>
                <a:gd name="T10" fmla="*/ 0 w 61"/>
                <a:gd name="T11" fmla="*/ 13 h 40"/>
                <a:gd name="T12" fmla="*/ 8 w 61"/>
                <a:gd name="T13" fmla="*/ 8 h 40"/>
                <a:gd name="T14" fmla="*/ 2 w 61"/>
                <a:gd name="T15" fmla="*/ 11 h 40"/>
                <a:gd name="T16" fmla="*/ 0 w 61"/>
                <a:gd name="T17" fmla="*/ 13 h 40"/>
                <a:gd name="T18" fmla="*/ 52 w 61"/>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0"/>
                <a:gd name="T32" fmla="*/ 61 w 6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0">
                  <a:moveTo>
                    <a:pt x="52" y="34"/>
                  </a:moveTo>
                  <a:lnTo>
                    <a:pt x="41" y="39"/>
                  </a:lnTo>
                  <a:lnTo>
                    <a:pt x="60" y="31"/>
                  </a:lnTo>
                  <a:lnTo>
                    <a:pt x="25" y="0"/>
                  </a:lnTo>
                  <a:lnTo>
                    <a:pt x="8" y="8"/>
                  </a:lnTo>
                  <a:lnTo>
                    <a:pt x="0" y="13"/>
                  </a:lnTo>
                  <a:lnTo>
                    <a:pt x="8" y="8"/>
                  </a:lnTo>
                  <a:lnTo>
                    <a:pt x="2" y="11"/>
                  </a:lnTo>
                  <a:lnTo>
                    <a:pt x="0" y="13"/>
                  </a:lnTo>
                  <a:lnTo>
                    <a:pt x="52" y="34"/>
                  </a:lnTo>
                </a:path>
              </a:pathLst>
            </a:custGeom>
            <a:solidFill>
              <a:srgbClr val="000000"/>
            </a:solidFill>
            <a:ln w="12700" cap="rnd">
              <a:noFill/>
              <a:round/>
              <a:headEnd/>
              <a:tailEnd/>
            </a:ln>
          </p:spPr>
          <p:txBody>
            <a:bodyPr/>
            <a:lstStyle/>
            <a:p>
              <a:endParaRPr lang="en-US"/>
            </a:p>
          </p:txBody>
        </p:sp>
        <p:sp>
          <p:nvSpPr>
            <p:cNvPr id="59752" name="Freeform 359"/>
            <p:cNvSpPr>
              <a:spLocks/>
            </p:cNvSpPr>
            <p:nvPr/>
          </p:nvSpPr>
          <p:spPr bwMode="auto">
            <a:xfrm>
              <a:off x="3685" y="2947"/>
              <a:ext cx="64" cy="74"/>
            </a:xfrm>
            <a:custGeom>
              <a:avLst/>
              <a:gdLst>
                <a:gd name="T0" fmla="*/ 0 w 64"/>
                <a:gd name="T1" fmla="*/ 26 h 74"/>
                <a:gd name="T2" fmla="*/ 55 w 64"/>
                <a:gd name="T3" fmla="*/ 32 h 74"/>
                <a:gd name="T4" fmla="*/ 63 w 64"/>
                <a:gd name="T5" fmla="*/ 22 h 74"/>
                <a:gd name="T6" fmla="*/ 11 w 64"/>
                <a:gd name="T7" fmla="*/ 0 h 74"/>
                <a:gd name="T8" fmla="*/ 2 w 64"/>
                <a:gd name="T9" fmla="*/ 10 h 74"/>
                <a:gd name="T10" fmla="*/ 57 w 64"/>
                <a:gd name="T11" fmla="*/ 15 h 74"/>
                <a:gd name="T12" fmla="*/ 0 w 64"/>
                <a:gd name="T13" fmla="*/ 26 h 74"/>
                <a:gd name="T14" fmla="*/ 19 w 64"/>
                <a:gd name="T15" fmla="*/ 73 h 74"/>
                <a:gd name="T16" fmla="*/ 55 w 64"/>
                <a:gd name="T17" fmla="*/ 32 h 74"/>
                <a:gd name="T18" fmla="*/ 0 w 64"/>
                <a:gd name="T19" fmla="*/ 26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4"/>
                <a:gd name="T32" fmla="*/ 64 w 6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4">
                  <a:moveTo>
                    <a:pt x="0" y="26"/>
                  </a:moveTo>
                  <a:lnTo>
                    <a:pt x="55" y="32"/>
                  </a:lnTo>
                  <a:lnTo>
                    <a:pt x="63" y="22"/>
                  </a:lnTo>
                  <a:lnTo>
                    <a:pt x="11" y="0"/>
                  </a:lnTo>
                  <a:lnTo>
                    <a:pt x="2" y="10"/>
                  </a:lnTo>
                  <a:lnTo>
                    <a:pt x="57" y="15"/>
                  </a:lnTo>
                  <a:lnTo>
                    <a:pt x="0" y="26"/>
                  </a:lnTo>
                  <a:lnTo>
                    <a:pt x="19" y="73"/>
                  </a:lnTo>
                  <a:lnTo>
                    <a:pt x="55" y="32"/>
                  </a:lnTo>
                  <a:lnTo>
                    <a:pt x="0" y="26"/>
                  </a:lnTo>
                </a:path>
              </a:pathLst>
            </a:custGeom>
            <a:solidFill>
              <a:srgbClr val="000000"/>
            </a:solidFill>
            <a:ln w="12700" cap="rnd">
              <a:noFill/>
              <a:round/>
              <a:headEnd/>
              <a:tailEnd/>
            </a:ln>
          </p:spPr>
          <p:txBody>
            <a:bodyPr/>
            <a:lstStyle/>
            <a:p>
              <a:endParaRPr lang="en-US"/>
            </a:p>
          </p:txBody>
        </p:sp>
        <p:sp>
          <p:nvSpPr>
            <p:cNvPr id="59753" name="Freeform 360"/>
            <p:cNvSpPr>
              <a:spLocks/>
            </p:cNvSpPr>
            <p:nvPr/>
          </p:nvSpPr>
          <p:spPr bwMode="auto">
            <a:xfrm>
              <a:off x="3687" y="2940"/>
              <a:ext cx="62" cy="35"/>
            </a:xfrm>
            <a:custGeom>
              <a:avLst/>
              <a:gdLst>
                <a:gd name="T0" fmla="*/ 17 w 62"/>
                <a:gd name="T1" fmla="*/ 0 h 35"/>
                <a:gd name="T2" fmla="*/ 8 w 62"/>
                <a:gd name="T3" fmla="*/ 5 h 35"/>
                <a:gd name="T4" fmla="*/ 0 w 62"/>
                <a:gd name="T5" fmla="*/ 14 h 35"/>
                <a:gd name="T6" fmla="*/ 53 w 62"/>
                <a:gd name="T7" fmla="*/ 34 h 35"/>
                <a:gd name="T8" fmla="*/ 61 w 62"/>
                <a:gd name="T9" fmla="*/ 25 h 35"/>
                <a:gd name="T10" fmla="*/ 50 w 62"/>
                <a:gd name="T11" fmla="*/ 30 h 35"/>
                <a:gd name="T12" fmla="*/ 17 w 62"/>
                <a:gd name="T13" fmla="*/ 0 h 35"/>
                <a:gd name="T14" fmla="*/ 11 w 62"/>
                <a:gd name="T15" fmla="*/ 3 h 35"/>
                <a:gd name="T16" fmla="*/ 8 w 62"/>
                <a:gd name="T17" fmla="*/ 5 h 35"/>
                <a:gd name="T18" fmla="*/ 17 w 6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17" y="0"/>
                  </a:moveTo>
                  <a:lnTo>
                    <a:pt x="8" y="5"/>
                  </a:lnTo>
                  <a:lnTo>
                    <a:pt x="0" y="14"/>
                  </a:lnTo>
                  <a:lnTo>
                    <a:pt x="53" y="34"/>
                  </a:lnTo>
                  <a:lnTo>
                    <a:pt x="61" y="25"/>
                  </a:lnTo>
                  <a:lnTo>
                    <a:pt x="50" y="30"/>
                  </a:lnTo>
                  <a:lnTo>
                    <a:pt x="17" y="0"/>
                  </a:lnTo>
                  <a:lnTo>
                    <a:pt x="11" y="3"/>
                  </a:lnTo>
                  <a:lnTo>
                    <a:pt x="8" y="5"/>
                  </a:lnTo>
                  <a:lnTo>
                    <a:pt x="17" y="0"/>
                  </a:lnTo>
                </a:path>
              </a:pathLst>
            </a:custGeom>
            <a:solidFill>
              <a:srgbClr val="000000"/>
            </a:solidFill>
            <a:ln w="12700" cap="rnd">
              <a:noFill/>
              <a:round/>
              <a:headEnd/>
              <a:tailEnd/>
            </a:ln>
          </p:spPr>
          <p:txBody>
            <a:bodyPr/>
            <a:lstStyle/>
            <a:p>
              <a:endParaRPr lang="en-US"/>
            </a:p>
          </p:txBody>
        </p:sp>
        <p:sp>
          <p:nvSpPr>
            <p:cNvPr id="59754" name="Freeform 361"/>
            <p:cNvSpPr>
              <a:spLocks/>
            </p:cNvSpPr>
            <p:nvPr/>
          </p:nvSpPr>
          <p:spPr bwMode="auto">
            <a:xfrm>
              <a:off x="3708" y="2927"/>
              <a:ext cx="51" cy="43"/>
            </a:xfrm>
            <a:custGeom>
              <a:avLst/>
              <a:gdLst>
                <a:gd name="T0" fmla="*/ 24 w 51"/>
                <a:gd name="T1" fmla="*/ 0 h 43"/>
                <a:gd name="T2" fmla="*/ 16 w 51"/>
                <a:gd name="T3" fmla="*/ 3 h 43"/>
                <a:gd name="T4" fmla="*/ 0 w 51"/>
                <a:gd name="T5" fmla="*/ 11 h 43"/>
                <a:gd name="T6" fmla="*/ 32 w 51"/>
                <a:gd name="T7" fmla="*/ 42 h 43"/>
                <a:gd name="T8" fmla="*/ 50 w 51"/>
                <a:gd name="T9" fmla="*/ 34 h 43"/>
                <a:gd name="T10" fmla="*/ 42 w 51"/>
                <a:gd name="T11" fmla="*/ 38 h 43"/>
                <a:gd name="T12" fmla="*/ 24 w 51"/>
                <a:gd name="T13" fmla="*/ 0 h 43"/>
                <a:gd name="T14" fmla="*/ 20 w 51"/>
                <a:gd name="T15" fmla="*/ 1 h 43"/>
                <a:gd name="T16" fmla="*/ 16 w 51"/>
                <a:gd name="T17" fmla="*/ 3 h 43"/>
                <a:gd name="T18" fmla="*/ 24 w 5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3"/>
                <a:gd name="T32" fmla="*/ 51 w 5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3">
                  <a:moveTo>
                    <a:pt x="24" y="0"/>
                  </a:moveTo>
                  <a:lnTo>
                    <a:pt x="16" y="3"/>
                  </a:lnTo>
                  <a:lnTo>
                    <a:pt x="0" y="11"/>
                  </a:lnTo>
                  <a:lnTo>
                    <a:pt x="32" y="42"/>
                  </a:lnTo>
                  <a:lnTo>
                    <a:pt x="50" y="34"/>
                  </a:lnTo>
                  <a:lnTo>
                    <a:pt x="42" y="38"/>
                  </a:lnTo>
                  <a:lnTo>
                    <a:pt x="24" y="0"/>
                  </a:lnTo>
                  <a:lnTo>
                    <a:pt x="20" y="1"/>
                  </a:lnTo>
                  <a:lnTo>
                    <a:pt x="16" y="3"/>
                  </a:lnTo>
                  <a:lnTo>
                    <a:pt x="24" y="0"/>
                  </a:lnTo>
                </a:path>
              </a:pathLst>
            </a:custGeom>
            <a:solidFill>
              <a:srgbClr val="000000"/>
            </a:solidFill>
            <a:ln w="12700" cap="rnd">
              <a:noFill/>
              <a:round/>
              <a:headEnd/>
              <a:tailEnd/>
            </a:ln>
          </p:spPr>
          <p:txBody>
            <a:bodyPr/>
            <a:lstStyle/>
            <a:p>
              <a:endParaRPr lang="en-US"/>
            </a:p>
          </p:txBody>
        </p:sp>
        <p:sp>
          <p:nvSpPr>
            <p:cNvPr id="59755" name="Freeform 362"/>
            <p:cNvSpPr>
              <a:spLocks/>
            </p:cNvSpPr>
            <p:nvPr/>
          </p:nvSpPr>
          <p:spPr bwMode="auto">
            <a:xfrm>
              <a:off x="3740" y="2920"/>
              <a:ext cx="35" cy="45"/>
            </a:xfrm>
            <a:custGeom>
              <a:avLst/>
              <a:gdLst>
                <a:gd name="T0" fmla="*/ 25 w 35"/>
                <a:gd name="T1" fmla="*/ 0 h 45"/>
                <a:gd name="T2" fmla="*/ 18 w 35"/>
                <a:gd name="T3" fmla="*/ 1 h 45"/>
                <a:gd name="T4" fmla="*/ 0 w 35"/>
                <a:gd name="T5" fmla="*/ 6 h 45"/>
                <a:gd name="T6" fmla="*/ 16 w 35"/>
                <a:gd name="T7" fmla="*/ 44 h 45"/>
                <a:gd name="T8" fmla="*/ 34 w 35"/>
                <a:gd name="T9" fmla="*/ 39 h 45"/>
                <a:gd name="T10" fmla="*/ 27 w 35"/>
                <a:gd name="T11" fmla="*/ 40 h 45"/>
                <a:gd name="T12" fmla="*/ 25 w 35"/>
                <a:gd name="T13" fmla="*/ 0 h 45"/>
                <a:gd name="T14" fmla="*/ 20 w 35"/>
                <a:gd name="T15" fmla="*/ 0 h 45"/>
                <a:gd name="T16" fmla="*/ 18 w 35"/>
                <a:gd name="T17" fmla="*/ 1 h 45"/>
                <a:gd name="T18" fmla="*/ 25 w 3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25" y="0"/>
                  </a:moveTo>
                  <a:lnTo>
                    <a:pt x="18" y="1"/>
                  </a:lnTo>
                  <a:lnTo>
                    <a:pt x="0" y="6"/>
                  </a:lnTo>
                  <a:lnTo>
                    <a:pt x="16" y="44"/>
                  </a:lnTo>
                  <a:lnTo>
                    <a:pt x="34" y="39"/>
                  </a:lnTo>
                  <a:lnTo>
                    <a:pt x="27" y="40"/>
                  </a:lnTo>
                  <a:lnTo>
                    <a:pt x="25" y="0"/>
                  </a:lnTo>
                  <a:lnTo>
                    <a:pt x="20" y="0"/>
                  </a:lnTo>
                  <a:lnTo>
                    <a:pt x="18" y="1"/>
                  </a:lnTo>
                  <a:lnTo>
                    <a:pt x="25" y="0"/>
                  </a:lnTo>
                </a:path>
              </a:pathLst>
            </a:custGeom>
            <a:solidFill>
              <a:srgbClr val="000000"/>
            </a:solidFill>
            <a:ln w="12700" cap="rnd">
              <a:noFill/>
              <a:round/>
              <a:headEnd/>
              <a:tailEnd/>
            </a:ln>
          </p:spPr>
          <p:txBody>
            <a:bodyPr/>
            <a:lstStyle/>
            <a:p>
              <a:endParaRPr lang="en-US"/>
            </a:p>
          </p:txBody>
        </p:sp>
        <p:sp>
          <p:nvSpPr>
            <p:cNvPr id="59756" name="Freeform 363"/>
            <p:cNvSpPr>
              <a:spLocks/>
            </p:cNvSpPr>
            <p:nvPr/>
          </p:nvSpPr>
          <p:spPr bwMode="auto">
            <a:xfrm>
              <a:off x="3777" y="2919"/>
              <a:ext cx="30" cy="41"/>
            </a:xfrm>
            <a:custGeom>
              <a:avLst/>
              <a:gdLst>
                <a:gd name="T0" fmla="*/ 29 w 30"/>
                <a:gd name="T1" fmla="*/ 1 h 41"/>
                <a:gd name="T2" fmla="*/ 22 w 30"/>
                <a:gd name="T3" fmla="*/ 0 h 41"/>
                <a:gd name="T4" fmla="*/ 0 w 30"/>
                <a:gd name="T5" fmla="*/ 1 h 41"/>
                <a:gd name="T6" fmla="*/ 2 w 30"/>
                <a:gd name="T7" fmla="*/ 40 h 41"/>
                <a:gd name="T8" fmla="*/ 24 w 30"/>
                <a:gd name="T9" fmla="*/ 39 h 41"/>
                <a:gd name="T10" fmla="*/ 17 w 30"/>
                <a:gd name="T11" fmla="*/ 39 h 41"/>
                <a:gd name="T12" fmla="*/ 29 w 30"/>
                <a:gd name="T13" fmla="*/ 1 h 41"/>
                <a:gd name="T14" fmla="*/ 26 w 30"/>
                <a:gd name="T15" fmla="*/ 0 h 41"/>
                <a:gd name="T16" fmla="*/ 22 w 30"/>
                <a:gd name="T17" fmla="*/ 0 h 41"/>
                <a:gd name="T18" fmla="*/ 29 w 30"/>
                <a:gd name="T19" fmla="*/ 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29" y="1"/>
                  </a:moveTo>
                  <a:lnTo>
                    <a:pt x="22" y="0"/>
                  </a:lnTo>
                  <a:lnTo>
                    <a:pt x="0" y="1"/>
                  </a:lnTo>
                  <a:lnTo>
                    <a:pt x="2" y="40"/>
                  </a:lnTo>
                  <a:lnTo>
                    <a:pt x="24" y="39"/>
                  </a:lnTo>
                  <a:lnTo>
                    <a:pt x="17" y="39"/>
                  </a:lnTo>
                  <a:lnTo>
                    <a:pt x="29" y="1"/>
                  </a:lnTo>
                  <a:lnTo>
                    <a:pt x="26" y="0"/>
                  </a:lnTo>
                  <a:lnTo>
                    <a:pt x="22" y="0"/>
                  </a:lnTo>
                  <a:lnTo>
                    <a:pt x="29" y="1"/>
                  </a:lnTo>
                </a:path>
              </a:pathLst>
            </a:custGeom>
            <a:solidFill>
              <a:srgbClr val="000000"/>
            </a:solidFill>
            <a:ln w="12700" cap="rnd">
              <a:noFill/>
              <a:round/>
              <a:headEnd/>
              <a:tailEnd/>
            </a:ln>
          </p:spPr>
          <p:txBody>
            <a:bodyPr/>
            <a:lstStyle/>
            <a:p>
              <a:endParaRPr lang="en-US"/>
            </a:p>
          </p:txBody>
        </p:sp>
        <p:sp>
          <p:nvSpPr>
            <p:cNvPr id="59757" name="Freeform 364"/>
            <p:cNvSpPr>
              <a:spLocks/>
            </p:cNvSpPr>
            <p:nvPr/>
          </p:nvSpPr>
          <p:spPr bwMode="auto">
            <a:xfrm>
              <a:off x="3803" y="2920"/>
              <a:ext cx="46" cy="41"/>
            </a:xfrm>
            <a:custGeom>
              <a:avLst/>
              <a:gdLst>
                <a:gd name="T0" fmla="*/ 45 w 46"/>
                <a:gd name="T1" fmla="*/ 7 h 41"/>
                <a:gd name="T2" fmla="*/ 33 w 46"/>
                <a:gd name="T3" fmla="*/ 3 h 41"/>
                <a:gd name="T4" fmla="*/ 14 w 46"/>
                <a:gd name="T5" fmla="*/ 0 h 41"/>
                <a:gd name="T6" fmla="*/ 0 w 46"/>
                <a:gd name="T7" fmla="*/ 37 h 41"/>
                <a:gd name="T8" fmla="*/ 20 w 46"/>
                <a:gd name="T9" fmla="*/ 40 h 41"/>
                <a:gd name="T10" fmla="*/ 8 w 46"/>
                <a:gd name="T11" fmla="*/ 36 h 41"/>
                <a:gd name="T12" fmla="*/ 45 w 46"/>
                <a:gd name="T13" fmla="*/ 7 h 41"/>
                <a:gd name="T14" fmla="*/ 39 w 46"/>
                <a:gd name="T15" fmla="*/ 4 h 41"/>
                <a:gd name="T16" fmla="*/ 33 w 46"/>
                <a:gd name="T17" fmla="*/ 3 h 41"/>
                <a:gd name="T18" fmla="*/ 45 w 46"/>
                <a:gd name="T19" fmla="*/ 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1"/>
                <a:gd name="T32" fmla="*/ 46 w 4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1">
                  <a:moveTo>
                    <a:pt x="45" y="7"/>
                  </a:moveTo>
                  <a:lnTo>
                    <a:pt x="33" y="3"/>
                  </a:lnTo>
                  <a:lnTo>
                    <a:pt x="14" y="0"/>
                  </a:lnTo>
                  <a:lnTo>
                    <a:pt x="0" y="37"/>
                  </a:lnTo>
                  <a:lnTo>
                    <a:pt x="20" y="40"/>
                  </a:lnTo>
                  <a:lnTo>
                    <a:pt x="8" y="36"/>
                  </a:lnTo>
                  <a:lnTo>
                    <a:pt x="45" y="7"/>
                  </a:lnTo>
                  <a:lnTo>
                    <a:pt x="39" y="4"/>
                  </a:lnTo>
                  <a:lnTo>
                    <a:pt x="33" y="3"/>
                  </a:lnTo>
                  <a:lnTo>
                    <a:pt x="45" y="7"/>
                  </a:lnTo>
                </a:path>
              </a:pathLst>
            </a:custGeom>
            <a:solidFill>
              <a:srgbClr val="000000"/>
            </a:solidFill>
            <a:ln w="12700" cap="rnd">
              <a:noFill/>
              <a:round/>
              <a:headEnd/>
              <a:tailEnd/>
            </a:ln>
          </p:spPr>
          <p:txBody>
            <a:bodyPr/>
            <a:lstStyle/>
            <a:p>
              <a:endParaRPr lang="en-US"/>
            </a:p>
          </p:txBody>
        </p:sp>
        <p:sp>
          <p:nvSpPr>
            <p:cNvPr id="59758" name="Freeform 365"/>
            <p:cNvSpPr>
              <a:spLocks/>
            </p:cNvSpPr>
            <p:nvPr/>
          </p:nvSpPr>
          <p:spPr bwMode="auto">
            <a:xfrm>
              <a:off x="3814" y="2929"/>
              <a:ext cx="67" cy="36"/>
            </a:xfrm>
            <a:custGeom>
              <a:avLst/>
              <a:gdLst>
                <a:gd name="T0" fmla="*/ 60 w 67"/>
                <a:gd name="T1" fmla="*/ 25 h 36"/>
                <a:gd name="T2" fmla="*/ 51 w 67"/>
                <a:gd name="T3" fmla="*/ 6 h 36"/>
                <a:gd name="T4" fmla="*/ 40 w 67"/>
                <a:gd name="T5" fmla="*/ 0 h 36"/>
                <a:gd name="T6" fmla="*/ 0 w 67"/>
                <a:gd name="T7" fmla="*/ 29 h 36"/>
                <a:gd name="T8" fmla="*/ 11 w 67"/>
                <a:gd name="T9" fmla="*/ 35 h 36"/>
                <a:gd name="T10" fmla="*/ 2 w 67"/>
                <a:gd name="T11" fmla="*/ 16 h 36"/>
                <a:gd name="T12" fmla="*/ 60 w 67"/>
                <a:gd name="T13" fmla="*/ 25 h 36"/>
                <a:gd name="T14" fmla="*/ 66 w 67"/>
                <a:gd name="T15" fmla="*/ 13 h 36"/>
                <a:gd name="T16" fmla="*/ 51 w 67"/>
                <a:gd name="T17" fmla="*/ 6 h 36"/>
                <a:gd name="T18" fmla="*/ 60 w 67"/>
                <a:gd name="T19" fmla="*/ 2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
                <a:gd name="T32" fmla="*/ 67 w 6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
                  <a:moveTo>
                    <a:pt x="60" y="25"/>
                  </a:moveTo>
                  <a:lnTo>
                    <a:pt x="51" y="6"/>
                  </a:lnTo>
                  <a:lnTo>
                    <a:pt x="40" y="0"/>
                  </a:lnTo>
                  <a:lnTo>
                    <a:pt x="0" y="29"/>
                  </a:lnTo>
                  <a:lnTo>
                    <a:pt x="11" y="35"/>
                  </a:lnTo>
                  <a:lnTo>
                    <a:pt x="2" y="16"/>
                  </a:lnTo>
                  <a:lnTo>
                    <a:pt x="60" y="25"/>
                  </a:lnTo>
                  <a:lnTo>
                    <a:pt x="66" y="13"/>
                  </a:lnTo>
                  <a:lnTo>
                    <a:pt x="51" y="6"/>
                  </a:lnTo>
                  <a:lnTo>
                    <a:pt x="60" y="25"/>
                  </a:lnTo>
                </a:path>
              </a:pathLst>
            </a:custGeom>
            <a:solidFill>
              <a:srgbClr val="000000"/>
            </a:solidFill>
            <a:ln w="12700" cap="rnd">
              <a:noFill/>
              <a:round/>
              <a:headEnd/>
              <a:tailEnd/>
            </a:ln>
          </p:spPr>
          <p:txBody>
            <a:bodyPr/>
            <a:lstStyle/>
            <a:p>
              <a:endParaRPr lang="en-US"/>
            </a:p>
          </p:txBody>
        </p:sp>
        <p:sp>
          <p:nvSpPr>
            <p:cNvPr id="59759" name="Freeform 366"/>
            <p:cNvSpPr>
              <a:spLocks/>
            </p:cNvSpPr>
            <p:nvPr/>
          </p:nvSpPr>
          <p:spPr bwMode="auto">
            <a:xfrm>
              <a:off x="3811" y="2949"/>
              <a:ext cx="62" cy="27"/>
            </a:xfrm>
            <a:custGeom>
              <a:avLst/>
              <a:gdLst>
                <a:gd name="T0" fmla="*/ 50 w 62"/>
                <a:gd name="T1" fmla="*/ 26 h 27"/>
                <a:gd name="T2" fmla="*/ 59 w 62"/>
                <a:gd name="T3" fmla="*/ 18 h 27"/>
                <a:gd name="T4" fmla="*/ 61 w 62"/>
                <a:gd name="T5" fmla="*/ 8 h 27"/>
                <a:gd name="T6" fmla="*/ 4 w 62"/>
                <a:gd name="T7" fmla="*/ 0 h 27"/>
                <a:gd name="T8" fmla="*/ 0 w 62"/>
                <a:gd name="T9" fmla="*/ 9 h 27"/>
                <a:gd name="T10" fmla="*/ 8 w 62"/>
                <a:gd name="T11" fmla="*/ 1 h 27"/>
                <a:gd name="T12" fmla="*/ 50 w 62"/>
                <a:gd name="T13" fmla="*/ 26 h 27"/>
                <a:gd name="T14" fmla="*/ 57 w 62"/>
                <a:gd name="T15" fmla="*/ 22 h 27"/>
                <a:gd name="T16" fmla="*/ 59 w 62"/>
                <a:gd name="T17" fmla="*/ 18 h 27"/>
                <a:gd name="T18" fmla="*/ 50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50" y="26"/>
                  </a:moveTo>
                  <a:lnTo>
                    <a:pt x="59" y="18"/>
                  </a:lnTo>
                  <a:lnTo>
                    <a:pt x="61" y="8"/>
                  </a:lnTo>
                  <a:lnTo>
                    <a:pt x="4" y="0"/>
                  </a:lnTo>
                  <a:lnTo>
                    <a:pt x="0" y="9"/>
                  </a:lnTo>
                  <a:lnTo>
                    <a:pt x="8" y="1"/>
                  </a:lnTo>
                  <a:lnTo>
                    <a:pt x="50" y="26"/>
                  </a:lnTo>
                  <a:lnTo>
                    <a:pt x="57" y="22"/>
                  </a:lnTo>
                  <a:lnTo>
                    <a:pt x="59" y="18"/>
                  </a:lnTo>
                  <a:lnTo>
                    <a:pt x="50" y="26"/>
                  </a:lnTo>
                </a:path>
              </a:pathLst>
            </a:custGeom>
            <a:solidFill>
              <a:srgbClr val="000000"/>
            </a:solidFill>
            <a:ln w="12700" cap="rnd">
              <a:noFill/>
              <a:round/>
              <a:headEnd/>
              <a:tailEnd/>
            </a:ln>
          </p:spPr>
          <p:txBody>
            <a:bodyPr/>
            <a:lstStyle/>
            <a:p>
              <a:endParaRPr lang="en-US"/>
            </a:p>
          </p:txBody>
        </p:sp>
        <p:sp>
          <p:nvSpPr>
            <p:cNvPr id="59760" name="Freeform 367"/>
            <p:cNvSpPr>
              <a:spLocks/>
            </p:cNvSpPr>
            <p:nvPr/>
          </p:nvSpPr>
          <p:spPr bwMode="auto">
            <a:xfrm>
              <a:off x="3801" y="2950"/>
              <a:ext cx="58" cy="43"/>
            </a:xfrm>
            <a:custGeom>
              <a:avLst/>
              <a:gdLst>
                <a:gd name="T0" fmla="*/ 29 w 58"/>
                <a:gd name="T1" fmla="*/ 42 h 43"/>
                <a:gd name="T2" fmla="*/ 41 w 58"/>
                <a:gd name="T3" fmla="*/ 37 h 43"/>
                <a:gd name="T4" fmla="*/ 57 w 58"/>
                <a:gd name="T5" fmla="*/ 28 h 43"/>
                <a:gd name="T6" fmla="*/ 16 w 58"/>
                <a:gd name="T7" fmla="*/ 0 h 43"/>
                <a:gd name="T8" fmla="*/ 0 w 58"/>
                <a:gd name="T9" fmla="*/ 9 h 43"/>
                <a:gd name="T10" fmla="*/ 12 w 58"/>
                <a:gd name="T11" fmla="*/ 4 h 43"/>
                <a:gd name="T12" fmla="*/ 29 w 58"/>
                <a:gd name="T13" fmla="*/ 42 h 43"/>
                <a:gd name="T14" fmla="*/ 37 w 58"/>
                <a:gd name="T15" fmla="*/ 41 h 43"/>
                <a:gd name="T16" fmla="*/ 41 w 58"/>
                <a:gd name="T17" fmla="*/ 37 h 43"/>
                <a:gd name="T18" fmla="*/ 29 w 58"/>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3"/>
                <a:gd name="T32" fmla="*/ 58 w 58"/>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3">
                  <a:moveTo>
                    <a:pt x="29" y="42"/>
                  </a:moveTo>
                  <a:lnTo>
                    <a:pt x="41" y="37"/>
                  </a:lnTo>
                  <a:lnTo>
                    <a:pt x="57" y="28"/>
                  </a:lnTo>
                  <a:lnTo>
                    <a:pt x="16" y="0"/>
                  </a:lnTo>
                  <a:lnTo>
                    <a:pt x="0" y="9"/>
                  </a:lnTo>
                  <a:lnTo>
                    <a:pt x="12" y="4"/>
                  </a:lnTo>
                  <a:lnTo>
                    <a:pt x="29" y="42"/>
                  </a:lnTo>
                  <a:lnTo>
                    <a:pt x="37" y="41"/>
                  </a:lnTo>
                  <a:lnTo>
                    <a:pt x="41" y="37"/>
                  </a:lnTo>
                  <a:lnTo>
                    <a:pt x="29" y="42"/>
                  </a:lnTo>
                </a:path>
              </a:pathLst>
            </a:custGeom>
            <a:solidFill>
              <a:srgbClr val="000000"/>
            </a:solidFill>
            <a:ln w="12700" cap="rnd">
              <a:noFill/>
              <a:round/>
              <a:headEnd/>
              <a:tailEnd/>
            </a:ln>
          </p:spPr>
          <p:txBody>
            <a:bodyPr/>
            <a:lstStyle/>
            <a:p>
              <a:endParaRPr lang="en-US"/>
            </a:p>
          </p:txBody>
        </p:sp>
        <p:sp>
          <p:nvSpPr>
            <p:cNvPr id="59761" name="Freeform 368"/>
            <p:cNvSpPr>
              <a:spLocks/>
            </p:cNvSpPr>
            <p:nvPr/>
          </p:nvSpPr>
          <p:spPr bwMode="auto">
            <a:xfrm>
              <a:off x="3782" y="2955"/>
              <a:ext cx="41" cy="45"/>
            </a:xfrm>
            <a:custGeom>
              <a:avLst/>
              <a:gdLst>
                <a:gd name="T0" fmla="*/ 10 w 41"/>
                <a:gd name="T1" fmla="*/ 44 h 45"/>
                <a:gd name="T2" fmla="*/ 15 w 41"/>
                <a:gd name="T3" fmla="*/ 44 h 45"/>
                <a:gd name="T4" fmla="*/ 40 w 41"/>
                <a:gd name="T5" fmla="*/ 39 h 45"/>
                <a:gd name="T6" fmla="*/ 25 w 41"/>
                <a:gd name="T7" fmla="*/ 0 h 45"/>
                <a:gd name="T8" fmla="*/ 0 w 41"/>
                <a:gd name="T9" fmla="*/ 6 h 45"/>
                <a:gd name="T10" fmla="*/ 6 w 41"/>
                <a:gd name="T11" fmla="*/ 6 h 45"/>
                <a:gd name="T12" fmla="*/ 10 w 41"/>
                <a:gd name="T13" fmla="*/ 44 h 45"/>
                <a:gd name="T14" fmla="*/ 11 w 41"/>
                <a:gd name="T15" fmla="*/ 44 h 45"/>
                <a:gd name="T16" fmla="*/ 15 w 41"/>
                <a:gd name="T17" fmla="*/ 44 h 45"/>
                <a:gd name="T18" fmla="*/ 10 w 41"/>
                <a:gd name="T19" fmla="*/ 44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5"/>
                <a:gd name="T32" fmla="*/ 41 w 4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5">
                  <a:moveTo>
                    <a:pt x="10" y="44"/>
                  </a:moveTo>
                  <a:lnTo>
                    <a:pt x="15" y="44"/>
                  </a:lnTo>
                  <a:lnTo>
                    <a:pt x="40" y="39"/>
                  </a:lnTo>
                  <a:lnTo>
                    <a:pt x="25" y="0"/>
                  </a:lnTo>
                  <a:lnTo>
                    <a:pt x="0" y="6"/>
                  </a:lnTo>
                  <a:lnTo>
                    <a:pt x="6" y="6"/>
                  </a:lnTo>
                  <a:lnTo>
                    <a:pt x="10" y="44"/>
                  </a:lnTo>
                  <a:lnTo>
                    <a:pt x="11" y="44"/>
                  </a:lnTo>
                  <a:lnTo>
                    <a:pt x="15" y="44"/>
                  </a:lnTo>
                  <a:lnTo>
                    <a:pt x="10" y="44"/>
                  </a:lnTo>
                </a:path>
              </a:pathLst>
            </a:custGeom>
            <a:solidFill>
              <a:srgbClr val="000000"/>
            </a:solidFill>
            <a:ln w="12700" cap="rnd">
              <a:noFill/>
              <a:round/>
              <a:headEnd/>
              <a:tailEnd/>
            </a:ln>
          </p:spPr>
          <p:txBody>
            <a:bodyPr/>
            <a:lstStyle/>
            <a:p>
              <a:endParaRPr lang="en-US"/>
            </a:p>
          </p:txBody>
        </p:sp>
        <p:sp>
          <p:nvSpPr>
            <p:cNvPr id="59762" name="Freeform 369"/>
            <p:cNvSpPr>
              <a:spLocks/>
            </p:cNvSpPr>
            <p:nvPr/>
          </p:nvSpPr>
          <p:spPr bwMode="auto">
            <a:xfrm>
              <a:off x="3753" y="2962"/>
              <a:ext cx="27" cy="39"/>
            </a:xfrm>
            <a:custGeom>
              <a:avLst/>
              <a:gdLst>
                <a:gd name="T0" fmla="*/ 0 w 27"/>
                <a:gd name="T1" fmla="*/ 37 h 39"/>
                <a:gd name="T2" fmla="*/ 7 w 27"/>
                <a:gd name="T3" fmla="*/ 38 h 39"/>
                <a:gd name="T4" fmla="*/ 26 w 27"/>
                <a:gd name="T5" fmla="*/ 37 h 39"/>
                <a:gd name="T6" fmla="*/ 23 w 27"/>
                <a:gd name="T7" fmla="*/ 0 h 39"/>
                <a:gd name="T8" fmla="*/ 3 w 27"/>
                <a:gd name="T9" fmla="*/ 0 h 39"/>
                <a:gd name="T10" fmla="*/ 10 w 27"/>
                <a:gd name="T11" fmla="*/ 1 h 39"/>
                <a:gd name="T12" fmla="*/ 0 w 27"/>
                <a:gd name="T13" fmla="*/ 37 h 39"/>
                <a:gd name="T14" fmla="*/ 3 w 27"/>
                <a:gd name="T15" fmla="*/ 38 h 39"/>
                <a:gd name="T16" fmla="*/ 7 w 27"/>
                <a:gd name="T17" fmla="*/ 38 h 39"/>
                <a:gd name="T18" fmla="*/ 0 w 27"/>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0" y="37"/>
                  </a:moveTo>
                  <a:lnTo>
                    <a:pt x="7" y="38"/>
                  </a:lnTo>
                  <a:lnTo>
                    <a:pt x="26" y="37"/>
                  </a:lnTo>
                  <a:lnTo>
                    <a:pt x="23" y="0"/>
                  </a:lnTo>
                  <a:lnTo>
                    <a:pt x="3" y="0"/>
                  </a:lnTo>
                  <a:lnTo>
                    <a:pt x="10" y="1"/>
                  </a:lnTo>
                  <a:lnTo>
                    <a:pt x="0" y="37"/>
                  </a:lnTo>
                  <a:lnTo>
                    <a:pt x="3" y="38"/>
                  </a:lnTo>
                  <a:lnTo>
                    <a:pt x="7" y="38"/>
                  </a:lnTo>
                  <a:lnTo>
                    <a:pt x="0" y="37"/>
                  </a:lnTo>
                </a:path>
              </a:pathLst>
            </a:custGeom>
            <a:solidFill>
              <a:srgbClr val="000000"/>
            </a:solidFill>
            <a:ln w="12700" cap="rnd">
              <a:noFill/>
              <a:round/>
              <a:headEnd/>
              <a:tailEnd/>
            </a:ln>
          </p:spPr>
          <p:txBody>
            <a:bodyPr/>
            <a:lstStyle/>
            <a:p>
              <a:endParaRPr lang="en-US"/>
            </a:p>
          </p:txBody>
        </p:sp>
        <p:sp>
          <p:nvSpPr>
            <p:cNvPr id="59763" name="Freeform 370"/>
            <p:cNvSpPr>
              <a:spLocks/>
            </p:cNvSpPr>
            <p:nvPr/>
          </p:nvSpPr>
          <p:spPr bwMode="auto">
            <a:xfrm>
              <a:off x="3703" y="2960"/>
              <a:ext cx="51" cy="40"/>
            </a:xfrm>
            <a:custGeom>
              <a:avLst/>
              <a:gdLst>
                <a:gd name="T0" fmla="*/ 0 w 51"/>
                <a:gd name="T1" fmla="*/ 30 h 40"/>
                <a:gd name="T2" fmla="*/ 18 w 51"/>
                <a:gd name="T3" fmla="*/ 36 h 40"/>
                <a:gd name="T4" fmla="*/ 38 w 51"/>
                <a:gd name="T5" fmla="*/ 39 h 40"/>
                <a:gd name="T6" fmla="*/ 50 w 51"/>
                <a:gd name="T7" fmla="*/ 3 h 40"/>
                <a:gd name="T8" fmla="*/ 28 w 51"/>
                <a:gd name="T9" fmla="*/ 0 h 40"/>
                <a:gd name="T10" fmla="*/ 46 w 51"/>
                <a:gd name="T11" fmla="*/ 7 h 40"/>
                <a:gd name="T12" fmla="*/ 0 w 51"/>
                <a:gd name="T13" fmla="*/ 30 h 40"/>
                <a:gd name="T14" fmla="*/ 8 w 51"/>
                <a:gd name="T15" fmla="*/ 35 h 40"/>
                <a:gd name="T16" fmla="*/ 18 w 51"/>
                <a:gd name="T17" fmla="*/ 36 h 40"/>
                <a:gd name="T18" fmla="*/ 0 w 51"/>
                <a:gd name="T19" fmla="*/ 3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0"/>
                <a:gd name="T32" fmla="*/ 51 w 5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0">
                  <a:moveTo>
                    <a:pt x="0" y="30"/>
                  </a:moveTo>
                  <a:lnTo>
                    <a:pt x="18" y="36"/>
                  </a:lnTo>
                  <a:lnTo>
                    <a:pt x="38" y="39"/>
                  </a:lnTo>
                  <a:lnTo>
                    <a:pt x="50" y="3"/>
                  </a:lnTo>
                  <a:lnTo>
                    <a:pt x="28" y="0"/>
                  </a:lnTo>
                  <a:lnTo>
                    <a:pt x="46" y="7"/>
                  </a:lnTo>
                  <a:lnTo>
                    <a:pt x="0" y="30"/>
                  </a:lnTo>
                  <a:lnTo>
                    <a:pt x="8" y="35"/>
                  </a:lnTo>
                  <a:lnTo>
                    <a:pt x="18" y="36"/>
                  </a:lnTo>
                  <a:lnTo>
                    <a:pt x="0" y="30"/>
                  </a:lnTo>
                </a:path>
              </a:pathLst>
            </a:custGeom>
            <a:solidFill>
              <a:srgbClr val="000000"/>
            </a:solidFill>
            <a:ln w="12700" cap="rnd">
              <a:noFill/>
              <a:round/>
              <a:headEnd/>
              <a:tailEnd/>
            </a:ln>
          </p:spPr>
          <p:txBody>
            <a:bodyPr/>
            <a:lstStyle/>
            <a:p>
              <a:endParaRPr lang="en-US"/>
            </a:p>
          </p:txBody>
        </p:sp>
        <p:sp>
          <p:nvSpPr>
            <p:cNvPr id="59764" name="Freeform 371"/>
            <p:cNvSpPr>
              <a:spLocks/>
            </p:cNvSpPr>
            <p:nvPr/>
          </p:nvSpPr>
          <p:spPr bwMode="auto">
            <a:xfrm>
              <a:off x="3674" y="2957"/>
              <a:ext cx="75" cy="31"/>
            </a:xfrm>
            <a:custGeom>
              <a:avLst/>
              <a:gdLst>
                <a:gd name="T0" fmla="*/ 11 w 75"/>
                <a:gd name="T1" fmla="*/ 1 h 31"/>
                <a:gd name="T2" fmla="*/ 13 w 75"/>
                <a:gd name="T3" fmla="*/ 21 h 31"/>
                <a:gd name="T4" fmla="*/ 24 w 75"/>
                <a:gd name="T5" fmla="*/ 30 h 31"/>
                <a:gd name="T6" fmla="*/ 74 w 75"/>
                <a:gd name="T7" fmla="*/ 9 h 31"/>
                <a:gd name="T8" fmla="*/ 63 w 75"/>
                <a:gd name="T9" fmla="*/ 0 h 31"/>
                <a:gd name="T10" fmla="*/ 65 w 75"/>
                <a:gd name="T11" fmla="*/ 20 h 31"/>
                <a:gd name="T12" fmla="*/ 11 w 75"/>
                <a:gd name="T13" fmla="*/ 1 h 31"/>
                <a:gd name="T14" fmla="*/ 0 w 75"/>
                <a:gd name="T15" fmla="*/ 13 h 31"/>
                <a:gd name="T16" fmla="*/ 13 w 75"/>
                <a:gd name="T17" fmla="*/ 21 h 31"/>
                <a:gd name="T18" fmla="*/ 11 w 75"/>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1"/>
                <a:gd name="T32" fmla="*/ 75 w 7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1">
                  <a:moveTo>
                    <a:pt x="11" y="1"/>
                  </a:moveTo>
                  <a:lnTo>
                    <a:pt x="13" y="21"/>
                  </a:lnTo>
                  <a:lnTo>
                    <a:pt x="24" y="30"/>
                  </a:lnTo>
                  <a:lnTo>
                    <a:pt x="74" y="9"/>
                  </a:lnTo>
                  <a:lnTo>
                    <a:pt x="63" y="0"/>
                  </a:lnTo>
                  <a:lnTo>
                    <a:pt x="65" y="20"/>
                  </a:lnTo>
                  <a:lnTo>
                    <a:pt x="11" y="1"/>
                  </a:lnTo>
                  <a:lnTo>
                    <a:pt x="0" y="13"/>
                  </a:lnTo>
                  <a:lnTo>
                    <a:pt x="13" y="21"/>
                  </a:lnTo>
                  <a:lnTo>
                    <a:pt x="11" y="1"/>
                  </a:lnTo>
                </a:path>
              </a:pathLst>
            </a:custGeom>
            <a:solidFill>
              <a:srgbClr val="000000"/>
            </a:solidFill>
            <a:ln w="12700" cap="rnd">
              <a:noFill/>
              <a:round/>
              <a:headEnd/>
              <a:tailEnd/>
            </a:ln>
          </p:spPr>
          <p:txBody>
            <a:bodyPr/>
            <a:lstStyle/>
            <a:p>
              <a:endParaRPr lang="en-US"/>
            </a:p>
          </p:txBody>
        </p:sp>
        <p:sp>
          <p:nvSpPr>
            <p:cNvPr id="59765" name="Freeform 372"/>
            <p:cNvSpPr>
              <a:spLocks/>
            </p:cNvSpPr>
            <p:nvPr/>
          </p:nvSpPr>
          <p:spPr bwMode="auto">
            <a:xfrm>
              <a:off x="1292" y="1846"/>
              <a:ext cx="675" cy="392"/>
            </a:xfrm>
            <a:custGeom>
              <a:avLst/>
              <a:gdLst>
                <a:gd name="T0" fmla="*/ 167 w 675"/>
                <a:gd name="T1" fmla="*/ 159 h 392"/>
                <a:gd name="T2" fmla="*/ 206 w 675"/>
                <a:gd name="T3" fmla="*/ 146 h 392"/>
                <a:gd name="T4" fmla="*/ 244 w 675"/>
                <a:gd name="T5" fmla="*/ 143 h 392"/>
                <a:gd name="T6" fmla="*/ 280 w 675"/>
                <a:gd name="T7" fmla="*/ 154 h 392"/>
                <a:gd name="T8" fmla="*/ 304 w 675"/>
                <a:gd name="T9" fmla="*/ 172 h 392"/>
                <a:gd name="T10" fmla="*/ 311 w 675"/>
                <a:gd name="T11" fmla="*/ 190 h 392"/>
                <a:gd name="T12" fmla="*/ 306 w 675"/>
                <a:gd name="T13" fmla="*/ 211 h 392"/>
                <a:gd name="T14" fmla="*/ 293 w 675"/>
                <a:gd name="T15" fmla="*/ 229 h 392"/>
                <a:gd name="T16" fmla="*/ 378 w 675"/>
                <a:gd name="T17" fmla="*/ 250 h 392"/>
                <a:gd name="T18" fmla="*/ 394 w 675"/>
                <a:gd name="T19" fmla="*/ 251 h 392"/>
                <a:gd name="T20" fmla="*/ 406 w 675"/>
                <a:gd name="T21" fmla="*/ 248 h 392"/>
                <a:gd name="T22" fmla="*/ 427 w 675"/>
                <a:gd name="T23" fmla="*/ 240 h 392"/>
                <a:gd name="T24" fmla="*/ 198 w 675"/>
                <a:gd name="T25" fmla="*/ 282 h 392"/>
                <a:gd name="T26" fmla="*/ 247 w 675"/>
                <a:gd name="T27" fmla="*/ 320 h 392"/>
                <a:gd name="T28" fmla="*/ 257 w 675"/>
                <a:gd name="T29" fmla="*/ 321 h 392"/>
                <a:gd name="T30" fmla="*/ 270 w 675"/>
                <a:gd name="T31" fmla="*/ 316 h 392"/>
                <a:gd name="T32" fmla="*/ 162 w 675"/>
                <a:gd name="T33" fmla="*/ 370 h 392"/>
                <a:gd name="T34" fmla="*/ 183 w 675"/>
                <a:gd name="T35" fmla="*/ 359 h 392"/>
                <a:gd name="T36" fmla="*/ 185 w 675"/>
                <a:gd name="T37" fmla="*/ 352 h 392"/>
                <a:gd name="T38" fmla="*/ 178 w 675"/>
                <a:gd name="T39" fmla="*/ 344 h 392"/>
                <a:gd name="T40" fmla="*/ 64 w 675"/>
                <a:gd name="T41" fmla="*/ 253 h 392"/>
                <a:gd name="T42" fmla="*/ 51 w 675"/>
                <a:gd name="T43" fmla="*/ 253 h 392"/>
                <a:gd name="T44" fmla="*/ 39 w 675"/>
                <a:gd name="T45" fmla="*/ 258 h 392"/>
                <a:gd name="T46" fmla="*/ 172 w 675"/>
                <a:gd name="T47" fmla="*/ 261 h 392"/>
                <a:gd name="T48" fmla="*/ 234 w 675"/>
                <a:gd name="T49" fmla="*/ 230 h 392"/>
                <a:gd name="T50" fmla="*/ 244 w 675"/>
                <a:gd name="T51" fmla="*/ 214 h 392"/>
                <a:gd name="T52" fmla="*/ 239 w 675"/>
                <a:gd name="T53" fmla="*/ 200 h 392"/>
                <a:gd name="T54" fmla="*/ 221 w 675"/>
                <a:gd name="T55" fmla="*/ 190 h 392"/>
                <a:gd name="T56" fmla="*/ 201 w 675"/>
                <a:gd name="T57" fmla="*/ 188 h 392"/>
                <a:gd name="T58" fmla="*/ 172 w 675"/>
                <a:gd name="T59" fmla="*/ 198 h 392"/>
                <a:gd name="T60" fmla="*/ 473 w 675"/>
                <a:gd name="T61" fmla="*/ 0 h 392"/>
                <a:gd name="T62" fmla="*/ 520 w 675"/>
                <a:gd name="T63" fmla="*/ 50 h 392"/>
                <a:gd name="T64" fmla="*/ 478 w 675"/>
                <a:gd name="T65" fmla="*/ 49 h 392"/>
                <a:gd name="T66" fmla="*/ 445 w 675"/>
                <a:gd name="T67" fmla="*/ 57 h 392"/>
                <a:gd name="T68" fmla="*/ 437 w 675"/>
                <a:gd name="T69" fmla="*/ 122 h 392"/>
                <a:gd name="T70" fmla="*/ 466 w 675"/>
                <a:gd name="T71" fmla="*/ 105 h 392"/>
                <a:gd name="T72" fmla="*/ 473 w 675"/>
                <a:gd name="T73" fmla="*/ 97 h 392"/>
                <a:gd name="T74" fmla="*/ 466 w 675"/>
                <a:gd name="T75" fmla="*/ 88 h 392"/>
                <a:gd name="T76" fmla="*/ 563 w 675"/>
                <a:gd name="T77" fmla="*/ 125 h 392"/>
                <a:gd name="T78" fmla="*/ 520 w 675"/>
                <a:gd name="T79" fmla="*/ 130 h 392"/>
                <a:gd name="T80" fmla="*/ 504 w 675"/>
                <a:gd name="T81" fmla="*/ 125 h 392"/>
                <a:gd name="T82" fmla="*/ 489 w 675"/>
                <a:gd name="T83" fmla="*/ 130 h 392"/>
                <a:gd name="T84" fmla="*/ 507 w 675"/>
                <a:gd name="T85" fmla="*/ 177 h 392"/>
                <a:gd name="T86" fmla="*/ 517 w 675"/>
                <a:gd name="T87" fmla="*/ 183 h 392"/>
                <a:gd name="T88" fmla="*/ 527 w 675"/>
                <a:gd name="T89" fmla="*/ 180 h 392"/>
                <a:gd name="T90" fmla="*/ 566 w 675"/>
                <a:gd name="T91" fmla="*/ 161 h 392"/>
                <a:gd name="T92" fmla="*/ 592 w 675"/>
                <a:gd name="T93" fmla="*/ 141 h 392"/>
                <a:gd name="T94" fmla="*/ 599 w 675"/>
                <a:gd name="T95" fmla="*/ 127 h 392"/>
                <a:gd name="T96" fmla="*/ 602 w 675"/>
                <a:gd name="T97" fmla="*/ 112 h 392"/>
                <a:gd name="T98" fmla="*/ 599 w 675"/>
                <a:gd name="T99" fmla="*/ 96 h 392"/>
                <a:gd name="T100" fmla="*/ 635 w 675"/>
                <a:gd name="T101" fmla="*/ 75 h 392"/>
                <a:gd name="T102" fmla="*/ 440 w 675"/>
                <a:gd name="T103" fmla="*/ 230 h 392"/>
                <a:gd name="T104" fmla="*/ 455 w 675"/>
                <a:gd name="T105" fmla="*/ 222 h 392"/>
                <a:gd name="T106" fmla="*/ 455 w 675"/>
                <a:gd name="T107" fmla="*/ 214 h 392"/>
                <a:gd name="T108" fmla="*/ 342 w 675"/>
                <a:gd name="T109" fmla="*/ 123 h 392"/>
                <a:gd name="T110" fmla="*/ 327 w 675"/>
                <a:gd name="T111" fmla="*/ 117 h 392"/>
                <a:gd name="T112" fmla="*/ 319 w 675"/>
                <a:gd name="T113" fmla="*/ 115 h 392"/>
                <a:gd name="T114" fmla="*/ 306 w 675"/>
                <a:gd name="T115" fmla="*/ 122 h 3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5"/>
                <a:gd name="T175" fmla="*/ 0 h 392"/>
                <a:gd name="T176" fmla="*/ 675 w 675"/>
                <a:gd name="T177" fmla="*/ 392 h 3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5" h="392">
                  <a:moveTo>
                    <a:pt x="0" y="240"/>
                  </a:moveTo>
                  <a:lnTo>
                    <a:pt x="149" y="165"/>
                  </a:lnTo>
                  <a:lnTo>
                    <a:pt x="157" y="162"/>
                  </a:lnTo>
                  <a:lnTo>
                    <a:pt x="167" y="159"/>
                  </a:lnTo>
                  <a:lnTo>
                    <a:pt x="175" y="156"/>
                  </a:lnTo>
                  <a:lnTo>
                    <a:pt x="185" y="153"/>
                  </a:lnTo>
                  <a:lnTo>
                    <a:pt x="196" y="149"/>
                  </a:lnTo>
                  <a:lnTo>
                    <a:pt x="206" y="146"/>
                  </a:lnTo>
                  <a:lnTo>
                    <a:pt x="214" y="144"/>
                  </a:lnTo>
                  <a:lnTo>
                    <a:pt x="224" y="143"/>
                  </a:lnTo>
                  <a:lnTo>
                    <a:pt x="234" y="143"/>
                  </a:lnTo>
                  <a:lnTo>
                    <a:pt x="244" y="143"/>
                  </a:lnTo>
                  <a:lnTo>
                    <a:pt x="255" y="146"/>
                  </a:lnTo>
                  <a:lnTo>
                    <a:pt x="265" y="148"/>
                  </a:lnTo>
                  <a:lnTo>
                    <a:pt x="273" y="149"/>
                  </a:lnTo>
                  <a:lnTo>
                    <a:pt x="280" y="154"/>
                  </a:lnTo>
                  <a:lnTo>
                    <a:pt x="288" y="157"/>
                  </a:lnTo>
                  <a:lnTo>
                    <a:pt x="296" y="162"/>
                  </a:lnTo>
                  <a:lnTo>
                    <a:pt x="298" y="167"/>
                  </a:lnTo>
                  <a:lnTo>
                    <a:pt x="304" y="172"/>
                  </a:lnTo>
                  <a:lnTo>
                    <a:pt x="306" y="175"/>
                  </a:lnTo>
                  <a:lnTo>
                    <a:pt x="309" y="180"/>
                  </a:lnTo>
                  <a:lnTo>
                    <a:pt x="311" y="185"/>
                  </a:lnTo>
                  <a:lnTo>
                    <a:pt x="311" y="190"/>
                  </a:lnTo>
                  <a:lnTo>
                    <a:pt x="311" y="195"/>
                  </a:lnTo>
                  <a:lnTo>
                    <a:pt x="309" y="200"/>
                  </a:lnTo>
                  <a:lnTo>
                    <a:pt x="309" y="206"/>
                  </a:lnTo>
                  <a:lnTo>
                    <a:pt x="306" y="211"/>
                  </a:lnTo>
                  <a:lnTo>
                    <a:pt x="304" y="216"/>
                  </a:lnTo>
                  <a:lnTo>
                    <a:pt x="298" y="221"/>
                  </a:lnTo>
                  <a:lnTo>
                    <a:pt x="296" y="224"/>
                  </a:lnTo>
                  <a:lnTo>
                    <a:pt x="293" y="229"/>
                  </a:lnTo>
                  <a:lnTo>
                    <a:pt x="288" y="234"/>
                  </a:lnTo>
                  <a:lnTo>
                    <a:pt x="283" y="237"/>
                  </a:lnTo>
                  <a:lnTo>
                    <a:pt x="373" y="248"/>
                  </a:lnTo>
                  <a:lnTo>
                    <a:pt x="378" y="250"/>
                  </a:lnTo>
                  <a:lnTo>
                    <a:pt x="383" y="251"/>
                  </a:lnTo>
                  <a:lnTo>
                    <a:pt x="386" y="251"/>
                  </a:lnTo>
                  <a:lnTo>
                    <a:pt x="391" y="251"/>
                  </a:lnTo>
                  <a:lnTo>
                    <a:pt x="394" y="251"/>
                  </a:lnTo>
                  <a:lnTo>
                    <a:pt x="396" y="251"/>
                  </a:lnTo>
                  <a:lnTo>
                    <a:pt x="401" y="251"/>
                  </a:lnTo>
                  <a:lnTo>
                    <a:pt x="404" y="250"/>
                  </a:lnTo>
                  <a:lnTo>
                    <a:pt x="406" y="248"/>
                  </a:lnTo>
                  <a:lnTo>
                    <a:pt x="412" y="248"/>
                  </a:lnTo>
                  <a:lnTo>
                    <a:pt x="414" y="247"/>
                  </a:lnTo>
                  <a:lnTo>
                    <a:pt x="417" y="245"/>
                  </a:lnTo>
                  <a:lnTo>
                    <a:pt x="427" y="240"/>
                  </a:lnTo>
                  <a:lnTo>
                    <a:pt x="453" y="261"/>
                  </a:lnTo>
                  <a:lnTo>
                    <a:pt x="376" y="299"/>
                  </a:lnTo>
                  <a:lnTo>
                    <a:pt x="219" y="273"/>
                  </a:lnTo>
                  <a:lnTo>
                    <a:pt x="198" y="282"/>
                  </a:lnTo>
                  <a:lnTo>
                    <a:pt x="237" y="312"/>
                  </a:lnTo>
                  <a:lnTo>
                    <a:pt x="239" y="315"/>
                  </a:lnTo>
                  <a:lnTo>
                    <a:pt x="244" y="318"/>
                  </a:lnTo>
                  <a:lnTo>
                    <a:pt x="247" y="320"/>
                  </a:lnTo>
                  <a:lnTo>
                    <a:pt x="250" y="321"/>
                  </a:lnTo>
                  <a:lnTo>
                    <a:pt x="252" y="321"/>
                  </a:lnTo>
                  <a:lnTo>
                    <a:pt x="255" y="321"/>
                  </a:lnTo>
                  <a:lnTo>
                    <a:pt x="257" y="321"/>
                  </a:lnTo>
                  <a:lnTo>
                    <a:pt x="260" y="321"/>
                  </a:lnTo>
                  <a:lnTo>
                    <a:pt x="262" y="320"/>
                  </a:lnTo>
                  <a:lnTo>
                    <a:pt x="268" y="320"/>
                  </a:lnTo>
                  <a:lnTo>
                    <a:pt x="270" y="316"/>
                  </a:lnTo>
                  <a:lnTo>
                    <a:pt x="283" y="310"/>
                  </a:lnTo>
                  <a:lnTo>
                    <a:pt x="309" y="333"/>
                  </a:lnTo>
                  <a:lnTo>
                    <a:pt x="188" y="391"/>
                  </a:lnTo>
                  <a:lnTo>
                    <a:pt x="162" y="370"/>
                  </a:lnTo>
                  <a:lnTo>
                    <a:pt x="172" y="365"/>
                  </a:lnTo>
                  <a:lnTo>
                    <a:pt x="178" y="363"/>
                  </a:lnTo>
                  <a:lnTo>
                    <a:pt x="180" y="360"/>
                  </a:lnTo>
                  <a:lnTo>
                    <a:pt x="183" y="359"/>
                  </a:lnTo>
                  <a:lnTo>
                    <a:pt x="185" y="357"/>
                  </a:lnTo>
                  <a:lnTo>
                    <a:pt x="185" y="355"/>
                  </a:lnTo>
                  <a:lnTo>
                    <a:pt x="185" y="354"/>
                  </a:lnTo>
                  <a:lnTo>
                    <a:pt x="185" y="352"/>
                  </a:lnTo>
                  <a:lnTo>
                    <a:pt x="185" y="350"/>
                  </a:lnTo>
                  <a:lnTo>
                    <a:pt x="183" y="349"/>
                  </a:lnTo>
                  <a:lnTo>
                    <a:pt x="180" y="346"/>
                  </a:lnTo>
                  <a:lnTo>
                    <a:pt x="178" y="344"/>
                  </a:lnTo>
                  <a:lnTo>
                    <a:pt x="72" y="258"/>
                  </a:lnTo>
                  <a:lnTo>
                    <a:pt x="69" y="256"/>
                  </a:lnTo>
                  <a:lnTo>
                    <a:pt x="64" y="255"/>
                  </a:lnTo>
                  <a:lnTo>
                    <a:pt x="64" y="253"/>
                  </a:lnTo>
                  <a:lnTo>
                    <a:pt x="62" y="253"/>
                  </a:lnTo>
                  <a:lnTo>
                    <a:pt x="59" y="251"/>
                  </a:lnTo>
                  <a:lnTo>
                    <a:pt x="54" y="251"/>
                  </a:lnTo>
                  <a:lnTo>
                    <a:pt x="51" y="253"/>
                  </a:lnTo>
                  <a:lnTo>
                    <a:pt x="49" y="253"/>
                  </a:lnTo>
                  <a:lnTo>
                    <a:pt x="44" y="255"/>
                  </a:lnTo>
                  <a:lnTo>
                    <a:pt x="41" y="255"/>
                  </a:lnTo>
                  <a:lnTo>
                    <a:pt x="39" y="258"/>
                  </a:lnTo>
                  <a:lnTo>
                    <a:pt x="28" y="263"/>
                  </a:lnTo>
                  <a:lnTo>
                    <a:pt x="0" y="240"/>
                  </a:lnTo>
                  <a:lnTo>
                    <a:pt x="123" y="222"/>
                  </a:lnTo>
                  <a:lnTo>
                    <a:pt x="172" y="261"/>
                  </a:lnTo>
                  <a:lnTo>
                    <a:pt x="208" y="243"/>
                  </a:lnTo>
                  <a:lnTo>
                    <a:pt x="219" y="238"/>
                  </a:lnTo>
                  <a:lnTo>
                    <a:pt x="226" y="234"/>
                  </a:lnTo>
                  <a:lnTo>
                    <a:pt x="234" y="230"/>
                  </a:lnTo>
                  <a:lnTo>
                    <a:pt x="237" y="226"/>
                  </a:lnTo>
                  <a:lnTo>
                    <a:pt x="239" y="222"/>
                  </a:lnTo>
                  <a:lnTo>
                    <a:pt x="244" y="217"/>
                  </a:lnTo>
                  <a:lnTo>
                    <a:pt x="244" y="214"/>
                  </a:lnTo>
                  <a:lnTo>
                    <a:pt x="244" y="211"/>
                  </a:lnTo>
                  <a:lnTo>
                    <a:pt x="244" y="206"/>
                  </a:lnTo>
                  <a:lnTo>
                    <a:pt x="242" y="203"/>
                  </a:lnTo>
                  <a:lnTo>
                    <a:pt x="239" y="200"/>
                  </a:lnTo>
                  <a:lnTo>
                    <a:pt x="234" y="196"/>
                  </a:lnTo>
                  <a:lnTo>
                    <a:pt x="232" y="193"/>
                  </a:lnTo>
                  <a:lnTo>
                    <a:pt x="226" y="191"/>
                  </a:lnTo>
                  <a:lnTo>
                    <a:pt x="221" y="190"/>
                  </a:lnTo>
                  <a:lnTo>
                    <a:pt x="219" y="188"/>
                  </a:lnTo>
                  <a:lnTo>
                    <a:pt x="211" y="187"/>
                  </a:lnTo>
                  <a:lnTo>
                    <a:pt x="208" y="187"/>
                  </a:lnTo>
                  <a:lnTo>
                    <a:pt x="201" y="188"/>
                  </a:lnTo>
                  <a:lnTo>
                    <a:pt x="196" y="190"/>
                  </a:lnTo>
                  <a:lnTo>
                    <a:pt x="188" y="191"/>
                  </a:lnTo>
                  <a:lnTo>
                    <a:pt x="180" y="193"/>
                  </a:lnTo>
                  <a:lnTo>
                    <a:pt x="172" y="198"/>
                  </a:lnTo>
                  <a:lnTo>
                    <a:pt x="162" y="203"/>
                  </a:lnTo>
                  <a:lnTo>
                    <a:pt x="123" y="222"/>
                  </a:lnTo>
                  <a:lnTo>
                    <a:pt x="268" y="105"/>
                  </a:lnTo>
                  <a:lnTo>
                    <a:pt x="473" y="0"/>
                  </a:lnTo>
                  <a:lnTo>
                    <a:pt x="563" y="34"/>
                  </a:lnTo>
                  <a:lnTo>
                    <a:pt x="540" y="57"/>
                  </a:lnTo>
                  <a:lnTo>
                    <a:pt x="530" y="54"/>
                  </a:lnTo>
                  <a:lnTo>
                    <a:pt x="520" y="50"/>
                  </a:lnTo>
                  <a:lnTo>
                    <a:pt x="509" y="49"/>
                  </a:lnTo>
                  <a:lnTo>
                    <a:pt x="499" y="49"/>
                  </a:lnTo>
                  <a:lnTo>
                    <a:pt x="489" y="49"/>
                  </a:lnTo>
                  <a:lnTo>
                    <a:pt x="478" y="49"/>
                  </a:lnTo>
                  <a:lnTo>
                    <a:pt x="471" y="49"/>
                  </a:lnTo>
                  <a:lnTo>
                    <a:pt x="460" y="50"/>
                  </a:lnTo>
                  <a:lnTo>
                    <a:pt x="453" y="54"/>
                  </a:lnTo>
                  <a:lnTo>
                    <a:pt x="445" y="57"/>
                  </a:lnTo>
                  <a:lnTo>
                    <a:pt x="435" y="60"/>
                  </a:lnTo>
                  <a:lnTo>
                    <a:pt x="427" y="65"/>
                  </a:lnTo>
                  <a:lnTo>
                    <a:pt x="388" y="84"/>
                  </a:lnTo>
                  <a:lnTo>
                    <a:pt x="437" y="122"/>
                  </a:lnTo>
                  <a:lnTo>
                    <a:pt x="450" y="115"/>
                  </a:lnTo>
                  <a:lnTo>
                    <a:pt x="458" y="112"/>
                  </a:lnTo>
                  <a:lnTo>
                    <a:pt x="463" y="107"/>
                  </a:lnTo>
                  <a:lnTo>
                    <a:pt x="466" y="105"/>
                  </a:lnTo>
                  <a:lnTo>
                    <a:pt x="471" y="104"/>
                  </a:lnTo>
                  <a:lnTo>
                    <a:pt x="471" y="101"/>
                  </a:lnTo>
                  <a:lnTo>
                    <a:pt x="471" y="99"/>
                  </a:lnTo>
                  <a:lnTo>
                    <a:pt x="473" y="97"/>
                  </a:lnTo>
                  <a:lnTo>
                    <a:pt x="473" y="96"/>
                  </a:lnTo>
                  <a:lnTo>
                    <a:pt x="471" y="94"/>
                  </a:lnTo>
                  <a:lnTo>
                    <a:pt x="471" y="91"/>
                  </a:lnTo>
                  <a:lnTo>
                    <a:pt x="466" y="88"/>
                  </a:lnTo>
                  <a:lnTo>
                    <a:pt x="460" y="84"/>
                  </a:lnTo>
                  <a:lnTo>
                    <a:pt x="453" y="79"/>
                  </a:lnTo>
                  <a:lnTo>
                    <a:pt x="484" y="63"/>
                  </a:lnTo>
                  <a:lnTo>
                    <a:pt x="563" y="125"/>
                  </a:lnTo>
                  <a:lnTo>
                    <a:pt x="533" y="141"/>
                  </a:lnTo>
                  <a:lnTo>
                    <a:pt x="527" y="135"/>
                  </a:lnTo>
                  <a:lnTo>
                    <a:pt x="522" y="131"/>
                  </a:lnTo>
                  <a:lnTo>
                    <a:pt x="520" y="130"/>
                  </a:lnTo>
                  <a:lnTo>
                    <a:pt x="515" y="128"/>
                  </a:lnTo>
                  <a:lnTo>
                    <a:pt x="512" y="127"/>
                  </a:lnTo>
                  <a:lnTo>
                    <a:pt x="509" y="125"/>
                  </a:lnTo>
                  <a:lnTo>
                    <a:pt x="504" y="125"/>
                  </a:lnTo>
                  <a:lnTo>
                    <a:pt x="502" y="125"/>
                  </a:lnTo>
                  <a:lnTo>
                    <a:pt x="499" y="127"/>
                  </a:lnTo>
                  <a:lnTo>
                    <a:pt x="494" y="128"/>
                  </a:lnTo>
                  <a:lnTo>
                    <a:pt x="489" y="130"/>
                  </a:lnTo>
                  <a:lnTo>
                    <a:pt x="484" y="133"/>
                  </a:lnTo>
                  <a:lnTo>
                    <a:pt x="476" y="136"/>
                  </a:lnTo>
                  <a:lnTo>
                    <a:pt x="463" y="143"/>
                  </a:lnTo>
                  <a:lnTo>
                    <a:pt x="507" y="177"/>
                  </a:lnTo>
                  <a:lnTo>
                    <a:pt x="512" y="180"/>
                  </a:lnTo>
                  <a:lnTo>
                    <a:pt x="515" y="180"/>
                  </a:lnTo>
                  <a:lnTo>
                    <a:pt x="515" y="183"/>
                  </a:lnTo>
                  <a:lnTo>
                    <a:pt x="517" y="183"/>
                  </a:lnTo>
                  <a:lnTo>
                    <a:pt x="520" y="183"/>
                  </a:lnTo>
                  <a:lnTo>
                    <a:pt x="522" y="183"/>
                  </a:lnTo>
                  <a:lnTo>
                    <a:pt x="525" y="183"/>
                  </a:lnTo>
                  <a:lnTo>
                    <a:pt x="527" y="180"/>
                  </a:lnTo>
                  <a:lnTo>
                    <a:pt x="530" y="180"/>
                  </a:lnTo>
                  <a:lnTo>
                    <a:pt x="535" y="177"/>
                  </a:lnTo>
                  <a:lnTo>
                    <a:pt x="556" y="167"/>
                  </a:lnTo>
                  <a:lnTo>
                    <a:pt x="566" y="161"/>
                  </a:lnTo>
                  <a:lnTo>
                    <a:pt x="576" y="154"/>
                  </a:lnTo>
                  <a:lnTo>
                    <a:pt x="584" y="149"/>
                  </a:lnTo>
                  <a:lnTo>
                    <a:pt x="589" y="143"/>
                  </a:lnTo>
                  <a:lnTo>
                    <a:pt x="592" y="141"/>
                  </a:lnTo>
                  <a:lnTo>
                    <a:pt x="594" y="136"/>
                  </a:lnTo>
                  <a:lnTo>
                    <a:pt x="597" y="133"/>
                  </a:lnTo>
                  <a:lnTo>
                    <a:pt x="599" y="130"/>
                  </a:lnTo>
                  <a:lnTo>
                    <a:pt x="599" y="127"/>
                  </a:lnTo>
                  <a:lnTo>
                    <a:pt x="599" y="123"/>
                  </a:lnTo>
                  <a:lnTo>
                    <a:pt x="602" y="118"/>
                  </a:lnTo>
                  <a:lnTo>
                    <a:pt x="602" y="115"/>
                  </a:lnTo>
                  <a:lnTo>
                    <a:pt x="602" y="112"/>
                  </a:lnTo>
                  <a:lnTo>
                    <a:pt x="602" y="107"/>
                  </a:lnTo>
                  <a:lnTo>
                    <a:pt x="599" y="104"/>
                  </a:lnTo>
                  <a:lnTo>
                    <a:pt x="599" y="99"/>
                  </a:lnTo>
                  <a:lnTo>
                    <a:pt x="599" y="96"/>
                  </a:lnTo>
                  <a:lnTo>
                    <a:pt x="597" y="92"/>
                  </a:lnTo>
                  <a:lnTo>
                    <a:pt x="597" y="88"/>
                  </a:lnTo>
                  <a:lnTo>
                    <a:pt x="594" y="84"/>
                  </a:lnTo>
                  <a:lnTo>
                    <a:pt x="635" y="75"/>
                  </a:lnTo>
                  <a:lnTo>
                    <a:pt x="674" y="146"/>
                  </a:lnTo>
                  <a:lnTo>
                    <a:pt x="460" y="255"/>
                  </a:lnTo>
                  <a:lnTo>
                    <a:pt x="435" y="235"/>
                  </a:lnTo>
                  <a:lnTo>
                    <a:pt x="440" y="230"/>
                  </a:lnTo>
                  <a:lnTo>
                    <a:pt x="445" y="229"/>
                  </a:lnTo>
                  <a:lnTo>
                    <a:pt x="450" y="227"/>
                  </a:lnTo>
                  <a:lnTo>
                    <a:pt x="453" y="224"/>
                  </a:lnTo>
                  <a:lnTo>
                    <a:pt x="455" y="222"/>
                  </a:lnTo>
                  <a:lnTo>
                    <a:pt x="455" y="221"/>
                  </a:lnTo>
                  <a:lnTo>
                    <a:pt x="455" y="217"/>
                  </a:lnTo>
                  <a:lnTo>
                    <a:pt x="455" y="216"/>
                  </a:lnTo>
                  <a:lnTo>
                    <a:pt x="455" y="214"/>
                  </a:lnTo>
                  <a:lnTo>
                    <a:pt x="453" y="211"/>
                  </a:lnTo>
                  <a:lnTo>
                    <a:pt x="450" y="209"/>
                  </a:lnTo>
                  <a:lnTo>
                    <a:pt x="445" y="206"/>
                  </a:lnTo>
                  <a:lnTo>
                    <a:pt x="342" y="123"/>
                  </a:lnTo>
                  <a:lnTo>
                    <a:pt x="337" y="122"/>
                  </a:lnTo>
                  <a:lnTo>
                    <a:pt x="334" y="118"/>
                  </a:lnTo>
                  <a:lnTo>
                    <a:pt x="332" y="117"/>
                  </a:lnTo>
                  <a:lnTo>
                    <a:pt x="327" y="117"/>
                  </a:lnTo>
                  <a:lnTo>
                    <a:pt x="327" y="115"/>
                  </a:lnTo>
                  <a:lnTo>
                    <a:pt x="324" y="115"/>
                  </a:lnTo>
                  <a:lnTo>
                    <a:pt x="322" y="115"/>
                  </a:lnTo>
                  <a:lnTo>
                    <a:pt x="319" y="115"/>
                  </a:lnTo>
                  <a:lnTo>
                    <a:pt x="316" y="117"/>
                  </a:lnTo>
                  <a:lnTo>
                    <a:pt x="314" y="117"/>
                  </a:lnTo>
                  <a:lnTo>
                    <a:pt x="309" y="118"/>
                  </a:lnTo>
                  <a:lnTo>
                    <a:pt x="306" y="122"/>
                  </a:lnTo>
                  <a:lnTo>
                    <a:pt x="296" y="127"/>
                  </a:lnTo>
                  <a:lnTo>
                    <a:pt x="268" y="105"/>
                  </a:lnTo>
                  <a:lnTo>
                    <a:pt x="0" y="240"/>
                  </a:lnTo>
                </a:path>
              </a:pathLst>
            </a:custGeom>
            <a:solidFill>
              <a:srgbClr val="000000"/>
            </a:solidFill>
            <a:ln w="12700" cap="rnd">
              <a:noFill/>
              <a:round/>
              <a:headEnd/>
              <a:tailEnd/>
            </a:ln>
          </p:spPr>
          <p:txBody>
            <a:bodyPr/>
            <a:lstStyle/>
            <a:p>
              <a:endParaRPr lang="en-US"/>
            </a:p>
          </p:txBody>
        </p:sp>
        <p:sp>
          <p:nvSpPr>
            <p:cNvPr id="59766" name="Freeform 373"/>
            <p:cNvSpPr>
              <a:spLocks/>
            </p:cNvSpPr>
            <p:nvPr/>
          </p:nvSpPr>
          <p:spPr bwMode="auto">
            <a:xfrm>
              <a:off x="1879" y="1713"/>
              <a:ext cx="315" cy="216"/>
            </a:xfrm>
            <a:custGeom>
              <a:avLst/>
              <a:gdLst>
                <a:gd name="T0" fmla="*/ 236 w 315"/>
                <a:gd name="T1" fmla="*/ 41 h 216"/>
                <a:gd name="T2" fmla="*/ 196 w 315"/>
                <a:gd name="T3" fmla="*/ 59 h 216"/>
                <a:gd name="T4" fmla="*/ 171 w 315"/>
                <a:gd name="T5" fmla="*/ 54 h 216"/>
                <a:gd name="T6" fmla="*/ 151 w 315"/>
                <a:gd name="T7" fmla="*/ 53 h 216"/>
                <a:gd name="T8" fmla="*/ 128 w 315"/>
                <a:gd name="T9" fmla="*/ 53 h 216"/>
                <a:gd name="T10" fmla="*/ 108 w 315"/>
                <a:gd name="T11" fmla="*/ 57 h 216"/>
                <a:gd name="T12" fmla="*/ 90 w 315"/>
                <a:gd name="T13" fmla="*/ 67 h 216"/>
                <a:gd name="T14" fmla="*/ 73 w 315"/>
                <a:gd name="T15" fmla="*/ 84 h 216"/>
                <a:gd name="T16" fmla="*/ 70 w 315"/>
                <a:gd name="T17" fmla="*/ 94 h 216"/>
                <a:gd name="T18" fmla="*/ 70 w 315"/>
                <a:gd name="T19" fmla="*/ 104 h 216"/>
                <a:gd name="T20" fmla="*/ 75 w 315"/>
                <a:gd name="T21" fmla="*/ 115 h 216"/>
                <a:gd name="T22" fmla="*/ 83 w 315"/>
                <a:gd name="T23" fmla="*/ 127 h 216"/>
                <a:gd name="T24" fmla="*/ 95 w 315"/>
                <a:gd name="T25" fmla="*/ 139 h 216"/>
                <a:gd name="T26" fmla="*/ 113 w 315"/>
                <a:gd name="T27" fmla="*/ 151 h 216"/>
                <a:gd name="T28" fmla="*/ 141 w 315"/>
                <a:gd name="T29" fmla="*/ 162 h 216"/>
                <a:gd name="T30" fmla="*/ 168 w 315"/>
                <a:gd name="T31" fmla="*/ 170 h 216"/>
                <a:gd name="T32" fmla="*/ 196 w 315"/>
                <a:gd name="T33" fmla="*/ 170 h 216"/>
                <a:gd name="T34" fmla="*/ 224 w 315"/>
                <a:gd name="T35" fmla="*/ 166 h 216"/>
                <a:gd name="T36" fmla="*/ 246 w 315"/>
                <a:gd name="T37" fmla="*/ 154 h 216"/>
                <a:gd name="T38" fmla="*/ 266 w 315"/>
                <a:gd name="T39" fmla="*/ 134 h 216"/>
                <a:gd name="T40" fmla="*/ 274 w 315"/>
                <a:gd name="T41" fmla="*/ 118 h 216"/>
                <a:gd name="T42" fmla="*/ 274 w 315"/>
                <a:gd name="T43" fmla="*/ 102 h 216"/>
                <a:gd name="T44" fmla="*/ 314 w 315"/>
                <a:gd name="T45" fmla="*/ 89 h 216"/>
                <a:gd name="T46" fmla="*/ 314 w 315"/>
                <a:gd name="T47" fmla="*/ 111 h 216"/>
                <a:gd name="T48" fmla="*/ 311 w 315"/>
                <a:gd name="T49" fmla="*/ 131 h 216"/>
                <a:gd name="T50" fmla="*/ 304 w 315"/>
                <a:gd name="T51" fmla="*/ 150 h 216"/>
                <a:gd name="T52" fmla="*/ 286 w 315"/>
                <a:gd name="T53" fmla="*/ 169 h 216"/>
                <a:gd name="T54" fmla="*/ 261 w 315"/>
                <a:gd name="T55" fmla="*/ 186 h 216"/>
                <a:gd name="T56" fmla="*/ 236 w 315"/>
                <a:gd name="T57" fmla="*/ 199 h 216"/>
                <a:gd name="T58" fmla="*/ 208 w 315"/>
                <a:gd name="T59" fmla="*/ 209 h 216"/>
                <a:gd name="T60" fmla="*/ 181 w 315"/>
                <a:gd name="T61" fmla="*/ 213 h 216"/>
                <a:gd name="T62" fmla="*/ 151 w 315"/>
                <a:gd name="T63" fmla="*/ 215 h 216"/>
                <a:gd name="T64" fmla="*/ 123 w 315"/>
                <a:gd name="T65" fmla="*/ 212 h 216"/>
                <a:gd name="T66" fmla="*/ 93 w 315"/>
                <a:gd name="T67" fmla="*/ 205 h 216"/>
                <a:gd name="T68" fmla="*/ 65 w 315"/>
                <a:gd name="T69" fmla="*/ 196 h 216"/>
                <a:gd name="T70" fmla="*/ 45 w 315"/>
                <a:gd name="T71" fmla="*/ 183 h 216"/>
                <a:gd name="T72" fmla="*/ 25 w 315"/>
                <a:gd name="T73" fmla="*/ 169 h 216"/>
                <a:gd name="T74" fmla="*/ 10 w 315"/>
                <a:gd name="T75" fmla="*/ 151 h 216"/>
                <a:gd name="T76" fmla="*/ 3 w 315"/>
                <a:gd name="T77" fmla="*/ 134 h 216"/>
                <a:gd name="T78" fmla="*/ 0 w 315"/>
                <a:gd name="T79" fmla="*/ 115 h 216"/>
                <a:gd name="T80" fmla="*/ 5 w 315"/>
                <a:gd name="T81" fmla="*/ 97 h 216"/>
                <a:gd name="T82" fmla="*/ 13 w 315"/>
                <a:gd name="T83" fmla="*/ 80 h 216"/>
                <a:gd name="T84" fmla="*/ 28 w 315"/>
                <a:gd name="T85" fmla="*/ 62 h 216"/>
                <a:gd name="T86" fmla="*/ 50 w 315"/>
                <a:gd name="T87" fmla="*/ 49 h 216"/>
                <a:gd name="T88" fmla="*/ 73 w 315"/>
                <a:gd name="T89" fmla="*/ 37 h 216"/>
                <a:gd name="T90" fmla="*/ 98 w 315"/>
                <a:gd name="T91" fmla="*/ 27 h 216"/>
                <a:gd name="T92" fmla="*/ 126 w 315"/>
                <a:gd name="T93" fmla="*/ 22 h 2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5"/>
                <a:gd name="T142" fmla="*/ 0 h 216"/>
                <a:gd name="T143" fmla="*/ 315 w 315"/>
                <a:gd name="T144" fmla="*/ 216 h 2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5" h="216">
                  <a:moveTo>
                    <a:pt x="121" y="13"/>
                  </a:moveTo>
                  <a:lnTo>
                    <a:pt x="146" y="0"/>
                  </a:lnTo>
                  <a:lnTo>
                    <a:pt x="236" y="41"/>
                  </a:lnTo>
                  <a:lnTo>
                    <a:pt x="214" y="62"/>
                  </a:lnTo>
                  <a:lnTo>
                    <a:pt x="203" y="61"/>
                  </a:lnTo>
                  <a:lnTo>
                    <a:pt x="196" y="59"/>
                  </a:lnTo>
                  <a:lnTo>
                    <a:pt x="186" y="56"/>
                  </a:lnTo>
                  <a:lnTo>
                    <a:pt x="178" y="54"/>
                  </a:lnTo>
                  <a:lnTo>
                    <a:pt x="171" y="54"/>
                  </a:lnTo>
                  <a:lnTo>
                    <a:pt x="163" y="53"/>
                  </a:lnTo>
                  <a:lnTo>
                    <a:pt x="156" y="53"/>
                  </a:lnTo>
                  <a:lnTo>
                    <a:pt x="151" y="53"/>
                  </a:lnTo>
                  <a:lnTo>
                    <a:pt x="143" y="53"/>
                  </a:lnTo>
                  <a:lnTo>
                    <a:pt x="133" y="53"/>
                  </a:lnTo>
                  <a:lnTo>
                    <a:pt x="128" y="53"/>
                  </a:lnTo>
                  <a:lnTo>
                    <a:pt x="121" y="54"/>
                  </a:lnTo>
                  <a:lnTo>
                    <a:pt x="113" y="56"/>
                  </a:lnTo>
                  <a:lnTo>
                    <a:pt x="108" y="57"/>
                  </a:lnTo>
                  <a:lnTo>
                    <a:pt x="103" y="61"/>
                  </a:lnTo>
                  <a:lnTo>
                    <a:pt x="98" y="62"/>
                  </a:lnTo>
                  <a:lnTo>
                    <a:pt x="90" y="67"/>
                  </a:lnTo>
                  <a:lnTo>
                    <a:pt x="83" y="72"/>
                  </a:lnTo>
                  <a:lnTo>
                    <a:pt x="78" y="78"/>
                  </a:lnTo>
                  <a:lnTo>
                    <a:pt x="73" y="84"/>
                  </a:lnTo>
                  <a:lnTo>
                    <a:pt x="73" y="86"/>
                  </a:lnTo>
                  <a:lnTo>
                    <a:pt x="70" y="91"/>
                  </a:lnTo>
                  <a:lnTo>
                    <a:pt x="70" y="94"/>
                  </a:lnTo>
                  <a:lnTo>
                    <a:pt x="70" y="97"/>
                  </a:lnTo>
                  <a:lnTo>
                    <a:pt x="70" y="100"/>
                  </a:lnTo>
                  <a:lnTo>
                    <a:pt x="70" y="104"/>
                  </a:lnTo>
                  <a:lnTo>
                    <a:pt x="73" y="108"/>
                  </a:lnTo>
                  <a:lnTo>
                    <a:pt x="73" y="111"/>
                  </a:lnTo>
                  <a:lnTo>
                    <a:pt x="75" y="115"/>
                  </a:lnTo>
                  <a:lnTo>
                    <a:pt x="78" y="119"/>
                  </a:lnTo>
                  <a:lnTo>
                    <a:pt x="80" y="123"/>
                  </a:lnTo>
                  <a:lnTo>
                    <a:pt x="83" y="127"/>
                  </a:lnTo>
                  <a:lnTo>
                    <a:pt x="85" y="131"/>
                  </a:lnTo>
                  <a:lnTo>
                    <a:pt x="90" y="134"/>
                  </a:lnTo>
                  <a:lnTo>
                    <a:pt x="95" y="139"/>
                  </a:lnTo>
                  <a:lnTo>
                    <a:pt x="100" y="142"/>
                  </a:lnTo>
                  <a:lnTo>
                    <a:pt x="108" y="147"/>
                  </a:lnTo>
                  <a:lnTo>
                    <a:pt x="113" y="151"/>
                  </a:lnTo>
                  <a:lnTo>
                    <a:pt x="123" y="156"/>
                  </a:lnTo>
                  <a:lnTo>
                    <a:pt x="131" y="159"/>
                  </a:lnTo>
                  <a:lnTo>
                    <a:pt x="141" y="162"/>
                  </a:lnTo>
                  <a:lnTo>
                    <a:pt x="151" y="166"/>
                  </a:lnTo>
                  <a:lnTo>
                    <a:pt x="158" y="169"/>
                  </a:lnTo>
                  <a:lnTo>
                    <a:pt x="168" y="170"/>
                  </a:lnTo>
                  <a:lnTo>
                    <a:pt x="178" y="170"/>
                  </a:lnTo>
                  <a:lnTo>
                    <a:pt x="188" y="172"/>
                  </a:lnTo>
                  <a:lnTo>
                    <a:pt x="196" y="170"/>
                  </a:lnTo>
                  <a:lnTo>
                    <a:pt x="206" y="170"/>
                  </a:lnTo>
                  <a:lnTo>
                    <a:pt x="214" y="169"/>
                  </a:lnTo>
                  <a:lnTo>
                    <a:pt x="224" y="166"/>
                  </a:lnTo>
                  <a:lnTo>
                    <a:pt x="231" y="164"/>
                  </a:lnTo>
                  <a:lnTo>
                    <a:pt x="239" y="159"/>
                  </a:lnTo>
                  <a:lnTo>
                    <a:pt x="246" y="154"/>
                  </a:lnTo>
                  <a:lnTo>
                    <a:pt x="256" y="148"/>
                  </a:lnTo>
                  <a:lnTo>
                    <a:pt x="261" y="140"/>
                  </a:lnTo>
                  <a:lnTo>
                    <a:pt x="266" y="134"/>
                  </a:lnTo>
                  <a:lnTo>
                    <a:pt x="269" y="127"/>
                  </a:lnTo>
                  <a:lnTo>
                    <a:pt x="271" y="123"/>
                  </a:lnTo>
                  <a:lnTo>
                    <a:pt x="274" y="118"/>
                  </a:lnTo>
                  <a:lnTo>
                    <a:pt x="274" y="111"/>
                  </a:lnTo>
                  <a:lnTo>
                    <a:pt x="274" y="107"/>
                  </a:lnTo>
                  <a:lnTo>
                    <a:pt x="274" y="102"/>
                  </a:lnTo>
                  <a:lnTo>
                    <a:pt x="274" y="96"/>
                  </a:lnTo>
                  <a:lnTo>
                    <a:pt x="274" y="91"/>
                  </a:lnTo>
                  <a:lnTo>
                    <a:pt x="314" y="89"/>
                  </a:lnTo>
                  <a:lnTo>
                    <a:pt x="314" y="97"/>
                  </a:lnTo>
                  <a:lnTo>
                    <a:pt x="314" y="104"/>
                  </a:lnTo>
                  <a:lnTo>
                    <a:pt x="314" y="111"/>
                  </a:lnTo>
                  <a:lnTo>
                    <a:pt x="314" y="119"/>
                  </a:lnTo>
                  <a:lnTo>
                    <a:pt x="314" y="126"/>
                  </a:lnTo>
                  <a:lnTo>
                    <a:pt x="311" y="131"/>
                  </a:lnTo>
                  <a:lnTo>
                    <a:pt x="309" y="135"/>
                  </a:lnTo>
                  <a:lnTo>
                    <a:pt x="309" y="142"/>
                  </a:lnTo>
                  <a:lnTo>
                    <a:pt x="304" y="150"/>
                  </a:lnTo>
                  <a:lnTo>
                    <a:pt x="299" y="156"/>
                  </a:lnTo>
                  <a:lnTo>
                    <a:pt x="291" y="162"/>
                  </a:lnTo>
                  <a:lnTo>
                    <a:pt x="286" y="169"/>
                  </a:lnTo>
                  <a:lnTo>
                    <a:pt x="279" y="175"/>
                  </a:lnTo>
                  <a:lnTo>
                    <a:pt x="271" y="180"/>
                  </a:lnTo>
                  <a:lnTo>
                    <a:pt x="261" y="186"/>
                  </a:lnTo>
                  <a:lnTo>
                    <a:pt x="254" y="191"/>
                  </a:lnTo>
                  <a:lnTo>
                    <a:pt x="244" y="196"/>
                  </a:lnTo>
                  <a:lnTo>
                    <a:pt x="236" y="199"/>
                  </a:lnTo>
                  <a:lnTo>
                    <a:pt x="226" y="202"/>
                  </a:lnTo>
                  <a:lnTo>
                    <a:pt x="219" y="205"/>
                  </a:lnTo>
                  <a:lnTo>
                    <a:pt x="208" y="209"/>
                  </a:lnTo>
                  <a:lnTo>
                    <a:pt x="198" y="210"/>
                  </a:lnTo>
                  <a:lnTo>
                    <a:pt x="191" y="212"/>
                  </a:lnTo>
                  <a:lnTo>
                    <a:pt x="181" y="213"/>
                  </a:lnTo>
                  <a:lnTo>
                    <a:pt x="171" y="213"/>
                  </a:lnTo>
                  <a:lnTo>
                    <a:pt x="161" y="215"/>
                  </a:lnTo>
                  <a:lnTo>
                    <a:pt x="151" y="215"/>
                  </a:lnTo>
                  <a:lnTo>
                    <a:pt x="141" y="215"/>
                  </a:lnTo>
                  <a:lnTo>
                    <a:pt x="131" y="213"/>
                  </a:lnTo>
                  <a:lnTo>
                    <a:pt x="123" y="212"/>
                  </a:lnTo>
                  <a:lnTo>
                    <a:pt x="113" y="210"/>
                  </a:lnTo>
                  <a:lnTo>
                    <a:pt x="103" y="209"/>
                  </a:lnTo>
                  <a:lnTo>
                    <a:pt x="93" y="205"/>
                  </a:lnTo>
                  <a:lnTo>
                    <a:pt x="83" y="202"/>
                  </a:lnTo>
                  <a:lnTo>
                    <a:pt x="75" y="201"/>
                  </a:lnTo>
                  <a:lnTo>
                    <a:pt x="65" y="196"/>
                  </a:lnTo>
                  <a:lnTo>
                    <a:pt x="60" y="193"/>
                  </a:lnTo>
                  <a:lnTo>
                    <a:pt x="53" y="188"/>
                  </a:lnTo>
                  <a:lnTo>
                    <a:pt x="45" y="183"/>
                  </a:lnTo>
                  <a:lnTo>
                    <a:pt x="38" y="180"/>
                  </a:lnTo>
                  <a:lnTo>
                    <a:pt x="30" y="174"/>
                  </a:lnTo>
                  <a:lnTo>
                    <a:pt x="25" y="169"/>
                  </a:lnTo>
                  <a:lnTo>
                    <a:pt x="18" y="162"/>
                  </a:lnTo>
                  <a:lnTo>
                    <a:pt x="15" y="158"/>
                  </a:lnTo>
                  <a:lnTo>
                    <a:pt x="10" y="151"/>
                  </a:lnTo>
                  <a:lnTo>
                    <a:pt x="8" y="145"/>
                  </a:lnTo>
                  <a:lnTo>
                    <a:pt x="5" y="140"/>
                  </a:lnTo>
                  <a:lnTo>
                    <a:pt x="3" y="134"/>
                  </a:lnTo>
                  <a:lnTo>
                    <a:pt x="3" y="127"/>
                  </a:lnTo>
                  <a:lnTo>
                    <a:pt x="3" y="121"/>
                  </a:lnTo>
                  <a:lnTo>
                    <a:pt x="0" y="115"/>
                  </a:lnTo>
                  <a:lnTo>
                    <a:pt x="3" y="108"/>
                  </a:lnTo>
                  <a:lnTo>
                    <a:pt x="3" y="102"/>
                  </a:lnTo>
                  <a:lnTo>
                    <a:pt x="5" y="97"/>
                  </a:lnTo>
                  <a:lnTo>
                    <a:pt x="8" y="91"/>
                  </a:lnTo>
                  <a:lnTo>
                    <a:pt x="10" y="84"/>
                  </a:lnTo>
                  <a:lnTo>
                    <a:pt x="13" y="80"/>
                  </a:lnTo>
                  <a:lnTo>
                    <a:pt x="18" y="73"/>
                  </a:lnTo>
                  <a:lnTo>
                    <a:pt x="23" y="68"/>
                  </a:lnTo>
                  <a:lnTo>
                    <a:pt x="28" y="62"/>
                  </a:lnTo>
                  <a:lnTo>
                    <a:pt x="35" y="59"/>
                  </a:lnTo>
                  <a:lnTo>
                    <a:pt x="43" y="54"/>
                  </a:lnTo>
                  <a:lnTo>
                    <a:pt x="50" y="49"/>
                  </a:lnTo>
                  <a:lnTo>
                    <a:pt x="55" y="45"/>
                  </a:lnTo>
                  <a:lnTo>
                    <a:pt x="65" y="40"/>
                  </a:lnTo>
                  <a:lnTo>
                    <a:pt x="73" y="37"/>
                  </a:lnTo>
                  <a:lnTo>
                    <a:pt x="80" y="32"/>
                  </a:lnTo>
                  <a:lnTo>
                    <a:pt x="90" y="30"/>
                  </a:lnTo>
                  <a:lnTo>
                    <a:pt x="98" y="27"/>
                  </a:lnTo>
                  <a:lnTo>
                    <a:pt x="108" y="25"/>
                  </a:lnTo>
                  <a:lnTo>
                    <a:pt x="118" y="24"/>
                  </a:lnTo>
                  <a:lnTo>
                    <a:pt x="126" y="22"/>
                  </a:lnTo>
                  <a:lnTo>
                    <a:pt x="121" y="13"/>
                  </a:lnTo>
                </a:path>
              </a:pathLst>
            </a:custGeom>
            <a:solidFill>
              <a:srgbClr val="000000"/>
            </a:solidFill>
            <a:ln w="12700" cap="rnd">
              <a:noFill/>
              <a:round/>
              <a:headEnd/>
              <a:tailEnd/>
            </a:ln>
          </p:spPr>
          <p:txBody>
            <a:bodyPr/>
            <a:lstStyle/>
            <a:p>
              <a:endParaRPr lang="en-US"/>
            </a:p>
          </p:txBody>
        </p:sp>
        <p:sp>
          <p:nvSpPr>
            <p:cNvPr id="59767" name="Freeform 374"/>
            <p:cNvSpPr>
              <a:spLocks/>
            </p:cNvSpPr>
            <p:nvPr/>
          </p:nvSpPr>
          <p:spPr bwMode="auto">
            <a:xfrm>
              <a:off x="2143" y="1590"/>
              <a:ext cx="320" cy="202"/>
            </a:xfrm>
            <a:custGeom>
              <a:avLst/>
              <a:gdLst>
                <a:gd name="T0" fmla="*/ 90 w 320"/>
                <a:gd name="T1" fmla="*/ 14 h 202"/>
                <a:gd name="T2" fmla="*/ 133 w 320"/>
                <a:gd name="T3" fmla="*/ 2 h 202"/>
                <a:gd name="T4" fmla="*/ 178 w 320"/>
                <a:gd name="T5" fmla="*/ 0 h 202"/>
                <a:gd name="T6" fmla="*/ 221 w 320"/>
                <a:gd name="T7" fmla="*/ 6 h 202"/>
                <a:gd name="T8" fmla="*/ 259 w 320"/>
                <a:gd name="T9" fmla="*/ 21 h 202"/>
                <a:gd name="T10" fmla="*/ 289 w 320"/>
                <a:gd name="T11" fmla="*/ 40 h 202"/>
                <a:gd name="T12" fmla="*/ 306 w 320"/>
                <a:gd name="T13" fmla="*/ 57 h 202"/>
                <a:gd name="T14" fmla="*/ 316 w 320"/>
                <a:gd name="T15" fmla="*/ 76 h 202"/>
                <a:gd name="T16" fmla="*/ 319 w 320"/>
                <a:gd name="T17" fmla="*/ 93 h 202"/>
                <a:gd name="T18" fmla="*/ 319 w 320"/>
                <a:gd name="T19" fmla="*/ 112 h 202"/>
                <a:gd name="T20" fmla="*/ 309 w 320"/>
                <a:gd name="T21" fmla="*/ 130 h 202"/>
                <a:gd name="T22" fmla="*/ 296 w 320"/>
                <a:gd name="T23" fmla="*/ 147 h 202"/>
                <a:gd name="T24" fmla="*/ 274 w 320"/>
                <a:gd name="T25" fmla="*/ 165 h 202"/>
                <a:gd name="T26" fmla="*/ 244 w 320"/>
                <a:gd name="T27" fmla="*/ 180 h 202"/>
                <a:gd name="T28" fmla="*/ 203 w 320"/>
                <a:gd name="T29" fmla="*/ 195 h 202"/>
                <a:gd name="T30" fmla="*/ 163 w 320"/>
                <a:gd name="T31" fmla="*/ 201 h 202"/>
                <a:gd name="T32" fmla="*/ 118 w 320"/>
                <a:gd name="T33" fmla="*/ 199 h 202"/>
                <a:gd name="T34" fmla="*/ 73 w 320"/>
                <a:gd name="T35" fmla="*/ 187 h 202"/>
                <a:gd name="T36" fmla="*/ 38 w 320"/>
                <a:gd name="T37" fmla="*/ 166 h 202"/>
                <a:gd name="T38" fmla="*/ 13 w 320"/>
                <a:gd name="T39" fmla="*/ 141 h 202"/>
                <a:gd name="T40" fmla="*/ 0 w 320"/>
                <a:gd name="T41" fmla="*/ 112 h 202"/>
                <a:gd name="T42" fmla="*/ 3 w 320"/>
                <a:gd name="T43" fmla="*/ 85 h 202"/>
                <a:gd name="T44" fmla="*/ 20 w 320"/>
                <a:gd name="T45" fmla="*/ 57 h 202"/>
                <a:gd name="T46" fmla="*/ 50 w 320"/>
                <a:gd name="T47" fmla="*/ 33 h 202"/>
                <a:gd name="T48" fmla="*/ 88 w 320"/>
                <a:gd name="T49" fmla="*/ 52 h 202"/>
                <a:gd name="T50" fmla="*/ 73 w 320"/>
                <a:gd name="T51" fmla="*/ 63 h 202"/>
                <a:gd name="T52" fmla="*/ 70 w 320"/>
                <a:gd name="T53" fmla="*/ 78 h 202"/>
                <a:gd name="T54" fmla="*/ 70 w 320"/>
                <a:gd name="T55" fmla="*/ 95 h 202"/>
                <a:gd name="T56" fmla="*/ 83 w 320"/>
                <a:gd name="T57" fmla="*/ 112 h 202"/>
                <a:gd name="T58" fmla="*/ 100 w 320"/>
                <a:gd name="T59" fmla="*/ 131 h 202"/>
                <a:gd name="T60" fmla="*/ 126 w 320"/>
                <a:gd name="T61" fmla="*/ 147 h 202"/>
                <a:gd name="T62" fmla="*/ 153 w 320"/>
                <a:gd name="T63" fmla="*/ 157 h 202"/>
                <a:gd name="T64" fmla="*/ 178 w 320"/>
                <a:gd name="T65" fmla="*/ 161 h 202"/>
                <a:gd name="T66" fmla="*/ 201 w 320"/>
                <a:gd name="T67" fmla="*/ 160 h 202"/>
                <a:gd name="T68" fmla="*/ 221 w 320"/>
                <a:gd name="T69" fmla="*/ 154 h 202"/>
                <a:gd name="T70" fmla="*/ 239 w 320"/>
                <a:gd name="T71" fmla="*/ 144 h 202"/>
                <a:gd name="T72" fmla="*/ 249 w 320"/>
                <a:gd name="T73" fmla="*/ 131 h 202"/>
                <a:gd name="T74" fmla="*/ 251 w 320"/>
                <a:gd name="T75" fmla="*/ 117 h 202"/>
                <a:gd name="T76" fmla="*/ 244 w 320"/>
                <a:gd name="T77" fmla="*/ 100 h 202"/>
                <a:gd name="T78" fmla="*/ 231 w 320"/>
                <a:gd name="T79" fmla="*/ 82 h 202"/>
                <a:gd name="T80" fmla="*/ 211 w 320"/>
                <a:gd name="T81" fmla="*/ 66 h 202"/>
                <a:gd name="T82" fmla="*/ 196 w 320"/>
                <a:gd name="T83" fmla="*/ 55 h 202"/>
                <a:gd name="T84" fmla="*/ 178 w 320"/>
                <a:gd name="T85" fmla="*/ 47 h 202"/>
                <a:gd name="T86" fmla="*/ 161 w 320"/>
                <a:gd name="T87" fmla="*/ 43 h 202"/>
                <a:gd name="T88" fmla="*/ 146 w 320"/>
                <a:gd name="T89" fmla="*/ 40 h 202"/>
                <a:gd name="T90" fmla="*/ 128 w 320"/>
                <a:gd name="T91" fmla="*/ 40 h 202"/>
                <a:gd name="T92" fmla="*/ 100 w 320"/>
                <a:gd name="T93" fmla="*/ 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0"/>
                <a:gd name="T142" fmla="*/ 0 h 202"/>
                <a:gd name="T143" fmla="*/ 320 w 320"/>
                <a:gd name="T144" fmla="*/ 202 h 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0" h="202">
                  <a:moveTo>
                    <a:pt x="63" y="27"/>
                  </a:moveTo>
                  <a:lnTo>
                    <a:pt x="75" y="19"/>
                  </a:lnTo>
                  <a:lnTo>
                    <a:pt x="90" y="14"/>
                  </a:lnTo>
                  <a:lnTo>
                    <a:pt x="105" y="9"/>
                  </a:lnTo>
                  <a:lnTo>
                    <a:pt x="118" y="5"/>
                  </a:lnTo>
                  <a:lnTo>
                    <a:pt x="133" y="2"/>
                  </a:lnTo>
                  <a:lnTo>
                    <a:pt x="148" y="2"/>
                  </a:lnTo>
                  <a:lnTo>
                    <a:pt x="163" y="0"/>
                  </a:lnTo>
                  <a:lnTo>
                    <a:pt x="178" y="0"/>
                  </a:lnTo>
                  <a:lnTo>
                    <a:pt x="193" y="2"/>
                  </a:lnTo>
                  <a:lnTo>
                    <a:pt x="206" y="3"/>
                  </a:lnTo>
                  <a:lnTo>
                    <a:pt x="221" y="6"/>
                  </a:lnTo>
                  <a:lnTo>
                    <a:pt x="234" y="9"/>
                  </a:lnTo>
                  <a:lnTo>
                    <a:pt x="249" y="14"/>
                  </a:lnTo>
                  <a:lnTo>
                    <a:pt x="259" y="21"/>
                  </a:lnTo>
                  <a:lnTo>
                    <a:pt x="271" y="27"/>
                  </a:lnTo>
                  <a:lnTo>
                    <a:pt x="281" y="35"/>
                  </a:lnTo>
                  <a:lnTo>
                    <a:pt x="289" y="40"/>
                  </a:lnTo>
                  <a:lnTo>
                    <a:pt x="296" y="46"/>
                  </a:lnTo>
                  <a:lnTo>
                    <a:pt x="301" y="52"/>
                  </a:lnTo>
                  <a:lnTo>
                    <a:pt x="306" y="57"/>
                  </a:lnTo>
                  <a:lnTo>
                    <a:pt x="309" y="63"/>
                  </a:lnTo>
                  <a:lnTo>
                    <a:pt x="314" y="70"/>
                  </a:lnTo>
                  <a:lnTo>
                    <a:pt x="316" y="76"/>
                  </a:lnTo>
                  <a:lnTo>
                    <a:pt x="319" y="82"/>
                  </a:lnTo>
                  <a:lnTo>
                    <a:pt x="319" y="89"/>
                  </a:lnTo>
                  <a:lnTo>
                    <a:pt x="319" y="93"/>
                  </a:lnTo>
                  <a:lnTo>
                    <a:pt x="319" y="100"/>
                  </a:lnTo>
                  <a:lnTo>
                    <a:pt x="319" y="106"/>
                  </a:lnTo>
                  <a:lnTo>
                    <a:pt x="319" y="112"/>
                  </a:lnTo>
                  <a:lnTo>
                    <a:pt x="316" y="119"/>
                  </a:lnTo>
                  <a:lnTo>
                    <a:pt x="314" y="125"/>
                  </a:lnTo>
                  <a:lnTo>
                    <a:pt x="309" y="130"/>
                  </a:lnTo>
                  <a:lnTo>
                    <a:pt x="306" y="136"/>
                  </a:lnTo>
                  <a:lnTo>
                    <a:pt x="301" y="142"/>
                  </a:lnTo>
                  <a:lnTo>
                    <a:pt x="296" y="147"/>
                  </a:lnTo>
                  <a:lnTo>
                    <a:pt x="289" y="154"/>
                  </a:lnTo>
                  <a:lnTo>
                    <a:pt x="281" y="158"/>
                  </a:lnTo>
                  <a:lnTo>
                    <a:pt x="274" y="165"/>
                  </a:lnTo>
                  <a:lnTo>
                    <a:pt x="266" y="169"/>
                  </a:lnTo>
                  <a:lnTo>
                    <a:pt x="256" y="174"/>
                  </a:lnTo>
                  <a:lnTo>
                    <a:pt x="244" y="180"/>
                  </a:lnTo>
                  <a:lnTo>
                    <a:pt x="231" y="185"/>
                  </a:lnTo>
                  <a:lnTo>
                    <a:pt x="219" y="190"/>
                  </a:lnTo>
                  <a:lnTo>
                    <a:pt x="203" y="195"/>
                  </a:lnTo>
                  <a:lnTo>
                    <a:pt x="191" y="198"/>
                  </a:lnTo>
                  <a:lnTo>
                    <a:pt x="176" y="199"/>
                  </a:lnTo>
                  <a:lnTo>
                    <a:pt x="163" y="201"/>
                  </a:lnTo>
                  <a:lnTo>
                    <a:pt x="148" y="201"/>
                  </a:lnTo>
                  <a:lnTo>
                    <a:pt x="133" y="201"/>
                  </a:lnTo>
                  <a:lnTo>
                    <a:pt x="118" y="199"/>
                  </a:lnTo>
                  <a:lnTo>
                    <a:pt x="100" y="196"/>
                  </a:lnTo>
                  <a:lnTo>
                    <a:pt x="88" y="192"/>
                  </a:lnTo>
                  <a:lnTo>
                    <a:pt x="73" y="187"/>
                  </a:lnTo>
                  <a:lnTo>
                    <a:pt x="60" y="180"/>
                  </a:lnTo>
                  <a:lnTo>
                    <a:pt x="48" y="174"/>
                  </a:lnTo>
                  <a:lnTo>
                    <a:pt x="38" y="166"/>
                  </a:lnTo>
                  <a:lnTo>
                    <a:pt x="25" y="158"/>
                  </a:lnTo>
                  <a:lnTo>
                    <a:pt x="18" y="149"/>
                  </a:lnTo>
                  <a:lnTo>
                    <a:pt x="13" y="141"/>
                  </a:lnTo>
                  <a:lnTo>
                    <a:pt x="5" y="131"/>
                  </a:lnTo>
                  <a:lnTo>
                    <a:pt x="3" y="122"/>
                  </a:lnTo>
                  <a:lnTo>
                    <a:pt x="0" y="112"/>
                  </a:lnTo>
                  <a:lnTo>
                    <a:pt x="0" y="104"/>
                  </a:lnTo>
                  <a:lnTo>
                    <a:pt x="0" y="93"/>
                  </a:lnTo>
                  <a:lnTo>
                    <a:pt x="3" y="85"/>
                  </a:lnTo>
                  <a:lnTo>
                    <a:pt x="5" y="76"/>
                  </a:lnTo>
                  <a:lnTo>
                    <a:pt x="13" y="66"/>
                  </a:lnTo>
                  <a:lnTo>
                    <a:pt x="20" y="57"/>
                  </a:lnTo>
                  <a:lnTo>
                    <a:pt x="28" y="49"/>
                  </a:lnTo>
                  <a:lnTo>
                    <a:pt x="38" y="41"/>
                  </a:lnTo>
                  <a:lnTo>
                    <a:pt x="50" y="33"/>
                  </a:lnTo>
                  <a:lnTo>
                    <a:pt x="63" y="27"/>
                  </a:lnTo>
                  <a:lnTo>
                    <a:pt x="93" y="49"/>
                  </a:lnTo>
                  <a:lnTo>
                    <a:pt x="88" y="52"/>
                  </a:lnTo>
                  <a:lnTo>
                    <a:pt x="80" y="57"/>
                  </a:lnTo>
                  <a:lnTo>
                    <a:pt x="78" y="60"/>
                  </a:lnTo>
                  <a:lnTo>
                    <a:pt x="73" y="63"/>
                  </a:lnTo>
                  <a:lnTo>
                    <a:pt x="70" y="68"/>
                  </a:lnTo>
                  <a:lnTo>
                    <a:pt x="70" y="73"/>
                  </a:lnTo>
                  <a:lnTo>
                    <a:pt x="70" y="78"/>
                  </a:lnTo>
                  <a:lnTo>
                    <a:pt x="70" y="82"/>
                  </a:lnTo>
                  <a:lnTo>
                    <a:pt x="70" y="89"/>
                  </a:lnTo>
                  <a:lnTo>
                    <a:pt x="70" y="95"/>
                  </a:lnTo>
                  <a:lnTo>
                    <a:pt x="73" y="101"/>
                  </a:lnTo>
                  <a:lnTo>
                    <a:pt x="78" y="106"/>
                  </a:lnTo>
                  <a:lnTo>
                    <a:pt x="83" y="112"/>
                  </a:lnTo>
                  <a:lnTo>
                    <a:pt x="88" y="119"/>
                  </a:lnTo>
                  <a:lnTo>
                    <a:pt x="95" y="125"/>
                  </a:lnTo>
                  <a:lnTo>
                    <a:pt x="100" y="131"/>
                  </a:lnTo>
                  <a:lnTo>
                    <a:pt x="111" y="136"/>
                  </a:lnTo>
                  <a:lnTo>
                    <a:pt x="118" y="142"/>
                  </a:lnTo>
                  <a:lnTo>
                    <a:pt x="126" y="147"/>
                  </a:lnTo>
                  <a:lnTo>
                    <a:pt x="136" y="150"/>
                  </a:lnTo>
                  <a:lnTo>
                    <a:pt x="143" y="154"/>
                  </a:lnTo>
                  <a:lnTo>
                    <a:pt x="153" y="157"/>
                  </a:lnTo>
                  <a:lnTo>
                    <a:pt x="163" y="158"/>
                  </a:lnTo>
                  <a:lnTo>
                    <a:pt x="171" y="160"/>
                  </a:lnTo>
                  <a:lnTo>
                    <a:pt x="178" y="161"/>
                  </a:lnTo>
                  <a:lnTo>
                    <a:pt x="186" y="161"/>
                  </a:lnTo>
                  <a:lnTo>
                    <a:pt x="193" y="160"/>
                  </a:lnTo>
                  <a:lnTo>
                    <a:pt x="201" y="160"/>
                  </a:lnTo>
                  <a:lnTo>
                    <a:pt x="206" y="158"/>
                  </a:lnTo>
                  <a:lnTo>
                    <a:pt x="214" y="155"/>
                  </a:lnTo>
                  <a:lnTo>
                    <a:pt x="221" y="154"/>
                  </a:lnTo>
                  <a:lnTo>
                    <a:pt x="226" y="150"/>
                  </a:lnTo>
                  <a:lnTo>
                    <a:pt x="231" y="147"/>
                  </a:lnTo>
                  <a:lnTo>
                    <a:pt x="239" y="144"/>
                  </a:lnTo>
                  <a:lnTo>
                    <a:pt x="241" y="141"/>
                  </a:lnTo>
                  <a:lnTo>
                    <a:pt x="244" y="136"/>
                  </a:lnTo>
                  <a:lnTo>
                    <a:pt x="249" y="131"/>
                  </a:lnTo>
                  <a:lnTo>
                    <a:pt x="249" y="128"/>
                  </a:lnTo>
                  <a:lnTo>
                    <a:pt x="251" y="122"/>
                  </a:lnTo>
                  <a:lnTo>
                    <a:pt x="251" y="117"/>
                  </a:lnTo>
                  <a:lnTo>
                    <a:pt x="249" y="112"/>
                  </a:lnTo>
                  <a:lnTo>
                    <a:pt x="249" y="106"/>
                  </a:lnTo>
                  <a:lnTo>
                    <a:pt x="244" y="100"/>
                  </a:lnTo>
                  <a:lnTo>
                    <a:pt x="241" y="93"/>
                  </a:lnTo>
                  <a:lnTo>
                    <a:pt x="239" y="87"/>
                  </a:lnTo>
                  <a:lnTo>
                    <a:pt x="231" y="82"/>
                  </a:lnTo>
                  <a:lnTo>
                    <a:pt x="224" y="76"/>
                  </a:lnTo>
                  <a:lnTo>
                    <a:pt x="219" y="70"/>
                  </a:lnTo>
                  <a:lnTo>
                    <a:pt x="211" y="66"/>
                  </a:lnTo>
                  <a:lnTo>
                    <a:pt x="206" y="63"/>
                  </a:lnTo>
                  <a:lnTo>
                    <a:pt x="201" y="59"/>
                  </a:lnTo>
                  <a:lnTo>
                    <a:pt x="196" y="55"/>
                  </a:lnTo>
                  <a:lnTo>
                    <a:pt x="191" y="52"/>
                  </a:lnTo>
                  <a:lnTo>
                    <a:pt x="183" y="51"/>
                  </a:lnTo>
                  <a:lnTo>
                    <a:pt x="178" y="47"/>
                  </a:lnTo>
                  <a:lnTo>
                    <a:pt x="173" y="46"/>
                  </a:lnTo>
                  <a:lnTo>
                    <a:pt x="166" y="44"/>
                  </a:lnTo>
                  <a:lnTo>
                    <a:pt x="161" y="43"/>
                  </a:lnTo>
                  <a:lnTo>
                    <a:pt x="156" y="43"/>
                  </a:lnTo>
                  <a:lnTo>
                    <a:pt x="148" y="41"/>
                  </a:lnTo>
                  <a:lnTo>
                    <a:pt x="146" y="40"/>
                  </a:lnTo>
                  <a:lnTo>
                    <a:pt x="138" y="40"/>
                  </a:lnTo>
                  <a:lnTo>
                    <a:pt x="133" y="40"/>
                  </a:lnTo>
                  <a:lnTo>
                    <a:pt x="128" y="40"/>
                  </a:lnTo>
                  <a:lnTo>
                    <a:pt x="118" y="41"/>
                  </a:lnTo>
                  <a:lnTo>
                    <a:pt x="111" y="43"/>
                  </a:lnTo>
                  <a:lnTo>
                    <a:pt x="100" y="46"/>
                  </a:lnTo>
                  <a:lnTo>
                    <a:pt x="93" y="49"/>
                  </a:lnTo>
                  <a:lnTo>
                    <a:pt x="63" y="27"/>
                  </a:lnTo>
                </a:path>
              </a:pathLst>
            </a:custGeom>
            <a:solidFill>
              <a:srgbClr val="000000"/>
            </a:solidFill>
            <a:ln w="12700" cap="rnd">
              <a:noFill/>
              <a:round/>
              <a:headEnd/>
              <a:tailEnd/>
            </a:ln>
          </p:spPr>
          <p:txBody>
            <a:bodyPr/>
            <a:lstStyle/>
            <a:p>
              <a:endParaRPr lang="en-US"/>
            </a:p>
          </p:txBody>
        </p:sp>
        <p:sp>
          <p:nvSpPr>
            <p:cNvPr id="59768" name="Freeform 375"/>
            <p:cNvSpPr>
              <a:spLocks/>
            </p:cNvSpPr>
            <p:nvPr/>
          </p:nvSpPr>
          <p:spPr bwMode="auto">
            <a:xfrm>
              <a:off x="2364" y="1433"/>
              <a:ext cx="449" cy="246"/>
            </a:xfrm>
            <a:custGeom>
              <a:avLst/>
              <a:gdLst>
                <a:gd name="T0" fmla="*/ 145 w 449"/>
                <a:gd name="T1" fmla="*/ 24 h 246"/>
                <a:gd name="T2" fmla="*/ 160 w 449"/>
                <a:gd name="T3" fmla="*/ 16 h 246"/>
                <a:gd name="T4" fmla="*/ 178 w 449"/>
                <a:gd name="T5" fmla="*/ 8 h 246"/>
                <a:gd name="T6" fmla="*/ 196 w 449"/>
                <a:gd name="T7" fmla="*/ 3 h 246"/>
                <a:gd name="T8" fmla="*/ 216 w 449"/>
                <a:gd name="T9" fmla="*/ 0 h 246"/>
                <a:gd name="T10" fmla="*/ 237 w 449"/>
                <a:gd name="T11" fmla="*/ 0 h 246"/>
                <a:gd name="T12" fmla="*/ 257 w 449"/>
                <a:gd name="T13" fmla="*/ 2 h 246"/>
                <a:gd name="T14" fmla="*/ 272 w 449"/>
                <a:gd name="T15" fmla="*/ 8 h 246"/>
                <a:gd name="T16" fmla="*/ 288 w 449"/>
                <a:gd name="T17" fmla="*/ 18 h 246"/>
                <a:gd name="T18" fmla="*/ 298 w 449"/>
                <a:gd name="T19" fmla="*/ 26 h 246"/>
                <a:gd name="T20" fmla="*/ 303 w 449"/>
                <a:gd name="T21" fmla="*/ 34 h 246"/>
                <a:gd name="T22" fmla="*/ 308 w 449"/>
                <a:gd name="T23" fmla="*/ 43 h 246"/>
                <a:gd name="T24" fmla="*/ 305 w 449"/>
                <a:gd name="T25" fmla="*/ 54 h 246"/>
                <a:gd name="T26" fmla="*/ 303 w 449"/>
                <a:gd name="T27" fmla="*/ 64 h 246"/>
                <a:gd name="T28" fmla="*/ 298 w 449"/>
                <a:gd name="T29" fmla="*/ 74 h 246"/>
                <a:gd name="T30" fmla="*/ 290 w 449"/>
                <a:gd name="T31" fmla="*/ 83 h 246"/>
                <a:gd name="T32" fmla="*/ 280 w 449"/>
                <a:gd name="T33" fmla="*/ 91 h 246"/>
                <a:gd name="T34" fmla="*/ 377 w 449"/>
                <a:gd name="T35" fmla="*/ 102 h 246"/>
                <a:gd name="T36" fmla="*/ 384 w 449"/>
                <a:gd name="T37" fmla="*/ 102 h 246"/>
                <a:gd name="T38" fmla="*/ 389 w 449"/>
                <a:gd name="T39" fmla="*/ 102 h 246"/>
                <a:gd name="T40" fmla="*/ 397 w 449"/>
                <a:gd name="T41" fmla="*/ 102 h 246"/>
                <a:gd name="T42" fmla="*/ 402 w 449"/>
                <a:gd name="T43" fmla="*/ 101 h 246"/>
                <a:gd name="T44" fmla="*/ 407 w 449"/>
                <a:gd name="T45" fmla="*/ 99 h 246"/>
                <a:gd name="T46" fmla="*/ 415 w 449"/>
                <a:gd name="T47" fmla="*/ 94 h 246"/>
                <a:gd name="T48" fmla="*/ 448 w 449"/>
                <a:gd name="T49" fmla="*/ 110 h 246"/>
                <a:gd name="T50" fmla="*/ 219 w 449"/>
                <a:gd name="T51" fmla="*/ 127 h 246"/>
                <a:gd name="T52" fmla="*/ 237 w 449"/>
                <a:gd name="T53" fmla="*/ 165 h 246"/>
                <a:gd name="T54" fmla="*/ 244 w 449"/>
                <a:gd name="T55" fmla="*/ 171 h 246"/>
                <a:gd name="T56" fmla="*/ 252 w 449"/>
                <a:gd name="T57" fmla="*/ 175 h 246"/>
                <a:gd name="T58" fmla="*/ 260 w 449"/>
                <a:gd name="T59" fmla="*/ 176 h 246"/>
                <a:gd name="T60" fmla="*/ 262 w 449"/>
                <a:gd name="T61" fmla="*/ 175 h 246"/>
                <a:gd name="T62" fmla="*/ 270 w 449"/>
                <a:gd name="T63" fmla="*/ 171 h 246"/>
                <a:gd name="T64" fmla="*/ 285 w 449"/>
                <a:gd name="T65" fmla="*/ 163 h 246"/>
                <a:gd name="T66" fmla="*/ 193 w 449"/>
                <a:gd name="T67" fmla="*/ 245 h 246"/>
                <a:gd name="T68" fmla="*/ 178 w 449"/>
                <a:gd name="T69" fmla="*/ 219 h 246"/>
                <a:gd name="T70" fmla="*/ 186 w 449"/>
                <a:gd name="T71" fmla="*/ 215 h 246"/>
                <a:gd name="T72" fmla="*/ 191 w 449"/>
                <a:gd name="T73" fmla="*/ 210 h 246"/>
                <a:gd name="T74" fmla="*/ 188 w 449"/>
                <a:gd name="T75" fmla="*/ 207 h 246"/>
                <a:gd name="T76" fmla="*/ 188 w 449"/>
                <a:gd name="T77" fmla="*/ 203 h 246"/>
                <a:gd name="T78" fmla="*/ 181 w 449"/>
                <a:gd name="T79" fmla="*/ 197 h 246"/>
                <a:gd name="T80" fmla="*/ 69 w 449"/>
                <a:gd name="T81" fmla="*/ 114 h 246"/>
                <a:gd name="T82" fmla="*/ 64 w 449"/>
                <a:gd name="T83" fmla="*/ 110 h 246"/>
                <a:gd name="T84" fmla="*/ 59 w 449"/>
                <a:gd name="T85" fmla="*/ 110 h 246"/>
                <a:gd name="T86" fmla="*/ 51 w 449"/>
                <a:gd name="T87" fmla="*/ 110 h 246"/>
                <a:gd name="T88" fmla="*/ 46 w 449"/>
                <a:gd name="T89" fmla="*/ 112 h 246"/>
                <a:gd name="T90" fmla="*/ 38 w 449"/>
                <a:gd name="T91" fmla="*/ 117 h 246"/>
                <a:gd name="T92" fmla="*/ 0 w 449"/>
                <a:gd name="T93" fmla="*/ 99 h 246"/>
                <a:gd name="T94" fmla="*/ 173 w 449"/>
                <a:gd name="T95" fmla="*/ 117 h 246"/>
                <a:gd name="T96" fmla="*/ 216 w 449"/>
                <a:gd name="T97" fmla="*/ 93 h 246"/>
                <a:gd name="T98" fmla="*/ 232 w 449"/>
                <a:gd name="T99" fmla="*/ 85 h 246"/>
                <a:gd name="T100" fmla="*/ 237 w 449"/>
                <a:gd name="T101" fmla="*/ 77 h 246"/>
                <a:gd name="T102" fmla="*/ 242 w 449"/>
                <a:gd name="T103" fmla="*/ 69 h 246"/>
                <a:gd name="T104" fmla="*/ 239 w 449"/>
                <a:gd name="T105" fmla="*/ 62 h 246"/>
                <a:gd name="T106" fmla="*/ 234 w 449"/>
                <a:gd name="T107" fmla="*/ 56 h 246"/>
                <a:gd name="T108" fmla="*/ 227 w 449"/>
                <a:gd name="T109" fmla="*/ 50 h 246"/>
                <a:gd name="T110" fmla="*/ 216 w 449"/>
                <a:gd name="T111" fmla="*/ 45 h 246"/>
                <a:gd name="T112" fmla="*/ 206 w 449"/>
                <a:gd name="T113" fmla="*/ 43 h 246"/>
                <a:gd name="T114" fmla="*/ 196 w 449"/>
                <a:gd name="T115" fmla="*/ 45 h 246"/>
                <a:gd name="T116" fmla="*/ 186 w 449"/>
                <a:gd name="T117" fmla="*/ 48 h 246"/>
                <a:gd name="T118" fmla="*/ 168 w 449"/>
                <a:gd name="T119" fmla="*/ 54 h 246"/>
                <a:gd name="T120" fmla="*/ 120 w 449"/>
                <a:gd name="T121" fmla="*/ 78 h 2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9"/>
                <a:gd name="T184" fmla="*/ 0 h 246"/>
                <a:gd name="T185" fmla="*/ 449 w 449"/>
                <a:gd name="T186" fmla="*/ 246 h 2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9" h="246">
                  <a:moveTo>
                    <a:pt x="0" y="99"/>
                  </a:moveTo>
                  <a:lnTo>
                    <a:pt x="145" y="24"/>
                  </a:lnTo>
                  <a:lnTo>
                    <a:pt x="153" y="19"/>
                  </a:lnTo>
                  <a:lnTo>
                    <a:pt x="160" y="16"/>
                  </a:lnTo>
                  <a:lnTo>
                    <a:pt x="168" y="13"/>
                  </a:lnTo>
                  <a:lnTo>
                    <a:pt x="178" y="8"/>
                  </a:lnTo>
                  <a:lnTo>
                    <a:pt x="186" y="6"/>
                  </a:lnTo>
                  <a:lnTo>
                    <a:pt x="196" y="3"/>
                  </a:lnTo>
                  <a:lnTo>
                    <a:pt x="206" y="2"/>
                  </a:lnTo>
                  <a:lnTo>
                    <a:pt x="216" y="0"/>
                  </a:lnTo>
                  <a:lnTo>
                    <a:pt x="227" y="0"/>
                  </a:lnTo>
                  <a:lnTo>
                    <a:pt x="237" y="0"/>
                  </a:lnTo>
                  <a:lnTo>
                    <a:pt x="247" y="0"/>
                  </a:lnTo>
                  <a:lnTo>
                    <a:pt x="257" y="2"/>
                  </a:lnTo>
                  <a:lnTo>
                    <a:pt x="265" y="5"/>
                  </a:lnTo>
                  <a:lnTo>
                    <a:pt x="272" y="8"/>
                  </a:lnTo>
                  <a:lnTo>
                    <a:pt x="280" y="13"/>
                  </a:lnTo>
                  <a:lnTo>
                    <a:pt x="288" y="18"/>
                  </a:lnTo>
                  <a:lnTo>
                    <a:pt x="293" y="21"/>
                  </a:lnTo>
                  <a:lnTo>
                    <a:pt x="298" y="26"/>
                  </a:lnTo>
                  <a:lnTo>
                    <a:pt x="300" y="30"/>
                  </a:lnTo>
                  <a:lnTo>
                    <a:pt x="303" y="34"/>
                  </a:lnTo>
                  <a:lnTo>
                    <a:pt x="305" y="38"/>
                  </a:lnTo>
                  <a:lnTo>
                    <a:pt x="308" y="43"/>
                  </a:lnTo>
                  <a:lnTo>
                    <a:pt x="308" y="48"/>
                  </a:lnTo>
                  <a:lnTo>
                    <a:pt x="305" y="54"/>
                  </a:lnTo>
                  <a:lnTo>
                    <a:pt x="303" y="59"/>
                  </a:lnTo>
                  <a:lnTo>
                    <a:pt x="303" y="64"/>
                  </a:lnTo>
                  <a:lnTo>
                    <a:pt x="300" y="69"/>
                  </a:lnTo>
                  <a:lnTo>
                    <a:pt x="298" y="74"/>
                  </a:lnTo>
                  <a:lnTo>
                    <a:pt x="293" y="78"/>
                  </a:lnTo>
                  <a:lnTo>
                    <a:pt x="290" y="83"/>
                  </a:lnTo>
                  <a:lnTo>
                    <a:pt x="285" y="86"/>
                  </a:lnTo>
                  <a:lnTo>
                    <a:pt x="280" y="91"/>
                  </a:lnTo>
                  <a:lnTo>
                    <a:pt x="372" y="101"/>
                  </a:lnTo>
                  <a:lnTo>
                    <a:pt x="377" y="102"/>
                  </a:lnTo>
                  <a:lnTo>
                    <a:pt x="379" y="102"/>
                  </a:lnTo>
                  <a:lnTo>
                    <a:pt x="384" y="102"/>
                  </a:lnTo>
                  <a:lnTo>
                    <a:pt x="387" y="102"/>
                  </a:lnTo>
                  <a:lnTo>
                    <a:pt x="389" y="102"/>
                  </a:lnTo>
                  <a:lnTo>
                    <a:pt x="395" y="102"/>
                  </a:lnTo>
                  <a:lnTo>
                    <a:pt x="397" y="102"/>
                  </a:lnTo>
                  <a:lnTo>
                    <a:pt x="400" y="102"/>
                  </a:lnTo>
                  <a:lnTo>
                    <a:pt x="402" y="101"/>
                  </a:lnTo>
                  <a:lnTo>
                    <a:pt x="405" y="99"/>
                  </a:lnTo>
                  <a:lnTo>
                    <a:pt x="407" y="99"/>
                  </a:lnTo>
                  <a:lnTo>
                    <a:pt x="410" y="98"/>
                  </a:lnTo>
                  <a:lnTo>
                    <a:pt x="415" y="94"/>
                  </a:lnTo>
                  <a:lnTo>
                    <a:pt x="423" y="91"/>
                  </a:lnTo>
                  <a:lnTo>
                    <a:pt x="448" y="110"/>
                  </a:lnTo>
                  <a:lnTo>
                    <a:pt x="374" y="149"/>
                  </a:lnTo>
                  <a:lnTo>
                    <a:pt x="219" y="127"/>
                  </a:lnTo>
                  <a:lnTo>
                    <a:pt x="201" y="136"/>
                  </a:lnTo>
                  <a:lnTo>
                    <a:pt x="237" y="165"/>
                  </a:lnTo>
                  <a:lnTo>
                    <a:pt x="242" y="170"/>
                  </a:lnTo>
                  <a:lnTo>
                    <a:pt x="244" y="171"/>
                  </a:lnTo>
                  <a:lnTo>
                    <a:pt x="249" y="173"/>
                  </a:lnTo>
                  <a:lnTo>
                    <a:pt x="252" y="175"/>
                  </a:lnTo>
                  <a:lnTo>
                    <a:pt x="255" y="176"/>
                  </a:lnTo>
                  <a:lnTo>
                    <a:pt x="260" y="176"/>
                  </a:lnTo>
                  <a:lnTo>
                    <a:pt x="260" y="175"/>
                  </a:lnTo>
                  <a:lnTo>
                    <a:pt x="262" y="175"/>
                  </a:lnTo>
                  <a:lnTo>
                    <a:pt x="265" y="173"/>
                  </a:lnTo>
                  <a:lnTo>
                    <a:pt x="270" y="171"/>
                  </a:lnTo>
                  <a:lnTo>
                    <a:pt x="272" y="170"/>
                  </a:lnTo>
                  <a:lnTo>
                    <a:pt x="285" y="163"/>
                  </a:lnTo>
                  <a:lnTo>
                    <a:pt x="311" y="184"/>
                  </a:lnTo>
                  <a:lnTo>
                    <a:pt x="193" y="245"/>
                  </a:lnTo>
                  <a:lnTo>
                    <a:pt x="168" y="226"/>
                  </a:lnTo>
                  <a:lnTo>
                    <a:pt x="178" y="219"/>
                  </a:lnTo>
                  <a:lnTo>
                    <a:pt x="183" y="216"/>
                  </a:lnTo>
                  <a:lnTo>
                    <a:pt x="186" y="215"/>
                  </a:lnTo>
                  <a:lnTo>
                    <a:pt x="188" y="213"/>
                  </a:lnTo>
                  <a:lnTo>
                    <a:pt x="191" y="210"/>
                  </a:lnTo>
                  <a:lnTo>
                    <a:pt x="191" y="208"/>
                  </a:lnTo>
                  <a:lnTo>
                    <a:pt x="188" y="207"/>
                  </a:lnTo>
                  <a:lnTo>
                    <a:pt x="188" y="205"/>
                  </a:lnTo>
                  <a:lnTo>
                    <a:pt x="188" y="203"/>
                  </a:lnTo>
                  <a:lnTo>
                    <a:pt x="186" y="200"/>
                  </a:lnTo>
                  <a:lnTo>
                    <a:pt x="181" y="197"/>
                  </a:lnTo>
                  <a:lnTo>
                    <a:pt x="71" y="117"/>
                  </a:lnTo>
                  <a:lnTo>
                    <a:pt x="69" y="114"/>
                  </a:lnTo>
                  <a:lnTo>
                    <a:pt x="66" y="112"/>
                  </a:lnTo>
                  <a:lnTo>
                    <a:pt x="64" y="110"/>
                  </a:lnTo>
                  <a:lnTo>
                    <a:pt x="61" y="110"/>
                  </a:lnTo>
                  <a:lnTo>
                    <a:pt x="59" y="110"/>
                  </a:lnTo>
                  <a:lnTo>
                    <a:pt x="56" y="110"/>
                  </a:lnTo>
                  <a:lnTo>
                    <a:pt x="51" y="110"/>
                  </a:lnTo>
                  <a:lnTo>
                    <a:pt x="48" y="112"/>
                  </a:lnTo>
                  <a:lnTo>
                    <a:pt x="46" y="112"/>
                  </a:lnTo>
                  <a:lnTo>
                    <a:pt x="43" y="115"/>
                  </a:lnTo>
                  <a:lnTo>
                    <a:pt x="38" y="117"/>
                  </a:lnTo>
                  <a:lnTo>
                    <a:pt x="28" y="122"/>
                  </a:lnTo>
                  <a:lnTo>
                    <a:pt x="0" y="99"/>
                  </a:lnTo>
                  <a:lnTo>
                    <a:pt x="120" y="78"/>
                  </a:lnTo>
                  <a:lnTo>
                    <a:pt x="173" y="117"/>
                  </a:lnTo>
                  <a:lnTo>
                    <a:pt x="206" y="99"/>
                  </a:lnTo>
                  <a:lnTo>
                    <a:pt x="216" y="93"/>
                  </a:lnTo>
                  <a:lnTo>
                    <a:pt x="224" y="88"/>
                  </a:lnTo>
                  <a:lnTo>
                    <a:pt x="232" y="85"/>
                  </a:lnTo>
                  <a:lnTo>
                    <a:pt x="234" y="80"/>
                  </a:lnTo>
                  <a:lnTo>
                    <a:pt x="237" y="77"/>
                  </a:lnTo>
                  <a:lnTo>
                    <a:pt x="239" y="74"/>
                  </a:lnTo>
                  <a:lnTo>
                    <a:pt x="242" y="69"/>
                  </a:lnTo>
                  <a:lnTo>
                    <a:pt x="242" y="66"/>
                  </a:lnTo>
                  <a:lnTo>
                    <a:pt x="239" y="62"/>
                  </a:lnTo>
                  <a:lnTo>
                    <a:pt x="237" y="58"/>
                  </a:lnTo>
                  <a:lnTo>
                    <a:pt x="234" y="56"/>
                  </a:lnTo>
                  <a:lnTo>
                    <a:pt x="232" y="51"/>
                  </a:lnTo>
                  <a:lnTo>
                    <a:pt x="227" y="50"/>
                  </a:lnTo>
                  <a:lnTo>
                    <a:pt x="221" y="48"/>
                  </a:lnTo>
                  <a:lnTo>
                    <a:pt x="216" y="45"/>
                  </a:lnTo>
                  <a:lnTo>
                    <a:pt x="214" y="45"/>
                  </a:lnTo>
                  <a:lnTo>
                    <a:pt x="206" y="43"/>
                  </a:lnTo>
                  <a:lnTo>
                    <a:pt x="204" y="43"/>
                  </a:lnTo>
                  <a:lnTo>
                    <a:pt x="196" y="45"/>
                  </a:lnTo>
                  <a:lnTo>
                    <a:pt x="191" y="45"/>
                  </a:lnTo>
                  <a:lnTo>
                    <a:pt x="186" y="48"/>
                  </a:lnTo>
                  <a:lnTo>
                    <a:pt x="178" y="50"/>
                  </a:lnTo>
                  <a:lnTo>
                    <a:pt x="168" y="54"/>
                  </a:lnTo>
                  <a:lnTo>
                    <a:pt x="158" y="58"/>
                  </a:lnTo>
                  <a:lnTo>
                    <a:pt x="120" y="78"/>
                  </a:lnTo>
                  <a:lnTo>
                    <a:pt x="0" y="99"/>
                  </a:lnTo>
                </a:path>
              </a:pathLst>
            </a:custGeom>
            <a:solidFill>
              <a:srgbClr val="000000"/>
            </a:solidFill>
            <a:ln w="12700" cap="rnd">
              <a:noFill/>
              <a:round/>
              <a:headEnd/>
              <a:tailEnd/>
            </a:ln>
          </p:spPr>
          <p:txBody>
            <a:bodyPr/>
            <a:lstStyle/>
            <a:p>
              <a:endParaRPr lang="en-US"/>
            </a:p>
          </p:txBody>
        </p:sp>
        <p:sp>
          <p:nvSpPr>
            <p:cNvPr id="59769" name="Freeform 376"/>
            <p:cNvSpPr>
              <a:spLocks/>
            </p:cNvSpPr>
            <p:nvPr/>
          </p:nvSpPr>
          <p:spPr bwMode="auto">
            <a:xfrm>
              <a:off x="2638" y="1293"/>
              <a:ext cx="376" cy="239"/>
            </a:xfrm>
            <a:custGeom>
              <a:avLst/>
              <a:gdLst>
                <a:gd name="T0" fmla="*/ 134 w 376"/>
                <a:gd name="T1" fmla="*/ 24 h 239"/>
                <a:gd name="T2" fmla="*/ 162 w 376"/>
                <a:gd name="T3" fmla="*/ 10 h 239"/>
                <a:gd name="T4" fmla="*/ 193 w 376"/>
                <a:gd name="T5" fmla="*/ 3 h 239"/>
                <a:gd name="T6" fmla="*/ 218 w 376"/>
                <a:gd name="T7" fmla="*/ 0 h 239"/>
                <a:gd name="T8" fmla="*/ 246 w 376"/>
                <a:gd name="T9" fmla="*/ 0 h 239"/>
                <a:gd name="T10" fmla="*/ 274 w 376"/>
                <a:gd name="T11" fmla="*/ 5 h 239"/>
                <a:gd name="T12" fmla="*/ 299 w 376"/>
                <a:gd name="T13" fmla="*/ 13 h 239"/>
                <a:gd name="T14" fmla="*/ 324 w 376"/>
                <a:gd name="T15" fmla="*/ 26 h 239"/>
                <a:gd name="T16" fmla="*/ 345 w 376"/>
                <a:gd name="T17" fmla="*/ 40 h 239"/>
                <a:gd name="T18" fmla="*/ 357 w 376"/>
                <a:gd name="T19" fmla="*/ 51 h 239"/>
                <a:gd name="T20" fmla="*/ 365 w 376"/>
                <a:gd name="T21" fmla="*/ 64 h 239"/>
                <a:gd name="T22" fmla="*/ 372 w 376"/>
                <a:gd name="T23" fmla="*/ 75 h 239"/>
                <a:gd name="T24" fmla="*/ 375 w 376"/>
                <a:gd name="T25" fmla="*/ 88 h 239"/>
                <a:gd name="T26" fmla="*/ 375 w 376"/>
                <a:gd name="T27" fmla="*/ 102 h 239"/>
                <a:gd name="T28" fmla="*/ 372 w 376"/>
                <a:gd name="T29" fmla="*/ 115 h 239"/>
                <a:gd name="T30" fmla="*/ 370 w 376"/>
                <a:gd name="T31" fmla="*/ 126 h 239"/>
                <a:gd name="T32" fmla="*/ 360 w 376"/>
                <a:gd name="T33" fmla="*/ 139 h 239"/>
                <a:gd name="T34" fmla="*/ 337 w 376"/>
                <a:gd name="T35" fmla="*/ 158 h 239"/>
                <a:gd name="T36" fmla="*/ 309 w 376"/>
                <a:gd name="T37" fmla="*/ 177 h 239"/>
                <a:gd name="T38" fmla="*/ 165 w 376"/>
                <a:gd name="T39" fmla="*/ 219 h 239"/>
                <a:gd name="T40" fmla="*/ 182 w 376"/>
                <a:gd name="T41" fmla="*/ 209 h 239"/>
                <a:gd name="T42" fmla="*/ 190 w 376"/>
                <a:gd name="T43" fmla="*/ 203 h 239"/>
                <a:gd name="T44" fmla="*/ 185 w 376"/>
                <a:gd name="T45" fmla="*/ 195 h 239"/>
                <a:gd name="T46" fmla="*/ 73 w 376"/>
                <a:gd name="T47" fmla="*/ 110 h 239"/>
                <a:gd name="T48" fmla="*/ 63 w 376"/>
                <a:gd name="T49" fmla="*/ 104 h 239"/>
                <a:gd name="T50" fmla="*/ 53 w 376"/>
                <a:gd name="T51" fmla="*/ 102 h 239"/>
                <a:gd name="T52" fmla="*/ 46 w 376"/>
                <a:gd name="T53" fmla="*/ 104 h 239"/>
                <a:gd name="T54" fmla="*/ 28 w 376"/>
                <a:gd name="T55" fmla="*/ 113 h 239"/>
                <a:gd name="T56" fmla="*/ 238 w 376"/>
                <a:gd name="T57" fmla="*/ 160 h 239"/>
                <a:gd name="T58" fmla="*/ 246 w 376"/>
                <a:gd name="T59" fmla="*/ 165 h 239"/>
                <a:gd name="T60" fmla="*/ 251 w 376"/>
                <a:gd name="T61" fmla="*/ 166 h 239"/>
                <a:gd name="T62" fmla="*/ 258 w 376"/>
                <a:gd name="T63" fmla="*/ 165 h 239"/>
                <a:gd name="T64" fmla="*/ 274 w 376"/>
                <a:gd name="T65" fmla="*/ 157 h 239"/>
                <a:gd name="T66" fmla="*/ 289 w 376"/>
                <a:gd name="T67" fmla="*/ 145 h 239"/>
                <a:gd name="T68" fmla="*/ 299 w 376"/>
                <a:gd name="T69" fmla="*/ 134 h 239"/>
                <a:gd name="T70" fmla="*/ 307 w 376"/>
                <a:gd name="T71" fmla="*/ 125 h 239"/>
                <a:gd name="T72" fmla="*/ 309 w 376"/>
                <a:gd name="T73" fmla="*/ 113 h 239"/>
                <a:gd name="T74" fmla="*/ 307 w 376"/>
                <a:gd name="T75" fmla="*/ 101 h 239"/>
                <a:gd name="T76" fmla="*/ 299 w 376"/>
                <a:gd name="T77" fmla="*/ 89 h 239"/>
                <a:gd name="T78" fmla="*/ 289 w 376"/>
                <a:gd name="T79" fmla="*/ 77 h 239"/>
                <a:gd name="T80" fmla="*/ 274 w 376"/>
                <a:gd name="T81" fmla="*/ 65 h 239"/>
                <a:gd name="T82" fmla="*/ 256 w 376"/>
                <a:gd name="T83" fmla="*/ 56 h 239"/>
                <a:gd name="T84" fmla="*/ 238 w 376"/>
                <a:gd name="T85" fmla="*/ 48 h 239"/>
                <a:gd name="T86" fmla="*/ 220 w 376"/>
                <a:gd name="T87" fmla="*/ 43 h 239"/>
                <a:gd name="T88" fmla="*/ 205 w 376"/>
                <a:gd name="T89" fmla="*/ 40 h 239"/>
                <a:gd name="T90" fmla="*/ 190 w 376"/>
                <a:gd name="T91" fmla="*/ 40 h 239"/>
                <a:gd name="T92" fmla="*/ 172 w 376"/>
                <a:gd name="T93" fmla="*/ 45 h 239"/>
                <a:gd name="T94" fmla="*/ 157 w 376"/>
                <a:gd name="T95" fmla="*/ 51 h 239"/>
                <a:gd name="T96" fmla="*/ 119 w 376"/>
                <a:gd name="T97" fmla="*/ 7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39"/>
                <a:gd name="T149" fmla="*/ 376 w 37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39">
                  <a:moveTo>
                    <a:pt x="0" y="93"/>
                  </a:moveTo>
                  <a:lnTo>
                    <a:pt x="124" y="29"/>
                  </a:lnTo>
                  <a:lnTo>
                    <a:pt x="134" y="24"/>
                  </a:lnTo>
                  <a:lnTo>
                    <a:pt x="144" y="19"/>
                  </a:lnTo>
                  <a:lnTo>
                    <a:pt x="155" y="14"/>
                  </a:lnTo>
                  <a:lnTo>
                    <a:pt x="162" y="10"/>
                  </a:lnTo>
                  <a:lnTo>
                    <a:pt x="172" y="8"/>
                  </a:lnTo>
                  <a:lnTo>
                    <a:pt x="182" y="5"/>
                  </a:lnTo>
                  <a:lnTo>
                    <a:pt x="193" y="3"/>
                  </a:lnTo>
                  <a:lnTo>
                    <a:pt x="200" y="2"/>
                  </a:lnTo>
                  <a:lnTo>
                    <a:pt x="210" y="0"/>
                  </a:lnTo>
                  <a:lnTo>
                    <a:pt x="218" y="0"/>
                  </a:lnTo>
                  <a:lnTo>
                    <a:pt x="228" y="0"/>
                  </a:lnTo>
                  <a:lnTo>
                    <a:pt x="238" y="0"/>
                  </a:lnTo>
                  <a:lnTo>
                    <a:pt x="246" y="0"/>
                  </a:lnTo>
                  <a:lnTo>
                    <a:pt x="256" y="2"/>
                  </a:lnTo>
                  <a:lnTo>
                    <a:pt x="264" y="3"/>
                  </a:lnTo>
                  <a:lnTo>
                    <a:pt x="274" y="5"/>
                  </a:lnTo>
                  <a:lnTo>
                    <a:pt x="281" y="6"/>
                  </a:lnTo>
                  <a:lnTo>
                    <a:pt x="289" y="10"/>
                  </a:lnTo>
                  <a:lnTo>
                    <a:pt x="299" y="13"/>
                  </a:lnTo>
                  <a:lnTo>
                    <a:pt x="307" y="18"/>
                  </a:lnTo>
                  <a:lnTo>
                    <a:pt x="317" y="21"/>
                  </a:lnTo>
                  <a:lnTo>
                    <a:pt x="324" y="26"/>
                  </a:lnTo>
                  <a:lnTo>
                    <a:pt x="332" y="30"/>
                  </a:lnTo>
                  <a:lnTo>
                    <a:pt x="340" y="37"/>
                  </a:lnTo>
                  <a:lnTo>
                    <a:pt x="345" y="40"/>
                  </a:lnTo>
                  <a:lnTo>
                    <a:pt x="347" y="43"/>
                  </a:lnTo>
                  <a:lnTo>
                    <a:pt x="352" y="48"/>
                  </a:lnTo>
                  <a:lnTo>
                    <a:pt x="357" y="51"/>
                  </a:lnTo>
                  <a:lnTo>
                    <a:pt x="360" y="56"/>
                  </a:lnTo>
                  <a:lnTo>
                    <a:pt x="362" y="61"/>
                  </a:lnTo>
                  <a:lnTo>
                    <a:pt x="365" y="64"/>
                  </a:lnTo>
                  <a:lnTo>
                    <a:pt x="370" y="67"/>
                  </a:lnTo>
                  <a:lnTo>
                    <a:pt x="370" y="72"/>
                  </a:lnTo>
                  <a:lnTo>
                    <a:pt x="372" y="75"/>
                  </a:lnTo>
                  <a:lnTo>
                    <a:pt x="372" y="80"/>
                  </a:lnTo>
                  <a:lnTo>
                    <a:pt x="375" y="85"/>
                  </a:lnTo>
                  <a:lnTo>
                    <a:pt x="375" y="88"/>
                  </a:lnTo>
                  <a:lnTo>
                    <a:pt x="375" y="93"/>
                  </a:lnTo>
                  <a:lnTo>
                    <a:pt x="375" y="97"/>
                  </a:lnTo>
                  <a:lnTo>
                    <a:pt x="375" y="102"/>
                  </a:lnTo>
                  <a:lnTo>
                    <a:pt x="375" y="107"/>
                  </a:lnTo>
                  <a:lnTo>
                    <a:pt x="375" y="110"/>
                  </a:lnTo>
                  <a:lnTo>
                    <a:pt x="372" y="115"/>
                  </a:lnTo>
                  <a:lnTo>
                    <a:pt x="372" y="118"/>
                  </a:lnTo>
                  <a:lnTo>
                    <a:pt x="370" y="123"/>
                  </a:lnTo>
                  <a:lnTo>
                    <a:pt x="370" y="126"/>
                  </a:lnTo>
                  <a:lnTo>
                    <a:pt x="367" y="129"/>
                  </a:lnTo>
                  <a:lnTo>
                    <a:pt x="365" y="134"/>
                  </a:lnTo>
                  <a:lnTo>
                    <a:pt x="360" y="139"/>
                  </a:lnTo>
                  <a:lnTo>
                    <a:pt x="352" y="145"/>
                  </a:lnTo>
                  <a:lnTo>
                    <a:pt x="345" y="152"/>
                  </a:lnTo>
                  <a:lnTo>
                    <a:pt x="337" y="158"/>
                  </a:lnTo>
                  <a:lnTo>
                    <a:pt x="327" y="166"/>
                  </a:lnTo>
                  <a:lnTo>
                    <a:pt x="317" y="171"/>
                  </a:lnTo>
                  <a:lnTo>
                    <a:pt x="309" y="177"/>
                  </a:lnTo>
                  <a:lnTo>
                    <a:pt x="302" y="182"/>
                  </a:lnTo>
                  <a:lnTo>
                    <a:pt x="193" y="238"/>
                  </a:lnTo>
                  <a:lnTo>
                    <a:pt x="165" y="219"/>
                  </a:lnTo>
                  <a:lnTo>
                    <a:pt x="175" y="214"/>
                  </a:lnTo>
                  <a:lnTo>
                    <a:pt x="180" y="211"/>
                  </a:lnTo>
                  <a:lnTo>
                    <a:pt x="182" y="209"/>
                  </a:lnTo>
                  <a:lnTo>
                    <a:pt x="188" y="208"/>
                  </a:lnTo>
                  <a:lnTo>
                    <a:pt x="188" y="206"/>
                  </a:lnTo>
                  <a:lnTo>
                    <a:pt x="190" y="203"/>
                  </a:lnTo>
                  <a:lnTo>
                    <a:pt x="190" y="201"/>
                  </a:lnTo>
                  <a:lnTo>
                    <a:pt x="188" y="198"/>
                  </a:lnTo>
                  <a:lnTo>
                    <a:pt x="185" y="195"/>
                  </a:lnTo>
                  <a:lnTo>
                    <a:pt x="182" y="193"/>
                  </a:lnTo>
                  <a:lnTo>
                    <a:pt x="177" y="190"/>
                  </a:lnTo>
                  <a:lnTo>
                    <a:pt x="73" y="110"/>
                  </a:lnTo>
                  <a:lnTo>
                    <a:pt x="68" y="109"/>
                  </a:lnTo>
                  <a:lnTo>
                    <a:pt x="66" y="105"/>
                  </a:lnTo>
                  <a:lnTo>
                    <a:pt x="63" y="104"/>
                  </a:lnTo>
                  <a:lnTo>
                    <a:pt x="58" y="102"/>
                  </a:lnTo>
                  <a:lnTo>
                    <a:pt x="56" y="102"/>
                  </a:lnTo>
                  <a:lnTo>
                    <a:pt x="53" y="102"/>
                  </a:lnTo>
                  <a:lnTo>
                    <a:pt x="51" y="102"/>
                  </a:lnTo>
                  <a:lnTo>
                    <a:pt x="48" y="104"/>
                  </a:lnTo>
                  <a:lnTo>
                    <a:pt x="46" y="104"/>
                  </a:lnTo>
                  <a:lnTo>
                    <a:pt x="41" y="105"/>
                  </a:lnTo>
                  <a:lnTo>
                    <a:pt x="35" y="109"/>
                  </a:lnTo>
                  <a:lnTo>
                    <a:pt x="28" y="113"/>
                  </a:lnTo>
                  <a:lnTo>
                    <a:pt x="0" y="93"/>
                  </a:lnTo>
                  <a:lnTo>
                    <a:pt x="119" y="70"/>
                  </a:lnTo>
                  <a:lnTo>
                    <a:pt x="238" y="160"/>
                  </a:lnTo>
                  <a:lnTo>
                    <a:pt x="241" y="161"/>
                  </a:lnTo>
                  <a:lnTo>
                    <a:pt x="243" y="165"/>
                  </a:lnTo>
                  <a:lnTo>
                    <a:pt x="246" y="165"/>
                  </a:lnTo>
                  <a:lnTo>
                    <a:pt x="246" y="166"/>
                  </a:lnTo>
                  <a:lnTo>
                    <a:pt x="248" y="166"/>
                  </a:lnTo>
                  <a:lnTo>
                    <a:pt x="251" y="166"/>
                  </a:lnTo>
                  <a:lnTo>
                    <a:pt x="253" y="166"/>
                  </a:lnTo>
                  <a:lnTo>
                    <a:pt x="256" y="165"/>
                  </a:lnTo>
                  <a:lnTo>
                    <a:pt x="258" y="165"/>
                  </a:lnTo>
                  <a:lnTo>
                    <a:pt x="261" y="161"/>
                  </a:lnTo>
                  <a:lnTo>
                    <a:pt x="266" y="160"/>
                  </a:lnTo>
                  <a:lnTo>
                    <a:pt x="274" y="157"/>
                  </a:lnTo>
                  <a:lnTo>
                    <a:pt x="279" y="153"/>
                  </a:lnTo>
                  <a:lnTo>
                    <a:pt x="286" y="149"/>
                  </a:lnTo>
                  <a:lnTo>
                    <a:pt x="289" y="145"/>
                  </a:lnTo>
                  <a:lnTo>
                    <a:pt x="294" y="142"/>
                  </a:lnTo>
                  <a:lnTo>
                    <a:pt x="296" y="139"/>
                  </a:lnTo>
                  <a:lnTo>
                    <a:pt x="299" y="134"/>
                  </a:lnTo>
                  <a:lnTo>
                    <a:pt x="304" y="131"/>
                  </a:lnTo>
                  <a:lnTo>
                    <a:pt x="304" y="128"/>
                  </a:lnTo>
                  <a:lnTo>
                    <a:pt x="307" y="125"/>
                  </a:lnTo>
                  <a:lnTo>
                    <a:pt x="307" y="121"/>
                  </a:lnTo>
                  <a:lnTo>
                    <a:pt x="309" y="117"/>
                  </a:lnTo>
                  <a:lnTo>
                    <a:pt x="309" y="113"/>
                  </a:lnTo>
                  <a:lnTo>
                    <a:pt x="309" y="110"/>
                  </a:lnTo>
                  <a:lnTo>
                    <a:pt x="307" y="105"/>
                  </a:lnTo>
                  <a:lnTo>
                    <a:pt x="307" y="101"/>
                  </a:lnTo>
                  <a:lnTo>
                    <a:pt x="304" y="97"/>
                  </a:lnTo>
                  <a:lnTo>
                    <a:pt x="302" y="93"/>
                  </a:lnTo>
                  <a:lnTo>
                    <a:pt x="299" y="89"/>
                  </a:lnTo>
                  <a:lnTo>
                    <a:pt x="296" y="85"/>
                  </a:lnTo>
                  <a:lnTo>
                    <a:pt x="294" y="81"/>
                  </a:lnTo>
                  <a:lnTo>
                    <a:pt x="289" y="77"/>
                  </a:lnTo>
                  <a:lnTo>
                    <a:pt x="284" y="73"/>
                  </a:lnTo>
                  <a:lnTo>
                    <a:pt x="279" y="69"/>
                  </a:lnTo>
                  <a:lnTo>
                    <a:pt x="274" y="65"/>
                  </a:lnTo>
                  <a:lnTo>
                    <a:pt x="269" y="62"/>
                  </a:lnTo>
                  <a:lnTo>
                    <a:pt x="261" y="58"/>
                  </a:lnTo>
                  <a:lnTo>
                    <a:pt x="256" y="56"/>
                  </a:lnTo>
                  <a:lnTo>
                    <a:pt x="251" y="53"/>
                  </a:lnTo>
                  <a:lnTo>
                    <a:pt x="246" y="50"/>
                  </a:lnTo>
                  <a:lnTo>
                    <a:pt x="238" y="48"/>
                  </a:lnTo>
                  <a:lnTo>
                    <a:pt x="233" y="46"/>
                  </a:lnTo>
                  <a:lnTo>
                    <a:pt x="228" y="45"/>
                  </a:lnTo>
                  <a:lnTo>
                    <a:pt x="220" y="43"/>
                  </a:lnTo>
                  <a:lnTo>
                    <a:pt x="215" y="43"/>
                  </a:lnTo>
                  <a:lnTo>
                    <a:pt x="210" y="42"/>
                  </a:lnTo>
                  <a:lnTo>
                    <a:pt x="205" y="40"/>
                  </a:lnTo>
                  <a:lnTo>
                    <a:pt x="200" y="40"/>
                  </a:lnTo>
                  <a:lnTo>
                    <a:pt x="193" y="40"/>
                  </a:lnTo>
                  <a:lnTo>
                    <a:pt x="190" y="40"/>
                  </a:lnTo>
                  <a:lnTo>
                    <a:pt x="185" y="42"/>
                  </a:lnTo>
                  <a:lnTo>
                    <a:pt x="180" y="43"/>
                  </a:lnTo>
                  <a:lnTo>
                    <a:pt x="172" y="45"/>
                  </a:lnTo>
                  <a:lnTo>
                    <a:pt x="170" y="46"/>
                  </a:lnTo>
                  <a:lnTo>
                    <a:pt x="162" y="48"/>
                  </a:lnTo>
                  <a:lnTo>
                    <a:pt x="157" y="51"/>
                  </a:lnTo>
                  <a:lnTo>
                    <a:pt x="149" y="54"/>
                  </a:lnTo>
                  <a:lnTo>
                    <a:pt x="144" y="56"/>
                  </a:lnTo>
                  <a:lnTo>
                    <a:pt x="119" y="70"/>
                  </a:lnTo>
                  <a:lnTo>
                    <a:pt x="0" y="93"/>
                  </a:lnTo>
                </a:path>
              </a:pathLst>
            </a:custGeom>
            <a:solidFill>
              <a:srgbClr val="000000"/>
            </a:solidFill>
            <a:ln w="12700" cap="rnd">
              <a:noFill/>
              <a:round/>
              <a:headEnd/>
              <a:tailEnd/>
            </a:ln>
          </p:spPr>
          <p:txBody>
            <a:bodyPr/>
            <a:lstStyle/>
            <a:p>
              <a:endParaRPr lang="en-US"/>
            </a:p>
          </p:txBody>
        </p:sp>
        <p:sp>
          <p:nvSpPr>
            <p:cNvPr id="59770" name="Freeform 377"/>
            <p:cNvSpPr>
              <a:spLocks/>
            </p:cNvSpPr>
            <p:nvPr/>
          </p:nvSpPr>
          <p:spPr bwMode="auto">
            <a:xfrm>
              <a:off x="2934" y="1160"/>
              <a:ext cx="314" cy="229"/>
            </a:xfrm>
            <a:custGeom>
              <a:avLst/>
              <a:gdLst>
                <a:gd name="T0" fmla="*/ 193 w 314"/>
                <a:gd name="T1" fmla="*/ 61 h 229"/>
                <a:gd name="T2" fmla="*/ 165 w 314"/>
                <a:gd name="T3" fmla="*/ 54 h 229"/>
                <a:gd name="T4" fmla="*/ 143 w 314"/>
                <a:gd name="T5" fmla="*/ 53 h 229"/>
                <a:gd name="T6" fmla="*/ 118 w 314"/>
                <a:gd name="T7" fmla="*/ 54 h 229"/>
                <a:gd name="T8" fmla="*/ 98 w 314"/>
                <a:gd name="T9" fmla="*/ 57 h 229"/>
                <a:gd name="T10" fmla="*/ 80 w 314"/>
                <a:gd name="T11" fmla="*/ 64 h 229"/>
                <a:gd name="T12" fmla="*/ 63 w 314"/>
                <a:gd name="T13" fmla="*/ 73 h 229"/>
                <a:gd name="T14" fmla="*/ 58 w 314"/>
                <a:gd name="T15" fmla="*/ 86 h 229"/>
                <a:gd name="T16" fmla="*/ 60 w 314"/>
                <a:gd name="T17" fmla="*/ 94 h 229"/>
                <a:gd name="T18" fmla="*/ 73 w 314"/>
                <a:gd name="T19" fmla="*/ 99 h 229"/>
                <a:gd name="T20" fmla="*/ 95 w 314"/>
                <a:gd name="T21" fmla="*/ 97 h 229"/>
                <a:gd name="T22" fmla="*/ 168 w 314"/>
                <a:gd name="T23" fmla="*/ 78 h 229"/>
                <a:gd name="T24" fmla="*/ 200 w 314"/>
                <a:gd name="T25" fmla="*/ 70 h 229"/>
                <a:gd name="T26" fmla="*/ 228 w 314"/>
                <a:gd name="T27" fmla="*/ 67 h 229"/>
                <a:gd name="T28" fmla="*/ 250 w 314"/>
                <a:gd name="T29" fmla="*/ 69 h 229"/>
                <a:gd name="T30" fmla="*/ 270 w 314"/>
                <a:gd name="T31" fmla="*/ 73 h 229"/>
                <a:gd name="T32" fmla="*/ 288 w 314"/>
                <a:gd name="T33" fmla="*/ 81 h 229"/>
                <a:gd name="T34" fmla="*/ 305 w 314"/>
                <a:gd name="T35" fmla="*/ 94 h 229"/>
                <a:gd name="T36" fmla="*/ 310 w 314"/>
                <a:gd name="T37" fmla="*/ 112 h 229"/>
                <a:gd name="T38" fmla="*/ 310 w 314"/>
                <a:gd name="T39" fmla="*/ 129 h 229"/>
                <a:gd name="T40" fmla="*/ 300 w 314"/>
                <a:gd name="T41" fmla="*/ 148 h 229"/>
                <a:gd name="T42" fmla="*/ 283 w 314"/>
                <a:gd name="T43" fmla="*/ 166 h 229"/>
                <a:gd name="T44" fmla="*/ 258 w 314"/>
                <a:gd name="T45" fmla="*/ 182 h 229"/>
                <a:gd name="T46" fmla="*/ 230 w 314"/>
                <a:gd name="T47" fmla="*/ 191 h 229"/>
                <a:gd name="T48" fmla="*/ 213 w 314"/>
                <a:gd name="T49" fmla="*/ 196 h 229"/>
                <a:gd name="T50" fmla="*/ 198 w 314"/>
                <a:gd name="T51" fmla="*/ 198 h 229"/>
                <a:gd name="T52" fmla="*/ 193 w 314"/>
                <a:gd name="T53" fmla="*/ 214 h 229"/>
                <a:gd name="T54" fmla="*/ 100 w 314"/>
                <a:gd name="T55" fmla="*/ 158 h 229"/>
                <a:gd name="T56" fmla="*/ 125 w 314"/>
                <a:gd name="T57" fmla="*/ 166 h 229"/>
                <a:gd name="T58" fmla="*/ 153 w 314"/>
                <a:gd name="T59" fmla="*/ 169 h 229"/>
                <a:gd name="T60" fmla="*/ 180 w 314"/>
                <a:gd name="T61" fmla="*/ 169 h 229"/>
                <a:gd name="T62" fmla="*/ 205 w 314"/>
                <a:gd name="T63" fmla="*/ 166 h 229"/>
                <a:gd name="T64" fmla="*/ 228 w 314"/>
                <a:gd name="T65" fmla="*/ 158 h 229"/>
                <a:gd name="T66" fmla="*/ 245 w 314"/>
                <a:gd name="T67" fmla="*/ 148 h 229"/>
                <a:gd name="T68" fmla="*/ 253 w 314"/>
                <a:gd name="T69" fmla="*/ 139 h 229"/>
                <a:gd name="T70" fmla="*/ 258 w 314"/>
                <a:gd name="T71" fmla="*/ 131 h 229"/>
                <a:gd name="T72" fmla="*/ 253 w 314"/>
                <a:gd name="T73" fmla="*/ 123 h 229"/>
                <a:gd name="T74" fmla="*/ 243 w 314"/>
                <a:gd name="T75" fmla="*/ 116 h 229"/>
                <a:gd name="T76" fmla="*/ 223 w 314"/>
                <a:gd name="T77" fmla="*/ 116 h 229"/>
                <a:gd name="T78" fmla="*/ 210 w 314"/>
                <a:gd name="T79" fmla="*/ 118 h 229"/>
                <a:gd name="T80" fmla="*/ 193 w 314"/>
                <a:gd name="T81" fmla="*/ 123 h 229"/>
                <a:gd name="T82" fmla="*/ 133 w 314"/>
                <a:gd name="T83" fmla="*/ 139 h 229"/>
                <a:gd name="T84" fmla="*/ 108 w 314"/>
                <a:gd name="T85" fmla="*/ 145 h 229"/>
                <a:gd name="T86" fmla="*/ 80 w 314"/>
                <a:gd name="T87" fmla="*/ 147 h 229"/>
                <a:gd name="T88" fmla="*/ 58 w 314"/>
                <a:gd name="T89" fmla="*/ 147 h 229"/>
                <a:gd name="T90" fmla="*/ 38 w 314"/>
                <a:gd name="T91" fmla="*/ 140 h 229"/>
                <a:gd name="T92" fmla="*/ 18 w 314"/>
                <a:gd name="T93" fmla="*/ 129 h 229"/>
                <a:gd name="T94" fmla="*/ 3 w 314"/>
                <a:gd name="T95" fmla="*/ 110 h 229"/>
                <a:gd name="T96" fmla="*/ 0 w 314"/>
                <a:gd name="T97" fmla="*/ 96 h 229"/>
                <a:gd name="T98" fmla="*/ 3 w 314"/>
                <a:gd name="T99" fmla="*/ 85 h 229"/>
                <a:gd name="T100" fmla="*/ 10 w 314"/>
                <a:gd name="T101" fmla="*/ 72 h 229"/>
                <a:gd name="T102" fmla="*/ 23 w 314"/>
                <a:gd name="T103" fmla="*/ 61 h 229"/>
                <a:gd name="T104" fmla="*/ 38 w 314"/>
                <a:gd name="T105" fmla="*/ 49 h 229"/>
                <a:gd name="T106" fmla="*/ 55 w 314"/>
                <a:gd name="T107" fmla="*/ 38 h 229"/>
                <a:gd name="T108" fmla="*/ 78 w 314"/>
                <a:gd name="T109" fmla="*/ 29 h 229"/>
                <a:gd name="T110" fmla="*/ 105 w 314"/>
                <a:gd name="T111" fmla="*/ 24 h 229"/>
                <a:gd name="T112" fmla="*/ 133 w 314"/>
                <a:gd name="T113" fmla="*/ 0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
                <a:gd name="T172" fmla="*/ 0 h 229"/>
                <a:gd name="T173" fmla="*/ 314 w 314"/>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 h="229">
                  <a:moveTo>
                    <a:pt x="133" y="0"/>
                  </a:moveTo>
                  <a:lnTo>
                    <a:pt x="218" y="38"/>
                  </a:lnTo>
                  <a:lnTo>
                    <a:pt x="193" y="61"/>
                  </a:lnTo>
                  <a:lnTo>
                    <a:pt x="185" y="57"/>
                  </a:lnTo>
                  <a:lnTo>
                    <a:pt x="175" y="56"/>
                  </a:lnTo>
                  <a:lnTo>
                    <a:pt x="165" y="54"/>
                  </a:lnTo>
                  <a:lnTo>
                    <a:pt x="158" y="54"/>
                  </a:lnTo>
                  <a:lnTo>
                    <a:pt x="150" y="53"/>
                  </a:lnTo>
                  <a:lnTo>
                    <a:pt x="143" y="53"/>
                  </a:lnTo>
                  <a:lnTo>
                    <a:pt x="133" y="53"/>
                  </a:lnTo>
                  <a:lnTo>
                    <a:pt x="125" y="54"/>
                  </a:lnTo>
                  <a:lnTo>
                    <a:pt x="118" y="54"/>
                  </a:lnTo>
                  <a:lnTo>
                    <a:pt x="110" y="54"/>
                  </a:lnTo>
                  <a:lnTo>
                    <a:pt x="105" y="56"/>
                  </a:lnTo>
                  <a:lnTo>
                    <a:pt x="98" y="57"/>
                  </a:lnTo>
                  <a:lnTo>
                    <a:pt x="93" y="59"/>
                  </a:lnTo>
                  <a:lnTo>
                    <a:pt x="88" y="62"/>
                  </a:lnTo>
                  <a:lnTo>
                    <a:pt x="80" y="64"/>
                  </a:lnTo>
                  <a:lnTo>
                    <a:pt x="75" y="67"/>
                  </a:lnTo>
                  <a:lnTo>
                    <a:pt x="70" y="70"/>
                  </a:lnTo>
                  <a:lnTo>
                    <a:pt x="63" y="73"/>
                  </a:lnTo>
                  <a:lnTo>
                    <a:pt x="60" y="78"/>
                  </a:lnTo>
                  <a:lnTo>
                    <a:pt x="58" y="81"/>
                  </a:lnTo>
                  <a:lnTo>
                    <a:pt x="58" y="86"/>
                  </a:lnTo>
                  <a:lnTo>
                    <a:pt x="58" y="88"/>
                  </a:lnTo>
                  <a:lnTo>
                    <a:pt x="58" y="91"/>
                  </a:lnTo>
                  <a:lnTo>
                    <a:pt x="60" y="94"/>
                  </a:lnTo>
                  <a:lnTo>
                    <a:pt x="63" y="96"/>
                  </a:lnTo>
                  <a:lnTo>
                    <a:pt x="68" y="97"/>
                  </a:lnTo>
                  <a:lnTo>
                    <a:pt x="73" y="99"/>
                  </a:lnTo>
                  <a:lnTo>
                    <a:pt x="78" y="99"/>
                  </a:lnTo>
                  <a:lnTo>
                    <a:pt x="85" y="99"/>
                  </a:lnTo>
                  <a:lnTo>
                    <a:pt x="95" y="97"/>
                  </a:lnTo>
                  <a:lnTo>
                    <a:pt x="105" y="94"/>
                  </a:lnTo>
                  <a:lnTo>
                    <a:pt x="115" y="92"/>
                  </a:lnTo>
                  <a:lnTo>
                    <a:pt x="168" y="78"/>
                  </a:lnTo>
                  <a:lnTo>
                    <a:pt x="180" y="75"/>
                  </a:lnTo>
                  <a:lnTo>
                    <a:pt x="190" y="72"/>
                  </a:lnTo>
                  <a:lnTo>
                    <a:pt x="200" y="70"/>
                  </a:lnTo>
                  <a:lnTo>
                    <a:pt x="210" y="69"/>
                  </a:lnTo>
                  <a:lnTo>
                    <a:pt x="220" y="67"/>
                  </a:lnTo>
                  <a:lnTo>
                    <a:pt x="228" y="67"/>
                  </a:lnTo>
                  <a:lnTo>
                    <a:pt x="238" y="67"/>
                  </a:lnTo>
                  <a:lnTo>
                    <a:pt x="243" y="67"/>
                  </a:lnTo>
                  <a:lnTo>
                    <a:pt x="250" y="69"/>
                  </a:lnTo>
                  <a:lnTo>
                    <a:pt x="258" y="69"/>
                  </a:lnTo>
                  <a:lnTo>
                    <a:pt x="265" y="70"/>
                  </a:lnTo>
                  <a:lnTo>
                    <a:pt x="270" y="73"/>
                  </a:lnTo>
                  <a:lnTo>
                    <a:pt x="278" y="75"/>
                  </a:lnTo>
                  <a:lnTo>
                    <a:pt x="283" y="78"/>
                  </a:lnTo>
                  <a:lnTo>
                    <a:pt x="288" y="81"/>
                  </a:lnTo>
                  <a:lnTo>
                    <a:pt x="293" y="85"/>
                  </a:lnTo>
                  <a:lnTo>
                    <a:pt x="298" y="89"/>
                  </a:lnTo>
                  <a:lnTo>
                    <a:pt x="305" y="94"/>
                  </a:lnTo>
                  <a:lnTo>
                    <a:pt x="308" y="100"/>
                  </a:lnTo>
                  <a:lnTo>
                    <a:pt x="310" y="105"/>
                  </a:lnTo>
                  <a:lnTo>
                    <a:pt x="310" y="112"/>
                  </a:lnTo>
                  <a:lnTo>
                    <a:pt x="313" y="116"/>
                  </a:lnTo>
                  <a:lnTo>
                    <a:pt x="313" y="123"/>
                  </a:lnTo>
                  <a:lnTo>
                    <a:pt x="310" y="129"/>
                  </a:lnTo>
                  <a:lnTo>
                    <a:pt x="310" y="136"/>
                  </a:lnTo>
                  <a:lnTo>
                    <a:pt x="305" y="142"/>
                  </a:lnTo>
                  <a:lnTo>
                    <a:pt x="300" y="148"/>
                  </a:lnTo>
                  <a:lnTo>
                    <a:pt x="298" y="155"/>
                  </a:lnTo>
                  <a:lnTo>
                    <a:pt x="290" y="161"/>
                  </a:lnTo>
                  <a:lnTo>
                    <a:pt x="283" y="166"/>
                  </a:lnTo>
                  <a:lnTo>
                    <a:pt x="275" y="172"/>
                  </a:lnTo>
                  <a:lnTo>
                    <a:pt x="265" y="177"/>
                  </a:lnTo>
                  <a:lnTo>
                    <a:pt x="258" y="182"/>
                  </a:lnTo>
                  <a:lnTo>
                    <a:pt x="248" y="185"/>
                  </a:lnTo>
                  <a:lnTo>
                    <a:pt x="238" y="190"/>
                  </a:lnTo>
                  <a:lnTo>
                    <a:pt x="230" y="191"/>
                  </a:lnTo>
                  <a:lnTo>
                    <a:pt x="225" y="193"/>
                  </a:lnTo>
                  <a:lnTo>
                    <a:pt x="220" y="195"/>
                  </a:lnTo>
                  <a:lnTo>
                    <a:pt x="213" y="196"/>
                  </a:lnTo>
                  <a:lnTo>
                    <a:pt x="210" y="196"/>
                  </a:lnTo>
                  <a:lnTo>
                    <a:pt x="203" y="198"/>
                  </a:lnTo>
                  <a:lnTo>
                    <a:pt x="198" y="198"/>
                  </a:lnTo>
                  <a:lnTo>
                    <a:pt x="193" y="199"/>
                  </a:lnTo>
                  <a:lnTo>
                    <a:pt x="185" y="199"/>
                  </a:lnTo>
                  <a:lnTo>
                    <a:pt x="193" y="214"/>
                  </a:lnTo>
                  <a:lnTo>
                    <a:pt x="165" y="228"/>
                  </a:lnTo>
                  <a:lnTo>
                    <a:pt x="75" y="179"/>
                  </a:lnTo>
                  <a:lnTo>
                    <a:pt x="100" y="158"/>
                  </a:lnTo>
                  <a:lnTo>
                    <a:pt x="108" y="161"/>
                  </a:lnTo>
                  <a:lnTo>
                    <a:pt x="118" y="164"/>
                  </a:lnTo>
                  <a:lnTo>
                    <a:pt x="125" y="166"/>
                  </a:lnTo>
                  <a:lnTo>
                    <a:pt x="135" y="167"/>
                  </a:lnTo>
                  <a:lnTo>
                    <a:pt x="143" y="167"/>
                  </a:lnTo>
                  <a:lnTo>
                    <a:pt x="153" y="169"/>
                  </a:lnTo>
                  <a:lnTo>
                    <a:pt x="163" y="169"/>
                  </a:lnTo>
                  <a:lnTo>
                    <a:pt x="170" y="169"/>
                  </a:lnTo>
                  <a:lnTo>
                    <a:pt x="180" y="169"/>
                  </a:lnTo>
                  <a:lnTo>
                    <a:pt x="188" y="167"/>
                  </a:lnTo>
                  <a:lnTo>
                    <a:pt x="195" y="167"/>
                  </a:lnTo>
                  <a:lnTo>
                    <a:pt x="205" y="166"/>
                  </a:lnTo>
                  <a:lnTo>
                    <a:pt x="213" y="163"/>
                  </a:lnTo>
                  <a:lnTo>
                    <a:pt x="220" y="161"/>
                  </a:lnTo>
                  <a:lnTo>
                    <a:pt x="228" y="158"/>
                  </a:lnTo>
                  <a:lnTo>
                    <a:pt x="235" y="155"/>
                  </a:lnTo>
                  <a:lnTo>
                    <a:pt x="240" y="151"/>
                  </a:lnTo>
                  <a:lnTo>
                    <a:pt x="245" y="148"/>
                  </a:lnTo>
                  <a:lnTo>
                    <a:pt x="250" y="145"/>
                  </a:lnTo>
                  <a:lnTo>
                    <a:pt x="253" y="142"/>
                  </a:lnTo>
                  <a:lnTo>
                    <a:pt x="253" y="139"/>
                  </a:lnTo>
                  <a:lnTo>
                    <a:pt x="255" y="136"/>
                  </a:lnTo>
                  <a:lnTo>
                    <a:pt x="258" y="134"/>
                  </a:lnTo>
                  <a:lnTo>
                    <a:pt x="258" y="131"/>
                  </a:lnTo>
                  <a:lnTo>
                    <a:pt x="258" y="128"/>
                  </a:lnTo>
                  <a:lnTo>
                    <a:pt x="255" y="124"/>
                  </a:lnTo>
                  <a:lnTo>
                    <a:pt x="253" y="123"/>
                  </a:lnTo>
                  <a:lnTo>
                    <a:pt x="250" y="121"/>
                  </a:lnTo>
                  <a:lnTo>
                    <a:pt x="248" y="118"/>
                  </a:lnTo>
                  <a:lnTo>
                    <a:pt x="243" y="116"/>
                  </a:lnTo>
                  <a:lnTo>
                    <a:pt x="235" y="115"/>
                  </a:lnTo>
                  <a:lnTo>
                    <a:pt x="228" y="115"/>
                  </a:lnTo>
                  <a:lnTo>
                    <a:pt x="223" y="116"/>
                  </a:lnTo>
                  <a:lnTo>
                    <a:pt x="220" y="116"/>
                  </a:lnTo>
                  <a:lnTo>
                    <a:pt x="215" y="116"/>
                  </a:lnTo>
                  <a:lnTo>
                    <a:pt x="210" y="118"/>
                  </a:lnTo>
                  <a:lnTo>
                    <a:pt x="203" y="120"/>
                  </a:lnTo>
                  <a:lnTo>
                    <a:pt x="198" y="121"/>
                  </a:lnTo>
                  <a:lnTo>
                    <a:pt x="193" y="123"/>
                  </a:lnTo>
                  <a:lnTo>
                    <a:pt x="185" y="124"/>
                  </a:lnTo>
                  <a:lnTo>
                    <a:pt x="138" y="137"/>
                  </a:lnTo>
                  <a:lnTo>
                    <a:pt x="133" y="139"/>
                  </a:lnTo>
                  <a:lnTo>
                    <a:pt x="125" y="140"/>
                  </a:lnTo>
                  <a:lnTo>
                    <a:pt x="115" y="142"/>
                  </a:lnTo>
                  <a:lnTo>
                    <a:pt x="108" y="145"/>
                  </a:lnTo>
                  <a:lnTo>
                    <a:pt x="98" y="145"/>
                  </a:lnTo>
                  <a:lnTo>
                    <a:pt x="88" y="147"/>
                  </a:lnTo>
                  <a:lnTo>
                    <a:pt x="80" y="147"/>
                  </a:lnTo>
                  <a:lnTo>
                    <a:pt x="73" y="147"/>
                  </a:lnTo>
                  <a:lnTo>
                    <a:pt x="65" y="147"/>
                  </a:lnTo>
                  <a:lnTo>
                    <a:pt x="58" y="147"/>
                  </a:lnTo>
                  <a:lnTo>
                    <a:pt x="50" y="145"/>
                  </a:lnTo>
                  <a:lnTo>
                    <a:pt x="43" y="142"/>
                  </a:lnTo>
                  <a:lnTo>
                    <a:pt x="38" y="140"/>
                  </a:lnTo>
                  <a:lnTo>
                    <a:pt x="30" y="137"/>
                  </a:lnTo>
                  <a:lnTo>
                    <a:pt x="23" y="134"/>
                  </a:lnTo>
                  <a:lnTo>
                    <a:pt x="18" y="129"/>
                  </a:lnTo>
                  <a:lnTo>
                    <a:pt x="10" y="124"/>
                  </a:lnTo>
                  <a:lnTo>
                    <a:pt x="5" y="118"/>
                  </a:lnTo>
                  <a:lnTo>
                    <a:pt x="3" y="110"/>
                  </a:lnTo>
                  <a:lnTo>
                    <a:pt x="0" y="104"/>
                  </a:lnTo>
                  <a:lnTo>
                    <a:pt x="0" y="100"/>
                  </a:lnTo>
                  <a:lnTo>
                    <a:pt x="0" y="96"/>
                  </a:lnTo>
                  <a:lnTo>
                    <a:pt x="0" y="92"/>
                  </a:lnTo>
                  <a:lnTo>
                    <a:pt x="3" y="88"/>
                  </a:lnTo>
                  <a:lnTo>
                    <a:pt x="3" y="85"/>
                  </a:lnTo>
                  <a:lnTo>
                    <a:pt x="5" y="80"/>
                  </a:lnTo>
                  <a:lnTo>
                    <a:pt x="8" y="75"/>
                  </a:lnTo>
                  <a:lnTo>
                    <a:pt x="10" y="72"/>
                  </a:lnTo>
                  <a:lnTo>
                    <a:pt x="13" y="69"/>
                  </a:lnTo>
                  <a:lnTo>
                    <a:pt x="18" y="64"/>
                  </a:lnTo>
                  <a:lnTo>
                    <a:pt x="23" y="61"/>
                  </a:lnTo>
                  <a:lnTo>
                    <a:pt x="25" y="56"/>
                  </a:lnTo>
                  <a:lnTo>
                    <a:pt x="30" y="53"/>
                  </a:lnTo>
                  <a:lnTo>
                    <a:pt x="38" y="49"/>
                  </a:lnTo>
                  <a:lnTo>
                    <a:pt x="43" y="45"/>
                  </a:lnTo>
                  <a:lnTo>
                    <a:pt x="48" y="41"/>
                  </a:lnTo>
                  <a:lnTo>
                    <a:pt x="55" y="38"/>
                  </a:lnTo>
                  <a:lnTo>
                    <a:pt x="63" y="33"/>
                  </a:lnTo>
                  <a:lnTo>
                    <a:pt x="70" y="32"/>
                  </a:lnTo>
                  <a:lnTo>
                    <a:pt x="78" y="29"/>
                  </a:lnTo>
                  <a:lnTo>
                    <a:pt x="88" y="27"/>
                  </a:lnTo>
                  <a:lnTo>
                    <a:pt x="95" y="26"/>
                  </a:lnTo>
                  <a:lnTo>
                    <a:pt x="105" y="24"/>
                  </a:lnTo>
                  <a:lnTo>
                    <a:pt x="113" y="22"/>
                  </a:lnTo>
                  <a:lnTo>
                    <a:pt x="110" y="11"/>
                  </a:lnTo>
                  <a:lnTo>
                    <a:pt x="133" y="0"/>
                  </a:lnTo>
                </a:path>
              </a:pathLst>
            </a:custGeom>
            <a:solidFill>
              <a:srgbClr val="000000"/>
            </a:solidFill>
            <a:ln w="12700" cap="rnd">
              <a:noFill/>
              <a:round/>
              <a:headEnd/>
              <a:tailEnd/>
            </a:ln>
          </p:spPr>
          <p:txBody>
            <a:bodyPr/>
            <a:lstStyle/>
            <a:p>
              <a:endParaRPr lang="en-US"/>
            </a:p>
          </p:txBody>
        </p:sp>
        <p:sp>
          <p:nvSpPr>
            <p:cNvPr id="59771" name="Freeform 378"/>
            <p:cNvSpPr>
              <a:spLocks/>
            </p:cNvSpPr>
            <p:nvPr/>
          </p:nvSpPr>
          <p:spPr bwMode="auto">
            <a:xfrm>
              <a:off x="1466" y="1351"/>
              <a:ext cx="1732" cy="902"/>
            </a:xfrm>
            <a:custGeom>
              <a:avLst/>
              <a:gdLst>
                <a:gd name="T0" fmla="*/ 1731 w 1732"/>
                <a:gd name="T1" fmla="*/ 0 h 902"/>
                <a:gd name="T2" fmla="*/ 1731 w 1732"/>
                <a:gd name="T3" fmla="*/ 0 h 902"/>
                <a:gd name="T4" fmla="*/ 1573 w 1732"/>
                <a:gd name="T5" fmla="*/ 83 h 902"/>
                <a:gd name="T6" fmla="*/ 1425 w 1732"/>
                <a:gd name="T7" fmla="*/ 163 h 902"/>
                <a:gd name="T8" fmla="*/ 1288 w 1732"/>
                <a:gd name="T9" fmla="*/ 236 h 902"/>
                <a:gd name="T10" fmla="*/ 1159 w 1732"/>
                <a:gd name="T11" fmla="*/ 305 h 902"/>
                <a:gd name="T12" fmla="*/ 1041 w 1732"/>
                <a:gd name="T13" fmla="*/ 368 h 902"/>
                <a:gd name="T14" fmla="*/ 927 w 1732"/>
                <a:gd name="T15" fmla="*/ 428 h 902"/>
                <a:gd name="T16" fmla="*/ 827 w 1732"/>
                <a:gd name="T17" fmla="*/ 481 h 902"/>
                <a:gd name="T18" fmla="*/ 730 w 1732"/>
                <a:gd name="T19" fmla="*/ 533 h 902"/>
                <a:gd name="T20" fmla="*/ 643 w 1732"/>
                <a:gd name="T21" fmla="*/ 578 h 902"/>
                <a:gd name="T22" fmla="*/ 561 w 1732"/>
                <a:gd name="T23" fmla="*/ 620 h 902"/>
                <a:gd name="T24" fmla="*/ 490 w 1732"/>
                <a:gd name="T25" fmla="*/ 658 h 902"/>
                <a:gd name="T26" fmla="*/ 422 w 1732"/>
                <a:gd name="T27" fmla="*/ 693 h 902"/>
                <a:gd name="T28" fmla="*/ 364 w 1732"/>
                <a:gd name="T29" fmla="*/ 724 h 902"/>
                <a:gd name="T30" fmla="*/ 308 w 1732"/>
                <a:gd name="T31" fmla="*/ 753 h 902"/>
                <a:gd name="T32" fmla="*/ 261 w 1732"/>
                <a:gd name="T33" fmla="*/ 778 h 902"/>
                <a:gd name="T34" fmla="*/ 219 w 1732"/>
                <a:gd name="T35" fmla="*/ 798 h 902"/>
                <a:gd name="T36" fmla="*/ 179 w 1732"/>
                <a:gd name="T37" fmla="*/ 818 h 902"/>
                <a:gd name="T38" fmla="*/ 145 w 1732"/>
                <a:gd name="T39" fmla="*/ 834 h 902"/>
                <a:gd name="T40" fmla="*/ 116 w 1732"/>
                <a:gd name="T41" fmla="*/ 849 h 902"/>
                <a:gd name="T42" fmla="*/ 92 w 1732"/>
                <a:gd name="T43" fmla="*/ 861 h 902"/>
                <a:gd name="T44" fmla="*/ 71 w 1732"/>
                <a:gd name="T45" fmla="*/ 871 h 902"/>
                <a:gd name="T46" fmla="*/ 53 w 1732"/>
                <a:gd name="T47" fmla="*/ 879 h 902"/>
                <a:gd name="T48" fmla="*/ 40 w 1732"/>
                <a:gd name="T49" fmla="*/ 886 h 902"/>
                <a:gd name="T50" fmla="*/ 29 w 1732"/>
                <a:gd name="T51" fmla="*/ 889 h 902"/>
                <a:gd name="T52" fmla="*/ 18 w 1732"/>
                <a:gd name="T53" fmla="*/ 894 h 902"/>
                <a:gd name="T54" fmla="*/ 13 w 1732"/>
                <a:gd name="T55" fmla="*/ 896 h 902"/>
                <a:gd name="T56" fmla="*/ 8 w 1732"/>
                <a:gd name="T57" fmla="*/ 899 h 902"/>
                <a:gd name="T58" fmla="*/ 3 w 1732"/>
                <a:gd name="T59" fmla="*/ 899 h 902"/>
                <a:gd name="T60" fmla="*/ 3 w 1732"/>
                <a:gd name="T61" fmla="*/ 901 h 902"/>
                <a:gd name="T62" fmla="*/ 0 w 1732"/>
                <a:gd name="T63" fmla="*/ 901 h 9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2"/>
                <a:gd name="T97" fmla="*/ 0 h 902"/>
                <a:gd name="T98" fmla="*/ 1732 w 1732"/>
                <a:gd name="T99" fmla="*/ 902 h 9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2" h="902">
                  <a:moveTo>
                    <a:pt x="1731" y="0"/>
                  </a:moveTo>
                  <a:lnTo>
                    <a:pt x="1731" y="0"/>
                  </a:lnTo>
                  <a:lnTo>
                    <a:pt x="1573" y="83"/>
                  </a:lnTo>
                  <a:lnTo>
                    <a:pt x="1425" y="163"/>
                  </a:lnTo>
                  <a:lnTo>
                    <a:pt x="1288" y="236"/>
                  </a:lnTo>
                  <a:lnTo>
                    <a:pt x="1159" y="305"/>
                  </a:lnTo>
                  <a:lnTo>
                    <a:pt x="1041" y="368"/>
                  </a:lnTo>
                  <a:lnTo>
                    <a:pt x="927" y="428"/>
                  </a:lnTo>
                  <a:lnTo>
                    <a:pt x="827" y="481"/>
                  </a:lnTo>
                  <a:lnTo>
                    <a:pt x="730" y="533"/>
                  </a:lnTo>
                  <a:lnTo>
                    <a:pt x="643" y="578"/>
                  </a:lnTo>
                  <a:lnTo>
                    <a:pt x="561" y="620"/>
                  </a:lnTo>
                  <a:lnTo>
                    <a:pt x="490" y="658"/>
                  </a:lnTo>
                  <a:lnTo>
                    <a:pt x="422" y="693"/>
                  </a:lnTo>
                  <a:lnTo>
                    <a:pt x="364" y="724"/>
                  </a:lnTo>
                  <a:lnTo>
                    <a:pt x="308" y="753"/>
                  </a:lnTo>
                  <a:lnTo>
                    <a:pt x="261" y="778"/>
                  </a:lnTo>
                  <a:lnTo>
                    <a:pt x="219" y="798"/>
                  </a:lnTo>
                  <a:lnTo>
                    <a:pt x="179" y="818"/>
                  </a:lnTo>
                  <a:lnTo>
                    <a:pt x="145" y="834"/>
                  </a:lnTo>
                  <a:lnTo>
                    <a:pt x="116" y="849"/>
                  </a:lnTo>
                  <a:lnTo>
                    <a:pt x="92" y="861"/>
                  </a:lnTo>
                  <a:lnTo>
                    <a:pt x="71" y="871"/>
                  </a:lnTo>
                  <a:lnTo>
                    <a:pt x="53" y="879"/>
                  </a:lnTo>
                  <a:lnTo>
                    <a:pt x="40" y="886"/>
                  </a:lnTo>
                  <a:lnTo>
                    <a:pt x="29" y="889"/>
                  </a:lnTo>
                  <a:lnTo>
                    <a:pt x="18" y="894"/>
                  </a:lnTo>
                  <a:lnTo>
                    <a:pt x="13" y="896"/>
                  </a:lnTo>
                  <a:lnTo>
                    <a:pt x="8" y="899"/>
                  </a:lnTo>
                  <a:lnTo>
                    <a:pt x="3" y="899"/>
                  </a:lnTo>
                  <a:lnTo>
                    <a:pt x="3" y="901"/>
                  </a:lnTo>
                  <a:lnTo>
                    <a:pt x="0" y="901"/>
                  </a:lnTo>
                </a:path>
              </a:pathLst>
            </a:custGeom>
            <a:noFill/>
            <a:ln w="12700" cap="rnd">
              <a:solidFill>
                <a:srgbClr val="000000"/>
              </a:solidFill>
              <a:round/>
              <a:headEnd/>
              <a:tailEnd/>
            </a:ln>
          </p:spPr>
          <p:txBody>
            <a:bodyPr/>
            <a:lstStyle/>
            <a:p>
              <a:endParaRPr lang="en-US"/>
            </a:p>
          </p:txBody>
        </p:sp>
      </p:grpSp>
      <p:sp>
        <p:nvSpPr>
          <p:cNvPr id="59394" name="Rectangle 379"/>
          <p:cNvSpPr>
            <a:spLocks noGrp="1" noChangeArrowheads="1"/>
          </p:cNvSpPr>
          <p:nvPr>
            <p:ph type="title"/>
          </p:nvPr>
        </p:nvSpPr>
        <p:spPr>
          <a:xfrm>
            <a:off x="685800" y="290513"/>
            <a:ext cx="7772400" cy="852487"/>
          </a:xfrm>
        </p:spPr>
        <p:txBody>
          <a:bodyPr/>
          <a:lstStyle/>
          <a:p>
            <a:r>
              <a:rPr lang="en-US" smtClean="0"/>
              <a:t>Record Keeping</a:t>
            </a:r>
          </a:p>
        </p:txBody>
      </p:sp>
      <p:sp>
        <p:nvSpPr>
          <p:cNvPr id="59395" name="Rectangle 380"/>
          <p:cNvSpPr>
            <a:spLocks noGrp="1" noChangeArrowheads="1"/>
          </p:cNvSpPr>
          <p:nvPr>
            <p:ph type="body" idx="1"/>
          </p:nvPr>
        </p:nvSpPr>
        <p:spPr bwMode="auto">
          <a:xfrm>
            <a:off x="1411288" y="4786313"/>
            <a:ext cx="6597650" cy="1316037"/>
          </a:xfrm>
          <a:noFill/>
          <a:ln w="12700">
            <a:miter lim="800000"/>
            <a:headEnd/>
            <a:tailEnd/>
          </a:ln>
        </p:spPr>
        <p:txBody>
          <a:bodyPr vert="horz" wrap="square" lIns="90488" tIns="44450" rIns="90488" bIns="44450" numCol="1" anchor="t" anchorCtr="0" compatLnSpc="1">
            <a:prstTxWarp prst="textNoShape">
              <a:avLst/>
            </a:prstTxWarp>
          </a:bodyPr>
          <a:lstStyle/>
          <a:p>
            <a:pPr algn="ctr">
              <a:spcBef>
                <a:spcPct val="0"/>
              </a:spcBef>
              <a:buFontTx/>
              <a:buNone/>
            </a:pPr>
            <a:r>
              <a:rPr lang="en-US" sz="3200" dirty="0" smtClean="0">
                <a:latin typeface="Arial" charset="0"/>
              </a:rPr>
              <a:t> Accurate records of expenses</a:t>
            </a:r>
          </a:p>
          <a:p>
            <a:pPr algn="ctr">
              <a:spcBef>
                <a:spcPct val="0"/>
              </a:spcBef>
              <a:buFontTx/>
              <a:buNone/>
            </a:pPr>
            <a:r>
              <a:rPr lang="en-US" sz="3200" dirty="0" smtClean="0">
                <a:latin typeface="Arial" charset="0"/>
              </a:rPr>
              <a:t> must be maintained for at least 3 years beyond final closeout of </a:t>
            </a:r>
            <a:r>
              <a:rPr lang="en-US" sz="3200" u="sng" dirty="0" smtClean="0">
                <a:latin typeface="Arial" charset="0"/>
              </a:rPr>
              <a:t>DISASTER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0" y="333375"/>
            <a:ext cx="9144000" cy="809625"/>
          </a:xfrm>
        </p:spPr>
        <p:txBody>
          <a:bodyPr/>
          <a:lstStyle/>
          <a:p>
            <a:r>
              <a:rPr lang="en-US" smtClean="0"/>
              <a:t>Progress and Financial Reports</a:t>
            </a:r>
          </a:p>
        </p:txBody>
      </p:sp>
      <p:sp>
        <p:nvSpPr>
          <p:cNvPr id="61442" name="Rectangle 3"/>
          <p:cNvSpPr>
            <a:spLocks noGrp="1" noChangeArrowheads="1"/>
          </p:cNvSpPr>
          <p:nvPr>
            <p:ph type="body" idx="1"/>
          </p:nvPr>
        </p:nvSpPr>
        <p:spPr bwMode="auto">
          <a:xfrm>
            <a:off x="457200" y="1306513"/>
            <a:ext cx="8229600" cy="481965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Sub-grantee progress and financial reports must be obtained to monitor grant work status.</a:t>
            </a:r>
          </a:p>
          <a:p>
            <a:r>
              <a:rPr lang="en-US" smtClean="0">
                <a:latin typeface="Arial" charset="0"/>
              </a:rPr>
              <a:t>If you are unable to submit required reports, the State’s grant funding is jeopardized</a:t>
            </a:r>
          </a:p>
          <a:p>
            <a:r>
              <a:rPr lang="en-US" sz="3200" u="sng" smtClean="0">
                <a:latin typeface="Arial" charset="0"/>
              </a:rPr>
              <a:t>Without information from sub-grantee reports, DEMHS cannot fulfill its reporting responsibilities to FEMA.</a:t>
            </a:r>
          </a:p>
          <a:p>
            <a:pPr>
              <a:buFontTx/>
              <a:buNone/>
            </a:pPr>
            <a:endParaRPr lang="en-US" smtClean="0">
              <a:latin typeface="Arial" charset="0"/>
            </a:endParaRPr>
          </a:p>
          <a:p>
            <a:pPr>
              <a:buFontTx/>
              <a:buNone/>
            </a:pPr>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261938"/>
            <a:ext cx="9144000" cy="881062"/>
          </a:xfrm>
        </p:spPr>
        <p:txBody>
          <a:bodyPr/>
          <a:lstStyle/>
          <a:p>
            <a:r>
              <a:rPr lang="en-US" sz="4000" smtClean="0"/>
              <a:t>Quarterly Progress Report: PA</a:t>
            </a:r>
          </a:p>
        </p:txBody>
      </p:sp>
      <p:sp>
        <p:nvSpPr>
          <p:cNvPr id="62466" name="Rectangle 3"/>
          <p:cNvSpPr>
            <a:spLocks noGrp="1" noChangeArrowheads="1"/>
          </p:cNvSpPr>
          <p:nvPr>
            <p:ph type="body" idx="1"/>
          </p:nvPr>
        </p:nvSpPr>
        <p:spPr bwMode="auto">
          <a:xfrm>
            <a:off x="457200" y="1238250"/>
            <a:ext cx="8229600" cy="488791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mtClean="0">
                <a:latin typeface="Arial" charset="0"/>
              </a:rPr>
              <a:t>Quarters ending December 31, March 31, June 30 &amp; September 30; (due within 30 days after end of quarter).</a:t>
            </a:r>
          </a:p>
          <a:p>
            <a:pPr>
              <a:lnSpc>
                <a:spcPct val="80000"/>
              </a:lnSpc>
            </a:pPr>
            <a:endParaRPr lang="en-US" smtClean="0">
              <a:latin typeface="Arial" charset="0"/>
            </a:endParaRPr>
          </a:p>
          <a:p>
            <a:pPr>
              <a:lnSpc>
                <a:spcPct val="80000"/>
              </a:lnSpc>
            </a:pPr>
            <a:r>
              <a:rPr lang="en-US" smtClean="0">
                <a:latin typeface="Arial" charset="0"/>
              </a:rPr>
              <a:t>Describe the status of projects on which final payment of the Federal share has not been made to the State (44 CFR 206.204(f)).</a:t>
            </a:r>
          </a:p>
          <a:p>
            <a:pPr lvl="4">
              <a:lnSpc>
                <a:spcPct val="80000"/>
              </a:lnSpc>
            </a:pPr>
            <a:r>
              <a:rPr lang="en-US" smtClean="0">
                <a:latin typeface="Arial" charset="0"/>
              </a:rPr>
              <a:t>Projected completion date</a:t>
            </a:r>
          </a:p>
          <a:p>
            <a:pPr lvl="4">
              <a:lnSpc>
                <a:spcPct val="80000"/>
              </a:lnSpc>
            </a:pPr>
            <a:r>
              <a:rPr lang="en-US" smtClean="0">
                <a:latin typeface="Arial" charset="0"/>
              </a:rPr>
              <a:t>Time extensions granted</a:t>
            </a:r>
          </a:p>
          <a:p>
            <a:pPr lvl="4">
              <a:lnSpc>
                <a:spcPct val="80000"/>
              </a:lnSpc>
              <a:buFontTx/>
              <a:buNone/>
            </a:pPr>
            <a:endParaRPr lang="en-US" smtClean="0">
              <a:latin typeface="Arial" charset="0"/>
            </a:endParaRPr>
          </a:p>
          <a:p>
            <a:pPr>
              <a:lnSpc>
                <a:spcPct val="80000"/>
              </a:lnSpc>
            </a:pPr>
            <a:r>
              <a:rPr lang="en-US" smtClean="0">
                <a:latin typeface="Arial" charset="0"/>
              </a:rPr>
              <a:t>Outline any problems or circumstances expected to result in non-compliance with the approved grant conditions.</a:t>
            </a:r>
          </a:p>
          <a:p>
            <a:pPr>
              <a:lnSpc>
                <a:spcPct val="80000"/>
              </a:lnSpc>
              <a:buFontTx/>
              <a:buNone/>
            </a:pPr>
            <a:endParaRPr lang="en-US" smtClean="0">
              <a:latin typeface="Arial" charset="0"/>
            </a:endParaRPr>
          </a:p>
          <a:p>
            <a:pPr>
              <a:lnSpc>
                <a:spcPct val="80000"/>
              </a:lnSpc>
            </a:pPr>
            <a:endParaRPr lang="en-US" sz="2400" smtClean="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79438" y="482600"/>
            <a:ext cx="7772400" cy="923925"/>
          </a:xfrm>
        </p:spPr>
        <p:txBody>
          <a:bodyPr/>
          <a:lstStyle/>
          <a:p>
            <a:r>
              <a:rPr lang="en-US" smtClean="0"/>
              <a:t>Public Assistance Summary</a:t>
            </a:r>
          </a:p>
        </p:txBody>
      </p:sp>
      <p:sp>
        <p:nvSpPr>
          <p:cNvPr id="63490" name="Rectangle 3"/>
          <p:cNvSpPr>
            <a:spLocks noGrp="1" noChangeArrowheads="1"/>
          </p:cNvSpPr>
          <p:nvPr>
            <p:ph type="body" idx="1"/>
          </p:nvPr>
        </p:nvSpPr>
        <p:spPr bwMode="auto">
          <a:xfrm>
            <a:off x="408369" y="1406524"/>
            <a:ext cx="8328025" cy="4921123"/>
          </a:xfrm>
          <a:noFill/>
          <a:ln w="12700">
            <a:miter lim="800000"/>
            <a:headEnd/>
            <a:tailEnd/>
          </a:ln>
        </p:spPr>
        <p:txBody>
          <a:bodyPr vert="horz" wrap="square" lIns="90488" tIns="44450" rIns="90488" bIns="44450" numCol="1" anchor="t" anchorCtr="0" compatLnSpc="1">
            <a:prstTxWarp prst="textNoShape">
              <a:avLst/>
            </a:prstTxWarp>
          </a:bodyPr>
          <a:lstStyle/>
          <a:p>
            <a:pPr>
              <a:lnSpc>
                <a:spcPct val="140000"/>
              </a:lnSpc>
              <a:spcBef>
                <a:spcPct val="50000"/>
              </a:spcBef>
            </a:pPr>
            <a:r>
              <a:rPr lang="en-US" sz="2400" dirty="0" smtClean="0">
                <a:latin typeface="Arial" charset="0"/>
              </a:rPr>
              <a:t>The Public Assistance Program assists in the restoration of community infrastructure.</a:t>
            </a:r>
          </a:p>
          <a:p>
            <a:pPr>
              <a:lnSpc>
                <a:spcPct val="140000"/>
              </a:lnSpc>
              <a:spcBef>
                <a:spcPct val="50000"/>
              </a:spcBef>
            </a:pPr>
            <a:r>
              <a:rPr lang="en-US" sz="2400" dirty="0" smtClean="0">
                <a:latin typeface="Arial" charset="0"/>
              </a:rPr>
              <a:t>It is a supplemental cost reimbursement program with specific eligibility requirements.</a:t>
            </a:r>
          </a:p>
          <a:p>
            <a:pPr>
              <a:lnSpc>
                <a:spcPct val="140000"/>
              </a:lnSpc>
              <a:spcBef>
                <a:spcPct val="50000"/>
              </a:spcBef>
            </a:pPr>
            <a:r>
              <a:rPr lang="en-US" sz="2400" dirty="0" smtClean="0">
                <a:latin typeface="Arial" charset="0"/>
              </a:rPr>
              <a:t>The FEMA share of eligible costs will be awarded to the State (Grantee/recipient) for disbursement to the applicant (sub-grantee/sub-recipient).</a:t>
            </a:r>
          </a:p>
          <a:p>
            <a:pPr>
              <a:lnSpc>
                <a:spcPct val="140000"/>
              </a:lnSpc>
              <a:spcBef>
                <a:spcPct val="50000"/>
              </a:spcBef>
              <a:buFontTx/>
              <a:buNone/>
            </a:pPr>
            <a:endParaRPr lang="en-US" sz="2500" dirty="0" smtClean="0">
              <a:solidFill>
                <a:srgbClr val="FF6600"/>
              </a:solidFill>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579438" y="482600"/>
            <a:ext cx="7772400" cy="923925"/>
          </a:xfrm>
        </p:spPr>
        <p:txBody>
          <a:bodyPr/>
          <a:lstStyle/>
          <a:p>
            <a:r>
              <a:rPr lang="en-US" smtClean="0"/>
              <a:t>DUNS/FEIN Numbers</a:t>
            </a:r>
          </a:p>
        </p:txBody>
      </p:sp>
      <p:sp>
        <p:nvSpPr>
          <p:cNvPr id="65538" name="Rectangle 3"/>
          <p:cNvSpPr>
            <a:spLocks noGrp="1" noChangeArrowheads="1"/>
          </p:cNvSpPr>
          <p:nvPr>
            <p:ph type="body" idx="1"/>
          </p:nvPr>
        </p:nvSpPr>
        <p:spPr bwMode="auto">
          <a:xfrm>
            <a:off x="417513" y="1543050"/>
            <a:ext cx="8328025" cy="4425950"/>
          </a:xfrm>
          <a:noFill/>
          <a:ln w="12700">
            <a:miter lim="800000"/>
            <a:headEnd/>
            <a:tailEnd/>
          </a:ln>
        </p:spPr>
        <p:txBody>
          <a:bodyPr vert="horz" wrap="square" lIns="90488" tIns="44450" rIns="90488" bIns="44450" numCol="1" anchor="t" anchorCtr="0" compatLnSpc="1">
            <a:prstTxWarp prst="textNoShape">
              <a:avLst/>
            </a:prstTxWarp>
          </a:bodyPr>
          <a:lstStyle/>
          <a:p>
            <a:pPr>
              <a:lnSpc>
                <a:spcPct val="140000"/>
              </a:lnSpc>
              <a:spcBef>
                <a:spcPct val="50000"/>
              </a:spcBef>
              <a:buFontTx/>
              <a:buNone/>
            </a:pPr>
            <a:r>
              <a:rPr lang="en-US" sz="2500" smtClean="0">
                <a:solidFill>
                  <a:srgbClr val="FF6600"/>
                </a:solidFill>
                <a:latin typeface="Arial" charset="0"/>
              </a:rPr>
              <a:t>    </a:t>
            </a:r>
            <a:r>
              <a:rPr lang="en-US" sz="4000" smtClean="0">
                <a:solidFill>
                  <a:srgbClr val="FF6600"/>
                </a:solidFill>
                <a:latin typeface="Arial" charset="0"/>
              </a:rPr>
              <a:t>Each Applicant needs to provide a DUNS number and a FEIN Number in order for FEMA to obligate any funding.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0200" y="381000"/>
            <a:ext cx="8081963" cy="939800"/>
          </a:xfrm>
        </p:spPr>
        <p:txBody>
          <a:bodyPr anchor="t"/>
          <a:lstStyle/>
          <a:p>
            <a:pPr>
              <a:lnSpc>
                <a:spcPct val="85000"/>
              </a:lnSpc>
            </a:pPr>
            <a:r>
              <a:rPr lang="en-US" dirty="0" smtClean="0"/>
              <a:t>Major Disaster Declaration</a:t>
            </a:r>
            <a:endParaRPr lang="en-US" sz="2300" dirty="0" smtClean="0"/>
          </a:p>
        </p:txBody>
      </p:sp>
      <p:sp>
        <p:nvSpPr>
          <p:cNvPr id="7171" name="Rectangle 3"/>
          <p:cNvSpPr>
            <a:spLocks noGrp="1" noChangeArrowheads="1"/>
          </p:cNvSpPr>
          <p:nvPr>
            <p:ph type="body" idx="1"/>
          </p:nvPr>
        </p:nvSpPr>
        <p:spPr bwMode="auto">
          <a:xfrm>
            <a:off x="457200" y="1343025"/>
            <a:ext cx="8229600" cy="5045075"/>
          </a:xfrm>
          <a:noFill/>
          <a:ln>
            <a:miter lim="800000"/>
            <a:headEnd/>
            <a:tailEnd/>
          </a:ln>
        </p:spPr>
        <p:txBody>
          <a:bodyPr vert="horz" wrap="square" lIns="91440" tIns="45720" rIns="91440" bIns="45720" numCol="1" anchor="t" anchorCtr="0" compatLnSpc="1">
            <a:prstTxWarp prst="textNoShape">
              <a:avLst/>
            </a:prstTxWarp>
          </a:bodyPr>
          <a:lstStyle/>
          <a:p>
            <a:pPr marL="173038" indent="-173038">
              <a:buFontTx/>
              <a:buNone/>
            </a:pPr>
            <a:r>
              <a:rPr lang="en-US" sz="2900" dirty="0" smtClean="0">
                <a:solidFill>
                  <a:srgbClr val="B0B1B3"/>
                </a:solidFill>
                <a:latin typeface="Arial" charset="0"/>
              </a:rPr>
              <a:t>INCIDENT PERIOD:  25-26 September, 2018</a:t>
            </a:r>
          </a:p>
          <a:p>
            <a:pPr marL="687388" lvl="2" indent="0">
              <a:buNone/>
            </a:pPr>
            <a:endParaRPr lang="en-US" sz="2800" dirty="0" smtClean="0">
              <a:solidFill>
                <a:srgbClr val="B0B1B3"/>
              </a:solidFill>
              <a:latin typeface="Arial" charset="0"/>
            </a:endParaRPr>
          </a:p>
          <a:p>
            <a:pPr marL="909638" lvl="2" indent="-222250"/>
            <a:r>
              <a:rPr lang="en-US" sz="2800" dirty="0" smtClean="0">
                <a:solidFill>
                  <a:srgbClr val="B0B1B3"/>
                </a:solidFill>
                <a:latin typeface="Arial" charset="0"/>
              </a:rPr>
              <a:t> Middlesex County (PA)</a:t>
            </a:r>
          </a:p>
          <a:p>
            <a:pPr marL="909638" lvl="2" indent="-222250"/>
            <a:r>
              <a:rPr lang="en-US" sz="2800" dirty="0" smtClean="0">
                <a:solidFill>
                  <a:srgbClr val="B0B1B3"/>
                </a:solidFill>
                <a:latin typeface="Arial" charset="0"/>
              </a:rPr>
              <a:t> New London (PA)</a:t>
            </a:r>
          </a:p>
          <a:p>
            <a:pPr marL="909638" lvl="2" indent="-222250">
              <a:lnSpc>
                <a:spcPct val="60000"/>
              </a:lnSpc>
              <a:buFontTx/>
              <a:buNone/>
            </a:pPr>
            <a:endParaRPr lang="en-US" sz="2400" dirty="0" smtClean="0">
              <a:solidFill>
                <a:srgbClr val="B0B1B3"/>
              </a:solidFill>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1026"/>
          <p:cNvSpPr>
            <a:spLocks noGrp="1" noChangeArrowheads="1"/>
          </p:cNvSpPr>
          <p:nvPr>
            <p:ph type="title"/>
          </p:nvPr>
        </p:nvSpPr>
        <p:spPr/>
        <p:txBody>
          <a:bodyPr/>
          <a:lstStyle/>
          <a:p>
            <a:r>
              <a:rPr lang="en-US" smtClean="0"/>
              <a:t>Submission Time Limits</a:t>
            </a:r>
          </a:p>
        </p:txBody>
      </p:sp>
      <p:sp>
        <p:nvSpPr>
          <p:cNvPr id="67586" name="Text Box 1027"/>
          <p:cNvSpPr txBox="1">
            <a:spLocks noChangeArrowheads="1"/>
          </p:cNvSpPr>
          <p:nvPr/>
        </p:nvSpPr>
        <p:spPr bwMode="auto">
          <a:xfrm>
            <a:off x="550863" y="898704"/>
            <a:ext cx="8172450" cy="2523768"/>
          </a:xfrm>
          <a:prstGeom prst="rect">
            <a:avLst/>
          </a:prstGeom>
          <a:noFill/>
          <a:ln w="12700">
            <a:noFill/>
            <a:miter lim="800000"/>
            <a:headEnd/>
            <a:tailEnd/>
          </a:ln>
        </p:spPr>
        <p:txBody>
          <a:bodyPr>
            <a:spAutoFit/>
          </a:bodyPr>
          <a:lstStyle/>
          <a:p>
            <a:pPr algn="ctr" eaLnBrk="0" hangingPunct="0"/>
            <a:r>
              <a:rPr lang="en-US" sz="2800" dirty="0">
                <a:solidFill>
                  <a:srgbClr val="FFCC00"/>
                </a:solidFill>
              </a:rPr>
              <a:t>Request for Public Assistance - </a:t>
            </a:r>
            <a:r>
              <a:rPr lang="en-US" sz="2600" dirty="0">
                <a:solidFill>
                  <a:srgbClr val="FFCC00"/>
                </a:solidFill>
              </a:rPr>
              <a:t> </a:t>
            </a:r>
          </a:p>
          <a:p>
            <a:pPr algn="ctr" eaLnBrk="0" hangingPunct="0"/>
            <a:r>
              <a:rPr lang="en-US" sz="6000" dirty="0">
                <a:solidFill>
                  <a:srgbClr val="FFCC00"/>
                </a:solidFill>
              </a:rPr>
              <a:t>30</a:t>
            </a:r>
            <a:r>
              <a:rPr lang="en-US" sz="9600" dirty="0">
                <a:solidFill>
                  <a:srgbClr val="FFCC00"/>
                </a:solidFill>
              </a:rPr>
              <a:t> </a:t>
            </a:r>
          </a:p>
          <a:p>
            <a:pPr algn="ctr" eaLnBrk="0" hangingPunct="0"/>
            <a:r>
              <a:rPr lang="en-US" sz="2800" dirty="0">
                <a:solidFill>
                  <a:srgbClr val="FFCC00"/>
                </a:solidFill>
              </a:rPr>
              <a:t>days after declaration date </a:t>
            </a:r>
            <a:r>
              <a:rPr lang="en-US" sz="2800" dirty="0" smtClean="0">
                <a:solidFill>
                  <a:srgbClr val="FFFFFF"/>
                </a:solidFill>
              </a:rPr>
              <a:t>( 4 Jan 2019)</a:t>
            </a:r>
            <a:r>
              <a:rPr lang="en-US" sz="1800" dirty="0" smtClean="0">
                <a:solidFill>
                  <a:srgbClr val="FFFFFF"/>
                </a:solidFill>
              </a:rPr>
              <a:t> </a:t>
            </a:r>
            <a:endParaRPr lang="en-US" sz="1800" dirty="0">
              <a:solidFill>
                <a:srgbClr val="FFFFFF"/>
              </a:solidFill>
            </a:endParaRPr>
          </a:p>
        </p:txBody>
      </p:sp>
      <p:sp>
        <p:nvSpPr>
          <p:cNvPr id="67587" name="Text Box 1028"/>
          <p:cNvSpPr txBox="1">
            <a:spLocks noChangeArrowheads="1"/>
          </p:cNvSpPr>
          <p:nvPr/>
        </p:nvSpPr>
        <p:spPr bwMode="auto">
          <a:xfrm>
            <a:off x="2359025" y="3983038"/>
            <a:ext cx="4729163" cy="2739211"/>
          </a:xfrm>
          <a:prstGeom prst="rect">
            <a:avLst/>
          </a:prstGeom>
          <a:noFill/>
          <a:ln w="12700">
            <a:noFill/>
            <a:miter lim="800000"/>
            <a:headEnd/>
            <a:tailEnd/>
          </a:ln>
        </p:spPr>
        <p:txBody>
          <a:bodyPr>
            <a:spAutoFit/>
          </a:bodyPr>
          <a:lstStyle/>
          <a:p>
            <a:pPr algn="ctr" eaLnBrk="0" hangingPunct="0"/>
            <a:r>
              <a:rPr lang="en-US" sz="2800" dirty="0">
                <a:solidFill>
                  <a:schemeClr val="tx2"/>
                </a:solidFill>
              </a:rPr>
              <a:t> Project Worksheets </a:t>
            </a:r>
            <a:r>
              <a:rPr lang="en-US" sz="2600" dirty="0">
                <a:solidFill>
                  <a:schemeClr val="tx2"/>
                </a:solidFill>
              </a:rPr>
              <a:t>-  </a:t>
            </a:r>
            <a:endParaRPr lang="en-US" sz="4200" dirty="0">
              <a:solidFill>
                <a:schemeClr val="tx2"/>
              </a:solidFill>
            </a:endParaRPr>
          </a:p>
          <a:p>
            <a:pPr algn="ctr" eaLnBrk="0" hangingPunct="0"/>
            <a:r>
              <a:rPr lang="en-US" sz="6000" dirty="0">
                <a:solidFill>
                  <a:schemeClr val="tx2"/>
                </a:solidFill>
              </a:rPr>
              <a:t>60</a:t>
            </a:r>
          </a:p>
          <a:p>
            <a:pPr algn="ctr" eaLnBrk="0" hangingPunct="0"/>
            <a:r>
              <a:rPr lang="en-US" sz="2800" dirty="0">
                <a:solidFill>
                  <a:schemeClr val="tx2"/>
                </a:solidFill>
              </a:rPr>
              <a:t>days after </a:t>
            </a:r>
            <a:r>
              <a:rPr lang="en-US" sz="2800" dirty="0" smtClean="0">
                <a:solidFill>
                  <a:schemeClr val="tx2"/>
                </a:solidFill>
              </a:rPr>
              <a:t>Kickoff/Recovery Scoping  </a:t>
            </a:r>
            <a:r>
              <a:rPr lang="en-US" sz="2800" dirty="0">
                <a:solidFill>
                  <a:schemeClr val="tx2"/>
                </a:solidFill>
              </a:rPr>
              <a:t>Meeting </a:t>
            </a:r>
          </a:p>
        </p:txBody>
      </p:sp>
      <p:sp>
        <p:nvSpPr>
          <p:cNvPr id="422917" name="WordArt 1029"/>
          <p:cNvSpPr>
            <a:spLocks noChangeArrowheads="1" noChangeShapeType="1" noTextEdit="1"/>
          </p:cNvSpPr>
          <p:nvPr/>
        </p:nvSpPr>
        <p:spPr bwMode="auto">
          <a:xfrm>
            <a:off x="4241800" y="1962150"/>
            <a:ext cx="927100" cy="1003300"/>
          </a:xfrm>
          <a:prstGeom prst="rect">
            <a:avLst/>
          </a:prstGeom>
        </p:spPr>
        <p:txBody>
          <a:bodyPr wrap="none" fromWordArt="1">
            <a:prstTxWarp prst="textPlain">
              <a:avLst>
                <a:gd name="adj" fmla="val 50000"/>
              </a:avLst>
            </a:prstTxWarp>
          </a:bodyPr>
          <a:lstStyle/>
          <a:p>
            <a:pPr algn="ctr" eaLnBrk="0" hangingPunct="0">
              <a:defRPr/>
            </a:pPr>
            <a:r>
              <a:rPr lang="en-US" sz="3600" kern="10" dirty="0">
                <a:ln w="9525">
                  <a:noFill/>
                  <a:round/>
                  <a:headEnd/>
                  <a:tailEnd/>
                </a:ln>
                <a:gradFill rotWithShape="0">
                  <a:gsLst>
                    <a:gs pos="0">
                      <a:schemeClr val="tx2"/>
                    </a:gs>
                    <a:gs pos="50000">
                      <a:srgbClr val="FFCC00"/>
                    </a:gs>
                    <a:gs pos="100000">
                      <a:schemeClr val="tx2"/>
                    </a:gs>
                  </a:gsLst>
                  <a:lin ang="0" scaled="1"/>
                </a:gradFill>
                <a:latin typeface="Arial Black"/>
              </a:rPr>
              <a:t>  </a:t>
            </a:r>
          </a:p>
        </p:txBody>
      </p:sp>
      <p:sp>
        <p:nvSpPr>
          <p:cNvPr id="422918" name="WordArt 1030"/>
          <p:cNvSpPr>
            <a:spLocks noChangeArrowheads="1" noChangeShapeType="1" noTextEdit="1"/>
          </p:cNvSpPr>
          <p:nvPr/>
        </p:nvSpPr>
        <p:spPr bwMode="auto">
          <a:xfrm>
            <a:off x="4241800" y="4718050"/>
            <a:ext cx="927100" cy="1003300"/>
          </a:xfrm>
          <a:prstGeom prst="rect">
            <a:avLst/>
          </a:prstGeom>
        </p:spPr>
        <p:txBody>
          <a:bodyPr wrap="none" fromWordArt="1">
            <a:prstTxWarp prst="textPlain">
              <a:avLst>
                <a:gd name="adj" fmla="val 50000"/>
              </a:avLst>
            </a:prstTxWarp>
          </a:bodyPr>
          <a:lstStyle/>
          <a:p>
            <a:pPr algn="ctr" eaLnBrk="0" hangingPunct="0">
              <a:defRPr/>
            </a:pPr>
            <a:r>
              <a:rPr lang="en-US" sz="3600" kern="10">
                <a:ln w="9525">
                  <a:noFill/>
                  <a:round/>
                  <a:headEnd/>
                  <a:tailEnd/>
                </a:ln>
                <a:gradFill rotWithShape="0">
                  <a:gsLst>
                    <a:gs pos="0">
                      <a:schemeClr val="tx2"/>
                    </a:gs>
                    <a:gs pos="50000">
                      <a:srgbClr val="FFCC00"/>
                    </a:gs>
                    <a:gs pos="100000">
                      <a:schemeClr val="tx2"/>
                    </a:gs>
                  </a:gsLst>
                  <a:lin ang="0" scaled="1"/>
                </a:gradFill>
                <a:latin typeface="Arial Black"/>
              </a:rPr>
              <a:t>  </a:t>
            </a:r>
          </a:p>
        </p:txBody>
      </p:sp>
      <p:sp>
        <p:nvSpPr>
          <p:cNvPr id="67590" name="AutoShape 1031"/>
          <p:cNvSpPr>
            <a:spLocks noChangeArrowheads="1"/>
          </p:cNvSpPr>
          <p:nvPr/>
        </p:nvSpPr>
        <p:spPr bwMode="auto">
          <a:xfrm>
            <a:off x="4240340" y="3465156"/>
            <a:ext cx="793496" cy="177800"/>
          </a:xfrm>
          <a:prstGeom prst="wave">
            <a:avLst>
              <a:gd name="adj1" fmla="val 13005"/>
              <a:gd name="adj2" fmla="val 0"/>
            </a:avLst>
          </a:prstGeom>
          <a:gradFill rotWithShape="0">
            <a:gsLst>
              <a:gs pos="0">
                <a:schemeClr val="tx2"/>
              </a:gs>
              <a:gs pos="100000">
                <a:srgbClr val="FFCC00"/>
              </a:gs>
            </a:gsLst>
            <a:lin ang="0" scaled="1"/>
          </a:gradFill>
          <a:ln w="9525">
            <a:noFill/>
            <a:round/>
            <a:headEnd/>
            <a:tailEnd/>
          </a:ln>
        </p:spPr>
        <p:txBody>
          <a:bodyPr wrap="none" anchor="ctr"/>
          <a:lstStyle/>
          <a:p>
            <a:pPr algn="ctr" eaLnBrk="0" hangingPunct="0"/>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1026"/>
          <p:cNvSpPr>
            <a:spLocks noGrp="1" noChangeArrowheads="1"/>
          </p:cNvSpPr>
          <p:nvPr>
            <p:ph type="title"/>
          </p:nvPr>
        </p:nvSpPr>
        <p:spPr>
          <a:xfrm>
            <a:off x="0" y="581025"/>
            <a:ext cx="9144000" cy="438150"/>
          </a:xfrm>
        </p:spPr>
        <p:txBody>
          <a:bodyPr/>
          <a:lstStyle/>
          <a:p>
            <a:r>
              <a:rPr lang="en-US" smtClean="0"/>
              <a:t>Project Completion Time Limits</a:t>
            </a:r>
          </a:p>
        </p:txBody>
      </p:sp>
      <p:sp>
        <p:nvSpPr>
          <p:cNvPr id="69634" name="Rectangle 1027"/>
          <p:cNvSpPr>
            <a:spLocks noGrp="1" noChangeArrowheads="1"/>
          </p:cNvSpPr>
          <p:nvPr>
            <p:ph type="body" idx="1"/>
          </p:nvPr>
        </p:nvSpPr>
        <p:spPr bwMode="auto">
          <a:xfrm>
            <a:off x="492125" y="1582738"/>
            <a:ext cx="8002588" cy="4552950"/>
          </a:xfrm>
          <a:noFill/>
          <a:ln w="12700">
            <a:miter lim="800000"/>
            <a:headEnd/>
            <a:tailEnd/>
          </a:ln>
        </p:spPr>
        <p:txBody>
          <a:bodyPr vert="horz" wrap="square" lIns="90488" tIns="44450" rIns="90488" bIns="44450" numCol="1" anchor="t" anchorCtr="0" compatLnSpc="1">
            <a:prstTxWarp prst="textNoShape">
              <a:avLst/>
            </a:prstTxWarp>
          </a:bodyPr>
          <a:lstStyle/>
          <a:p>
            <a:pPr algn="ctr">
              <a:lnSpc>
                <a:spcPct val="95000"/>
              </a:lnSpc>
              <a:spcBef>
                <a:spcPct val="35000"/>
              </a:spcBef>
              <a:buFontTx/>
              <a:buNone/>
            </a:pPr>
            <a:r>
              <a:rPr lang="en-US" sz="3600" smtClean="0">
                <a:solidFill>
                  <a:srgbClr val="FFCC00"/>
                </a:solidFill>
                <a:latin typeface="Arial" charset="0"/>
              </a:rPr>
              <a:t>Time limits for all Projects begin the date of the disaster declaration</a:t>
            </a:r>
            <a:endParaRPr lang="en-US" sz="3200" smtClean="0">
              <a:solidFill>
                <a:srgbClr val="FFCC00"/>
              </a:solidFill>
              <a:latin typeface="Arial" charset="0"/>
            </a:endParaRPr>
          </a:p>
          <a:p>
            <a:pPr>
              <a:lnSpc>
                <a:spcPct val="95000"/>
              </a:lnSpc>
              <a:spcBef>
                <a:spcPct val="35000"/>
              </a:spcBef>
              <a:buFontTx/>
              <a:buNone/>
            </a:pPr>
            <a:endParaRPr lang="en-US" sz="1200" smtClean="0">
              <a:latin typeface="Arial" charset="0"/>
            </a:endParaRPr>
          </a:p>
          <a:p>
            <a:pPr lvl="1">
              <a:lnSpc>
                <a:spcPct val="110000"/>
              </a:lnSpc>
              <a:spcBef>
                <a:spcPct val="35000"/>
              </a:spcBef>
              <a:buClr>
                <a:schemeClr val="tx2"/>
              </a:buClr>
              <a:buSzPct val="150000"/>
              <a:buFont typeface="Wingdings" pitchFamily="2" charset="2"/>
              <a:buChar char="ü"/>
            </a:pPr>
            <a:r>
              <a:rPr lang="en-US" sz="3600" smtClean="0">
                <a:latin typeface="Arial" charset="0"/>
              </a:rPr>
              <a:t>Emergency work - </a:t>
            </a:r>
            <a:r>
              <a:rPr lang="en-US" sz="4800" smtClean="0">
                <a:solidFill>
                  <a:schemeClr val="tx2"/>
                </a:solidFill>
                <a:latin typeface="Arial" charset="0"/>
              </a:rPr>
              <a:t>6</a:t>
            </a:r>
            <a:r>
              <a:rPr lang="en-US" sz="3600" smtClean="0">
                <a:solidFill>
                  <a:schemeClr val="tx2"/>
                </a:solidFill>
                <a:latin typeface="Arial" charset="0"/>
              </a:rPr>
              <a:t> </a:t>
            </a:r>
            <a:r>
              <a:rPr lang="en-US" sz="3600" smtClean="0">
                <a:latin typeface="Arial" charset="0"/>
              </a:rPr>
              <a:t>months</a:t>
            </a:r>
            <a:endParaRPr lang="en-US" sz="2800" smtClean="0">
              <a:latin typeface="Arial" charset="0"/>
            </a:endParaRPr>
          </a:p>
          <a:p>
            <a:pPr lvl="1">
              <a:lnSpc>
                <a:spcPct val="110000"/>
              </a:lnSpc>
              <a:spcBef>
                <a:spcPct val="35000"/>
              </a:spcBef>
              <a:buFontTx/>
              <a:buNone/>
            </a:pPr>
            <a:endParaRPr lang="en-US" sz="1700" smtClean="0">
              <a:latin typeface="Arial" charset="0"/>
            </a:endParaRPr>
          </a:p>
          <a:p>
            <a:pPr lvl="1">
              <a:lnSpc>
                <a:spcPct val="110000"/>
              </a:lnSpc>
              <a:spcBef>
                <a:spcPct val="35000"/>
              </a:spcBef>
              <a:buClr>
                <a:schemeClr val="tx2"/>
              </a:buClr>
              <a:buSzPct val="150000"/>
              <a:buFont typeface="Wingdings" pitchFamily="2" charset="2"/>
              <a:buChar char="ü"/>
            </a:pPr>
            <a:r>
              <a:rPr lang="en-US" sz="3600" smtClean="0">
                <a:latin typeface="Arial" charset="0"/>
              </a:rPr>
              <a:t>Permanent work - </a:t>
            </a:r>
            <a:r>
              <a:rPr lang="en-US" sz="4800" smtClean="0">
                <a:solidFill>
                  <a:schemeClr val="tx2"/>
                </a:solidFill>
                <a:latin typeface="Arial" charset="0"/>
              </a:rPr>
              <a:t>18</a:t>
            </a:r>
            <a:r>
              <a:rPr lang="en-US" sz="3600" smtClean="0">
                <a:solidFill>
                  <a:schemeClr val="tx2"/>
                </a:solidFill>
                <a:latin typeface="Arial" charset="0"/>
              </a:rPr>
              <a:t> </a:t>
            </a:r>
            <a:r>
              <a:rPr lang="en-US" sz="3600" smtClean="0">
                <a:latin typeface="Arial" charset="0"/>
              </a:rPr>
              <a:t>months</a:t>
            </a:r>
          </a:p>
          <a:p>
            <a:pPr lvl="1">
              <a:lnSpc>
                <a:spcPct val="110000"/>
              </a:lnSpc>
              <a:spcBef>
                <a:spcPct val="35000"/>
              </a:spcBef>
            </a:pPr>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79438" y="207963"/>
            <a:ext cx="7772400" cy="712787"/>
          </a:xfrm>
        </p:spPr>
        <p:txBody>
          <a:bodyPr/>
          <a:lstStyle/>
          <a:p>
            <a:r>
              <a:rPr lang="en-US" sz="4000" smtClean="0"/>
              <a:t>Remember...</a:t>
            </a:r>
          </a:p>
        </p:txBody>
      </p:sp>
      <p:sp>
        <p:nvSpPr>
          <p:cNvPr id="71682" name="Rectangle 4"/>
          <p:cNvSpPr>
            <a:spLocks noChangeArrowheads="1"/>
          </p:cNvSpPr>
          <p:nvPr/>
        </p:nvSpPr>
        <p:spPr bwMode="auto">
          <a:xfrm>
            <a:off x="350838" y="812800"/>
            <a:ext cx="8618537" cy="5810250"/>
          </a:xfrm>
          <a:prstGeom prst="rect">
            <a:avLst/>
          </a:prstGeom>
          <a:noFill/>
          <a:ln w="12700">
            <a:noFill/>
            <a:miter lim="800000"/>
            <a:headEnd/>
            <a:tailEnd/>
          </a:ln>
        </p:spPr>
        <p:txBody>
          <a:bodyPr lIns="90488" tIns="44450" rIns="90488" bIns="44450"/>
          <a:lstStyle/>
          <a:p>
            <a:pPr marL="342900" indent="-342900" eaLnBrk="0" hangingPunct="0">
              <a:lnSpc>
                <a:spcPct val="135000"/>
              </a:lnSpc>
              <a:spcBef>
                <a:spcPct val="20000"/>
              </a:spcBef>
              <a:buSzPct val="100000"/>
            </a:pPr>
            <a:r>
              <a:rPr lang="en-US" sz="2200" dirty="0">
                <a:solidFill>
                  <a:srgbClr val="FFFF66"/>
                </a:solidFill>
              </a:rPr>
              <a:t>These actions will help you obtain eligible funding in the shortest amount of time:</a:t>
            </a:r>
            <a:endParaRPr lang="en-US" sz="2200" dirty="0">
              <a:solidFill>
                <a:schemeClr val="tx1"/>
              </a:solidFill>
            </a:endParaRPr>
          </a:p>
          <a:p>
            <a:pPr marL="342900" indent="-342900" eaLnBrk="0" hangingPunct="0">
              <a:lnSpc>
                <a:spcPct val="135000"/>
              </a:lnSpc>
              <a:spcBef>
                <a:spcPct val="20000"/>
              </a:spcBef>
              <a:buSzPct val="100000"/>
              <a:buFontTx/>
              <a:buChar char="•"/>
            </a:pPr>
            <a:r>
              <a:rPr lang="en-US" sz="2200" dirty="0">
                <a:solidFill>
                  <a:srgbClr val="FFCC00"/>
                </a:solidFill>
              </a:rPr>
              <a:t>Submit a Request for Public Assistance  TODAY </a:t>
            </a:r>
            <a:r>
              <a:rPr lang="en-US" sz="2200" u="sng" dirty="0" smtClean="0">
                <a:solidFill>
                  <a:srgbClr val="FFFFFF"/>
                </a:solidFill>
              </a:rPr>
              <a:t>The </a:t>
            </a:r>
            <a:r>
              <a:rPr lang="en-US" sz="2200" u="sng" dirty="0">
                <a:solidFill>
                  <a:srgbClr val="FFFFFF"/>
                </a:solidFill>
              </a:rPr>
              <a:t>final deadline </a:t>
            </a:r>
            <a:r>
              <a:rPr lang="en-US" sz="2200" u="sng" dirty="0" smtClean="0">
                <a:solidFill>
                  <a:srgbClr val="FFFFFF"/>
                </a:solidFill>
              </a:rPr>
              <a:t>extended to 4 Feb 2019.</a:t>
            </a:r>
            <a:endParaRPr lang="en-US" sz="2200" u="sng" dirty="0">
              <a:solidFill>
                <a:srgbClr val="FFFFFF"/>
              </a:solidFill>
            </a:endParaRPr>
          </a:p>
          <a:p>
            <a:pPr marL="342900" indent="-342900" eaLnBrk="0" hangingPunct="0">
              <a:lnSpc>
                <a:spcPct val="135000"/>
              </a:lnSpc>
              <a:spcBef>
                <a:spcPct val="20000"/>
              </a:spcBef>
              <a:buSzPct val="100000"/>
              <a:buFontTx/>
              <a:buChar char="•"/>
            </a:pPr>
            <a:r>
              <a:rPr lang="en-US" sz="2200" dirty="0">
                <a:solidFill>
                  <a:srgbClr val="FFCC00"/>
                </a:solidFill>
              </a:rPr>
              <a:t>Review projects for eligibility and Special Considerations.</a:t>
            </a:r>
          </a:p>
          <a:p>
            <a:pPr marL="342900" indent="-342900" eaLnBrk="0" hangingPunct="0">
              <a:lnSpc>
                <a:spcPct val="135000"/>
              </a:lnSpc>
              <a:spcBef>
                <a:spcPct val="50000"/>
              </a:spcBef>
              <a:buSzPct val="100000"/>
              <a:buFontTx/>
              <a:buChar char="•"/>
            </a:pPr>
            <a:r>
              <a:rPr lang="en-US" sz="2200" dirty="0">
                <a:solidFill>
                  <a:srgbClr val="FFCC00"/>
                </a:solidFill>
              </a:rPr>
              <a:t>Provide accurate project data to include prices and scope.</a:t>
            </a:r>
          </a:p>
          <a:p>
            <a:pPr marL="342900" indent="-342900" eaLnBrk="0" hangingPunct="0">
              <a:lnSpc>
                <a:spcPct val="135000"/>
              </a:lnSpc>
              <a:spcBef>
                <a:spcPct val="50000"/>
              </a:spcBef>
              <a:buSzPct val="100000"/>
              <a:buFontTx/>
              <a:buChar char="•"/>
            </a:pPr>
            <a:r>
              <a:rPr lang="en-US" sz="2200" dirty="0">
                <a:solidFill>
                  <a:srgbClr val="FFCC00"/>
                </a:solidFill>
              </a:rPr>
              <a:t>Work closely with your FEMA </a:t>
            </a:r>
            <a:r>
              <a:rPr lang="en-US" sz="2200" dirty="0" smtClean="0">
                <a:solidFill>
                  <a:srgbClr val="FFCC00"/>
                </a:solidFill>
              </a:rPr>
              <a:t>Program Delivery Manager.</a:t>
            </a:r>
            <a:endParaRPr lang="en-US" sz="2200" dirty="0">
              <a:solidFill>
                <a:srgbClr val="FFCC00"/>
              </a:solidFill>
            </a:endParaRPr>
          </a:p>
          <a:p>
            <a:pPr marL="342900" indent="-342900" eaLnBrk="0" hangingPunct="0">
              <a:lnSpc>
                <a:spcPct val="135000"/>
              </a:lnSpc>
              <a:spcBef>
                <a:spcPct val="50000"/>
              </a:spcBef>
              <a:buSzPct val="100000"/>
              <a:buFontTx/>
              <a:buChar char="•"/>
            </a:pPr>
            <a:r>
              <a:rPr lang="en-US" sz="2200" dirty="0">
                <a:solidFill>
                  <a:srgbClr val="FFCC00"/>
                </a:solidFill>
              </a:rPr>
              <a:t>Have documentation available and organized</a:t>
            </a:r>
            <a:r>
              <a:rPr lang="en-US" sz="2200" dirty="0" smtClean="0">
                <a:solidFill>
                  <a:srgbClr val="FFCC00"/>
                </a:solidFill>
              </a:rPr>
              <a:t>.</a:t>
            </a:r>
          </a:p>
          <a:p>
            <a:pPr marL="342900" indent="-342900" eaLnBrk="0" hangingPunct="0">
              <a:lnSpc>
                <a:spcPct val="135000"/>
              </a:lnSpc>
              <a:spcBef>
                <a:spcPct val="50000"/>
              </a:spcBef>
              <a:buSzPct val="100000"/>
              <a:buFontTx/>
              <a:buChar char="•"/>
            </a:pPr>
            <a:r>
              <a:rPr lang="en-US" sz="2200" dirty="0" smtClean="0">
                <a:solidFill>
                  <a:srgbClr val="FFCC00"/>
                </a:solidFill>
              </a:rPr>
              <a:t>Be aware of all potential recovery funding streams.</a:t>
            </a:r>
          </a:p>
          <a:p>
            <a:pPr marL="342900" indent="-342900" eaLnBrk="0" hangingPunct="0">
              <a:lnSpc>
                <a:spcPct val="135000"/>
              </a:lnSpc>
              <a:spcBef>
                <a:spcPct val="50000"/>
              </a:spcBef>
              <a:buSzPct val="100000"/>
              <a:buFontTx/>
              <a:buChar char="•"/>
            </a:pPr>
            <a:r>
              <a:rPr lang="en-US" sz="2200" dirty="0" smtClean="0">
                <a:solidFill>
                  <a:srgbClr val="FFCC00"/>
                </a:solidFill>
              </a:rPr>
              <a:t>Check all permitting requirements </a:t>
            </a:r>
            <a:r>
              <a:rPr lang="en-US" sz="2200" smtClean="0">
                <a:solidFill>
                  <a:srgbClr val="FFCC00"/>
                </a:solidFill>
              </a:rPr>
              <a:t>(debris, </a:t>
            </a:r>
            <a:r>
              <a:rPr lang="en-US" sz="2200" dirty="0" smtClean="0">
                <a:solidFill>
                  <a:srgbClr val="FFCC00"/>
                </a:solidFill>
              </a:rPr>
              <a:t>Flood CERT)</a:t>
            </a:r>
          </a:p>
          <a:p>
            <a:pPr eaLnBrk="0" hangingPunct="0">
              <a:lnSpc>
                <a:spcPct val="135000"/>
              </a:lnSpc>
              <a:spcBef>
                <a:spcPct val="50000"/>
              </a:spcBef>
              <a:buSzPct val="100000"/>
            </a:pPr>
            <a:endParaRPr lang="en-US" sz="2200" dirty="0">
              <a:solidFill>
                <a:srgbClr val="FFA31B"/>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074"/>
          <p:cNvSpPr>
            <a:spLocks noGrp="1" noChangeArrowheads="1"/>
          </p:cNvSpPr>
          <p:nvPr>
            <p:ph type="body" idx="4294967295"/>
          </p:nvPr>
        </p:nvSpPr>
        <p:spPr bwMode="auto">
          <a:xfrm>
            <a:off x="373063" y="711200"/>
            <a:ext cx="8356600" cy="4881336"/>
          </a:xfrm>
          <a:prstGeom prst="rect">
            <a:avLst/>
          </a:prstGeom>
          <a:ln w="12700">
            <a:miter lim="800000"/>
            <a:headEnd/>
            <a:tailEnd/>
          </a:ln>
        </p:spPr>
        <p:txBody>
          <a:bodyPr>
            <a:spAutoFit/>
          </a:bodyPr>
          <a:lstStyle/>
          <a:p>
            <a:pPr>
              <a:spcBef>
                <a:spcPct val="60000"/>
              </a:spcBef>
              <a:buFontTx/>
              <a:buNone/>
              <a:defRPr/>
            </a:pPr>
            <a:r>
              <a:rPr lang="en-US" sz="3200" dirty="0" smtClean="0">
                <a:latin typeface="Arial" charset="0"/>
              </a:rPr>
              <a:t>   </a:t>
            </a:r>
            <a:r>
              <a:rPr lang="en-US" sz="3600" dirty="0" smtClean="0">
                <a:solidFill>
                  <a:srgbClr val="FFCC00"/>
                </a:solidFill>
                <a:latin typeface="Arial" charset="0"/>
              </a:rPr>
              <a:t>Additional information can be obtained from:</a:t>
            </a:r>
            <a:endParaRPr lang="en-US" sz="3600" dirty="0" smtClean="0">
              <a:latin typeface="Arial" charset="0"/>
            </a:endParaRPr>
          </a:p>
          <a:p>
            <a:pPr lvl="1">
              <a:spcBef>
                <a:spcPct val="60000"/>
              </a:spcBef>
              <a:buSzPct val="125000"/>
              <a:buFont typeface="Wingdings" pitchFamily="2" charset="2"/>
              <a:buChar char="à"/>
              <a:defRPr/>
            </a:pPr>
            <a:r>
              <a:rPr lang="en-US" sz="2800" dirty="0" smtClean="0">
                <a:latin typeface="Arial" charset="0"/>
              </a:rPr>
              <a:t>FEMA’s Web Site: </a:t>
            </a:r>
            <a:r>
              <a:rPr lang="en-US" sz="2000" u="sng" dirty="0" smtClean="0">
                <a:solidFill>
                  <a:schemeClr val="tx2">
                    <a:lumMod val="20000"/>
                    <a:lumOff val="80000"/>
                  </a:schemeClr>
                </a:solidFill>
                <a:latin typeface="+mj-lt"/>
              </a:rPr>
              <a:t>http://www.fema.gov/public-assistance-local-state-tribal-and-non-profit</a:t>
            </a:r>
            <a:endParaRPr lang="en-US" sz="2000" dirty="0" smtClean="0">
              <a:solidFill>
                <a:schemeClr val="tx2">
                  <a:lumMod val="20000"/>
                  <a:lumOff val="80000"/>
                </a:schemeClr>
              </a:solidFill>
              <a:latin typeface="+mj-lt"/>
            </a:endParaRPr>
          </a:p>
          <a:p>
            <a:pPr lvl="1">
              <a:spcBef>
                <a:spcPct val="60000"/>
              </a:spcBef>
              <a:buSzPct val="125000"/>
              <a:buFont typeface="Wingdings" pitchFamily="2" charset="2"/>
              <a:buChar char="à"/>
              <a:defRPr/>
            </a:pPr>
            <a:r>
              <a:rPr lang="en-US" sz="2800" dirty="0" smtClean="0">
                <a:latin typeface="Arial" charset="0"/>
              </a:rPr>
              <a:t>CT-DEMHS Web Site</a:t>
            </a:r>
            <a:r>
              <a:rPr lang="en-US" sz="2800" smtClean="0">
                <a:latin typeface="Arial" charset="0"/>
              </a:rPr>
              <a:t>: </a:t>
            </a:r>
            <a:r>
              <a:rPr lang="en-US" sz="2000" u="sng">
                <a:solidFill>
                  <a:schemeClr val="tx2">
                    <a:lumMod val="20000"/>
                    <a:lumOff val="80000"/>
                  </a:schemeClr>
                </a:solidFill>
                <a:latin typeface="+mj-lt"/>
              </a:rPr>
              <a:t>https://portal.ct.gov/DEMHS/Grants/FEMA-Public-Assistance</a:t>
            </a:r>
            <a:endParaRPr lang="en-US" sz="2000" u="sng" dirty="0" smtClean="0">
              <a:solidFill>
                <a:schemeClr val="tx2">
                  <a:lumMod val="20000"/>
                  <a:lumOff val="80000"/>
                </a:schemeClr>
              </a:solidFill>
              <a:latin typeface="+mj-lt"/>
            </a:endParaRPr>
          </a:p>
          <a:p>
            <a:pPr lvl="1">
              <a:spcBef>
                <a:spcPct val="60000"/>
              </a:spcBef>
              <a:buSzPct val="125000"/>
              <a:buFont typeface="Wingdings" pitchFamily="2" charset="2"/>
              <a:buChar char="à"/>
              <a:defRPr/>
            </a:pPr>
            <a:r>
              <a:rPr lang="en-US" sz="2800" dirty="0" smtClean="0">
                <a:latin typeface="Arial" charset="0"/>
              </a:rPr>
              <a:t>CT-DEMHS Public Assistance Staff </a:t>
            </a:r>
            <a:r>
              <a:rPr lang="en-US" sz="2800" dirty="0" err="1" smtClean="0">
                <a:latin typeface="Arial" charset="0"/>
              </a:rPr>
              <a:t>EMail</a:t>
            </a:r>
            <a:r>
              <a:rPr lang="en-US" sz="2800" dirty="0" smtClean="0">
                <a:latin typeface="Arial" charset="0"/>
              </a:rPr>
              <a:t>: </a:t>
            </a:r>
            <a:r>
              <a:rPr lang="en-US" sz="2000" u="sng" dirty="0" smtClean="0">
                <a:solidFill>
                  <a:schemeClr val="tx2">
                    <a:lumMod val="20000"/>
                    <a:lumOff val="80000"/>
                  </a:schemeClr>
                </a:solidFill>
                <a:latin typeface="Arial" charset="0"/>
              </a:rPr>
              <a:t>demhs.pa@ct.gov</a:t>
            </a:r>
          </a:p>
          <a:p>
            <a:pPr lvl="1">
              <a:spcBef>
                <a:spcPct val="60000"/>
              </a:spcBef>
              <a:buSzPct val="125000"/>
              <a:buFont typeface="Wingdings" pitchFamily="2" charset="2"/>
              <a:buChar char="à"/>
              <a:defRPr/>
            </a:pPr>
            <a:r>
              <a:rPr lang="en-US" sz="2800" dirty="0" smtClean="0">
                <a:latin typeface="Arial" charset="0"/>
              </a:rPr>
              <a:t>Your FEMA Program Delivery Manager</a:t>
            </a:r>
            <a:endParaRPr lang="en-US" dirty="0" smtClean="0">
              <a:latin typeface="Arial" charset="0"/>
            </a:endParaRPr>
          </a:p>
        </p:txBody>
      </p:sp>
      <p:sp>
        <p:nvSpPr>
          <p:cNvPr id="73730" name="Rectangle 3075"/>
          <p:cNvSpPr>
            <a:spLocks noChangeArrowheads="1"/>
          </p:cNvSpPr>
          <p:nvPr/>
        </p:nvSpPr>
        <p:spPr bwMode="auto">
          <a:xfrm>
            <a:off x="80963" y="90488"/>
            <a:ext cx="9004300" cy="6721475"/>
          </a:xfrm>
          <a:prstGeom prst="rect">
            <a:avLst/>
          </a:prstGeom>
          <a:noFill/>
          <a:ln w="12700">
            <a:solidFill>
              <a:schemeClr val="tx2"/>
            </a:solidFill>
            <a:miter lim="800000"/>
            <a:headEnd/>
            <a:tailEnd/>
          </a:ln>
        </p:spPr>
        <p:txBody>
          <a:bodyPr wrap="none" anchor="ctr"/>
          <a:lstStyle/>
          <a:p>
            <a:pPr algn="ctr" eaLnBrk="0" hangingPunct="0"/>
            <a:endParaRPr lang="en-US"/>
          </a:p>
        </p:txBody>
      </p:sp>
      <p:sp>
        <p:nvSpPr>
          <p:cNvPr id="73731" name="Text Box 3076"/>
          <p:cNvSpPr txBox="1">
            <a:spLocks noChangeArrowheads="1"/>
          </p:cNvSpPr>
          <p:nvPr/>
        </p:nvSpPr>
        <p:spPr bwMode="auto">
          <a:xfrm>
            <a:off x="92075" y="6637338"/>
            <a:ext cx="596900" cy="158750"/>
          </a:xfrm>
          <a:prstGeom prst="rect">
            <a:avLst/>
          </a:prstGeom>
          <a:noFill/>
          <a:ln w="12700">
            <a:noFill/>
            <a:miter lim="800000"/>
            <a:headEnd/>
            <a:tailEnd/>
          </a:ln>
        </p:spPr>
        <p:txBody>
          <a:bodyPr wrap="none">
            <a:spAutoFit/>
          </a:bodyPr>
          <a:lstStyle/>
          <a:p>
            <a:pPr algn="ctr" eaLnBrk="0" hangingPunct="0">
              <a:lnSpc>
                <a:spcPct val="110000"/>
              </a:lnSpc>
            </a:pPr>
            <a:r>
              <a:rPr lang="en-US" sz="400">
                <a:solidFill>
                  <a:schemeClr val="bg1"/>
                </a:solidFill>
              </a:rPr>
              <a:t>J. Ward 11/20/97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0472"/>
          </a:xfrm>
        </p:spPr>
        <p:txBody>
          <a:bodyPr/>
          <a:lstStyle/>
          <a:p>
            <a:r>
              <a:rPr lang="en-US" dirty="0" smtClean="0"/>
              <a:t>Trip HAZARDS</a:t>
            </a:r>
            <a:br>
              <a:rPr lang="en-US" dirty="0" smtClean="0"/>
            </a:br>
            <a:r>
              <a:rPr lang="en-US" sz="2000" dirty="0"/>
              <a:t>Failure could endanger eligibility</a:t>
            </a:r>
            <a:r>
              <a:rPr lang="en-US" dirty="0"/>
              <a:t/>
            </a:r>
            <a:br>
              <a:rPr lang="en-US" dirty="0"/>
            </a:br>
            <a:endParaRPr lang="en-US" dirty="0"/>
          </a:p>
        </p:txBody>
      </p:sp>
      <p:sp>
        <p:nvSpPr>
          <p:cNvPr id="3" name="Content Placeholder 2"/>
          <p:cNvSpPr>
            <a:spLocks noGrp="1"/>
          </p:cNvSpPr>
          <p:nvPr>
            <p:ph sz="half" idx="1"/>
          </p:nvPr>
        </p:nvSpPr>
        <p:spPr>
          <a:xfrm>
            <a:off x="457200" y="1600201"/>
            <a:ext cx="4553712" cy="3877055"/>
          </a:xfrm>
        </p:spPr>
        <p:txBody>
          <a:bodyPr/>
          <a:lstStyle/>
          <a:p>
            <a:pPr>
              <a:spcBef>
                <a:spcPts val="0"/>
              </a:spcBef>
            </a:pPr>
            <a:r>
              <a:rPr lang="en-US" sz="2400" dirty="0" smtClean="0"/>
              <a:t>Meet Deadlines</a:t>
            </a:r>
          </a:p>
          <a:p>
            <a:pPr>
              <a:spcBef>
                <a:spcPts val="0"/>
              </a:spcBef>
            </a:pPr>
            <a:r>
              <a:rPr lang="en-US" sz="2400" dirty="0" smtClean="0"/>
              <a:t>Stay within </a:t>
            </a:r>
            <a:r>
              <a:rPr lang="en-US" sz="2400" dirty="0"/>
              <a:t>Period </a:t>
            </a:r>
            <a:r>
              <a:rPr lang="en-US" sz="2400" dirty="0" smtClean="0"/>
              <a:t>of Performance </a:t>
            </a:r>
            <a:r>
              <a:rPr lang="en-US" sz="2400" dirty="0"/>
              <a:t>(</a:t>
            </a:r>
            <a:r>
              <a:rPr lang="en-US" sz="2400" dirty="0" smtClean="0"/>
              <a:t>POP)</a:t>
            </a:r>
          </a:p>
          <a:p>
            <a:pPr>
              <a:spcBef>
                <a:spcPts val="0"/>
              </a:spcBef>
            </a:pPr>
            <a:r>
              <a:rPr lang="en-US" sz="2400" dirty="0" smtClean="0"/>
              <a:t>Follow Scope of Work</a:t>
            </a:r>
          </a:p>
          <a:p>
            <a:pPr>
              <a:spcBef>
                <a:spcPts val="0"/>
              </a:spcBef>
            </a:pPr>
            <a:r>
              <a:rPr lang="en-US" sz="2400" u="sng" dirty="0" smtClean="0"/>
              <a:t>Permitting</a:t>
            </a:r>
          </a:p>
          <a:p>
            <a:pPr>
              <a:spcBef>
                <a:spcPts val="0"/>
              </a:spcBef>
            </a:pPr>
            <a:r>
              <a:rPr lang="en-US" sz="2400" dirty="0" smtClean="0"/>
              <a:t>Procurement</a:t>
            </a:r>
          </a:p>
          <a:p>
            <a:pPr>
              <a:spcBef>
                <a:spcPts val="0"/>
              </a:spcBef>
            </a:pPr>
            <a:r>
              <a:rPr lang="en-US" sz="2400" dirty="0" smtClean="0"/>
              <a:t>Document</a:t>
            </a:r>
          </a:p>
          <a:p>
            <a:pPr>
              <a:spcBef>
                <a:spcPts val="0"/>
              </a:spcBef>
            </a:pPr>
            <a:endParaRPr lang="en-US" sz="2400" dirty="0" smtClean="0"/>
          </a:p>
        </p:txBody>
      </p:sp>
      <p:sp>
        <p:nvSpPr>
          <p:cNvPr id="4" name="Content Placeholder 3"/>
          <p:cNvSpPr>
            <a:spLocks noGrp="1"/>
          </p:cNvSpPr>
          <p:nvPr>
            <p:ph sz="half" idx="2"/>
          </p:nvPr>
        </p:nvSpPr>
        <p:spPr/>
        <p:txBody>
          <a:bodyPr/>
          <a:lstStyle/>
          <a:p>
            <a:pPr>
              <a:spcBef>
                <a:spcPts val="0"/>
              </a:spcBef>
            </a:pPr>
            <a:r>
              <a:rPr lang="en-US" sz="2400" dirty="0" smtClean="0"/>
              <a:t>Read Guidance carefully</a:t>
            </a:r>
          </a:p>
          <a:p>
            <a:pPr>
              <a:spcBef>
                <a:spcPts val="0"/>
              </a:spcBef>
            </a:pPr>
            <a:r>
              <a:rPr lang="en-US" sz="2400" dirty="0" smtClean="0"/>
              <a:t>Refer to reference material</a:t>
            </a:r>
          </a:p>
          <a:p>
            <a:pPr>
              <a:spcBef>
                <a:spcPts val="0"/>
              </a:spcBef>
            </a:pPr>
            <a:r>
              <a:rPr lang="en-US" sz="2400" dirty="0" smtClean="0"/>
              <a:t>Consult local experts</a:t>
            </a:r>
          </a:p>
          <a:p>
            <a:pPr>
              <a:spcBef>
                <a:spcPts val="0"/>
              </a:spcBef>
            </a:pPr>
            <a:r>
              <a:rPr lang="en-US" sz="2400" dirty="0" smtClean="0"/>
              <a:t>When in doubt ASK!</a:t>
            </a:r>
            <a:endParaRPr lang="en-US" sz="2400" dirty="0"/>
          </a:p>
        </p:txBody>
      </p:sp>
    </p:spTree>
    <p:extLst>
      <p:ext uri="{BB962C8B-B14F-4D97-AF65-F5344CB8AC3E}">
        <p14:creationId xmlns:p14="http://schemas.microsoft.com/office/powerpoint/2010/main" val="26784783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297" y="2852420"/>
            <a:ext cx="3858831" cy="1362075"/>
          </a:xfrm>
        </p:spPr>
        <p:txBody>
          <a:bodyPr/>
          <a:lstStyle/>
          <a:p>
            <a:r>
              <a:rPr lang="en-US" dirty="0" smtClean="0"/>
              <a:t>Questions?</a:t>
            </a:r>
            <a:endParaRPr lang="en-US" dirty="0"/>
          </a:p>
        </p:txBody>
      </p:sp>
    </p:spTree>
    <p:extLst>
      <p:ext uri="{BB962C8B-B14F-4D97-AF65-F5344CB8AC3E}">
        <p14:creationId xmlns:p14="http://schemas.microsoft.com/office/powerpoint/2010/main" val="23953780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p:txBody>
          <a:bodyPr/>
          <a:lstStyle/>
          <a:p>
            <a:r>
              <a:rPr lang="en-US" dirty="0" smtClean="0"/>
              <a:t>New Application Process</a:t>
            </a:r>
          </a:p>
          <a:p>
            <a:pPr lvl="1"/>
            <a:r>
              <a:rPr lang="en-US" dirty="0" smtClean="0"/>
              <a:t>Same Basic Information</a:t>
            </a:r>
          </a:p>
          <a:p>
            <a:pPr lvl="1"/>
            <a:r>
              <a:rPr lang="en-US" dirty="0"/>
              <a:t>Internet </a:t>
            </a:r>
            <a:r>
              <a:rPr lang="en-US" dirty="0" smtClean="0"/>
              <a:t>Based</a:t>
            </a:r>
          </a:p>
          <a:p>
            <a:pPr lvl="1"/>
            <a:r>
              <a:rPr lang="en-US" dirty="0" smtClean="0"/>
              <a:t>Applicants must establish an account</a:t>
            </a:r>
          </a:p>
          <a:p>
            <a:pPr lvl="1"/>
            <a:r>
              <a:rPr lang="en-US" dirty="0" smtClean="0"/>
              <a:t>Documentation to be uploaded to site</a:t>
            </a:r>
          </a:p>
          <a:p>
            <a:pPr lvl="1"/>
            <a:r>
              <a:rPr lang="en-US" dirty="0" smtClean="0"/>
              <a:t>FEMA will provide assistance</a:t>
            </a:r>
          </a:p>
          <a:p>
            <a:pPr lvl="1"/>
            <a:r>
              <a:rPr lang="en-US" dirty="0" smtClean="0"/>
              <a:t>Applicants are eligible for Management Costs</a:t>
            </a:r>
          </a:p>
          <a:p>
            <a:pPr lvl="1"/>
            <a:r>
              <a:rPr lang="en-US" dirty="0" smtClean="0"/>
              <a:t>Changes to Direct Administration Costs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026025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457200" y="1600200"/>
            <a:ext cx="8229600" cy="5066071"/>
          </a:xfrm>
        </p:spPr>
        <p:txBody>
          <a:bodyPr/>
          <a:lstStyle/>
          <a:p>
            <a:r>
              <a:rPr lang="en-US" u="sng" dirty="0" smtClean="0"/>
              <a:t>Alternative Procedures for Debris Removal</a:t>
            </a:r>
          </a:p>
          <a:p>
            <a:pPr lvl="1"/>
            <a:r>
              <a:rPr lang="en-US" dirty="0" smtClean="0"/>
              <a:t>Reimbursement of straight time for FA labor</a:t>
            </a:r>
          </a:p>
          <a:p>
            <a:pPr lvl="1"/>
            <a:r>
              <a:rPr lang="en-US" dirty="0" smtClean="0"/>
              <a:t>Must notify FEMA of decision before obligation of 1’st PW or within 60 days of scoping meeting</a:t>
            </a:r>
          </a:p>
          <a:p>
            <a:pPr lvl="1"/>
            <a:r>
              <a:rPr lang="en-US" dirty="0" smtClean="0"/>
              <a:t>File Appendix A form</a:t>
            </a:r>
          </a:p>
          <a:p>
            <a:pPr lvl="0"/>
            <a:r>
              <a:rPr lang="en-US" u="sng" dirty="0" smtClean="0">
                <a:solidFill>
                  <a:srgbClr val="DADADA"/>
                </a:solidFill>
              </a:rPr>
              <a:t>Management Costs replace DAC</a:t>
            </a:r>
          </a:p>
          <a:p>
            <a:pPr lvl="1"/>
            <a:r>
              <a:rPr lang="en-US" dirty="0" smtClean="0">
                <a:solidFill>
                  <a:srgbClr val="DADADA"/>
                </a:solidFill>
              </a:rPr>
              <a:t>Costs associated with development and implementation of PA projects</a:t>
            </a:r>
          </a:p>
          <a:p>
            <a:pPr lvl="1"/>
            <a:r>
              <a:rPr lang="en-US" dirty="0" smtClean="0">
                <a:solidFill>
                  <a:srgbClr val="DADADA"/>
                </a:solidFill>
              </a:rPr>
              <a:t>Captured in separate Cat Z PW </a:t>
            </a:r>
          </a:p>
          <a:p>
            <a:pPr lvl="1"/>
            <a:r>
              <a:rPr lang="en-US" dirty="0" smtClean="0">
                <a:solidFill>
                  <a:srgbClr val="DADADA"/>
                </a:solidFill>
              </a:rPr>
              <a:t>Max 5 % of total eligible costs for all PWs</a:t>
            </a:r>
          </a:p>
          <a:p>
            <a:pPr lvl="1"/>
            <a:r>
              <a:rPr lang="en-US" dirty="0" smtClean="0">
                <a:solidFill>
                  <a:srgbClr val="DADADA"/>
                </a:solidFill>
              </a:rPr>
              <a:t>All costs must be documented and PW closed out</a:t>
            </a:r>
          </a:p>
          <a:p>
            <a:pPr lvl="1"/>
            <a:endParaRPr lang="en-US" dirty="0" smtClean="0">
              <a:solidFill>
                <a:srgbClr val="DADADA"/>
              </a:solidFill>
            </a:endParaRPr>
          </a:p>
          <a:p>
            <a:pPr lvl="1"/>
            <a:endParaRPr lang="en-US" dirty="0">
              <a:solidFill>
                <a:srgbClr val="DADADA"/>
              </a:solidFill>
            </a:endParaRP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2336701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Procedures</a:t>
            </a:r>
            <a:br>
              <a:rPr lang="en-US" dirty="0" smtClean="0"/>
            </a:br>
            <a:r>
              <a:rPr lang="en-US" dirty="0" smtClean="0"/>
              <a:t>Debris Removal</a:t>
            </a:r>
            <a:br>
              <a:rPr lang="en-US" dirty="0" smtClean="0"/>
            </a:br>
            <a:r>
              <a:rPr lang="en-US" dirty="0" smtClean="0"/>
              <a:t>Acknowledgement</a:t>
            </a:r>
            <a:endParaRPr lang="en-US" dirty="0"/>
          </a:p>
        </p:txBody>
      </p:sp>
      <p:sp>
        <p:nvSpPr>
          <p:cNvPr id="4" name="Text Placeholder 3"/>
          <p:cNvSpPr>
            <a:spLocks noGrp="1"/>
          </p:cNvSpPr>
          <p:nvPr>
            <p:ph type="body" sz="half" idx="2"/>
          </p:nvPr>
        </p:nvSpPr>
        <p:spPr>
          <a:xfrm>
            <a:off x="384048" y="2084832"/>
            <a:ext cx="3163824" cy="4041331"/>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791359" y="383459"/>
            <a:ext cx="5111750" cy="6046838"/>
          </a:xfrm>
          <a:prstGeom prst="rect">
            <a:avLst/>
          </a:prstGeom>
        </p:spPr>
      </p:pic>
    </p:spTree>
    <p:extLst>
      <p:ext uri="{BB962C8B-B14F-4D97-AF65-F5344CB8AC3E}">
        <p14:creationId xmlns:p14="http://schemas.microsoft.com/office/powerpoint/2010/main" val="29252415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AutoShape 41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p>
            <a:pPr algn="ctr" eaLnBrk="0" hangingPunct="0"/>
            <a:endParaRPr lang="en-US"/>
          </a:p>
        </p:txBody>
      </p:sp>
      <p:sp>
        <p:nvSpPr>
          <p:cNvPr id="20482" name="Freeform 4099"/>
          <p:cNvSpPr>
            <a:spLocks/>
          </p:cNvSpPr>
          <p:nvPr/>
        </p:nvSpPr>
        <p:spPr bwMode="auto">
          <a:xfrm>
            <a:off x="2209800" y="1328738"/>
            <a:ext cx="2268538" cy="1709737"/>
          </a:xfrm>
          <a:custGeom>
            <a:avLst/>
            <a:gdLst>
              <a:gd name="T0" fmla="*/ 0 w 1429"/>
              <a:gd name="T1" fmla="*/ 2147483647 h 1077"/>
              <a:gd name="T2" fmla="*/ 2147483647 w 1429"/>
              <a:gd name="T3" fmla="*/ 0 h 1077"/>
              <a:gd name="T4" fmla="*/ 2147483647 w 1429"/>
              <a:gd name="T5" fmla="*/ 2147483647 h 1077"/>
              <a:gd name="T6" fmla="*/ 2147483647 w 1429"/>
              <a:gd name="T7" fmla="*/ 2147483647 h 1077"/>
              <a:gd name="T8" fmla="*/ 2147483647 w 1429"/>
              <a:gd name="T9" fmla="*/ 2147483647 h 1077"/>
              <a:gd name="T10" fmla="*/ 2147483647 w 1429"/>
              <a:gd name="T11" fmla="*/ 2147483647 h 1077"/>
              <a:gd name="T12" fmla="*/ 2147483647 w 1429"/>
              <a:gd name="T13" fmla="*/ 2147483647 h 1077"/>
              <a:gd name="T14" fmla="*/ 2147483647 w 1429"/>
              <a:gd name="T15" fmla="*/ 2147483647 h 1077"/>
              <a:gd name="T16" fmla="*/ 2147483647 w 1429"/>
              <a:gd name="T17" fmla="*/ 2147483647 h 1077"/>
              <a:gd name="T18" fmla="*/ 2147483647 w 1429"/>
              <a:gd name="T19" fmla="*/ 2147483647 h 1077"/>
              <a:gd name="T20" fmla="*/ 2147483647 w 1429"/>
              <a:gd name="T21" fmla="*/ 2147483647 h 1077"/>
              <a:gd name="T22" fmla="*/ 2147483647 w 1429"/>
              <a:gd name="T23" fmla="*/ 2147483647 h 1077"/>
              <a:gd name="T24" fmla="*/ 2147483647 w 1429"/>
              <a:gd name="T25" fmla="*/ 2147483647 h 1077"/>
              <a:gd name="T26" fmla="*/ 2147483647 w 1429"/>
              <a:gd name="T27" fmla="*/ 2147483647 h 1077"/>
              <a:gd name="T28" fmla="*/ 2147483647 w 1429"/>
              <a:gd name="T29" fmla="*/ 2147483647 h 1077"/>
              <a:gd name="T30" fmla="*/ 2147483647 w 1429"/>
              <a:gd name="T31" fmla="*/ 2147483647 h 1077"/>
              <a:gd name="T32" fmla="*/ 2147483647 w 1429"/>
              <a:gd name="T33" fmla="*/ 2147483647 h 1077"/>
              <a:gd name="T34" fmla="*/ 2147483647 w 1429"/>
              <a:gd name="T35" fmla="*/ 2147483647 h 1077"/>
              <a:gd name="T36" fmla="*/ 2147483647 w 1429"/>
              <a:gd name="T37" fmla="*/ 2147483647 h 1077"/>
              <a:gd name="T38" fmla="*/ 2147483647 w 1429"/>
              <a:gd name="T39" fmla="*/ 2147483647 h 1077"/>
              <a:gd name="T40" fmla="*/ 2147483647 w 1429"/>
              <a:gd name="T41" fmla="*/ 2147483647 h 1077"/>
              <a:gd name="T42" fmla="*/ 2147483647 w 1429"/>
              <a:gd name="T43" fmla="*/ 2147483647 h 1077"/>
              <a:gd name="T44" fmla="*/ 2147483647 w 1429"/>
              <a:gd name="T45" fmla="*/ 2147483647 h 1077"/>
              <a:gd name="T46" fmla="*/ 2147483647 w 1429"/>
              <a:gd name="T47" fmla="*/ 2147483647 h 1077"/>
              <a:gd name="T48" fmla="*/ 2147483647 w 1429"/>
              <a:gd name="T49" fmla="*/ 2147483647 h 1077"/>
              <a:gd name="T50" fmla="*/ 2147483647 w 1429"/>
              <a:gd name="T51" fmla="*/ 2147483647 h 1077"/>
              <a:gd name="T52" fmla="*/ 2147483647 w 1429"/>
              <a:gd name="T53" fmla="*/ 2147483647 h 1077"/>
              <a:gd name="T54" fmla="*/ 2147483647 w 1429"/>
              <a:gd name="T55" fmla="*/ 2147483647 h 1077"/>
              <a:gd name="T56" fmla="*/ 2147483647 w 1429"/>
              <a:gd name="T57" fmla="*/ 2147483647 h 1077"/>
              <a:gd name="T58" fmla="*/ 2147483647 w 1429"/>
              <a:gd name="T59" fmla="*/ 2147483647 h 1077"/>
              <a:gd name="T60" fmla="*/ 2147483647 w 1429"/>
              <a:gd name="T61" fmla="*/ 2147483647 h 1077"/>
              <a:gd name="T62" fmla="*/ 2147483647 w 1429"/>
              <a:gd name="T63" fmla="*/ 2147483647 h 1077"/>
              <a:gd name="T64" fmla="*/ 2147483647 w 1429"/>
              <a:gd name="T65" fmla="*/ 2147483647 h 1077"/>
              <a:gd name="T66" fmla="*/ 2147483647 w 1429"/>
              <a:gd name="T67" fmla="*/ 2147483647 h 1077"/>
              <a:gd name="T68" fmla="*/ 2147483647 w 1429"/>
              <a:gd name="T69" fmla="*/ 2147483647 h 1077"/>
              <a:gd name="T70" fmla="*/ 2147483647 w 1429"/>
              <a:gd name="T71" fmla="*/ 2147483647 h 1077"/>
              <a:gd name="T72" fmla="*/ 2147483647 w 1429"/>
              <a:gd name="T73" fmla="*/ 2147483647 h 1077"/>
              <a:gd name="T74" fmla="*/ 2147483647 w 1429"/>
              <a:gd name="T75" fmla="*/ 2147483647 h 1077"/>
              <a:gd name="T76" fmla="*/ 2147483647 w 1429"/>
              <a:gd name="T77" fmla="*/ 2147483647 h 1077"/>
              <a:gd name="T78" fmla="*/ 2147483647 w 1429"/>
              <a:gd name="T79" fmla="*/ 2147483647 h 1077"/>
              <a:gd name="T80" fmla="*/ 2147483647 w 1429"/>
              <a:gd name="T81" fmla="*/ 2147483647 h 1077"/>
              <a:gd name="T82" fmla="*/ 2147483647 w 1429"/>
              <a:gd name="T83" fmla="*/ 2147483647 h 1077"/>
              <a:gd name="T84" fmla="*/ 2147483647 w 1429"/>
              <a:gd name="T85" fmla="*/ 2147483647 h 1077"/>
              <a:gd name="T86" fmla="*/ 2147483647 w 1429"/>
              <a:gd name="T87" fmla="*/ 2147483647 h 1077"/>
              <a:gd name="T88" fmla="*/ 2147483647 w 1429"/>
              <a:gd name="T89" fmla="*/ 2147483647 h 1077"/>
              <a:gd name="T90" fmla="*/ 2147483647 w 1429"/>
              <a:gd name="T91" fmla="*/ 2147483647 h 1077"/>
              <a:gd name="T92" fmla="*/ 2147483647 w 1429"/>
              <a:gd name="T93" fmla="*/ 2147483647 h 1077"/>
              <a:gd name="T94" fmla="*/ 2147483647 w 1429"/>
              <a:gd name="T95" fmla="*/ 2147483647 h 1077"/>
              <a:gd name="T96" fmla="*/ 2147483647 w 1429"/>
              <a:gd name="T97" fmla="*/ 2147483647 h 1077"/>
              <a:gd name="T98" fmla="*/ 2147483647 w 1429"/>
              <a:gd name="T99" fmla="*/ 2147483647 h 1077"/>
              <a:gd name="T100" fmla="*/ 2147483647 w 1429"/>
              <a:gd name="T101" fmla="*/ 2147483647 h 1077"/>
              <a:gd name="T102" fmla="*/ 2147483647 w 1429"/>
              <a:gd name="T103" fmla="*/ 2147483647 h 1077"/>
              <a:gd name="T104" fmla="*/ 2147483647 w 1429"/>
              <a:gd name="T105" fmla="*/ 2147483647 h 1077"/>
              <a:gd name="T106" fmla="*/ 2147483647 w 1429"/>
              <a:gd name="T107" fmla="*/ 2147483647 h 1077"/>
              <a:gd name="T108" fmla="*/ 2147483647 w 1429"/>
              <a:gd name="T109" fmla="*/ 2147483647 h 1077"/>
              <a:gd name="T110" fmla="*/ 2147483647 w 1429"/>
              <a:gd name="T111" fmla="*/ 2147483647 h 1077"/>
              <a:gd name="T112" fmla="*/ 2147483647 w 1429"/>
              <a:gd name="T113" fmla="*/ 2147483647 h 1077"/>
              <a:gd name="T114" fmla="*/ 2147483647 w 1429"/>
              <a:gd name="T115" fmla="*/ 2147483647 h 1077"/>
              <a:gd name="T116" fmla="*/ 2147483647 w 1429"/>
              <a:gd name="T117" fmla="*/ 2147483647 h 1077"/>
              <a:gd name="T118" fmla="*/ 0 w 1429"/>
              <a:gd name="T119" fmla="*/ 2147483647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077"/>
              <a:gd name="T182" fmla="*/ 1429 w 1429"/>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077">
                <a:moveTo>
                  <a:pt x="0" y="35"/>
                </a:moveTo>
                <a:lnTo>
                  <a:pt x="177" y="0"/>
                </a:lnTo>
                <a:lnTo>
                  <a:pt x="203" y="1"/>
                </a:lnTo>
                <a:lnTo>
                  <a:pt x="230" y="2"/>
                </a:lnTo>
                <a:lnTo>
                  <a:pt x="256" y="3"/>
                </a:lnTo>
                <a:lnTo>
                  <a:pt x="284" y="6"/>
                </a:lnTo>
                <a:lnTo>
                  <a:pt x="312" y="10"/>
                </a:lnTo>
                <a:lnTo>
                  <a:pt x="339" y="13"/>
                </a:lnTo>
                <a:lnTo>
                  <a:pt x="366" y="15"/>
                </a:lnTo>
                <a:lnTo>
                  <a:pt x="400" y="21"/>
                </a:lnTo>
                <a:lnTo>
                  <a:pt x="434" y="27"/>
                </a:lnTo>
                <a:lnTo>
                  <a:pt x="461" y="32"/>
                </a:lnTo>
                <a:lnTo>
                  <a:pt x="490" y="40"/>
                </a:lnTo>
                <a:lnTo>
                  <a:pt x="521" y="46"/>
                </a:lnTo>
                <a:lnTo>
                  <a:pt x="555" y="53"/>
                </a:lnTo>
                <a:lnTo>
                  <a:pt x="586" y="62"/>
                </a:lnTo>
                <a:lnTo>
                  <a:pt x="619" y="71"/>
                </a:lnTo>
                <a:lnTo>
                  <a:pt x="647" y="81"/>
                </a:lnTo>
                <a:lnTo>
                  <a:pt x="685" y="92"/>
                </a:lnTo>
                <a:lnTo>
                  <a:pt x="716" y="103"/>
                </a:lnTo>
                <a:lnTo>
                  <a:pt x="745" y="115"/>
                </a:lnTo>
                <a:lnTo>
                  <a:pt x="778" y="128"/>
                </a:lnTo>
                <a:lnTo>
                  <a:pt x="801" y="138"/>
                </a:lnTo>
                <a:lnTo>
                  <a:pt x="831" y="151"/>
                </a:lnTo>
                <a:lnTo>
                  <a:pt x="860" y="164"/>
                </a:lnTo>
                <a:lnTo>
                  <a:pt x="893" y="182"/>
                </a:lnTo>
                <a:lnTo>
                  <a:pt x="921" y="195"/>
                </a:lnTo>
                <a:lnTo>
                  <a:pt x="952" y="211"/>
                </a:lnTo>
                <a:lnTo>
                  <a:pt x="987" y="232"/>
                </a:lnTo>
                <a:lnTo>
                  <a:pt x="1019" y="249"/>
                </a:lnTo>
                <a:lnTo>
                  <a:pt x="1054" y="269"/>
                </a:lnTo>
                <a:lnTo>
                  <a:pt x="1087" y="290"/>
                </a:lnTo>
                <a:lnTo>
                  <a:pt x="1119" y="314"/>
                </a:lnTo>
                <a:lnTo>
                  <a:pt x="1154" y="338"/>
                </a:lnTo>
                <a:lnTo>
                  <a:pt x="1180" y="360"/>
                </a:lnTo>
                <a:lnTo>
                  <a:pt x="1207" y="379"/>
                </a:lnTo>
                <a:lnTo>
                  <a:pt x="1235" y="405"/>
                </a:lnTo>
                <a:lnTo>
                  <a:pt x="1254" y="423"/>
                </a:lnTo>
                <a:lnTo>
                  <a:pt x="1429" y="226"/>
                </a:lnTo>
                <a:lnTo>
                  <a:pt x="1372" y="916"/>
                </a:lnTo>
                <a:lnTo>
                  <a:pt x="658" y="1077"/>
                </a:lnTo>
                <a:lnTo>
                  <a:pt x="810" y="899"/>
                </a:lnTo>
                <a:lnTo>
                  <a:pt x="776" y="871"/>
                </a:lnTo>
                <a:lnTo>
                  <a:pt x="740" y="844"/>
                </a:lnTo>
                <a:lnTo>
                  <a:pt x="699" y="818"/>
                </a:lnTo>
                <a:lnTo>
                  <a:pt x="654" y="790"/>
                </a:lnTo>
                <a:lnTo>
                  <a:pt x="615" y="769"/>
                </a:lnTo>
                <a:lnTo>
                  <a:pt x="573" y="750"/>
                </a:lnTo>
                <a:lnTo>
                  <a:pt x="533" y="730"/>
                </a:lnTo>
                <a:lnTo>
                  <a:pt x="495" y="716"/>
                </a:lnTo>
                <a:lnTo>
                  <a:pt x="454" y="704"/>
                </a:lnTo>
                <a:lnTo>
                  <a:pt x="411" y="690"/>
                </a:lnTo>
                <a:lnTo>
                  <a:pt x="370" y="680"/>
                </a:lnTo>
                <a:lnTo>
                  <a:pt x="329" y="671"/>
                </a:lnTo>
                <a:lnTo>
                  <a:pt x="293" y="662"/>
                </a:lnTo>
                <a:lnTo>
                  <a:pt x="247" y="657"/>
                </a:lnTo>
                <a:lnTo>
                  <a:pt x="203" y="652"/>
                </a:lnTo>
                <a:lnTo>
                  <a:pt x="174" y="653"/>
                </a:lnTo>
                <a:lnTo>
                  <a:pt x="142" y="650"/>
                </a:lnTo>
                <a:lnTo>
                  <a:pt x="0" y="35"/>
                </a:lnTo>
                <a:close/>
              </a:path>
            </a:pathLst>
          </a:custGeom>
          <a:solidFill>
            <a:srgbClr val="9933FF"/>
          </a:solidFill>
          <a:ln w="22225">
            <a:solidFill>
              <a:srgbClr val="000000"/>
            </a:solidFill>
            <a:round/>
            <a:headEnd/>
            <a:tailEnd/>
          </a:ln>
        </p:spPr>
        <p:txBody>
          <a:bodyPr/>
          <a:lstStyle/>
          <a:p>
            <a:endParaRPr lang="en-US"/>
          </a:p>
        </p:txBody>
      </p:sp>
      <p:sp>
        <p:nvSpPr>
          <p:cNvPr id="20483" name="Text Box 4101"/>
          <p:cNvSpPr txBox="1">
            <a:spLocks noChangeArrowheads="1"/>
          </p:cNvSpPr>
          <p:nvPr/>
        </p:nvSpPr>
        <p:spPr bwMode="auto">
          <a:xfrm>
            <a:off x="203200" y="179388"/>
            <a:ext cx="8940800" cy="762000"/>
          </a:xfrm>
          <a:prstGeom prst="rect">
            <a:avLst/>
          </a:prstGeom>
          <a:noFill/>
          <a:ln w="9525">
            <a:noFill/>
            <a:miter lim="800000"/>
            <a:headEnd/>
            <a:tailEnd/>
          </a:ln>
        </p:spPr>
        <p:txBody>
          <a:bodyPr>
            <a:spAutoFit/>
          </a:bodyPr>
          <a:lstStyle/>
          <a:p>
            <a:pPr eaLnBrk="0" hangingPunct="0"/>
            <a:r>
              <a:rPr lang="en-US" sz="4400">
                <a:solidFill>
                  <a:schemeClr val="tx2"/>
                </a:solidFill>
                <a:latin typeface="Arial Narrow" pitchFamily="34" charset="0"/>
              </a:rPr>
              <a:t>The Public Assistance Process</a:t>
            </a:r>
          </a:p>
        </p:txBody>
      </p:sp>
      <p:sp>
        <p:nvSpPr>
          <p:cNvPr id="20484" name="Freeform 4103"/>
          <p:cNvSpPr>
            <a:spLocks/>
          </p:cNvSpPr>
          <p:nvPr/>
        </p:nvSpPr>
        <p:spPr bwMode="auto">
          <a:xfrm>
            <a:off x="520700" y="1030288"/>
            <a:ext cx="2284413" cy="2108200"/>
          </a:xfrm>
          <a:custGeom>
            <a:avLst/>
            <a:gdLst>
              <a:gd name="T0" fmla="*/ 2147483647 w 1439"/>
              <a:gd name="T1" fmla="*/ 2147483647 h 1328"/>
              <a:gd name="T2" fmla="*/ 2147483647 w 1439"/>
              <a:gd name="T3" fmla="*/ 2147483647 h 1328"/>
              <a:gd name="T4" fmla="*/ 2147483647 w 1439"/>
              <a:gd name="T5" fmla="*/ 2147483647 h 1328"/>
              <a:gd name="T6" fmla="*/ 2147483647 w 1439"/>
              <a:gd name="T7" fmla="*/ 2147483647 h 1328"/>
              <a:gd name="T8" fmla="*/ 2147483647 w 1439"/>
              <a:gd name="T9" fmla="*/ 2147483647 h 1328"/>
              <a:gd name="T10" fmla="*/ 2147483647 w 1439"/>
              <a:gd name="T11" fmla="*/ 2147483647 h 1328"/>
              <a:gd name="T12" fmla="*/ 2147483647 w 1439"/>
              <a:gd name="T13" fmla="*/ 2147483647 h 1328"/>
              <a:gd name="T14" fmla="*/ 2147483647 w 1439"/>
              <a:gd name="T15" fmla="*/ 2147483647 h 1328"/>
              <a:gd name="T16" fmla="*/ 2147483647 w 1439"/>
              <a:gd name="T17" fmla="*/ 2147483647 h 1328"/>
              <a:gd name="T18" fmla="*/ 2147483647 w 1439"/>
              <a:gd name="T19" fmla="*/ 2147483647 h 1328"/>
              <a:gd name="T20" fmla="*/ 2147483647 w 1439"/>
              <a:gd name="T21" fmla="*/ 2147483647 h 1328"/>
              <a:gd name="T22" fmla="*/ 2147483647 w 1439"/>
              <a:gd name="T23" fmla="*/ 2147483647 h 1328"/>
              <a:gd name="T24" fmla="*/ 2147483647 w 1439"/>
              <a:gd name="T25" fmla="*/ 2147483647 h 1328"/>
              <a:gd name="T26" fmla="*/ 2147483647 w 1439"/>
              <a:gd name="T27" fmla="*/ 2147483647 h 1328"/>
              <a:gd name="T28" fmla="*/ 2147483647 w 1439"/>
              <a:gd name="T29" fmla="*/ 2147483647 h 1328"/>
              <a:gd name="T30" fmla="*/ 2147483647 w 1439"/>
              <a:gd name="T31" fmla="*/ 2147483647 h 1328"/>
              <a:gd name="T32" fmla="*/ 2147483647 w 1439"/>
              <a:gd name="T33" fmla="*/ 2147483647 h 1328"/>
              <a:gd name="T34" fmla="*/ 2147483647 w 1439"/>
              <a:gd name="T35" fmla="*/ 2147483647 h 1328"/>
              <a:gd name="T36" fmla="*/ 2147483647 w 1439"/>
              <a:gd name="T37" fmla="*/ 2147483647 h 1328"/>
              <a:gd name="T38" fmla="*/ 0 w 1439"/>
              <a:gd name="T39" fmla="*/ 2147483647 h 1328"/>
              <a:gd name="T40" fmla="*/ 2147483647 w 1439"/>
              <a:gd name="T41" fmla="*/ 2147483647 h 1328"/>
              <a:gd name="T42" fmla="*/ 2147483647 w 1439"/>
              <a:gd name="T43" fmla="*/ 2147483647 h 1328"/>
              <a:gd name="T44" fmla="*/ 2147483647 w 1439"/>
              <a:gd name="T45" fmla="*/ 2147483647 h 1328"/>
              <a:gd name="T46" fmla="*/ 2147483647 w 1439"/>
              <a:gd name="T47" fmla="*/ 2147483647 h 1328"/>
              <a:gd name="T48" fmla="*/ 2147483647 w 1439"/>
              <a:gd name="T49" fmla="*/ 2147483647 h 1328"/>
              <a:gd name="T50" fmla="*/ 2147483647 w 1439"/>
              <a:gd name="T51" fmla="*/ 2147483647 h 1328"/>
              <a:gd name="T52" fmla="*/ 2147483647 w 1439"/>
              <a:gd name="T53" fmla="*/ 2147483647 h 1328"/>
              <a:gd name="T54" fmla="*/ 2147483647 w 1439"/>
              <a:gd name="T55" fmla="*/ 2147483647 h 1328"/>
              <a:gd name="T56" fmla="*/ 2147483647 w 1439"/>
              <a:gd name="T57" fmla="*/ 2147483647 h 1328"/>
              <a:gd name="T58" fmla="*/ 2147483647 w 1439"/>
              <a:gd name="T59" fmla="*/ 2147483647 h 1328"/>
              <a:gd name="T60" fmla="*/ 2147483647 w 1439"/>
              <a:gd name="T61" fmla="*/ 2147483647 h 1328"/>
              <a:gd name="T62" fmla="*/ 2147483647 w 1439"/>
              <a:gd name="T63" fmla="*/ 2147483647 h 1328"/>
              <a:gd name="T64" fmla="*/ 2147483647 w 1439"/>
              <a:gd name="T65" fmla="*/ 2147483647 h 1328"/>
              <a:gd name="T66" fmla="*/ 2147483647 w 1439"/>
              <a:gd name="T67" fmla="*/ 2147483647 h 1328"/>
              <a:gd name="T68" fmla="*/ 2147483647 w 1439"/>
              <a:gd name="T69" fmla="*/ 2147483647 h 1328"/>
              <a:gd name="T70" fmla="*/ 2147483647 w 1439"/>
              <a:gd name="T71" fmla="*/ 2147483647 h 1328"/>
              <a:gd name="T72" fmla="*/ 2147483647 w 1439"/>
              <a:gd name="T73" fmla="*/ 2147483647 h 1328"/>
              <a:gd name="T74" fmla="*/ 2147483647 w 1439"/>
              <a:gd name="T75" fmla="*/ 2147483647 h 1328"/>
              <a:gd name="T76" fmla="*/ 2147483647 w 1439"/>
              <a:gd name="T77" fmla="*/ 2147483647 h 1328"/>
              <a:gd name="T78" fmla="*/ 2147483647 w 1439"/>
              <a:gd name="T79" fmla="*/ 2147483647 h 1328"/>
              <a:gd name="T80" fmla="*/ 2147483647 w 1439"/>
              <a:gd name="T81" fmla="*/ 2147483647 h 1328"/>
              <a:gd name="T82" fmla="*/ 2147483647 w 1439"/>
              <a:gd name="T83" fmla="*/ 2147483647 h 1328"/>
              <a:gd name="T84" fmla="*/ 2147483647 w 1439"/>
              <a:gd name="T85" fmla="*/ 2147483647 h 1328"/>
              <a:gd name="T86" fmla="*/ 2147483647 w 1439"/>
              <a:gd name="T87" fmla="*/ 2147483647 h 1328"/>
              <a:gd name="T88" fmla="*/ 2147483647 w 1439"/>
              <a:gd name="T89" fmla="*/ 2147483647 h 1328"/>
              <a:gd name="T90" fmla="*/ 2147483647 w 1439"/>
              <a:gd name="T91" fmla="*/ 2147483647 h 1328"/>
              <a:gd name="T92" fmla="*/ 2147483647 w 1439"/>
              <a:gd name="T93" fmla="*/ 2147483647 h 1328"/>
              <a:gd name="T94" fmla="*/ 2147483647 w 1439"/>
              <a:gd name="T95" fmla="*/ 2147483647 h 1328"/>
              <a:gd name="T96" fmla="*/ 2147483647 w 1439"/>
              <a:gd name="T97" fmla="*/ 2147483647 h 1328"/>
              <a:gd name="T98" fmla="*/ 2147483647 w 1439"/>
              <a:gd name="T99" fmla="*/ 2147483647 h 1328"/>
              <a:gd name="T100" fmla="*/ 2147483647 w 1439"/>
              <a:gd name="T101" fmla="*/ 2147483647 h 1328"/>
              <a:gd name="T102" fmla="*/ 2147483647 w 1439"/>
              <a:gd name="T103" fmla="*/ 2147483647 h 1328"/>
              <a:gd name="T104" fmla="*/ 2147483647 w 1439"/>
              <a:gd name="T105" fmla="*/ 2147483647 h 1328"/>
              <a:gd name="T106" fmla="*/ 2147483647 w 1439"/>
              <a:gd name="T107" fmla="*/ 2147483647 h 1328"/>
              <a:gd name="T108" fmla="*/ 2147483647 w 1439"/>
              <a:gd name="T109" fmla="*/ 0 h 1328"/>
              <a:gd name="T110" fmla="*/ 2147483647 w 1439"/>
              <a:gd name="T111" fmla="*/ 2147483647 h 1328"/>
              <a:gd name="T112" fmla="*/ 2147483647 w 1439"/>
              <a:gd name="T113" fmla="*/ 2147483647 h 1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9"/>
              <a:gd name="T172" fmla="*/ 0 h 1328"/>
              <a:gd name="T173" fmla="*/ 1439 w 1439"/>
              <a:gd name="T174" fmla="*/ 1328 h 1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9" h="1328">
                <a:moveTo>
                  <a:pt x="1318" y="1185"/>
                </a:moveTo>
                <a:lnTo>
                  <a:pt x="1191" y="885"/>
                </a:lnTo>
                <a:lnTo>
                  <a:pt x="1163" y="896"/>
                </a:lnTo>
                <a:lnTo>
                  <a:pt x="1138" y="911"/>
                </a:lnTo>
                <a:lnTo>
                  <a:pt x="1111" y="925"/>
                </a:lnTo>
                <a:lnTo>
                  <a:pt x="1084" y="942"/>
                </a:lnTo>
                <a:lnTo>
                  <a:pt x="1050" y="965"/>
                </a:lnTo>
                <a:lnTo>
                  <a:pt x="1023" y="984"/>
                </a:lnTo>
                <a:lnTo>
                  <a:pt x="993" y="1007"/>
                </a:lnTo>
                <a:lnTo>
                  <a:pt x="963" y="1033"/>
                </a:lnTo>
                <a:lnTo>
                  <a:pt x="931" y="1059"/>
                </a:lnTo>
                <a:lnTo>
                  <a:pt x="878" y="1112"/>
                </a:lnTo>
                <a:lnTo>
                  <a:pt x="852" y="1140"/>
                </a:lnTo>
                <a:lnTo>
                  <a:pt x="828" y="1168"/>
                </a:lnTo>
                <a:lnTo>
                  <a:pt x="806" y="1197"/>
                </a:lnTo>
                <a:lnTo>
                  <a:pt x="784" y="1228"/>
                </a:lnTo>
                <a:lnTo>
                  <a:pt x="765" y="1257"/>
                </a:lnTo>
                <a:lnTo>
                  <a:pt x="741" y="1292"/>
                </a:lnTo>
                <a:lnTo>
                  <a:pt x="724" y="1328"/>
                </a:lnTo>
                <a:lnTo>
                  <a:pt x="0" y="1311"/>
                </a:lnTo>
                <a:lnTo>
                  <a:pt x="86" y="1146"/>
                </a:lnTo>
                <a:lnTo>
                  <a:pt x="99" y="1114"/>
                </a:lnTo>
                <a:lnTo>
                  <a:pt x="113" y="1087"/>
                </a:lnTo>
                <a:lnTo>
                  <a:pt x="129" y="1056"/>
                </a:lnTo>
                <a:lnTo>
                  <a:pt x="142" y="1030"/>
                </a:lnTo>
                <a:lnTo>
                  <a:pt x="157" y="1001"/>
                </a:lnTo>
                <a:lnTo>
                  <a:pt x="173" y="975"/>
                </a:lnTo>
                <a:lnTo>
                  <a:pt x="188" y="950"/>
                </a:lnTo>
                <a:lnTo>
                  <a:pt x="204" y="925"/>
                </a:lnTo>
                <a:lnTo>
                  <a:pt x="222" y="894"/>
                </a:lnTo>
                <a:lnTo>
                  <a:pt x="244" y="865"/>
                </a:lnTo>
                <a:lnTo>
                  <a:pt x="262" y="836"/>
                </a:lnTo>
                <a:lnTo>
                  <a:pt x="281" y="808"/>
                </a:lnTo>
                <a:lnTo>
                  <a:pt x="305" y="778"/>
                </a:lnTo>
                <a:lnTo>
                  <a:pt x="329" y="750"/>
                </a:lnTo>
                <a:lnTo>
                  <a:pt x="356" y="718"/>
                </a:lnTo>
                <a:lnTo>
                  <a:pt x="382" y="687"/>
                </a:lnTo>
                <a:lnTo>
                  <a:pt x="409" y="660"/>
                </a:lnTo>
                <a:lnTo>
                  <a:pt x="439" y="630"/>
                </a:lnTo>
                <a:lnTo>
                  <a:pt x="476" y="593"/>
                </a:lnTo>
                <a:lnTo>
                  <a:pt x="511" y="561"/>
                </a:lnTo>
                <a:lnTo>
                  <a:pt x="533" y="540"/>
                </a:lnTo>
                <a:lnTo>
                  <a:pt x="564" y="515"/>
                </a:lnTo>
                <a:lnTo>
                  <a:pt x="591" y="492"/>
                </a:lnTo>
                <a:lnTo>
                  <a:pt x="626" y="466"/>
                </a:lnTo>
                <a:lnTo>
                  <a:pt x="658" y="443"/>
                </a:lnTo>
                <a:lnTo>
                  <a:pt x="687" y="424"/>
                </a:lnTo>
                <a:lnTo>
                  <a:pt x="724" y="399"/>
                </a:lnTo>
                <a:lnTo>
                  <a:pt x="755" y="380"/>
                </a:lnTo>
                <a:lnTo>
                  <a:pt x="790" y="358"/>
                </a:lnTo>
                <a:lnTo>
                  <a:pt x="822" y="340"/>
                </a:lnTo>
                <a:lnTo>
                  <a:pt x="858" y="321"/>
                </a:lnTo>
                <a:lnTo>
                  <a:pt x="893" y="303"/>
                </a:lnTo>
                <a:lnTo>
                  <a:pt x="939" y="283"/>
                </a:lnTo>
                <a:lnTo>
                  <a:pt x="823" y="0"/>
                </a:lnTo>
                <a:lnTo>
                  <a:pt x="1439" y="430"/>
                </a:lnTo>
                <a:lnTo>
                  <a:pt x="1318" y="1185"/>
                </a:lnTo>
                <a:close/>
              </a:path>
            </a:pathLst>
          </a:custGeom>
          <a:solidFill>
            <a:srgbClr val="0066FF"/>
          </a:solidFill>
          <a:ln w="22225">
            <a:solidFill>
              <a:srgbClr val="000000"/>
            </a:solidFill>
            <a:round/>
            <a:headEnd/>
            <a:tailEnd/>
          </a:ln>
        </p:spPr>
        <p:txBody>
          <a:bodyPr/>
          <a:lstStyle/>
          <a:p>
            <a:endParaRPr lang="en-US"/>
          </a:p>
        </p:txBody>
      </p:sp>
      <p:sp>
        <p:nvSpPr>
          <p:cNvPr id="20485" name="Freeform 4106"/>
          <p:cNvSpPr>
            <a:spLocks/>
          </p:cNvSpPr>
          <p:nvPr/>
        </p:nvSpPr>
        <p:spPr bwMode="auto">
          <a:xfrm>
            <a:off x="114329" y="2778483"/>
            <a:ext cx="2111375" cy="2490788"/>
          </a:xfrm>
          <a:custGeom>
            <a:avLst/>
            <a:gdLst>
              <a:gd name="T0" fmla="*/ 2147483647 w 1298"/>
              <a:gd name="T1" fmla="*/ 2147483647 h 1569"/>
              <a:gd name="T2" fmla="*/ 2147483647 w 1298"/>
              <a:gd name="T3" fmla="*/ 2147483647 h 1569"/>
              <a:gd name="T4" fmla="*/ 2147483647 w 1298"/>
              <a:gd name="T5" fmla="*/ 2147483647 h 1569"/>
              <a:gd name="T6" fmla="*/ 2147483647 w 1298"/>
              <a:gd name="T7" fmla="*/ 2147483647 h 1569"/>
              <a:gd name="T8" fmla="*/ 2147483647 w 1298"/>
              <a:gd name="T9" fmla="*/ 2147483647 h 1569"/>
              <a:gd name="T10" fmla="*/ 2147483647 w 1298"/>
              <a:gd name="T11" fmla="*/ 2147483647 h 1569"/>
              <a:gd name="T12" fmla="*/ 2147483647 w 1298"/>
              <a:gd name="T13" fmla="*/ 2147483647 h 1569"/>
              <a:gd name="T14" fmla="*/ 2147483647 w 1298"/>
              <a:gd name="T15" fmla="*/ 2147483647 h 1569"/>
              <a:gd name="T16" fmla="*/ 2147483647 w 1298"/>
              <a:gd name="T17" fmla="*/ 2147483647 h 1569"/>
              <a:gd name="T18" fmla="*/ 2147483647 w 1298"/>
              <a:gd name="T19" fmla="*/ 2147483647 h 1569"/>
              <a:gd name="T20" fmla="*/ 2147483647 w 1298"/>
              <a:gd name="T21" fmla="*/ 2147483647 h 1569"/>
              <a:gd name="T22" fmla="*/ 2147483647 w 1298"/>
              <a:gd name="T23" fmla="*/ 2147483647 h 1569"/>
              <a:gd name="T24" fmla="*/ 2147483647 w 1298"/>
              <a:gd name="T25" fmla="*/ 2147483647 h 1569"/>
              <a:gd name="T26" fmla="*/ 2147483647 w 1298"/>
              <a:gd name="T27" fmla="*/ 2147483647 h 1569"/>
              <a:gd name="T28" fmla="*/ 2147483647 w 1298"/>
              <a:gd name="T29" fmla="*/ 2147483647 h 1569"/>
              <a:gd name="T30" fmla="*/ 2147483647 w 1298"/>
              <a:gd name="T31" fmla="*/ 2147483647 h 1569"/>
              <a:gd name="T32" fmla="*/ 2147483647 w 1298"/>
              <a:gd name="T33" fmla="*/ 2147483647 h 1569"/>
              <a:gd name="T34" fmla="*/ 2147483647 w 1298"/>
              <a:gd name="T35" fmla="*/ 2147483647 h 1569"/>
              <a:gd name="T36" fmla="*/ 2147483647 w 1298"/>
              <a:gd name="T37" fmla="*/ 2147483647 h 1569"/>
              <a:gd name="T38" fmla="*/ 2147483647 w 1298"/>
              <a:gd name="T39" fmla="*/ 2147483647 h 1569"/>
              <a:gd name="T40" fmla="*/ 2147483647 w 1298"/>
              <a:gd name="T41" fmla="*/ 2147483647 h 1569"/>
              <a:gd name="T42" fmla="*/ 2147483647 w 1298"/>
              <a:gd name="T43" fmla="*/ 2147483647 h 1569"/>
              <a:gd name="T44" fmla="*/ 2147483647 w 1298"/>
              <a:gd name="T45" fmla="*/ 2147483647 h 1569"/>
              <a:gd name="T46" fmla="*/ 2147483647 w 1298"/>
              <a:gd name="T47" fmla="*/ 2147483647 h 1569"/>
              <a:gd name="T48" fmla="*/ 2147483647 w 1298"/>
              <a:gd name="T49" fmla="*/ 2147483647 h 1569"/>
              <a:gd name="T50" fmla="*/ 2147483647 w 1298"/>
              <a:gd name="T51" fmla="*/ 2147483647 h 1569"/>
              <a:gd name="T52" fmla="*/ 2147483647 w 1298"/>
              <a:gd name="T53" fmla="*/ 2147483647 h 1569"/>
              <a:gd name="T54" fmla="*/ 2147483647 w 1298"/>
              <a:gd name="T55" fmla="*/ 2147483647 h 1569"/>
              <a:gd name="T56" fmla="*/ 2147483647 w 1298"/>
              <a:gd name="T57" fmla="*/ 2147483647 h 1569"/>
              <a:gd name="T58" fmla="*/ 2147483647 w 1298"/>
              <a:gd name="T59" fmla="*/ 2147483647 h 1569"/>
              <a:gd name="T60" fmla="*/ 2147483647 w 1298"/>
              <a:gd name="T61" fmla="*/ 2147483647 h 1569"/>
              <a:gd name="T62" fmla="*/ 2147483647 w 1298"/>
              <a:gd name="T63" fmla="*/ 2147483647 h 1569"/>
              <a:gd name="T64" fmla="*/ 2147483647 w 1298"/>
              <a:gd name="T65" fmla="*/ 2147483647 h 1569"/>
              <a:gd name="T66" fmla="*/ 2147483647 w 1298"/>
              <a:gd name="T67" fmla="*/ 2147483647 h 1569"/>
              <a:gd name="T68" fmla="*/ 2147483647 w 1298"/>
              <a:gd name="T69" fmla="*/ 2147483647 h 1569"/>
              <a:gd name="T70" fmla="*/ 2147483647 w 1298"/>
              <a:gd name="T71" fmla="*/ 2147483647 h 1569"/>
              <a:gd name="T72" fmla="*/ 2147483647 w 1298"/>
              <a:gd name="T73" fmla="*/ 2147483647 h 1569"/>
              <a:gd name="T74" fmla="*/ 2147483647 w 1298"/>
              <a:gd name="T75" fmla="*/ 2147483647 h 1569"/>
              <a:gd name="T76" fmla="*/ 2147483647 w 1298"/>
              <a:gd name="T77" fmla="*/ 2147483647 h 1569"/>
              <a:gd name="T78" fmla="*/ 2147483647 w 1298"/>
              <a:gd name="T79" fmla="*/ 2147483647 h 1569"/>
              <a:gd name="T80" fmla="*/ 2147483647 w 1298"/>
              <a:gd name="T81" fmla="*/ 2147483647 h 1569"/>
              <a:gd name="T82" fmla="*/ 2147483647 w 1298"/>
              <a:gd name="T83" fmla="*/ 2147483647 h 1569"/>
              <a:gd name="T84" fmla="*/ 2147483647 w 1298"/>
              <a:gd name="T85" fmla="*/ 2147483647 h 1569"/>
              <a:gd name="T86" fmla="*/ 2147483647 w 1298"/>
              <a:gd name="T87" fmla="*/ 2147483647 h 1569"/>
              <a:gd name="T88" fmla="*/ 2147483647 w 1298"/>
              <a:gd name="T89" fmla="*/ 2147483647 h 1569"/>
              <a:gd name="T90" fmla="*/ 2147483647 w 1298"/>
              <a:gd name="T91" fmla="*/ 2147483647 h 1569"/>
              <a:gd name="T92" fmla="*/ 2147483647 w 1298"/>
              <a:gd name="T93" fmla="*/ 2147483647 h 1569"/>
              <a:gd name="T94" fmla="*/ 2147483647 w 1298"/>
              <a:gd name="T95" fmla="*/ 2147483647 h 1569"/>
              <a:gd name="T96" fmla="*/ 2147483647 w 1298"/>
              <a:gd name="T97" fmla="*/ 2147483647 h 1569"/>
              <a:gd name="T98" fmla="*/ 2147483647 w 1298"/>
              <a:gd name="T99" fmla="*/ 2147483647 h 1569"/>
              <a:gd name="T100" fmla="*/ 2147483647 w 1298"/>
              <a:gd name="T101" fmla="*/ 2147483647 h 1569"/>
              <a:gd name="T102" fmla="*/ 2147483647 w 1298"/>
              <a:gd name="T103" fmla="*/ 2147483647 h 1569"/>
              <a:gd name="T104" fmla="*/ 2147483647 w 1298"/>
              <a:gd name="T105" fmla="*/ 2147483647 h 1569"/>
              <a:gd name="T106" fmla="*/ 2147483647 w 1298"/>
              <a:gd name="T107" fmla="*/ 2147483647 h 1569"/>
              <a:gd name="T108" fmla="*/ 0 w 1298"/>
              <a:gd name="T109" fmla="*/ 2147483647 h 1569"/>
              <a:gd name="T110" fmla="*/ 2147483647 w 1298"/>
              <a:gd name="T111" fmla="*/ 0 h 1569"/>
              <a:gd name="T112" fmla="*/ 2147483647 w 1298"/>
              <a:gd name="T113" fmla="*/ 2147483647 h 1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8"/>
              <a:gd name="T172" fmla="*/ 0 h 1569"/>
              <a:gd name="T173" fmla="*/ 1298 w 1298"/>
              <a:gd name="T174" fmla="*/ 1569 h 1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8" h="1569">
                <a:moveTo>
                  <a:pt x="1298" y="506"/>
                </a:moveTo>
                <a:lnTo>
                  <a:pt x="969" y="454"/>
                </a:lnTo>
                <a:lnTo>
                  <a:pt x="963" y="484"/>
                </a:lnTo>
                <a:lnTo>
                  <a:pt x="962" y="513"/>
                </a:lnTo>
                <a:lnTo>
                  <a:pt x="959" y="544"/>
                </a:lnTo>
                <a:lnTo>
                  <a:pt x="959" y="575"/>
                </a:lnTo>
                <a:lnTo>
                  <a:pt x="960" y="616"/>
                </a:lnTo>
                <a:lnTo>
                  <a:pt x="962" y="651"/>
                </a:lnTo>
                <a:lnTo>
                  <a:pt x="964" y="688"/>
                </a:lnTo>
                <a:lnTo>
                  <a:pt x="970" y="728"/>
                </a:lnTo>
                <a:lnTo>
                  <a:pt x="976" y="769"/>
                </a:lnTo>
                <a:lnTo>
                  <a:pt x="992" y="843"/>
                </a:lnTo>
                <a:lnTo>
                  <a:pt x="1003" y="879"/>
                </a:lnTo>
                <a:lnTo>
                  <a:pt x="1013" y="915"/>
                </a:lnTo>
                <a:lnTo>
                  <a:pt x="1026" y="949"/>
                </a:lnTo>
                <a:lnTo>
                  <a:pt x="1042" y="983"/>
                </a:lnTo>
                <a:lnTo>
                  <a:pt x="1056" y="1016"/>
                </a:lnTo>
                <a:lnTo>
                  <a:pt x="1073" y="1055"/>
                </a:lnTo>
                <a:lnTo>
                  <a:pt x="1159" y="1194"/>
                </a:lnTo>
                <a:lnTo>
                  <a:pt x="606" y="1569"/>
                </a:lnTo>
                <a:lnTo>
                  <a:pt x="586" y="1537"/>
                </a:lnTo>
                <a:lnTo>
                  <a:pt x="565" y="1509"/>
                </a:lnTo>
                <a:lnTo>
                  <a:pt x="549" y="1482"/>
                </a:lnTo>
                <a:lnTo>
                  <a:pt x="532" y="1452"/>
                </a:lnTo>
                <a:lnTo>
                  <a:pt x="517" y="1427"/>
                </a:lnTo>
                <a:lnTo>
                  <a:pt x="499" y="1399"/>
                </a:lnTo>
                <a:lnTo>
                  <a:pt x="486" y="1371"/>
                </a:lnTo>
                <a:lnTo>
                  <a:pt x="473" y="1345"/>
                </a:lnTo>
                <a:lnTo>
                  <a:pt x="460" y="1319"/>
                </a:lnTo>
                <a:lnTo>
                  <a:pt x="443" y="1286"/>
                </a:lnTo>
                <a:lnTo>
                  <a:pt x="429" y="1252"/>
                </a:lnTo>
                <a:lnTo>
                  <a:pt x="415" y="1221"/>
                </a:lnTo>
                <a:lnTo>
                  <a:pt x="401" y="1191"/>
                </a:lnTo>
                <a:lnTo>
                  <a:pt x="388" y="1154"/>
                </a:lnTo>
                <a:lnTo>
                  <a:pt x="377" y="1118"/>
                </a:lnTo>
                <a:lnTo>
                  <a:pt x="364" y="1078"/>
                </a:lnTo>
                <a:lnTo>
                  <a:pt x="352" y="1040"/>
                </a:lnTo>
                <a:lnTo>
                  <a:pt x="343" y="1002"/>
                </a:lnTo>
                <a:lnTo>
                  <a:pt x="334" y="961"/>
                </a:lnTo>
                <a:lnTo>
                  <a:pt x="322" y="909"/>
                </a:lnTo>
                <a:lnTo>
                  <a:pt x="314" y="863"/>
                </a:lnTo>
                <a:lnTo>
                  <a:pt x="308" y="832"/>
                </a:lnTo>
                <a:lnTo>
                  <a:pt x="303" y="793"/>
                </a:lnTo>
                <a:lnTo>
                  <a:pt x="298" y="756"/>
                </a:lnTo>
                <a:lnTo>
                  <a:pt x="294" y="713"/>
                </a:lnTo>
                <a:lnTo>
                  <a:pt x="293" y="674"/>
                </a:lnTo>
                <a:lnTo>
                  <a:pt x="292" y="639"/>
                </a:lnTo>
                <a:lnTo>
                  <a:pt x="291" y="594"/>
                </a:lnTo>
                <a:lnTo>
                  <a:pt x="292" y="557"/>
                </a:lnTo>
                <a:lnTo>
                  <a:pt x="291" y="515"/>
                </a:lnTo>
                <a:lnTo>
                  <a:pt x="293" y="479"/>
                </a:lnTo>
                <a:lnTo>
                  <a:pt x="298" y="439"/>
                </a:lnTo>
                <a:lnTo>
                  <a:pt x="301" y="399"/>
                </a:lnTo>
                <a:lnTo>
                  <a:pt x="309" y="348"/>
                </a:lnTo>
                <a:lnTo>
                  <a:pt x="0" y="297"/>
                </a:lnTo>
                <a:lnTo>
                  <a:pt x="712" y="0"/>
                </a:lnTo>
                <a:lnTo>
                  <a:pt x="1298" y="506"/>
                </a:lnTo>
                <a:close/>
              </a:path>
            </a:pathLst>
          </a:custGeom>
          <a:solidFill>
            <a:srgbClr val="0099CC"/>
          </a:solidFill>
          <a:ln w="22225">
            <a:solidFill>
              <a:srgbClr val="000000"/>
            </a:solidFill>
            <a:round/>
            <a:headEnd/>
            <a:tailEnd/>
          </a:ln>
        </p:spPr>
        <p:txBody>
          <a:bodyPr/>
          <a:lstStyle/>
          <a:p>
            <a:endParaRPr lang="en-US"/>
          </a:p>
        </p:txBody>
      </p:sp>
      <p:sp>
        <p:nvSpPr>
          <p:cNvPr id="20486" name="Freeform 4109"/>
          <p:cNvSpPr>
            <a:spLocks/>
          </p:cNvSpPr>
          <p:nvPr/>
        </p:nvSpPr>
        <p:spPr bwMode="auto">
          <a:xfrm>
            <a:off x="845343" y="4210051"/>
            <a:ext cx="2436812" cy="1974850"/>
          </a:xfrm>
          <a:custGeom>
            <a:avLst/>
            <a:gdLst>
              <a:gd name="T0" fmla="*/ 2147483647 w 1519"/>
              <a:gd name="T1" fmla="*/ 2147483647 h 1188"/>
              <a:gd name="T2" fmla="*/ 2147483647 w 1519"/>
              <a:gd name="T3" fmla="*/ 2147483647 h 1188"/>
              <a:gd name="T4" fmla="*/ 2147483647 w 1519"/>
              <a:gd name="T5" fmla="*/ 2147483647 h 1188"/>
              <a:gd name="T6" fmla="*/ 2147483647 w 1519"/>
              <a:gd name="T7" fmla="*/ 2147483647 h 1188"/>
              <a:gd name="T8" fmla="*/ 2147483647 w 1519"/>
              <a:gd name="T9" fmla="*/ 2147483647 h 1188"/>
              <a:gd name="T10" fmla="*/ 2147483647 w 1519"/>
              <a:gd name="T11" fmla="*/ 2147483647 h 1188"/>
              <a:gd name="T12" fmla="*/ 2147483647 w 1519"/>
              <a:gd name="T13" fmla="*/ 2147483647 h 1188"/>
              <a:gd name="T14" fmla="*/ 2147483647 w 1519"/>
              <a:gd name="T15" fmla="*/ 2147483647 h 1188"/>
              <a:gd name="T16" fmla="*/ 2147483647 w 1519"/>
              <a:gd name="T17" fmla="*/ 2147483647 h 1188"/>
              <a:gd name="T18" fmla="*/ 2147483647 w 1519"/>
              <a:gd name="T19" fmla="*/ 2147483647 h 1188"/>
              <a:gd name="T20" fmla="*/ 2147483647 w 1519"/>
              <a:gd name="T21" fmla="*/ 2147483647 h 1188"/>
              <a:gd name="T22" fmla="*/ 2147483647 w 1519"/>
              <a:gd name="T23" fmla="*/ 2147483647 h 1188"/>
              <a:gd name="T24" fmla="*/ 2147483647 w 1519"/>
              <a:gd name="T25" fmla="*/ 2147483647 h 1188"/>
              <a:gd name="T26" fmla="*/ 2147483647 w 1519"/>
              <a:gd name="T27" fmla="*/ 2147483647 h 1188"/>
              <a:gd name="T28" fmla="*/ 2147483647 w 1519"/>
              <a:gd name="T29" fmla="*/ 2147483647 h 1188"/>
              <a:gd name="T30" fmla="*/ 2147483647 w 1519"/>
              <a:gd name="T31" fmla="*/ 2147483647 h 1188"/>
              <a:gd name="T32" fmla="*/ 2147483647 w 1519"/>
              <a:gd name="T33" fmla="*/ 2147483647 h 1188"/>
              <a:gd name="T34" fmla="*/ 2147483647 w 1519"/>
              <a:gd name="T35" fmla="*/ 2147483647 h 1188"/>
              <a:gd name="T36" fmla="*/ 2147483647 w 1519"/>
              <a:gd name="T37" fmla="*/ 2147483647 h 1188"/>
              <a:gd name="T38" fmla="*/ 2147483647 w 1519"/>
              <a:gd name="T39" fmla="*/ 2147483647 h 1188"/>
              <a:gd name="T40" fmla="*/ 2147483647 w 1519"/>
              <a:gd name="T41" fmla="*/ 2147483647 h 1188"/>
              <a:gd name="T42" fmla="*/ 2147483647 w 1519"/>
              <a:gd name="T43" fmla="*/ 2147483647 h 1188"/>
              <a:gd name="T44" fmla="*/ 2147483647 w 1519"/>
              <a:gd name="T45" fmla="*/ 2147483647 h 1188"/>
              <a:gd name="T46" fmla="*/ 2147483647 w 1519"/>
              <a:gd name="T47" fmla="*/ 2147483647 h 1188"/>
              <a:gd name="T48" fmla="*/ 2147483647 w 1519"/>
              <a:gd name="T49" fmla="*/ 2147483647 h 1188"/>
              <a:gd name="T50" fmla="*/ 2147483647 w 1519"/>
              <a:gd name="T51" fmla="*/ 2147483647 h 1188"/>
              <a:gd name="T52" fmla="*/ 2147483647 w 1519"/>
              <a:gd name="T53" fmla="*/ 2147483647 h 1188"/>
              <a:gd name="T54" fmla="*/ 2147483647 w 1519"/>
              <a:gd name="T55" fmla="*/ 2147483647 h 1188"/>
              <a:gd name="T56" fmla="*/ 2147483647 w 1519"/>
              <a:gd name="T57" fmla="*/ 2147483647 h 1188"/>
              <a:gd name="T58" fmla="*/ 2147483647 w 1519"/>
              <a:gd name="T59" fmla="*/ 2147483647 h 1188"/>
              <a:gd name="T60" fmla="*/ 2147483647 w 1519"/>
              <a:gd name="T61" fmla="*/ 2147483647 h 1188"/>
              <a:gd name="T62" fmla="*/ 2147483647 w 1519"/>
              <a:gd name="T63" fmla="*/ 2147483647 h 1188"/>
              <a:gd name="T64" fmla="*/ 2147483647 w 1519"/>
              <a:gd name="T65" fmla="*/ 2147483647 h 1188"/>
              <a:gd name="T66" fmla="*/ 2147483647 w 1519"/>
              <a:gd name="T67" fmla="*/ 2147483647 h 1188"/>
              <a:gd name="T68" fmla="*/ 2147483647 w 1519"/>
              <a:gd name="T69" fmla="*/ 2147483647 h 1188"/>
              <a:gd name="T70" fmla="*/ 2147483647 w 1519"/>
              <a:gd name="T71" fmla="*/ 2147483647 h 1188"/>
              <a:gd name="T72" fmla="*/ 2147483647 w 1519"/>
              <a:gd name="T73" fmla="*/ 2147483647 h 1188"/>
              <a:gd name="T74" fmla="*/ 0 w 1519"/>
              <a:gd name="T75" fmla="*/ 2147483647 h 1188"/>
              <a:gd name="T76" fmla="*/ 2147483647 w 1519"/>
              <a:gd name="T77" fmla="*/ 2147483647 h 1188"/>
              <a:gd name="T78" fmla="*/ 2147483647 w 1519"/>
              <a:gd name="T79" fmla="*/ 0 h 1188"/>
              <a:gd name="T80" fmla="*/ 2147483647 w 1519"/>
              <a:gd name="T81" fmla="*/ 2147483647 h 1188"/>
              <a:gd name="T82" fmla="*/ 2147483647 w 1519"/>
              <a:gd name="T83" fmla="*/ 2147483647 h 1188"/>
              <a:gd name="T84" fmla="*/ 2147483647 w 1519"/>
              <a:gd name="T85" fmla="*/ 2147483647 h 1188"/>
              <a:gd name="T86" fmla="*/ 2147483647 w 1519"/>
              <a:gd name="T87" fmla="*/ 2147483647 h 1188"/>
              <a:gd name="T88" fmla="*/ 2147483647 w 1519"/>
              <a:gd name="T89" fmla="*/ 2147483647 h 1188"/>
              <a:gd name="T90" fmla="*/ 2147483647 w 1519"/>
              <a:gd name="T91" fmla="*/ 2147483647 h 1188"/>
              <a:gd name="T92" fmla="*/ 2147483647 w 1519"/>
              <a:gd name="T93" fmla="*/ 2147483647 h 1188"/>
              <a:gd name="T94" fmla="*/ 2147483647 w 1519"/>
              <a:gd name="T95" fmla="*/ 2147483647 h 1188"/>
              <a:gd name="T96" fmla="*/ 2147483647 w 1519"/>
              <a:gd name="T97" fmla="*/ 2147483647 h 1188"/>
              <a:gd name="T98" fmla="*/ 2147483647 w 1519"/>
              <a:gd name="T99" fmla="*/ 2147483647 h 1188"/>
              <a:gd name="T100" fmla="*/ 2147483647 w 1519"/>
              <a:gd name="T101" fmla="*/ 2147483647 h 1188"/>
              <a:gd name="T102" fmla="*/ 2147483647 w 1519"/>
              <a:gd name="T103" fmla="*/ 2147483647 h 1188"/>
              <a:gd name="T104" fmla="*/ 2147483647 w 1519"/>
              <a:gd name="T105" fmla="*/ 2147483647 h 1188"/>
              <a:gd name="T106" fmla="*/ 2147483647 w 1519"/>
              <a:gd name="T107" fmla="*/ 2147483647 h 1188"/>
              <a:gd name="T108" fmla="*/ 2147483647 w 1519"/>
              <a:gd name="T109" fmla="*/ 2147483647 h 1188"/>
              <a:gd name="T110" fmla="*/ 2147483647 w 1519"/>
              <a:gd name="T111" fmla="*/ 2147483647 h 1188"/>
              <a:gd name="T112" fmla="*/ 2147483647 w 1519"/>
              <a:gd name="T113" fmla="*/ 2147483647 h 1188"/>
              <a:gd name="T114" fmla="*/ 2147483647 w 1519"/>
              <a:gd name="T115" fmla="*/ 2147483647 h 1188"/>
              <a:gd name="T116" fmla="*/ 2147483647 w 1519"/>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round/>
            <a:headEnd/>
            <a:tailEnd/>
          </a:ln>
        </p:spPr>
        <p:txBody>
          <a:bodyPr/>
          <a:lstStyle/>
          <a:p>
            <a:endParaRPr lang="en-US"/>
          </a:p>
        </p:txBody>
      </p:sp>
      <p:sp>
        <p:nvSpPr>
          <p:cNvPr id="20487" name="Freeform 4112"/>
          <p:cNvSpPr>
            <a:spLocks/>
          </p:cNvSpPr>
          <p:nvPr/>
        </p:nvSpPr>
        <p:spPr bwMode="auto">
          <a:xfrm>
            <a:off x="2787711" y="4856163"/>
            <a:ext cx="2351087" cy="1862137"/>
          </a:xfrm>
          <a:custGeom>
            <a:avLst/>
            <a:gdLst>
              <a:gd name="T0" fmla="*/ 2147483647 w 1481"/>
              <a:gd name="T1" fmla="*/ 0 h 1173"/>
              <a:gd name="T2" fmla="*/ 2147483647 w 1481"/>
              <a:gd name="T3" fmla="*/ 2147483647 h 1173"/>
              <a:gd name="T4" fmla="*/ 2147483647 w 1481"/>
              <a:gd name="T5" fmla="*/ 2147483647 h 1173"/>
              <a:gd name="T6" fmla="*/ 2147483647 w 1481"/>
              <a:gd name="T7" fmla="*/ 2147483647 h 1173"/>
              <a:gd name="T8" fmla="*/ 2147483647 w 1481"/>
              <a:gd name="T9" fmla="*/ 2147483647 h 1173"/>
              <a:gd name="T10" fmla="*/ 2147483647 w 1481"/>
              <a:gd name="T11" fmla="*/ 2147483647 h 1173"/>
              <a:gd name="T12" fmla="*/ 2147483647 w 1481"/>
              <a:gd name="T13" fmla="*/ 2147483647 h 1173"/>
              <a:gd name="T14" fmla="*/ 2147483647 w 1481"/>
              <a:gd name="T15" fmla="*/ 2147483647 h 1173"/>
              <a:gd name="T16" fmla="*/ 2147483647 w 1481"/>
              <a:gd name="T17" fmla="*/ 2147483647 h 1173"/>
              <a:gd name="T18" fmla="*/ 2147483647 w 1481"/>
              <a:gd name="T19" fmla="*/ 2147483647 h 1173"/>
              <a:gd name="T20" fmla="*/ 2147483647 w 1481"/>
              <a:gd name="T21" fmla="*/ 2147483647 h 1173"/>
              <a:gd name="T22" fmla="*/ 2147483647 w 1481"/>
              <a:gd name="T23" fmla="*/ 2147483647 h 1173"/>
              <a:gd name="T24" fmla="*/ 2147483647 w 1481"/>
              <a:gd name="T25" fmla="*/ 2147483647 h 1173"/>
              <a:gd name="T26" fmla="*/ 2147483647 w 1481"/>
              <a:gd name="T27" fmla="*/ 2147483647 h 1173"/>
              <a:gd name="T28" fmla="*/ 2147483647 w 1481"/>
              <a:gd name="T29" fmla="*/ 2147483647 h 1173"/>
              <a:gd name="T30" fmla="*/ 2147483647 w 1481"/>
              <a:gd name="T31" fmla="*/ 2147483647 h 1173"/>
              <a:gd name="T32" fmla="*/ 2147483647 w 1481"/>
              <a:gd name="T33" fmla="*/ 2147483647 h 1173"/>
              <a:gd name="T34" fmla="*/ 2147483647 w 1481"/>
              <a:gd name="T35" fmla="*/ 2147483647 h 1173"/>
              <a:gd name="T36" fmla="*/ 2147483647 w 1481"/>
              <a:gd name="T37" fmla="*/ 2147483647 h 1173"/>
              <a:gd name="T38" fmla="*/ 2147483647 w 1481"/>
              <a:gd name="T39" fmla="*/ 2147483647 h 1173"/>
              <a:gd name="T40" fmla="*/ 2147483647 w 1481"/>
              <a:gd name="T41" fmla="*/ 2147483647 h 1173"/>
              <a:gd name="T42" fmla="*/ 2147483647 w 1481"/>
              <a:gd name="T43" fmla="*/ 2147483647 h 1173"/>
              <a:gd name="T44" fmla="*/ 2147483647 w 1481"/>
              <a:gd name="T45" fmla="*/ 2147483647 h 1173"/>
              <a:gd name="T46" fmla="*/ 2147483647 w 1481"/>
              <a:gd name="T47" fmla="*/ 2147483647 h 1173"/>
              <a:gd name="T48" fmla="*/ 2147483647 w 1481"/>
              <a:gd name="T49" fmla="*/ 2147483647 h 1173"/>
              <a:gd name="T50" fmla="*/ 2147483647 w 1481"/>
              <a:gd name="T51" fmla="*/ 2147483647 h 1173"/>
              <a:gd name="T52" fmla="*/ 2147483647 w 1481"/>
              <a:gd name="T53" fmla="*/ 2147483647 h 1173"/>
              <a:gd name="T54" fmla="*/ 2147483647 w 1481"/>
              <a:gd name="T55" fmla="*/ 2147483647 h 1173"/>
              <a:gd name="T56" fmla="*/ 2147483647 w 1481"/>
              <a:gd name="T57" fmla="*/ 2147483647 h 1173"/>
              <a:gd name="T58" fmla="*/ 2147483647 w 1481"/>
              <a:gd name="T59" fmla="*/ 2147483647 h 1173"/>
              <a:gd name="T60" fmla="*/ 2147483647 w 1481"/>
              <a:gd name="T61" fmla="*/ 2147483647 h 1173"/>
              <a:gd name="T62" fmla="*/ 2147483647 w 1481"/>
              <a:gd name="T63" fmla="*/ 2147483647 h 1173"/>
              <a:gd name="T64" fmla="*/ 2147483647 w 1481"/>
              <a:gd name="T65" fmla="*/ 2147483647 h 1173"/>
              <a:gd name="T66" fmla="*/ 2147483647 w 1481"/>
              <a:gd name="T67" fmla="*/ 2147483647 h 1173"/>
              <a:gd name="T68" fmla="*/ 2147483647 w 1481"/>
              <a:gd name="T69" fmla="*/ 2147483647 h 1173"/>
              <a:gd name="T70" fmla="*/ 2147483647 w 1481"/>
              <a:gd name="T71" fmla="*/ 2147483647 h 1173"/>
              <a:gd name="T72" fmla="*/ 2147483647 w 1481"/>
              <a:gd name="T73" fmla="*/ 2147483647 h 1173"/>
              <a:gd name="T74" fmla="*/ 2147483647 w 1481"/>
              <a:gd name="T75" fmla="*/ 2147483647 h 1173"/>
              <a:gd name="T76" fmla="*/ 2147483647 w 1481"/>
              <a:gd name="T77" fmla="*/ 2147483647 h 1173"/>
              <a:gd name="T78" fmla="*/ 2147483647 w 1481"/>
              <a:gd name="T79" fmla="*/ 2147483647 h 1173"/>
              <a:gd name="T80" fmla="*/ 2147483647 w 1481"/>
              <a:gd name="T81" fmla="*/ 2147483647 h 1173"/>
              <a:gd name="T82" fmla="*/ 2147483647 w 1481"/>
              <a:gd name="T83" fmla="*/ 2147483647 h 1173"/>
              <a:gd name="T84" fmla="*/ 2147483647 w 1481"/>
              <a:gd name="T85" fmla="*/ 2147483647 h 1173"/>
              <a:gd name="T86" fmla="*/ 2147483647 w 1481"/>
              <a:gd name="T87" fmla="*/ 2147483647 h 1173"/>
              <a:gd name="T88" fmla="*/ 2147483647 w 1481"/>
              <a:gd name="T89" fmla="*/ 2147483647 h 1173"/>
              <a:gd name="T90" fmla="*/ 2147483647 w 1481"/>
              <a:gd name="T91" fmla="*/ 2147483647 h 1173"/>
              <a:gd name="T92" fmla="*/ 2147483647 w 1481"/>
              <a:gd name="T93" fmla="*/ 2147483647 h 1173"/>
              <a:gd name="T94" fmla="*/ 2147483647 w 1481"/>
              <a:gd name="T95" fmla="*/ 2147483647 h 1173"/>
              <a:gd name="T96" fmla="*/ 2147483647 w 1481"/>
              <a:gd name="T97" fmla="*/ 2147483647 h 1173"/>
              <a:gd name="T98" fmla="*/ 2147483647 w 1481"/>
              <a:gd name="T99" fmla="*/ 2147483647 h 1173"/>
              <a:gd name="T100" fmla="*/ 2147483647 w 1481"/>
              <a:gd name="T101" fmla="*/ 2147483647 h 1173"/>
              <a:gd name="T102" fmla="*/ 2147483647 w 1481"/>
              <a:gd name="T103" fmla="*/ 2147483647 h 1173"/>
              <a:gd name="T104" fmla="*/ 2147483647 w 1481"/>
              <a:gd name="T105" fmla="*/ 2147483647 h 1173"/>
              <a:gd name="T106" fmla="*/ 2147483647 w 1481"/>
              <a:gd name="T107" fmla="*/ 2147483647 h 1173"/>
              <a:gd name="T108" fmla="*/ 2147483647 w 1481"/>
              <a:gd name="T109" fmla="*/ 2147483647 h 1173"/>
              <a:gd name="T110" fmla="*/ 2147483647 w 1481"/>
              <a:gd name="T111" fmla="*/ 2147483647 h 1173"/>
              <a:gd name="T112" fmla="*/ 2147483647 w 1481"/>
              <a:gd name="T113" fmla="*/ 2147483647 h 1173"/>
              <a:gd name="T114" fmla="*/ 0 w 1481"/>
              <a:gd name="T115" fmla="*/ 2147483647 h 1173"/>
              <a:gd name="T116" fmla="*/ 2147483647 w 1481"/>
              <a:gd name="T117" fmla="*/ 0 h 1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1"/>
              <a:gd name="T178" fmla="*/ 0 h 1173"/>
              <a:gd name="T179" fmla="*/ 1481 w 1481"/>
              <a:gd name="T180" fmla="*/ 1173 h 11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1" h="1173">
                <a:moveTo>
                  <a:pt x="541" y="0"/>
                </a:moveTo>
                <a:lnTo>
                  <a:pt x="431" y="292"/>
                </a:lnTo>
                <a:lnTo>
                  <a:pt x="467" y="307"/>
                </a:lnTo>
                <a:lnTo>
                  <a:pt x="502" y="320"/>
                </a:lnTo>
                <a:lnTo>
                  <a:pt x="535" y="328"/>
                </a:lnTo>
                <a:lnTo>
                  <a:pt x="565" y="337"/>
                </a:lnTo>
                <a:lnTo>
                  <a:pt x="598" y="346"/>
                </a:lnTo>
                <a:lnTo>
                  <a:pt x="636" y="353"/>
                </a:lnTo>
                <a:lnTo>
                  <a:pt x="671" y="358"/>
                </a:lnTo>
                <a:lnTo>
                  <a:pt x="705" y="363"/>
                </a:lnTo>
                <a:lnTo>
                  <a:pt x="745" y="369"/>
                </a:lnTo>
                <a:lnTo>
                  <a:pt x="787" y="371"/>
                </a:lnTo>
                <a:lnTo>
                  <a:pt x="862" y="371"/>
                </a:lnTo>
                <a:lnTo>
                  <a:pt x="902" y="369"/>
                </a:lnTo>
                <a:lnTo>
                  <a:pt x="936" y="368"/>
                </a:lnTo>
                <a:lnTo>
                  <a:pt x="973" y="362"/>
                </a:lnTo>
                <a:lnTo>
                  <a:pt x="1011" y="355"/>
                </a:lnTo>
                <a:lnTo>
                  <a:pt x="1044" y="348"/>
                </a:lnTo>
                <a:lnTo>
                  <a:pt x="1086" y="340"/>
                </a:lnTo>
                <a:lnTo>
                  <a:pt x="1333" y="271"/>
                </a:lnTo>
                <a:lnTo>
                  <a:pt x="1481" y="895"/>
                </a:lnTo>
                <a:lnTo>
                  <a:pt x="1446" y="909"/>
                </a:lnTo>
                <a:lnTo>
                  <a:pt x="1413" y="921"/>
                </a:lnTo>
                <a:lnTo>
                  <a:pt x="1383" y="931"/>
                </a:lnTo>
                <a:lnTo>
                  <a:pt x="1352" y="942"/>
                </a:lnTo>
                <a:lnTo>
                  <a:pt x="1323" y="950"/>
                </a:lnTo>
                <a:lnTo>
                  <a:pt x="1291" y="961"/>
                </a:lnTo>
                <a:lnTo>
                  <a:pt x="1263" y="968"/>
                </a:lnTo>
                <a:lnTo>
                  <a:pt x="1233" y="975"/>
                </a:lnTo>
                <a:lnTo>
                  <a:pt x="1203" y="982"/>
                </a:lnTo>
                <a:lnTo>
                  <a:pt x="1170" y="990"/>
                </a:lnTo>
                <a:lnTo>
                  <a:pt x="1132" y="995"/>
                </a:lnTo>
                <a:lnTo>
                  <a:pt x="1101" y="1001"/>
                </a:lnTo>
                <a:lnTo>
                  <a:pt x="1066" y="1008"/>
                </a:lnTo>
                <a:lnTo>
                  <a:pt x="1030" y="1014"/>
                </a:lnTo>
                <a:lnTo>
                  <a:pt x="992" y="1015"/>
                </a:lnTo>
                <a:lnTo>
                  <a:pt x="950" y="1019"/>
                </a:lnTo>
                <a:lnTo>
                  <a:pt x="910" y="1022"/>
                </a:lnTo>
                <a:lnTo>
                  <a:pt x="872" y="1022"/>
                </a:lnTo>
                <a:lnTo>
                  <a:pt x="830" y="1022"/>
                </a:lnTo>
                <a:lnTo>
                  <a:pt x="778" y="1022"/>
                </a:lnTo>
                <a:lnTo>
                  <a:pt x="731" y="1019"/>
                </a:lnTo>
                <a:lnTo>
                  <a:pt x="698" y="1018"/>
                </a:lnTo>
                <a:lnTo>
                  <a:pt x="662" y="1014"/>
                </a:lnTo>
                <a:lnTo>
                  <a:pt x="623" y="1013"/>
                </a:lnTo>
                <a:lnTo>
                  <a:pt x="580" y="1006"/>
                </a:lnTo>
                <a:lnTo>
                  <a:pt x="544" y="999"/>
                </a:lnTo>
                <a:lnTo>
                  <a:pt x="507" y="992"/>
                </a:lnTo>
                <a:lnTo>
                  <a:pt x="464" y="983"/>
                </a:lnTo>
                <a:lnTo>
                  <a:pt x="431" y="974"/>
                </a:lnTo>
                <a:lnTo>
                  <a:pt x="389" y="966"/>
                </a:lnTo>
                <a:lnTo>
                  <a:pt x="354" y="954"/>
                </a:lnTo>
                <a:lnTo>
                  <a:pt x="317" y="942"/>
                </a:lnTo>
                <a:lnTo>
                  <a:pt x="279" y="930"/>
                </a:lnTo>
                <a:lnTo>
                  <a:pt x="232" y="914"/>
                </a:lnTo>
                <a:lnTo>
                  <a:pt x="185" y="897"/>
                </a:lnTo>
                <a:lnTo>
                  <a:pt x="71" y="1173"/>
                </a:lnTo>
                <a:lnTo>
                  <a:pt x="0" y="480"/>
                </a:lnTo>
                <a:lnTo>
                  <a:pt x="541" y="0"/>
                </a:lnTo>
                <a:close/>
              </a:path>
            </a:pathLst>
          </a:custGeom>
          <a:solidFill>
            <a:srgbClr val="339933"/>
          </a:solidFill>
          <a:ln w="22225">
            <a:solidFill>
              <a:srgbClr val="000000"/>
            </a:solidFill>
            <a:round/>
            <a:headEnd/>
            <a:tailEnd/>
          </a:ln>
        </p:spPr>
        <p:txBody>
          <a:bodyPr/>
          <a:lstStyle/>
          <a:p>
            <a:endParaRPr lang="en-US" dirty="0" smtClean="0"/>
          </a:p>
          <a:p>
            <a:endParaRPr lang="en-US" dirty="0"/>
          </a:p>
          <a:p>
            <a:endParaRPr lang="en-US" dirty="0"/>
          </a:p>
        </p:txBody>
      </p:sp>
      <p:sp>
        <p:nvSpPr>
          <p:cNvPr id="20488" name="Freeform 4114"/>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round/>
            <a:headEnd/>
            <a:tailEnd/>
          </a:ln>
        </p:spPr>
        <p:txBody>
          <a:bodyPr/>
          <a:lstStyle/>
          <a:p>
            <a:endParaRPr lang="en-US"/>
          </a:p>
        </p:txBody>
      </p:sp>
      <p:sp>
        <p:nvSpPr>
          <p:cNvPr id="20489" name="Freeform 4116"/>
          <p:cNvSpPr>
            <a:spLocks/>
          </p:cNvSpPr>
          <p:nvPr/>
        </p:nvSpPr>
        <p:spPr bwMode="auto">
          <a:xfrm>
            <a:off x="6229350" y="3390900"/>
            <a:ext cx="1914525"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round/>
            <a:headEnd/>
            <a:tailEnd/>
          </a:ln>
        </p:spPr>
        <p:txBody>
          <a:bodyPr/>
          <a:lstStyle/>
          <a:p>
            <a:endParaRPr lang="en-US"/>
          </a:p>
        </p:txBody>
      </p:sp>
      <p:sp>
        <p:nvSpPr>
          <p:cNvPr id="20490" name="Freeform 4119"/>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round/>
            <a:headEnd/>
            <a:tailEnd/>
          </a:ln>
        </p:spPr>
        <p:txBody>
          <a:bodyPr/>
          <a:lstStyle/>
          <a:p>
            <a:endParaRPr lang="en-US"/>
          </a:p>
        </p:txBody>
      </p:sp>
      <p:sp>
        <p:nvSpPr>
          <p:cNvPr id="20491" name="Freeform 4124"/>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round/>
            <a:headEnd/>
            <a:tailEnd/>
          </a:ln>
        </p:spPr>
        <p:txBody>
          <a:bodyPr/>
          <a:lstStyle/>
          <a:p>
            <a:endParaRPr lang="en-US"/>
          </a:p>
        </p:txBody>
      </p:sp>
      <p:sp>
        <p:nvSpPr>
          <p:cNvPr id="20492" name="WordArt 4128"/>
          <p:cNvSpPr>
            <a:spLocks noChangeArrowheads="1" noChangeShapeType="1" noTextEdit="1"/>
          </p:cNvSpPr>
          <p:nvPr/>
        </p:nvSpPr>
        <p:spPr bwMode="auto">
          <a:xfrm>
            <a:off x="4175125" y="2806700"/>
            <a:ext cx="1795463" cy="977900"/>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a:ln w="9525">
                  <a:round/>
                  <a:headEnd/>
                  <a:tailEnd/>
                </a:ln>
                <a:solidFill>
                  <a:srgbClr val="FFFF00"/>
                </a:solidFill>
                <a:latin typeface="Arial Black"/>
              </a:rPr>
              <a:t>Applicant</a:t>
            </a:r>
          </a:p>
        </p:txBody>
      </p:sp>
      <p:sp>
        <p:nvSpPr>
          <p:cNvPr id="20493" name="WordArt 4129"/>
          <p:cNvSpPr>
            <a:spLocks noChangeArrowheads="1" noChangeShapeType="1" noTextEdit="1"/>
          </p:cNvSpPr>
          <p:nvPr/>
        </p:nvSpPr>
        <p:spPr bwMode="auto">
          <a:xfrm rot="-2025168">
            <a:off x="1293813" y="2001838"/>
            <a:ext cx="1152525" cy="3794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Funding</a:t>
            </a:r>
          </a:p>
        </p:txBody>
      </p:sp>
      <p:sp>
        <p:nvSpPr>
          <p:cNvPr id="20494" name="WordArt 4130"/>
          <p:cNvSpPr>
            <a:spLocks noChangeArrowheads="1" noChangeShapeType="1" noTextEdit="1"/>
          </p:cNvSpPr>
          <p:nvPr/>
        </p:nvSpPr>
        <p:spPr bwMode="auto">
          <a:xfrm rot="1326568">
            <a:off x="2932113" y="1955800"/>
            <a:ext cx="1057275" cy="292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State</a:t>
            </a:r>
          </a:p>
        </p:txBody>
      </p:sp>
      <p:sp>
        <p:nvSpPr>
          <p:cNvPr id="20495" name="WordArt 4131"/>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Disaster</a:t>
            </a:r>
          </a:p>
        </p:txBody>
      </p:sp>
      <p:sp>
        <p:nvSpPr>
          <p:cNvPr id="20496" name="WordArt 4132"/>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Event</a:t>
            </a:r>
          </a:p>
        </p:txBody>
      </p:sp>
      <p:sp>
        <p:nvSpPr>
          <p:cNvPr id="20498" name="WordArt 4135"/>
          <p:cNvSpPr>
            <a:spLocks noChangeArrowheads="1" noChangeShapeType="1" noTextEdit="1"/>
          </p:cNvSpPr>
          <p:nvPr/>
        </p:nvSpPr>
        <p:spPr bwMode="auto">
          <a:xfrm rot="17582497">
            <a:off x="7148403" y="2657776"/>
            <a:ext cx="1213452" cy="520773"/>
          </a:xfrm>
          <a:prstGeom prst="rect">
            <a:avLst/>
          </a:prstGeom>
        </p:spPr>
        <p:txBody>
          <a:bodyPr wrap="none" fromWordArt="1">
            <a:prstTxWarp prst="textPlain">
              <a:avLst>
                <a:gd name="adj" fmla="val 50661"/>
              </a:avLst>
            </a:prstTxWarp>
          </a:bodyPr>
          <a:lstStyle/>
          <a:p>
            <a:pPr algn="ctr"/>
            <a:r>
              <a:rPr lang="en-US" sz="3600" kern="10" dirty="0" smtClean="0">
                <a:ln w="9525">
                  <a:solidFill>
                    <a:srgbClr val="000000"/>
                  </a:solidFill>
                  <a:round/>
                  <a:headEnd/>
                  <a:tailEnd/>
                </a:ln>
                <a:latin typeface="Arial Black"/>
              </a:rPr>
              <a:t>IDA/PDA</a:t>
            </a:r>
            <a:endParaRPr lang="en-US" sz="3600" kern="10" dirty="0">
              <a:ln w="9525">
                <a:solidFill>
                  <a:srgbClr val="000000"/>
                </a:solidFill>
                <a:round/>
                <a:headEnd/>
                <a:tailEnd/>
              </a:ln>
              <a:latin typeface="Arial Black"/>
            </a:endParaRPr>
          </a:p>
        </p:txBody>
      </p:sp>
      <p:sp>
        <p:nvSpPr>
          <p:cNvPr id="20499" name="WordArt 4136"/>
          <p:cNvSpPr>
            <a:spLocks noChangeArrowheads="1" noChangeShapeType="1" noTextEdit="1"/>
          </p:cNvSpPr>
          <p:nvPr/>
        </p:nvSpPr>
        <p:spPr bwMode="auto">
          <a:xfrm rot="-3288210">
            <a:off x="6342062" y="4303713"/>
            <a:ext cx="1446213" cy="4079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Applicant's</a:t>
            </a:r>
          </a:p>
        </p:txBody>
      </p:sp>
      <p:sp>
        <p:nvSpPr>
          <p:cNvPr id="20500" name="WordArt 4137"/>
          <p:cNvSpPr>
            <a:spLocks noChangeArrowheads="1" noChangeShapeType="1" noTextEdit="1"/>
          </p:cNvSpPr>
          <p:nvPr/>
        </p:nvSpPr>
        <p:spPr bwMode="auto">
          <a:xfrm rot="-3273122">
            <a:off x="6804025"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Briefing</a:t>
            </a:r>
          </a:p>
        </p:txBody>
      </p:sp>
      <p:sp>
        <p:nvSpPr>
          <p:cNvPr id="20501" name="WordArt 4138"/>
          <p:cNvSpPr>
            <a:spLocks noChangeArrowheads="1" noChangeShapeType="1" noTextEdit="1"/>
          </p:cNvSpPr>
          <p:nvPr/>
        </p:nvSpPr>
        <p:spPr bwMode="auto">
          <a:xfrm>
            <a:off x="4920350" y="5273787"/>
            <a:ext cx="1590675" cy="254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Submission</a:t>
            </a:r>
          </a:p>
        </p:txBody>
      </p:sp>
      <p:sp>
        <p:nvSpPr>
          <p:cNvPr id="20502" name="WordArt 4139"/>
          <p:cNvSpPr>
            <a:spLocks noChangeArrowheads="1" noChangeShapeType="1" noTextEdit="1"/>
          </p:cNvSpPr>
          <p:nvPr/>
        </p:nvSpPr>
        <p:spPr bwMode="auto">
          <a:xfrm>
            <a:off x="5568870" y="5585380"/>
            <a:ext cx="263525" cy="2540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latin typeface="Arial Black"/>
              </a:rPr>
              <a:t>of</a:t>
            </a:r>
          </a:p>
        </p:txBody>
      </p:sp>
      <p:sp>
        <p:nvSpPr>
          <p:cNvPr id="20503" name="WordArt 4140"/>
          <p:cNvSpPr>
            <a:spLocks noChangeArrowheads="1" noChangeShapeType="1" noTextEdit="1"/>
          </p:cNvSpPr>
          <p:nvPr/>
        </p:nvSpPr>
        <p:spPr bwMode="auto">
          <a:xfrm>
            <a:off x="5072856" y="5840866"/>
            <a:ext cx="1201737" cy="368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Request</a:t>
            </a:r>
          </a:p>
        </p:txBody>
      </p:sp>
      <p:sp>
        <p:nvSpPr>
          <p:cNvPr id="20504" name="WordArt 4141"/>
          <p:cNvSpPr>
            <a:spLocks noChangeArrowheads="1" noChangeShapeType="1" noTextEdit="1"/>
          </p:cNvSpPr>
          <p:nvPr/>
        </p:nvSpPr>
        <p:spPr bwMode="auto">
          <a:xfrm>
            <a:off x="1489609" y="5068077"/>
            <a:ext cx="1190461" cy="24923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Scoping / Kickoff</a:t>
            </a:r>
            <a:endParaRPr lang="en-US" sz="3600" kern="10" dirty="0">
              <a:ln w="9525">
                <a:solidFill>
                  <a:srgbClr val="000000"/>
                </a:solidFill>
                <a:round/>
                <a:headEnd/>
                <a:tailEnd/>
              </a:ln>
              <a:latin typeface="Arial Black"/>
            </a:endParaRPr>
          </a:p>
        </p:txBody>
      </p:sp>
      <p:sp>
        <p:nvSpPr>
          <p:cNvPr id="20505" name="WordArt 4142"/>
          <p:cNvSpPr>
            <a:spLocks noChangeArrowheads="1" noChangeShapeType="1" noTextEdit="1"/>
          </p:cNvSpPr>
          <p:nvPr/>
        </p:nvSpPr>
        <p:spPr bwMode="auto">
          <a:xfrm>
            <a:off x="1623218" y="5367239"/>
            <a:ext cx="1173163"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Meeting</a:t>
            </a:r>
          </a:p>
        </p:txBody>
      </p:sp>
      <p:sp>
        <p:nvSpPr>
          <p:cNvPr id="20506" name="WordArt 4143"/>
          <p:cNvSpPr>
            <a:spLocks noChangeArrowheads="1" noChangeShapeType="1" noTextEdit="1"/>
          </p:cNvSpPr>
          <p:nvPr/>
        </p:nvSpPr>
        <p:spPr bwMode="auto">
          <a:xfrm rot="16942987">
            <a:off x="383619" y="3411199"/>
            <a:ext cx="1255713" cy="505503"/>
          </a:xfrm>
          <a:prstGeom prst="rect">
            <a:avLst/>
          </a:prstGeom>
        </p:spPr>
        <p:txBody>
          <a:bodyPr wrap="none" fromWordArt="1">
            <a:prstTxWarp prst="textPlain">
              <a:avLst>
                <a:gd name="adj" fmla="val 50279"/>
              </a:avLst>
            </a:prstTxWarp>
          </a:bodyPr>
          <a:lstStyle/>
          <a:p>
            <a:pPr algn="ctr"/>
            <a:r>
              <a:rPr lang="en-US" sz="3600" kern="10" dirty="0">
                <a:ln w="9525">
                  <a:solidFill>
                    <a:srgbClr val="000000"/>
                  </a:solidFill>
                  <a:round/>
                  <a:headEnd/>
                  <a:tailEnd/>
                </a:ln>
                <a:latin typeface="Arial Black"/>
              </a:rPr>
              <a:t>Complete</a:t>
            </a:r>
          </a:p>
        </p:txBody>
      </p:sp>
      <p:sp>
        <p:nvSpPr>
          <p:cNvPr id="20507" name="WordArt 4144"/>
          <p:cNvSpPr>
            <a:spLocks noChangeArrowheads="1" noChangeShapeType="1" noTextEdit="1"/>
          </p:cNvSpPr>
          <p:nvPr/>
        </p:nvSpPr>
        <p:spPr bwMode="auto">
          <a:xfrm rot="16783698">
            <a:off x="1142158" y="3928691"/>
            <a:ext cx="559473" cy="267318"/>
          </a:xfrm>
          <a:prstGeom prst="rect">
            <a:avLst/>
          </a:prstGeom>
        </p:spPr>
        <p:txBody>
          <a:bodyPr wrap="none" fromWordArt="1">
            <a:prstTxWarp prst="textPlain">
              <a:avLst>
                <a:gd name="adj" fmla="val 44673"/>
              </a:avLst>
            </a:prstTxWarp>
          </a:bodyPr>
          <a:lstStyle/>
          <a:p>
            <a:pPr algn="ctr"/>
            <a:r>
              <a:rPr lang="en-US" sz="3600" kern="10" dirty="0" smtClean="0">
                <a:ln w="9525">
                  <a:solidFill>
                    <a:srgbClr val="000000"/>
                  </a:solidFill>
                  <a:round/>
                  <a:headEnd/>
                  <a:tailEnd/>
                </a:ln>
                <a:latin typeface="Arial Black"/>
              </a:rPr>
              <a:t>PW</a:t>
            </a:r>
          </a:p>
        </p:txBody>
      </p:sp>
      <p:sp>
        <p:nvSpPr>
          <p:cNvPr id="20510" name="WordArt 4147"/>
          <p:cNvSpPr>
            <a:spLocks noChangeArrowheads="1" noChangeShapeType="1" noTextEdit="1"/>
          </p:cNvSpPr>
          <p:nvPr/>
        </p:nvSpPr>
        <p:spPr bwMode="auto">
          <a:xfrm rot="126057">
            <a:off x="1108075" y="3536950"/>
            <a:ext cx="263525" cy="254000"/>
          </a:xfrm>
          <a:prstGeom prst="rect">
            <a:avLst/>
          </a:prstGeom>
        </p:spPr>
        <p:txBody>
          <a:bodyPr wrap="none" fromWordArt="1">
            <a:prstTxWarp prst="textPlain">
              <a:avLst>
                <a:gd name="adj" fmla="val 50000"/>
              </a:avLst>
            </a:prstTxWarp>
          </a:bodyPr>
          <a:lstStyle/>
          <a:p>
            <a:pPr algn="ctr"/>
            <a:endParaRPr lang="en-US" sz="3600" i="1" kern="10" dirty="0">
              <a:ln w="9525">
                <a:solidFill>
                  <a:srgbClr val="000000"/>
                </a:solidFill>
                <a:round/>
                <a:headEnd/>
                <a:tailEnd/>
              </a:ln>
              <a:latin typeface="Arial Black"/>
            </a:endParaRPr>
          </a:p>
        </p:txBody>
      </p:sp>
      <p:sp>
        <p:nvSpPr>
          <p:cNvPr id="20511" name="WordArt 4148"/>
          <p:cNvSpPr>
            <a:spLocks noChangeArrowheads="1" noChangeShapeType="1" noTextEdit="1"/>
          </p:cNvSpPr>
          <p:nvPr/>
        </p:nvSpPr>
        <p:spPr bwMode="auto">
          <a:xfrm>
            <a:off x="839788" y="3816350"/>
            <a:ext cx="695325" cy="2540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latin typeface="Arial Black"/>
            </a:endParaRPr>
          </a:p>
        </p:txBody>
      </p:sp>
      <p:sp>
        <p:nvSpPr>
          <p:cNvPr id="20512" name="WordArt 4149"/>
          <p:cNvSpPr>
            <a:spLocks noChangeArrowheads="1" noChangeShapeType="1" noTextEdit="1"/>
          </p:cNvSpPr>
          <p:nvPr/>
        </p:nvSpPr>
        <p:spPr bwMode="auto">
          <a:xfrm>
            <a:off x="784225" y="4133850"/>
            <a:ext cx="995363" cy="3556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latin typeface="Arial Black"/>
            </a:endParaRPr>
          </a:p>
        </p:txBody>
      </p:sp>
      <p:sp>
        <p:nvSpPr>
          <p:cNvPr id="34" name="WordArt 4139"/>
          <p:cNvSpPr>
            <a:spLocks noChangeArrowheads="1" noChangeShapeType="1" noTextEdit="1"/>
          </p:cNvSpPr>
          <p:nvPr/>
        </p:nvSpPr>
        <p:spPr bwMode="auto">
          <a:xfrm>
            <a:off x="3055144" y="5673725"/>
            <a:ext cx="1463758" cy="254000"/>
          </a:xfrm>
          <a:prstGeom prst="rect">
            <a:avLst/>
          </a:prstGeom>
        </p:spPr>
        <p:txBody>
          <a:bodyPr wrap="none" fromWordArt="1">
            <a:prstTxWarp prst="textPlain">
              <a:avLst>
                <a:gd name="adj" fmla="val 50000"/>
              </a:avLst>
            </a:prstTxWarp>
          </a:bodyPr>
          <a:lstStyle/>
          <a:p>
            <a:pPr algn="ctr"/>
            <a:r>
              <a:rPr lang="en-US" sz="3600" i="1" kern="10" dirty="0" err="1" smtClean="0">
                <a:ln w="9525">
                  <a:solidFill>
                    <a:srgbClr val="000000"/>
                  </a:solidFill>
                  <a:round/>
                  <a:headEnd/>
                  <a:tailEnd/>
                </a:ln>
                <a:latin typeface="Arial Black"/>
              </a:rPr>
              <a:t>Exploritory</a:t>
            </a:r>
            <a:endParaRPr lang="en-US" sz="3600" i="1" kern="10" dirty="0">
              <a:ln w="9525">
                <a:solidFill>
                  <a:srgbClr val="000000"/>
                </a:solidFill>
                <a:round/>
                <a:headEnd/>
                <a:tailEnd/>
              </a:ln>
              <a:latin typeface="Arial Black"/>
            </a:endParaRPr>
          </a:p>
        </p:txBody>
      </p:sp>
      <p:sp>
        <p:nvSpPr>
          <p:cNvPr id="35" name="WordArt 4140"/>
          <p:cNvSpPr>
            <a:spLocks noChangeArrowheads="1" noChangeShapeType="1" noTextEdit="1"/>
          </p:cNvSpPr>
          <p:nvPr/>
        </p:nvSpPr>
        <p:spPr bwMode="auto">
          <a:xfrm>
            <a:off x="3510818" y="5999163"/>
            <a:ext cx="614066" cy="231493"/>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Call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Limits</a:t>
            </a:r>
            <a:endParaRPr lang="en-US" dirty="0"/>
          </a:p>
        </p:txBody>
      </p:sp>
      <p:sp>
        <p:nvSpPr>
          <p:cNvPr id="6" name="Content Placeholder 5"/>
          <p:cNvSpPr>
            <a:spLocks noGrp="1"/>
          </p:cNvSpPr>
          <p:nvPr>
            <p:ph idx="1"/>
          </p:nvPr>
        </p:nvSpPr>
        <p:spPr>
          <a:xfrm>
            <a:off x="428625" y="1047750"/>
            <a:ext cx="7886700" cy="4183063"/>
          </a:xfrm>
        </p:spPr>
        <p:txBody>
          <a:bodyPr/>
          <a:lstStyle/>
          <a:p>
            <a:pPr marL="0" lvl="0" indent="0">
              <a:buNone/>
            </a:pPr>
            <a:r>
              <a:rPr lang="en-US" altLang="en-US" sz="1400" b="0" dirty="0">
                <a:latin typeface="+mj-lt"/>
                <a:ea typeface="Garamond" panose="02020404030301010803" pitchFamily="18" charset="0"/>
                <a:cs typeface="Times New Roman" panose="02020603050405020304" pitchFamily="18" charset="0"/>
              </a:rPr>
              <a:t>FEMA has established Time Limits for requesting assistance and for completing work using Public Assistance Program grants.</a:t>
            </a:r>
          </a:p>
          <a:p>
            <a:pPr marL="0" lvl="0" indent="0">
              <a:buNone/>
            </a:pPr>
            <a:r>
              <a:rPr lang="en-US" altLang="en-US" sz="1400" b="0" dirty="0">
                <a:latin typeface="+mj-lt"/>
                <a:ea typeface="Garamond" panose="02020404030301010803" pitchFamily="18" charset="0"/>
                <a:cs typeface="Times New Roman" panose="02020603050405020304" pitchFamily="18" charset="0"/>
              </a:rPr>
              <a:t>Requesting Assistance</a:t>
            </a:r>
          </a:p>
          <a:p>
            <a:pPr lvl="0"/>
            <a:r>
              <a:rPr lang="en-US" altLang="en-US" sz="1400" b="0" dirty="0" smtClean="0">
                <a:latin typeface="+mj-lt"/>
                <a:ea typeface="Garamond" panose="02020404030301010803" pitchFamily="18" charset="0"/>
                <a:cs typeface="Times New Roman" panose="02020603050405020304" pitchFamily="18" charset="0"/>
              </a:rPr>
              <a:t>An </a:t>
            </a:r>
            <a:r>
              <a:rPr lang="en-US" altLang="en-US" sz="1400" b="0" dirty="0">
                <a:latin typeface="+mj-lt"/>
                <a:ea typeface="Garamond" panose="02020404030301010803" pitchFamily="18" charset="0"/>
                <a:cs typeface="Times New Roman" panose="02020603050405020304" pitchFamily="18" charset="0"/>
              </a:rPr>
              <a:t>applicant must submit a Request for Public Assistance within </a:t>
            </a:r>
            <a:r>
              <a:rPr lang="en-US" altLang="en-US" sz="1400" u="sng" dirty="0">
                <a:latin typeface="+mj-lt"/>
                <a:ea typeface="Garamond" panose="02020404030301010803" pitchFamily="18" charset="0"/>
                <a:cs typeface="Times New Roman" panose="02020603050405020304" pitchFamily="18" charset="0"/>
              </a:rPr>
              <a:t>30 days of the date that the area was designated a disaster area</a:t>
            </a:r>
          </a:p>
          <a:p>
            <a:pPr lvl="0"/>
            <a:r>
              <a:rPr lang="en-US" altLang="en-US" sz="1400" b="0" dirty="0" smtClean="0">
                <a:latin typeface="+mj-lt"/>
                <a:ea typeface="Garamond" panose="02020404030301010803" pitchFamily="18" charset="0"/>
                <a:cs typeface="Times New Roman" panose="02020603050405020304" pitchFamily="18" charset="0"/>
              </a:rPr>
              <a:t>Information </a:t>
            </a:r>
            <a:r>
              <a:rPr lang="en-US" altLang="en-US" sz="1400" b="0" dirty="0">
                <a:latin typeface="+mj-lt"/>
                <a:ea typeface="Garamond" panose="02020404030301010803" pitchFamily="18" charset="0"/>
                <a:cs typeface="Times New Roman" panose="02020603050405020304" pitchFamily="18" charset="0"/>
              </a:rPr>
              <a:t>on damaged facilities must be submitted to FEMA within </a:t>
            </a:r>
            <a:r>
              <a:rPr lang="en-US" altLang="en-US" sz="1400" u="sng" dirty="0">
                <a:latin typeface="+mj-lt"/>
                <a:ea typeface="Garamond" panose="02020404030301010803" pitchFamily="18" charset="0"/>
                <a:cs typeface="Times New Roman" panose="02020603050405020304" pitchFamily="18" charset="0"/>
              </a:rPr>
              <a:t>60 days of the first substantive meeting, usually the Kickoff </a:t>
            </a:r>
            <a:r>
              <a:rPr lang="en-US" altLang="en-US" sz="1400" u="sng" dirty="0" smtClean="0">
                <a:latin typeface="+mj-lt"/>
                <a:ea typeface="Garamond" panose="02020404030301010803" pitchFamily="18" charset="0"/>
                <a:cs typeface="Times New Roman" panose="02020603050405020304" pitchFamily="18" charset="0"/>
              </a:rPr>
              <a:t>Meeting/Recovery Scoping Meeting</a:t>
            </a:r>
            <a:endParaRPr lang="en-US" altLang="en-US" sz="1400" u="sng" dirty="0">
              <a:latin typeface="+mj-lt"/>
              <a:ea typeface="Garamond" panose="02020404030301010803" pitchFamily="18" charset="0"/>
              <a:cs typeface="Times New Roman" panose="02020603050405020304" pitchFamily="18" charset="0"/>
            </a:endParaRPr>
          </a:p>
          <a:p>
            <a:pPr lvl="0"/>
            <a:r>
              <a:rPr lang="en-US" altLang="en-US" sz="1400" b="0" dirty="0" smtClean="0">
                <a:latin typeface="+mj-lt"/>
                <a:ea typeface="Garamond" panose="02020404030301010803" pitchFamily="18" charset="0"/>
                <a:cs typeface="Times New Roman" panose="02020603050405020304" pitchFamily="18" charset="0"/>
              </a:rPr>
              <a:t>An </a:t>
            </a:r>
            <a:r>
              <a:rPr lang="en-US" altLang="en-US" sz="1400" b="0" dirty="0">
                <a:latin typeface="+mj-lt"/>
                <a:ea typeface="Garamond" panose="02020404030301010803" pitchFamily="18" charset="0"/>
                <a:cs typeface="Times New Roman" panose="02020603050405020304" pitchFamily="18" charset="0"/>
              </a:rPr>
              <a:t>applicant may appeal any FEMA decision to the State within 60 days of being notified of that decision.</a:t>
            </a:r>
          </a:p>
          <a:p>
            <a:pPr marL="0" lvl="0" indent="0">
              <a:buNone/>
            </a:pPr>
            <a:endParaRPr lang="en-US" altLang="en-US" sz="1400" b="0" dirty="0" smtClean="0">
              <a:latin typeface="+mj-lt"/>
              <a:ea typeface="Garamond" panose="02020404030301010803" pitchFamily="18" charset="0"/>
              <a:cs typeface="Arial" panose="020B0604020202020204" pitchFamily="34" charset="0"/>
            </a:endParaRPr>
          </a:p>
          <a:p>
            <a:pPr marL="0" lvl="0" indent="0">
              <a:buNone/>
            </a:pPr>
            <a:r>
              <a:rPr lang="en-US" altLang="en-US" sz="1400" dirty="0" smtClean="0">
                <a:latin typeface="+mj-lt"/>
                <a:ea typeface="Garamond" panose="02020404030301010803" pitchFamily="18" charset="0"/>
                <a:cs typeface="Times New Roman" panose="02020603050405020304" pitchFamily="18" charset="0"/>
              </a:rPr>
              <a:t>Completing </a:t>
            </a:r>
            <a:r>
              <a:rPr lang="en-US" altLang="en-US" sz="1400" dirty="0">
                <a:latin typeface="+mj-lt"/>
                <a:ea typeface="Garamond" panose="02020404030301010803" pitchFamily="18" charset="0"/>
                <a:cs typeface="Times New Roman" panose="02020603050405020304" pitchFamily="18" charset="0"/>
              </a:rPr>
              <a:t>Work</a:t>
            </a:r>
          </a:p>
          <a:p>
            <a:pPr marL="0" lvl="0" indent="0">
              <a:buNone/>
            </a:pPr>
            <a:r>
              <a:rPr lang="en-US" altLang="en-US" sz="1400" b="0" dirty="0">
                <a:latin typeface="+mj-lt"/>
                <a:ea typeface="Garamond" panose="02020404030301010803" pitchFamily="18" charset="0"/>
                <a:cs typeface="Times New Roman" panose="02020603050405020304" pitchFamily="18" charset="0"/>
              </a:rPr>
              <a:t>The time frames for completing eligible work are also measured from the date of declaration of the disaster and vary depending on the type of work.</a:t>
            </a:r>
          </a:p>
          <a:p>
            <a:pPr lvl="0"/>
            <a:endParaRPr lang="en-US" altLang="en-US" sz="1000" b="0" dirty="0">
              <a:latin typeface="+mj-lt"/>
              <a:ea typeface="Garamond" panose="02020404030301010803" pitchFamily="18" charset="0"/>
              <a:cs typeface="Times New Roman" panose="02020603050405020304" pitchFamily="18" charset="0"/>
            </a:endParaRPr>
          </a:p>
          <a:p>
            <a:pPr lvl="0"/>
            <a:endParaRPr lang="en-US" altLang="en-US" sz="1000" b="0" dirty="0" smtClean="0">
              <a:latin typeface="+mj-lt"/>
              <a:ea typeface="Garamond" panose="02020404030301010803" pitchFamily="18" charset="0"/>
              <a:cs typeface="Times New Roman" panose="02020603050405020304" pitchFamily="18" charset="0"/>
            </a:endParaRPr>
          </a:p>
          <a:p>
            <a:pPr lvl="0"/>
            <a:endParaRPr lang="en-US" altLang="en-US" sz="1000" b="0" dirty="0">
              <a:latin typeface="+mj-lt"/>
              <a:ea typeface="Garamond" panose="02020404030301010803" pitchFamily="18" charset="0"/>
              <a:cs typeface="Times New Roman" panose="02020603050405020304" pitchFamily="18" charset="0"/>
            </a:endParaRPr>
          </a:p>
          <a:p>
            <a:pPr lvl="0"/>
            <a:endParaRPr lang="en-US" altLang="en-US" sz="1000" b="0" dirty="0" smtClean="0">
              <a:latin typeface="+mj-lt"/>
              <a:ea typeface="Garamond" panose="02020404030301010803" pitchFamily="18" charset="0"/>
              <a:cs typeface="Times New Roman" panose="02020603050405020304" pitchFamily="18" charset="0"/>
            </a:endParaRPr>
          </a:p>
          <a:p>
            <a:pPr lvl="0"/>
            <a:endParaRPr lang="en-US" altLang="en-US" sz="1000" b="0" dirty="0">
              <a:latin typeface="+mj-lt"/>
              <a:ea typeface="Garamond" panose="02020404030301010803" pitchFamily="18" charset="0"/>
              <a:cs typeface="Times New Roman" panose="02020603050405020304" pitchFamily="18" charset="0"/>
            </a:endParaRPr>
          </a:p>
          <a:p>
            <a:pPr marL="0" lvl="0" indent="0">
              <a:buNone/>
            </a:pPr>
            <a:endParaRPr lang="en-US" altLang="en-US" sz="1000" b="0" dirty="0" smtClean="0">
              <a:latin typeface="+mj-lt"/>
              <a:ea typeface="Garamond" panose="02020404030301010803" pitchFamily="18" charset="0"/>
              <a:cs typeface="Times New Roman" panose="02020603050405020304" pitchFamily="18" charset="0"/>
            </a:endParaRPr>
          </a:p>
          <a:p>
            <a:pPr marL="0" lvl="0" indent="0">
              <a:buNone/>
            </a:pPr>
            <a:endParaRPr lang="en-US" altLang="en-US" sz="1000" b="0" dirty="0">
              <a:latin typeface="+mj-lt"/>
              <a:ea typeface="Garamond" panose="02020404030301010803" pitchFamily="18" charset="0"/>
              <a:cs typeface="Times New Roman" panose="02020603050405020304" pitchFamily="18" charset="0"/>
            </a:endParaRPr>
          </a:p>
          <a:p>
            <a:pPr lvl="0"/>
            <a:endParaRPr lang="en-US" altLang="en-US" sz="1000" b="0" dirty="0" smtClean="0">
              <a:latin typeface="+mj-lt"/>
              <a:ea typeface="Garamond" panose="02020404030301010803" pitchFamily="18" charset="0"/>
              <a:cs typeface="Times New Roman" panose="02020603050405020304" pitchFamily="18" charset="0"/>
            </a:endParaRPr>
          </a:p>
          <a:p>
            <a:pPr lvl="0"/>
            <a:endParaRPr lang="en-US" altLang="en-US" sz="1000" b="0" dirty="0">
              <a:latin typeface="+mj-lt"/>
              <a:ea typeface="Garamond" panose="02020404030301010803" pitchFamily="18" charset="0"/>
              <a:cs typeface="Times New Roman" panose="02020603050405020304" pitchFamily="18" charset="0"/>
            </a:endParaRPr>
          </a:p>
          <a:p>
            <a:pPr lvl="0"/>
            <a:endParaRPr lang="en-US" altLang="en-US" sz="1000" b="0" dirty="0">
              <a:latin typeface="+mj-lt"/>
              <a:ea typeface="Garamond" panose="02020404030301010803" pitchFamily="18" charset="0"/>
              <a:cs typeface="Times New Roman" panose="02020603050405020304" pitchFamily="18" charset="0"/>
            </a:endParaRPr>
          </a:p>
          <a:p>
            <a:pPr marL="0" lvl="0" indent="0">
              <a:buNone/>
            </a:pPr>
            <a:r>
              <a:rPr lang="en-US" altLang="en-US" sz="700" b="0" i="1" dirty="0">
                <a:latin typeface="+mj-lt"/>
                <a:ea typeface="Garamond" panose="02020404030301010803" pitchFamily="18" charset="0"/>
                <a:cs typeface="Times New Roman" panose="02020603050405020304" pitchFamily="18" charset="0"/>
              </a:rPr>
              <a:t>References:  44 CFR §206.202, §206.204, and §206.206(c</a:t>
            </a:r>
            <a:r>
              <a:rPr lang="en-US" altLang="en-US" sz="700" b="0" i="1" dirty="0" smtClean="0">
                <a:latin typeface="+mj-lt"/>
                <a:ea typeface="Garamond" panose="02020404030301010803" pitchFamily="18" charset="0"/>
                <a:cs typeface="Times New Roman" panose="02020603050405020304" pitchFamily="18" charset="0"/>
              </a:rPr>
              <a:t>)</a:t>
            </a:r>
            <a:endParaRPr lang="en-US" altLang="en-US" sz="700" b="0" i="1" dirty="0">
              <a:latin typeface="+mj-lt"/>
              <a:ea typeface="Garamond" panose="02020404030301010803"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529162"/>
              </p:ext>
            </p:extLst>
          </p:nvPr>
        </p:nvGraphicFramePr>
        <p:xfrm>
          <a:off x="2066924" y="4451022"/>
          <a:ext cx="5368926" cy="1238577"/>
        </p:xfrm>
        <a:graphic>
          <a:graphicData uri="http://schemas.openxmlformats.org/drawingml/2006/table">
            <a:tbl>
              <a:tblPr firstRow="1" firstCol="1" lastRow="1" lastCol="1" bandRow="1" bandCol="1">
                <a:tableStyleId>{5C22544A-7EE6-4342-B048-85BDC9FD1C3A}</a:tableStyleId>
              </a:tblPr>
              <a:tblGrid>
                <a:gridCol w="2819608"/>
                <a:gridCol w="2549318"/>
              </a:tblGrid>
              <a:tr h="340548">
                <a:tc>
                  <a:txBody>
                    <a:bodyPr/>
                    <a:lstStyle/>
                    <a:p>
                      <a:pPr marL="505460" marR="0" algn="ctr">
                        <a:spcBef>
                          <a:spcPts val="205"/>
                        </a:spcBef>
                        <a:spcAft>
                          <a:spcPts val="0"/>
                        </a:spcAft>
                      </a:pPr>
                      <a:r>
                        <a:rPr lang="en-US" sz="1400" b="0" i="1" spc="-15" dirty="0">
                          <a:effectLst/>
                          <a:latin typeface="+mj-lt"/>
                        </a:rPr>
                        <a:t>Type</a:t>
                      </a:r>
                      <a:r>
                        <a:rPr lang="en-US" sz="1400" b="0" i="1" spc="75" dirty="0">
                          <a:effectLst/>
                          <a:latin typeface="+mj-lt"/>
                        </a:rPr>
                        <a:t> </a:t>
                      </a:r>
                      <a:r>
                        <a:rPr lang="en-US" sz="1400" b="0" i="1" dirty="0">
                          <a:effectLst/>
                          <a:latin typeface="+mj-lt"/>
                        </a:rPr>
                        <a:t>of</a:t>
                      </a:r>
                      <a:r>
                        <a:rPr lang="en-US" sz="1400" b="0" i="1" spc="75" dirty="0">
                          <a:effectLst/>
                          <a:latin typeface="+mj-lt"/>
                        </a:rPr>
                        <a:t> </a:t>
                      </a:r>
                      <a:r>
                        <a:rPr lang="en-US" sz="1400" b="0" i="1" spc="-5" dirty="0">
                          <a:effectLst/>
                          <a:latin typeface="+mj-lt"/>
                        </a:rPr>
                        <a:t>Work</a:t>
                      </a:r>
                      <a:endParaRPr lang="en-US" sz="1400" b="0" i="1" dirty="0">
                        <a:effectLst/>
                        <a:latin typeface="+mj-lt"/>
                        <a:ea typeface="Calibri" panose="020F0502020204030204" pitchFamily="34" charset="0"/>
                        <a:cs typeface="Times New Roman" panose="02020603050405020304" pitchFamily="18" charset="0"/>
                      </a:endParaRPr>
                    </a:p>
                  </a:txBody>
                  <a:tcPr marL="0" marR="0" marT="0" marB="0">
                    <a:noFill/>
                  </a:tcPr>
                </a:tc>
                <a:tc>
                  <a:txBody>
                    <a:bodyPr/>
                    <a:lstStyle/>
                    <a:p>
                      <a:pPr marL="147320" marR="0" algn="ctr">
                        <a:spcBef>
                          <a:spcPts val="205"/>
                        </a:spcBef>
                        <a:spcAft>
                          <a:spcPts val="0"/>
                        </a:spcAft>
                      </a:pPr>
                      <a:r>
                        <a:rPr lang="en-US" sz="1400" b="0" i="1" dirty="0">
                          <a:effectLst/>
                          <a:latin typeface="+mj-lt"/>
                        </a:rPr>
                        <a:t>Months</a:t>
                      </a:r>
                      <a:r>
                        <a:rPr lang="en-US" sz="1400" b="0" i="1" spc="60" dirty="0">
                          <a:effectLst/>
                          <a:latin typeface="+mj-lt"/>
                        </a:rPr>
                        <a:t> </a:t>
                      </a:r>
                      <a:r>
                        <a:rPr lang="en-US" sz="1400" b="0" i="1" dirty="0">
                          <a:effectLst/>
                          <a:latin typeface="+mj-lt"/>
                        </a:rPr>
                        <a:t>After</a:t>
                      </a:r>
                      <a:r>
                        <a:rPr lang="en-US" sz="1400" b="0" i="1" spc="65" dirty="0">
                          <a:effectLst/>
                          <a:latin typeface="+mj-lt"/>
                        </a:rPr>
                        <a:t> </a:t>
                      </a:r>
                      <a:r>
                        <a:rPr lang="en-US" sz="1400" b="0" i="1" dirty="0">
                          <a:effectLst/>
                          <a:latin typeface="+mj-lt"/>
                        </a:rPr>
                        <a:t>Designation</a:t>
                      </a:r>
                      <a:endParaRPr lang="en-US" sz="1400" b="0" i="1" dirty="0">
                        <a:effectLst/>
                        <a:latin typeface="+mj-lt"/>
                        <a:ea typeface="Calibri" panose="020F0502020204030204" pitchFamily="34" charset="0"/>
                        <a:cs typeface="Times New Roman" panose="02020603050405020304" pitchFamily="18" charset="0"/>
                      </a:endParaRPr>
                    </a:p>
                  </a:txBody>
                  <a:tcPr marL="0" marR="0" marT="0" marB="0">
                    <a:noFill/>
                  </a:tcPr>
                </a:tc>
              </a:tr>
              <a:tr h="335015">
                <a:tc>
                  <a:txBody>
                    <a:bodyPr/>
                    <a:lstStyle/>
                    <a:p>
                      <a:pPr marL="44450" marR="0" algn="ctr">
                        <a:spcBef>
                          <a:spcPts val="205"/>
                        </a:spcBef>
                        <a:spcAft>
                          <a:spcPts val="0"/>
                        </a:spcAft>
                      </a:pPr>
                      <a:r>
                        <a:rPr lang="en-US" sz="1400" b="0" dirty="0" smtClean="0">
                          <a:effectLst/>
                          <a:latin typeface="+mj-lt"/>
                        </a:rPr>
                        <a:t>          Debris</a:t>
                      </a:r>
                      <a:r>
                        <a:rPr lang="en-US" sz="1400" b="0" spc="-130" dirty="0" smtClean="0">
                          <a:effectLst/>
                          <a:latin typeface="+mj-lt"/>
                        </a:rPr>
                        <a:t> </a:t>
                      </a:r>
                      <a:r>
                        <a:rPr lang="en-US" sz="1400" b="0" dirty="0">
                          <a:effectLst/>
                          <a:latin typeface="+mj-lt"/>
                        </a:rPr>
                        <a:t>Clearance</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c>
                  <a:txBody>
                    <a:bodyPr/>
                    <a:lstStyle/>
                    <a:p>
                      <a:pPr marL="0" marR="0" algn="ctr">
                        <a:spcBef>
                          <a:spcPts val="205"/>
                        </a:spcBef>
                        <a:spcAft>
                          <a:spcPts val="0"/>
                        </a:spcAft>
                      </a:pPr>
                      <a:r>
                        <a:rPr lang="en-US" sz="1400" b="0" dirty="0">
                          <a:effectLst/>
                          <a:latin typeface="+mj-lt"/>
                        </a:rPr>
                        <a:t>6</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r>
              <a:tr h="290013">
                <a:tc>
                  <a:txBody>
                    <a:bodyPr/>
                    <a:lstStyle/>
                    <a:p>
                      <a:pPr marL="44450" marR="0" algn="ctr">
                        <a:spcBef>
                          <a:spcPts val="205"/>
                        </a:spcBef>
                        <a:spcAft>
                          <a:spcPts val="0"/>
                        </a:spcAft>
                      </a:pPr>
                      <a:r>
                        <a:rPr lang="en-US" sz="1400" b="0" dirty="0" smtClean="0">
                          <a:effectLst/>
                          <a:latin typeface="+mj-lt"/>
                        </a:rPr>
                        <a:t> Emergency</a:t>
                      </a:r>
                      <a:r>
                        <a:rPr lang="en-US" sz="1400" b="0" spc="145" dirty="0" smtClean="0">
                          <a:effectLst/>
                          <a:latin typeface="+mj-lt"/>
                        </a:rPr>
                        <a:t> </a:t>
                      </a:r>
                      <a:r>
                        <a:rPr lang="en-US" sz="1400" b="0" dirty="0" smtClean="0">
                          <a:effectLst/>
                          <a:latin typeface="+mj-lt"/>
                        </a:rPr>
                        <a:t>Protective Measures</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c>
                  <a:txBody>
                    <a:bodyPr/>
                    <a:lstStyle/>
                    <a:p>
                      <a:pPr marL="0" marR="0" algn="ctr">
                        <a:spcBef>
                          <a:spcPts val="205"/>
                        </a:spcBef>
                        <a:spcAft>
                          <a:spcPts val="0"/>
                        </a:spcAft>
                      </a:pPr>
                      <a:r>
                        <a:rPr lang="en-US" sz="1400" b="0" dirty="0">
                          <a:effectLst/>
                          <a:latin typeface="+mj-lt"/>
                        </a:rPr>
                        <a:t>6</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r>
              <a:tr h="273001">
                <a:tc>
                  <a:txBody>
                    <a:bodyPr/>
                    <a:lstStyle/>
                    <a:p>
                      <a:pPr marL="44450" marR="0" algn="ctr">
                        <a:spcBef>
                          <a:spcPts val="205"/>
                        </a:spcBef>
                        <a:spcAft>
                          <a:spcPts val="0"/>
                        </a:spcAft>
                      </a:pPr>
                      <a:r>
                        <a:rPr lang="en-US" sz="1400" b="0" spc="-5" dirty="0" smtClean="0">
                          <a:effectLst/>
                          <a:latin typeface="+mj-lt"/>
                        </a:rPr>
                        <a:t>          Permanent</a:t>
                      </a:r>
                      <a:r>
                        <a:rPr lang="en-US" sz="1400" b="0" spc="75" dirty="0" smtClean="0">
                          <a:effectLst/>
                          <a:latin typeface="+mj-lt"/>
                        </a:rPr>
                        <a:t> </a:t>
                      </a:r>
                      <a:r>
                        <a:rPr lang="en-US" sz="1400" b="0" spc="-5" dirty="0">
                          <a:effectLst/>
                          <a:latin typeface="+mj-lt"/>
                        </a:rPr>
                        <a:t>Work</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c>
                  <a:txBody>
                    <a:bodyPr/>
                    <a:lstStyle/>
                    <a:p>
                      <a:pPr marL="0" marR="0" algn="ctr">
                        <a:spcBef>
                          <a:spcPts val="205"/>
                        </a:spcBef>
                        <a:spcAft>
                          <a:spcPts val="0"/>
                        </a:spcAft>
                      </a:pPr>
                      <a:r>
                        <a:rPr lang="en-US" sz="1400" b="0" dirty="0">
                          <a:effectLst/>
                          <a:latin typeface="+mj-lt"/>
                        </a:rPr>
                        <a:t>18</a:t>
                      </a:r>
                      <a:endParaRPr lang="en-US" sz="1400" b="0" dirty="0">
                        <a:effectLst/>
                        <a:latin typeface="+mj-lt"/>
                        <a:ea typeface="Calibri" panose="020F0502020204030204" pitchFamily="34" charset="0"/>
                        <a:cs typeface="Times New Roman" panose="02020603050405020304" pitchFamily="18" charset="0"/>
                      </a:endParaRPr>
                    </a:p>
                  </a:txBody>
                  <a:tcPr marL="0" marR="0" marT="0" marB="0">
                    <a:noFill/>
                  </a:tcPr>
                </a:tc>
              </a:tr>
            </a:tbl>
          </a:graphicData>
        </a:graphic>
      </p:graphicFrame>
    </p:spTree>
    <p:extLst>
      <p:ext uri="{BB962C8B-B14F-4D97-AF65-F5344CB8AC3E}">
        <p14:creationId xmlns:p14="http://schemas.microsoft.com/office/powerpoint/2010/main" val="15216619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t">
  <a:themeElements>
    <a:clrScheme name="">
      <a:dk1>
        <a:srgbClr val="919191"/>
      </a:dk1>
      <a:lt1>
        <a:srgbClr val="DADADA"/>
      </a:lt1>
      <a:dk2>
        <a:srgbClr val="081D58"/>
      </a:dk2>
      <a:lt2>
        <a:srgbClr val="FF9900"/>
      </a:lt2>
      <a:accent1>
        <a:srgbClr val="336699"/>
      </a:accent1>
      <a:accent2>
        <a:srgbClr val="009999"/>
      </a:accent2>
      <a:accent3>
        <a:srgbClr val="AAABB4"/>
      </a:accent3>
      <a:accent4>
        <a:srgbClr val="BABABA"/>
      </a:accent4>
      <a:accent5>
        <a:srgbClr val="ADB8CA"/>
      </a:accent5>
      <a:accent6>
        <a:srgbClr val="008A8A"/>
      </a:accent6>
      <a:hlink>
        <a:srgbClr val="800000"/>
      </a:hlink>
      <a:folHlink>
        <a:srgbClr val="666633"/>
      </a:folHlink>
    </a:clrScheme>
    <a:fontScheme name="ppt">
      <a:majorFont>
        <a:latin typeface="Arial"/>
        <a:ea typeface=""/>
        <a:cs typeface=""/>
      </a:majorFont>
      <a:minorFont>
        <a:latin typeface="Univers (W1)"/>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12164</TotalTime>
  <Pages>16</Pages>
  <Words>3930</Words>
  <Application>Microsoft Office PowerPoint</Application>
  <PresentationFormat>Letter Paper (8.5x11 in)</PresentationFormat>
  <Paragraphs>410</Paragraphs>
  <Slides>45</Slides>
  <Notes>21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8" baseType="lpstr">
      <vt:lpstr>Arial</vt:lpstr>
      <vt:lpstr>Arial Black</vt:lpstr>
      <vt:lpstr>Arial Narrow</vt:lpstr>
      <vt:lpstr>Calibri</vt:lpstr>
      <vt:lpstr>Comic Sans MS</vt:lpstr>
      <vt:lpstr>Garamond</vt:lpstr>
      <vt:lpstr>Impact</vt:lpstr>
      <vt:lpstr>Tahoma</vt:lpstr>
      <vt:lpstr>Times New Roman</vt:lpstr>
      <vt:lpstr>Univers (W1)</vt:lpstr>
      <vt:lpstr>Wingdings</vt:lpstr>
      <vt:lpstr>ppt</vt:lpstr>
      <vt:lpstr>Clip</vt:lpstr>
      <vt:lpstr>PowerPoint Presentation</vt:lpstr>
      <vt:lpstr> Federal Emergency Management Agency Public Assistance Program     April 2018 Recovery Division  </vt:lpstr>
      <vt:lpstr>PowerPoint Presentation</vt:lpstr>
      <vt:lpstr>Major Disaster Declaration</vt:lpstr>
      <vt:lpstr>What’s New</vt:lpstr>
      <vt:lpstr>What’s New</vt:lpstr>
      <vt:lpstr>Alternative Procedures Debris Removal Acknowledgement</vt:lpstr>
      <vt:lpstr>PowerPoint Presentation</vt:lpstr>
      <vt:lpstr>Time Limits</vt:lpstr>
      <vt:lpstr>Time Limits</vt:lpstr>
      <vt:lpstr>Factors of Eligibility</vt:lpstr>
      <vt:lpstr>Eligible Applicants</vt:lpstr>
      <vt:lpstr>Private Non-Profit Entities</vt:lpstr>
      <vt:lpstr>Private Non-Profit Entities</vt:lpstr>
      <vt:lpstr>Facility Eligibility</vt:lpstr>
      <vt:lpstr>Work Eligibility</vt:lpstr>
      <vt:lpstr>Types of Eligible Work</vt:lpstr>
      <vt:lpstr>Emergency Work</vt:lpstr>
      <vt:lpstr>Debris Removal</vt:lpstr>
      <vt:lpstr>Emergency Work</vt:lpstr>
      <vt:lpstr>Permanent Work</vt:lpstr>
      <vt:lpstr>Cost Eligibility</vt:lpstr>
      <vt:lpstr>Small Project or Large Project?</vt:lpstr>
      <vt:lpstr>Small Projects versus Large Projects</vt:lpstr>
      <vt:lpstr>Project Completion Deadlines</vt:lpstr>
      <vt:lpstr>Improved Projects</vt:lpstr>
      <vt:lpstr>Alternate Projects</vt:lpstr>
      <vt:lpstr>Special Considerations</vt:lpstr>
      <vt:lpstr>406 Hazard Mitigation</vt:lpstr>
      <vt:lpstr>Environmental Requirements</vt:lpstr>
      <vt:lpstr>Historic Preservation</vt:lpstr>
      <vt:lpstr>Special Flood Hazard Area</vt:lpstr>
      <vt:lpstr>INSURANCE REQUIREMENTS</vt:lpstr>
      <vt:lpstr>Appeals</vt:lpstr>
      <vt:lpstr>Record Keeping</vt:lpstr>
      <vt:lpstr>Progress and Financial Reports</vt:lpstr>
      <vt:lpstr>Quarterly Progress Report: PA</vt:lpstr>
      <vt:lpstr>Public Assistance Summary</vt:lpstr>
      <vt:lpstr>DUNS/FEIN Numbers</vt:lpstr>
      <vt:lpstr>Submission Time Limits</vt:lpstr>
      <vt:lpstr>Project Completion Time Limits</vt:lpstr>
      <vt:lpstr>Remember...</vt:lpstr>
      <vt:lpstr>PowerPoint Presentation</vt:lpstr>
      <vt:lpstr>Trip HAZARDS Failure could endanger eligibility </vt:lpstr>
      <vt:lpstr>Questions?</vt:lpstr>
    </vt:vector>
  </TitlesOfParts>
  <Company>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Emergency Management Agency  Public Assistance Program Overview    Region VI  Response and Recovery Division</dc:title>
  <dc:subject/>
  <dc:creator>IT-OP-DO</dc:creator>
  <cp:keywords/>
  <dc:description/>
  <cp:lastModifiedBy>Scoville, Eric</cp:lastModifiedBy>
  <cp:revision>638</cp:revision>
  <cp:lastPrinted>2015-04-20T17:27:37Z</cp:lastPrinted>
  <dcterms:created xsi:type="dcterms:W3CDTF">1997-09-11T14:25:54Z</dcterms:created>
  <dcterms:modified xsi:type="dcterms:W3CDTF">2019-07-05T19:11:10Z</dcterms:modified>
</cp:coreProperties>
</file>