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79" r:id="rId3"/>
    <p:sldId id="260" r:id="rId4"/>
    <p:sldId id="257" r:id="rId5"/>
    <p:sldId id="295" r:id="rId6"/>
    <p:sldId id="282" r:id="rId7"/>
    <p:sldId id="284" r:id="rId8"/>
    <p:sldId id="283" r:id="rId9"/>
    <p:sldId id="270" r:id="rId10"/>
    <p:sldId id="288" r:id="rId11"/>
    <p:sldId id="289" r:id="rId12"/>
    <p:sldId id="291" r:id="rId13"/>
    <p:sldId id="292" r:id="rId14"/>
    <p:sldId id="293" r:id="rId15"/>
    <p:sldId id="294" r:id="rId16"/>
    <p:sldId id="27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lly Brunk" initials="MB"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notesViewPr>
    <p:cSldViewPr>
      <p:cViewPr>
        <p:scale>
          <a:sx n="100" d="100"/>
          <a:sy n="100" d="100"/>
        </p:scale>
        <p:origin x="1890" y="-28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 Id="rId35"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D06C5B-B206-47F6-9201-D5F47C204919}" type="datetimeFigureOut">
              <a:rPr lang="en-US" smtClean="0"/>
              <a:t>11/15/2019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AE1C32-E54C-4E22-ABD2-DC2E4EFB8CB1}" type="slidenum">
              <a:rPr lang="en-US" smtClean="0"/>
              <a:t>‹#›</a:t>
            </a:fld>
            <a:endParaRPr lang="en-US"/>
          </a:p>
        </p:txBody>
      </p:sp>
    </p:spTree>
    <p:extLst>
      <p:ext uri="{BB962C8B-B14F-4D97-AF65-F5344CB8AC3E}">
        <p14:creationId xmlns:p14="http://schemas.microsoft.com/office/powerpoint/2010/main" val="3803707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4081794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7898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28214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06481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55393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26315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57333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26663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50812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9151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489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05354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a childrens village New colors logo"/>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04800" y="6143625"/>
            <a:ext cx="152400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ext Box 9"/>
          <p:cNvSpPr txBox="1">
            <a:spLocks noChangeArrowheads="1"/>
          </p:cNvSpPr>
          <p:nvPr/>
        </p:nvSpPr>
        <p:spPr bwMode="auto">
          <a:xfrm>
            <a:off x="2286000" y="6262688"/>
            <a:ext cx="662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pitchFamily="34" charset="0"/>
                <a:cs typeface="Arial" charset="0"/>
              </a:defRPr>
            </a:lvl1pPr>
            <a:lvl2pPr marL="742950" indent="-285750" eaLnBrk="0" hangingPunct="0">
              <a:defRPr>
                <a:solidFill>
                  <a:schemeClr val="tx1"/>
                </a:solidFill>
                <a:latin typeface="Gill Sans MT" pitchFamily="34" charset="0"/>
                <a:cs typeface="Arial" charset="0"/>
              </a:defRPr>
            </a:lvl2pPr>
            <a:lvl3pPr marL="1143000" indent="-228600" eaLnBrk="0" hangingPunct="0">
              <a:defRPr>
                <a:solidFill>
                  <a:schemeClr val="tx1"/>
                </a:solidFill>
                <a:latin typeface="Gill Sans MT" pitchFamily="34" charset="0"/>
                <a:cs typeface="Arial" charset="0"/>
              </a:defRPr>
            </a:lvl3pPr>
            <a:lvl4pPr marL="1600200" indent="-228600" eaLnBrk="0" hangingPunct="0">
              <a:defRPr>
                <a:solidFill>
                  <a:schemeClr val="tx1"/>
                </a:solidFill>
                <a:latin typeface="Gill Sans MT" pitchFamily="34" charset="0"/>
                <a:cs typeface="Arial" charset="0"/>
              </a:defRPr>
            </a:lvl4pPr>
            <a:lvl5pPr marL="2057400" indent="-228600" eaLnBrk="0" hangingPunct="0">
              <a:defRPr>
                <a:solidFill>
                  <a:schemeClr val="tx1"/>
                </a:solidFill>
                <a:latin typeface="Gill Sans MT" pitchFamily="34" charset="0"/>
                <a:cs typeface="Arial" charset="0"/>
              </a:defRPr>
            </a:lvl5pPr>
            <a:lvl6pPr marL="2514600" indent="-228600" algn="ctr" eaLnBrk="0" fontAlgn="base" hangingPunct="0">
              <a:spcBef>
                <a:spcPct val="0"/>
              </a:spcBef>
              <a:spcAft>
                <a:spcPct val="0"/>
              </a:spcAft>
              <a:defRPr>
                <a:solidFill>
                  <a:schemeClr val="tx1"/>
                </a:solidFill>
                <a:latin typeface="Gill Sans MT" pitchFamily="34" charset="0"/>
                <a:cs typeface="Arial" charset="0"/>
              </a:defRPr>
            </a:lvl6pPr>
            <a:lvl7pPr marL="2971800" indent="-228600" algn="ctr" eaLnBrk="0" fontAlgn="base" hangingPunct="0">
              <a:spcBef>
                <a:spcPct val="0"/>
              </a:spcBef>
              <a:spcAft>
                <a:spcPct val="0"/>
              </a:spcAft>
              <a:defRPr>
                <a:solidFill>
                  <a:schemeClr val="tx1"/>
                </a:solidFill>
                <a:latin typeface="Gill Sans MT" pitchFamily="34" charset="0"/>
                <a:cs typeface="Arial" charset="0"/>
              </a:defRPr>
            </a:lvl7pPr>
            <a:lvl8pPr marL="3429000" indent="-228600" algn="ctr" eaLnBrk="0" fontAlgn="base" hangingPunct="0">
              <a:spcBef>
                <a:spcPct val="0"/>
              </a:spcBef>
              <a:spcAft>
                <a:spcPct val="0"/>
              </a:spcAft>
              <a:defRPr>
                <a:solidFill>
                  <a:schemeClr val="tx1"/>
                </a:solidFill>
                <a:latin typeface="Gill Sans MT" pitchFamily="34" charset="0"/>
                <a:cs typeface="Arial" charset="0"/>
              </a:defRPr>
            </a:lvl8pPr>
            <a:lvl9pPr marL="3886200" indent="-228600" algn="ctr" eaLnBrk="0" fontAlgn="base" hangingPunct="0">
              <a:spcBef>
                <a:spcPct val="0"/>
              </a:spcBef>
              <a:spcAft>
                <a:spcPct val="0"/>
              </a:spcAft>
              <a:defRPr>
                <a:solidFill>
                  <a:schemeClr val="tx1"/>
                </a:solidFill>
                <a:latin typeface="Gill Sans MT" pitchFamily="34" charset="0"/>
                <a:cs typeface="Arial" charset="0"/>
              </a:defRPr>
            </a:lvl9pPr>
          </a:lstStyle>
          <a:p>
            <a:pPr algn="r" eaLnBrk="1" hangingPunct="1">
              <a:spcBef>
                <a:spcPct val="50000"/>
              </a:spcBef>
              <a:defRPr/>
            </a:pPr>
            <a:r>
              <a:rPr lang="en-US" sz="1400" b="1" i="1" dirty="0"/>
              <a:t>Keeping Children Safe and Families Together since 1851</a:t>
            </a:r>
            <a:endParaRPr lang="en-US" b="1" i="1" dirty="0"/>
          </a:p>
        </p:txBody>
      </p:sp>
      <p:sp>
        <p:nvSpPr>
          <p:cNvPr id="1028" name="Line 10"/>
          <p:cNvSpPr>
            <a:spLocks noChangeShapeType="1"/>
          </p:cNvSpPr>
          <p:nvPr/>
        </p:nvSpPr>
        <p:spPr bwMode="auto">
          <a:xfrm>
            <a:off x="304800" y="6096000"/>
            <a:ext cx="86106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9" name="Line 12"/>
          <p:cNvSpPr>
            <a:spLocks noChangeShapeType="1"/>
          </p:cNvSpPr>
          <p:nvPr/>
        </p:nvSpPr>
        <p:spPr bwMode="auto">
          <a:xfrm>
            <a:off x="0" y="0"/>
            <a:ext cx="0" cy="6858000"/>
          </a:xfrm>
          <a:prstGeom prst="line">
            <a:avLst/>
          </a:prstGeom>
          <a:noFill/>
          <a:ln w="152400">
            <a:solidFill>
              <a:srgbClr val="A5002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0" name="Line 13"/>
          <p:cNvSpPr>
            <a:spLocks noChangeShapeType="1"/>
          </p:cNvSpPr>
          <p:nvPr/>
        </p:nvSpPr>
        <p:spPr bwMode="auto">
          <a:xfrm>
            <a:off x="9144000" y="0"/>
            <a:ext cx="0" cy="6858000"/>
          </a:xfrm>
          <a:prstGeom prst="line">
            <a:avLst/>
          </a:prstGeom>
          <a:noFill/>
          <a:ln w="152400">
            <a:solidFill>
              <a:srgbClr val="A5002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1" name="Line 14"/>
          <p:cNvSpPr>
            <a:spLocks noChangeShapeType="1"/>
          </p:cNvSpPr>
          <p:nvPr/>
        </p:nvSpPr>
        <p:spPr bwMode="auto">
          <a:xfrm>
            <a:off x="0" y="0"/>
            <a:ext cx="9144000" cy="0"/>
          </a:xfrm>
          <a:prstGeom prst="line">
            <a:avLst/>
          </a:prstGeom>
          <a:noFill/>
          <a:ln w="152400">
            <a:solidFill>
              <a:srgbClr val="A5002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2" name="Line 15"/>
          <p:cNvSpPr>
            <a:spLocks noChangeShapeType="1"/>
          </p:cNvSpPr>
          <p:nvPr/>
        </p:nvSpPr>
        <p:spPr bwMode="auto">
          <a:xfrm>
            <a:off x="0" y="6858000"/>
            <a:ext cx="9144000" cy="0"/>
          </a:xfrm>
          <a:prstGeom prst="line">
            <a:avLst/>
          </a:prstGeom>
          <a:noFill/>
          <a:ln w="152400">
            <a:solidFill>
              <a:srgbClr val="A5002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1" fontAlgn="base" hangingPunct="1">
        <a:spcBef>
          <a:spcPct val="0"/>
        </a:spcBef>
        <a:spcAft>
          <a:spcPct val="0"/>
        </a:spcAft>
        <a:defRPr sz="4400">
          <a:solidFill>
            <a:schemeClr val="tx2"/>
          </a:solidFill>
          <a:latin typeface="+mj-lt"/>
          <a:ea typeface="Arial" charset="0"/>
          <a:cs typeface="+mj-cs"/>
        </a:defRPr>
      </a:lvl1pPr>
      <a:lvl2pPr algn="ctr" rtl="0" eaLnBrk="1" fontAlgn="base" hangingPunct="1">
        <a:spcBef>
          <a:spcPct val="0"/>
        </a:spcBef>
        <a:spcAft>
          <a:spcPct val="0"/>
        </a:spcAft>
        <a:defRPr sz="4400">
          <a:solidFill>
            <a:schemeClr val="tx2"/>
          </a:solidFill>
          <a:latin typeface="Gill Sans MT" pitchFamily="34" charset="0"/>
          <a:ea typeface="Arial" charset="0"/>
          <a:cs typeface="Arial" pitchFamily="34" charset="0"/>
        </a:defRPr>
      </a:lvl2pPr>
      <a:lvl3pPr algn="ctr" rtl="0" eaLnBrk="1" fontAlgn="base" hangingPunct="1">
        <a:spcBef>
          <a:spcPct val="0"/>
        </a:spcBef>
        <a:spcAft>
          <a:spcPct val="0"/>
        </a:spcAft>
        <a:defRPr sz="4400">
          <a:solidFill>
            <a:schemeClr val="tx2"/>
          </a:solidFill>
          <a:latin typeface="Gill Sans MT" pitchFamily="34" charset="0"/>
          <a:ea typeface="Arial" charset="0"/>
          <a:cs typeface="Arial" pitchFamily="34" charset="0"/>
        </a:defRPr>
      </a:lvl3pPr>
      <a:lvl4pPr algn="ctr" rtl="0" eaLnBrk="1" fontAlgn="base" hangingPunct="1">
        <a:spcBef>
          <a:spcPct val="0"/>
        </a:spcBef>
        <a:spcAft>
          <a:spcPct val="0"/>
        </a:spcAft>
        <a:defRPr sz="4400">
          <a:solidFill>
            <a:schemeClr val="tx2"/>
          </a:solidFill>
          <a:latin typeface="Gill Sans MT" pitchFamily="34" charset="0"/>
          <a:ea typeface="Arial" charset="0"/>
          <a:cs typeface="Arial" pitchFamily="34" charset="0"/>
        </a:defRPr>
      </a:lvl4pPr>
      <a:lvl5pPr algn="ctr" rtl="0" eaLnBrk="1" fontAlgn="base" hangingPunct="1">
        <a:spcBef>
          <a:spcPct val="0"/>
        </a:spcBef>
        <a:spcAft>
          <a:spcPct val="0"/>
        </a:spcAft>
        <a:defRPr sz="4400">
          <a:solidFill>
            <a:schemeClr val="tx2"/>
          </a:solidFill>
          <a:latin typeface="Gill Sans MT" pitchFamily="34" charset="0"/>
          <a:ea typeface="Arial" charset="0"/>
          <a:cs typeface="Arial" pitchFamily="34" charset="0"/>
        </a:defRPr>
      </a:lvl5pPr>
      <a:lvl6pPr marL="457200" algn="ctr" rtl="0" eaLnBrk="1" fontAlgn="base" hangingPunct="1">
        <a:spcBef>
          <a:spcPct val="0"/>
        </a:spcBef>
        <a:spcAft>
          <a:spcPct val="0"/>
        </a:spcAft>
        <a:defRPr sz="4400">
          <a:solidFill>
            <a:schemeClr val="tx2"/>
          </a:solidFill>
          <a:latin typeface="Gill Sans MT" pitchFamily="34" charset="0"/>
          <a:cs typeface="Arial" pitchFamily="34" charset="0"/>
        </a:defRPr>
      </a:lvl6pPr>
      <a:lvl7pPr marL="914400" algn="ctr" rtl="0" eaLnBrk="1" fontAlgn="base" hangingPunct="1">
        <a:spcBef>
          <a:spcPct val="0"/>
        </a:spcBef>
        <a:spcAft>
          <a:spcPct val="0"/>
        </a:spcAft>
        <a:defRPr sz="4400">
          <a:solidFill>
            <a:schemeClr val="tx2"/>
          </a:solidFill>
          <a:latin typeface="Gill Sans MT" pitchFamily="34" charset="0"/>
          <a:cs typeface="Arial" pitchFamily="34" charset="0"/>
        </a:defRPr>
      </a:lvl7pPr>
      <a:lvl8pPr marL="1371600" algn="ctr" rtl="0" eaLnBrk="1" fontAlgn="base" hangingPunct="1">
        <a:spcBef>
          <a:spcPct val="0"/>
        </a:spcBef>
        <a:spcAft>
          <a:spcPct val="0"/>
        </a:spcAft>
        <a:defRPr sz="4400">
          <a:solidFill>
            <a:schemeClr val="tx2"/>
          </a:solidFill>
          <a:latin typeface="Gill Sans MT" pitchFamily="34" charset="0"/>
          <a:cs typeface="Arial" pitchFamily="34" charset="0"/>
        </a:defRPr>
      </a:lvl8pPr>
      <a:lvl9pPr marL="1828800" algn="ctr" rtl="0" eaLnBrk="1" fontAlgn="base" hangingPunct="1">
        <a:spcBef>
          <a:spcPct val="0"/>
        </a:spcBef>
        <a:spcAft>
          <a:spcPct val="0"/>
        </a:spcAft>
        <a:defRPr sz="4400">
          <a:solidFill>
            <a:schemeClr val="tx2"/>
          </a:solidFill>
          <a:latin typeface="Gill Sans MT" pitchFamily="34" charset="0"/>
          <a:cs typeface="Arial"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Arial" charset="0"/>
          <a:cs typeface="+mn-cs"/>
        </a:defRPr>
      </a:lvl1pPr>
      <a:lvl2pPr marL="742950" indent="-285750" algn="l" rtl="0" eaLnBrk="1" fontAlgn="base" hangingPunct="1">
        <a:spcBef>
          <a:spcPct val="20000"/>
        </a:spcBef>
        <a:spcAft>
          <a:spcPct val="0"/>
        </a:spcAft>
        <a:buChar char="–"/>
        <a:defRPr sz="2800">
          <a:solidFill>
            <a:schemeClr val="tx1"/>
          </a:solidFill>
          <a:latin typeface="+mn-lt"/>
          <a:ea typeface="Arial" charset="0"/>
          <a:cs typeface="+mn-cs"/>
        </a:defRPr>
      </a:lvl2pPr>
      <a:lvl3pPr marL="1143000" indent="-228600" algn="l" rtl="0" eaLnBrk="1" fontAlgn="base" hangingPunct="1">
        <a:spcBef>
          <a:spcPct val="20000"/>
        </a:spcBef>
        <a:spcAft>
          <a:spcPct val="0"/>
        </a:spcAft>
        <a:buChar char="•"/>
        <a:defRPr sz="2400">
          <a:solidFill>
            <a:schemeClr val="tx1"/>
          </a:solidFill>
          <a:latin typeface="+mn-lt"/>
          <a:ea typeface="Arial" charset="0"/>
          <a:cs typeface="+mn-cs"/>
        </a:defRPr>
      </a:lvl3pPr>
      <a:lvl4pPr marL="1600200" indent="-228600" algn="l" rtl="0" eaLnBrk="1" fontAlgn="base" hangingPunct="1">
        <a:spcBef>
          <a:spcPct val="20000"/>
        </a:spcBef>
        <a:spcAft>
          <a:spcPct val="0"/>
        </a:spcAft>
        <a:buChar char="–"/>
        <a:defRPr sz="2000">
          <a:solidFill>
            <a:schemeClr val="tx1"/>
          </a:solidFill>
          <a:latin typeface="+mn-lt"/>
          <a:ea typeface="Arial" charset="0"/>
          <a:cs typeface="+mn-cs"/>
        </a:defRPr>
      </a:lvl4pPr>
      <a:lvl5pPr marL="2057400" indent="-228600" algn="l" rtl="0" eaLnBrk="1" fontAlgn="base" hangingPunct="1">
        <a:spcBef>
          <a:spcPct val="20000"/>
        </a:spcBef>
        <a:spcAft>
          <a:spcPct val="0"/>
        </a:spcAft>
        <a:buChar char="»"/>
        <a:defRPr sz="2000">
          <a:solidFill>
            <a:schemeClr val="tx1"/>
          </a:solidFill>
          <a:latin typeface="+mn-lt"/>
          <a:ea typeface="Arial" charset="0"/>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dcollins@childrensvillage.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2000250"/>
          </a:xfrm>
        </p:spPr>
        <p:txBody>
          <a:bodyPr/>
          <a:lstStyle/>
          <a:p>
            <a:r>
              <a:rPr lang="en-US" sz="3600" dirty="0" smtClean="0"/>
              <a:t>Transforming Residential Care in Preparation for Families First </a:t>
            </a:r>
            <a:endParaRPr lang="en-US" sz="3600" dirty="0"/>
          </a:p>
        </p:txBody>
      </p:sp>
      <p:sp>
        <p:nvSpPr>
          <p:cNvPr id="3" name="Subtitle 2"/>
          <p:cNvSpPr>
            <a:spLocks noGrp="1"/>
          </p:cNvSpPr>
          <p:nvPr>
            <p:ph type="subTitle" idx="1"/>
          </p:nvPr>
        </p:nvSpPr>
        <p:spPr>
          <a:xfrm>
            <a:off x="1371600" y="4800600"/>
            <a:ext cx="6400800" cy="1752600"/>
          </a:xfrm>
        </p:spPr>
        <p:txBody>
          <a:bodyPr/>
          <a:lstStyle/>
          <a:p>
            <a:r>
              <a:rPr lang="en-US" sz="2800" dirty="0" smtClean="0"/>
              <a:t>David </a:t>
            </a:r>
            <a:r>
              <a:rPr lang="en-US" sz="2800" dirty="0"/>
              <a:t>Collins, </a:t>
            </a:r>
            <a:r>
              <a:rPr lang="en-US" sz="2800" dirty="0" smtClean="0"/>
              <a:t>LMSW</a:t>
            </a:r>
          </a:p>
          <a:p>
            <a:r>
              <a:rPr lang="en-US" sz="2800" dirty="0" smtClean="0"/>
              <a:t>November 2019</a:t>
            </a:r>
            <a:endParaRPr lang="en-US" sz="2800" dirty="0"/>
          </a:p>
        </p:txBody>
      </p:sp>
      <p:pic>
        <p:nvPicPr>
          <p:cNvPr id="3074" name="Picture 2" descr="https://childrensvillage.org/wp-content/uploads/2017/02/RTC-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4100" y="1828800"/>
            <a:ext cx="4495800" cy="28819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3534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“Old School” Residential</a:t>
            </a:r>
            <a:endParaRPr lang="en-US" dirty="0"/>
          </a:p>
        </p:txBody>
      </p:sp>
      <p:sp>
        <p:nvSpPr>
          <p:cNvPr id="3" name="Content Placeholder 2"/>
          <p:cNvSpPr>
            <a:spLocks noGrp="1"/>
          </p:cNvSpPr>
          <p:nvPr>
            <p:ph idx="1"/>
          </p:nvPr>
        </p:nvSpPr>
        <p:spPr>
          <a:xfrm>
            <a:off x="457200" y="1219200"/>
            <a:ext cx="8229600" cy="4906963"/>
          </a:xfrm>
        </p:spPr>
        <p:txBody>
          <a:bodyPr/>
          <a:lstStyle/>
          <a:p>
            <a:r>
              <a:rPr lang="en-US" sz="2400" dirty="0" smtClean="0"/>
              <a:t>The Children’s Village pioneered the concept of residential treatment and was the first agency to integrate psychiatric care with its model in the early 20</a:t>
            </a:r>
            <a:r>
              <a:rPr lang="en-US" sz="2400" baseline="30000" dirty="0" smtClean="0"/>
              <a:t>th</a:t>
            </a:r>
            <a:r>
              <a:rPr lang="en-US" sz="2400" dirty="0" smtClean="0"/>
              <a:t> century.</a:t>
            </a:r>
          </a:p>
          <a:p>
            <a:r>
              <a:rPr lang="en-US" sz="2400" dirty="0" smtClean="0"/>
              <a:t>By </a:t>
            </a:r>
            <a:r>
              <a:rPr lang="en-US" sz="2400" dirty="0"/>
              <a:t>2002, The Children’s Village was </a:t>
            </a:r>
            <a:r>
              <a:rPr lang="en-US" sz="2400" dirty="0" smtClean="0"/>
              <a:t>still a </a:t>
            </a:r>
            <a:r>
              <a:rPr lang="en-US" sz="2400" dirty="0"/>
              <a:t>predominantly residential agency with high lengths of stay. </a:t>
            </a:r>
            <a:endParaRPr lang="en-US" sz="2400" dirty="0" smtClean="0"/>
          </a:p>
          <a:p>
            <a:r>
              <a:rPr lang="en-US" sz="2400" dirty="0" smtClean="0"/>
              <a:t>The dominant view of children in residential care was that they were damaged, hard-to-treat, “complex,” or a variety of other euphemisms. </a:t>
            </a:r>
          </a:p>
          <a:p>
            <a:r>
              <a:rPr lang="en-US" sz="2400" dirty="0" smtClean="0"/>
              <a:t>Median length of stay for children entering in 2002 was more than 2 years; not unusual for children to spend 3-5 years or more. </a:t>
            </a:r>
            <a:endParaRPr lang="en-US" sz="2400" dirty="0"/>
          </a:p>
        </p:txBody>
      </p:sp>
    </p:spTree>
    <p:extLst>
      <p:ext uri="{BB962C8B-B14F-4D97-AF65-F5344CB8AC3E}">
        <p14:creationId xmlns:p14="http://schemas.microsoft.com/office/powerpoint/2010/main" val="2846275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Our Stripes</a:t>
            </a:r>
            <a:endParaRPr lang="en-US" dirty="0"/>
          </a:p>
        </p:txBody>
      </p:sp>
      <p:sp>
        <p:nvSpPr>
          <p:cNvPr id="3" name="Content Placeholder 2"/>
          <p:cNvSpPr>
            <a:spLocks noGrp="1"/>
          </p:cNvSpPr>
          <p:nvPr>
            <p:ph idx="1"/>
          </p:nvPr>
        </p:nvSpPr>
        <p:spPr>
          <a:xfrm>
            <a:off x="457200" y="1295400"/>
            <a:ext cx="8229600" cy="4830763"/>
          </a:xfrm>
        </p:spPr>
        <p:txBody>
          <a:bodyPr/>
          <a:lstStyle/>
          <a:p>
            <a:r>
              <a:rPr lang="en-US" dirty="0" smtClean="0"/>
              <a:t>Beginning in 2004 under new leadership, CV shifted focus to the idea that children do best as part of a loving, permanent family. </a:t>
            </a:r>
          </a:p>
          <a:p>
            <a:r>
              <a:rPr lang="en-US" dirty="0" smtClean="0"/>
              <a:t>Residential care increasingly viewed as an emergency room, and part of a continuum that includes family foster care, preventive services, and mentoring programs.</a:t>
            </a:r>
          </a:p>
          <a:p>
            <a:r>
              <a:rPr lang="en-US" dirty="0" smtClean="0"/>
              <a:t>Move towards the use and development of evidence in all areas whenever possible. </a:t>
            </a:r>
          </a:p>
          <a:p>
            <a:endParaRPr lang="en-US" dirty="0"/>
          </a:p>
        </p:txBody>
      </p:sp>
    </p:spTree>
    <p:extLst>
      <p:ext uri="{BB962C8B-B14F-4D97-AF65-F5344CB8AC3E}">
        <p14:creationId xmlns:p14="http://schemas.microsoft.com/office/powerpoint/2010/main" val="1423367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Solidifying Our New Identity</a:t>
            </a:r>
            <a:endParaRPr lang="en-US" dirty="0"/>
          </a:p>
        </p:txBody>
      </p:sp>
      <p:sp>
        <p:nvSpPr>
          <p:cNvPr id="3" name="Content Placeholder 2"/>
          <p:cNvSpPr>
            <a:spLocks noGrp="1"/>
          </p:cNvSpPr>
          <p:nvPr>
            <p:ph idx="1"/>
          </p:nvPr>
        </p:nvSpPr>
        <p:spPr>
          <a:xfrm>
            <a:off x="457200" y="1143000"/>
            <a:ext cx="8229600" cy="4983163"/>
          </a:xfrm>
        </p:spPr>
        <p:txBody>
          <a:bodyPr/>
          <a:lstStyle/>
          <a:p>
            <a:r>
              <a:rPr lang="en-US" sz="2000" dirty="0" smtClean="0"/>
              <a:t>CV Parent Council founded in 2004 and the agency began hiring paid Parent Advocates in 2005.</a:t>
            </a:r>
          </a:p>
          <a:p>
            <a:r>
              <a:rPr lang="en-US" sz="2000" dirty="0"/>
              <a:t>Work Appreciation for Youth (WAY) is the first privately funded universal residential aftercare program of its kind; continues to offer one year of aftercare case management and up to 5 years of mentoring for eligible </a:t>
            </a:r>
            <a:r>
              <a:rPr lang="en-US" sz="2000" dirty="0" smtClean="0"/>
              <a:t>youth</a:t>
            </a:r>
          </a:p>
          <a:p>
            <a:r>
              <a:rPr lang="en-US" sz="2000" dirty="0" smtClean="0"/>
              <a:t>Implemented the Family Finding model to help find additional resources for youth; focus is increasingly on permanent connections and step-down resources, not just adoption</a:t>
            </a:r>
          </a:p>
          <a:p>
            <a:r>
              <a:rPr lang="en-US" sz="2000" dirty="0" smtClean="0"/>
              <a:t>Partnerships with credible messengers (</a:t>
            </a:r>
            <a:r>
              <a:rPr lang="en-US" sz="2000" dirty="0" err="1" smtClean="0"/>
              <a:t>Bravehearts</a:t>
            </a:r>
            <a:r>
              <a:rPr lang="en-US" sz="2000" dirty="0" smtClean="0"/>
              <a:t>), and mentoring / community programs using restorative justice models</a:t>
            </a:r>
          </a:p>
          <a:p>
            <a:r>
              <a:rPr lang="en-US" sz="2000" dirty="0" smtClean="0"/>
              <a:t>Integration with community behavioral health supports and care management programs</a:t>
            </a:r>
          </a:p>
          <a:p>
            <a:r>
              <a:rPr lang="en-US" sz="2000" dirty="0" smtClean="0"/>
              <a:t>In NY, affordable housing for youth and families is the next major frontier</a:t>
            </a:r>
            <a:endParaRPr lang="en-US" sz="2000" dirty="0"/>
          </a:p>
        </p:txBody>
      </p:sp>
    </p:spTree>
    <p:extLst>
      <p:ext uri="{BB962C8B-B14F-4D97-AF65-F5344CB8AC3E}">
        <p14:creationId xmlns:p14="http://schemas.microsoft.com/office/powerpoint/2010/main" val="1668419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Integrated Treatment Model</a:t>
            </a:r>
            <a:endParaRPr lang="en-US" dirty="0"/>
          </a:p>
        </p:txBody>
      </p:sp>
      <p:sp>
        <p:nvSpPr>
          <p:cNvPr id="3" name="Content Placeholder 2"/>
          <p:cNvSpPr>
            <a:spLocks noGrp="1"/>
          </p:cNvSpPr>
          <p:nvPr>
            <p:ph idx="1"/>
          </p:nvPr>
        </p:nvSpPr>
        <p:spPr>
          <a:xfrm>
            <a:off x="457200" y="990600"/>
            <a:ext cx="8229600" cy="5135563"/>
          </a:xfrm>
        </p:spPr>
        <p:txBody>
          <a:bodyPr/>
          <a:lstStyle/>
          <a:p>
            <a:r>
              <a:rPr lang="en-US" sz="2800" dirty="0" smtClean="0"/>
              <a:t>Youth care staff and front line workers play a crucial role in the treatment process </a:t>
            </a:r>
          </a:p>
          <a:p>
            <a:r>
              <a:rPr lang="en-US" sz="2800" dirty="0" smtClean="0"/>
              <a:t>Youth and staff learn and practice DBT skills that are applicable to daily life</a:t>
            </a:r>
          </a:p>
          <a:p>
            <a:r>
              <a:rPr lang="en-US" sz="2800" dirty="0" smtClean="0"/>
              <a:t>Twice weekly skills groups reinforced by daily interactions in the milieu and during visits</a:t>
            </a:r>
          </a:p>
          <a:p>
            <a:r>
              <a:rPr lang="en-US" sz="2800" dirty="0" smtClean="0"/>
              <a:t>Treatment plans identify target behaviors grouped in tiers by severity and prioritize the most important </a:t>
            </a:r>
          </a:p>
          <a:p>
            <a:r>
              <a:rPr lang="en-US" sz="2800" dirty="0" smtClean="0"/>
              <a:t>Behavior chain analysis is used to help youth identify root causes of behavior and implement skills-based responses in the future</a:t>
            </a:r>
          </a:p>
          <a:p>
            <a:pPr marL="0" indent="0">
              <a:buNone/>
            </a:pPr>
            <a:endParaRPr lang="en-US" dirty="0"/>
          </a:p>
        </p:txBody>
      </p:sp>
    </p:spTree>
    <p:extLst>
      <p:ext uri="{BB962C8B-B14F-4D97-AF65-F5344CB8AC3E}">
        <p14:creationId xmlns:p14="http://schemas.microsoft.com/office/powerpoint/2010/main" val="699884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Integrated Treatment Model (2)</a:t>
            </a:r>
            <a:endParaRPr lang="en-US" dirty="0"/>
          </a:p>
        </p:txBody>
      </p:sp>
      <p:sp>
        <p:nvSpPr>
          <p:cNvPr id="3" name="Content Placeholder 2"/>
          <p:cNvSpPr>
            <a:spLocks noGrp="1"/>
          </p:cNvSpPr>
          <p:nvPr>
            <p:ph idx="1"/>
          </p:nvPr>
        </p:nvSpPr>
        <p:spPr>
          <a:xfrm>
            <a:off x="457200" y="1066800"/>
            <a:ext cx="8229600" cy="5059363"/>
          </a:xfrm>
        </p:spPr>
        <p:txBody>
          <a:bodyPr/>
          <a:lstStyle/>
          <a:p>
            <a:r>
              <a:rPr lang="en-US" sz="2800" dirty="0" smtClean="0"/>
              <a:t>Family skills groups involve families in the treatment model; MST-FIT reinforces skills acquired during placement once the youth is discharged</a:t>
            </a:r>
          </a:p>
          <a:p>
            <a:r>
              <a:rPr lang="en-US" sz="2800" dirty="0" smtClean="0"/>
              <a:t>MST Family Integrated Transitions provides intensive support when families are most vulnerable</a:t>
            </a:r>
          </a:p>
          <a:p>
            <a:r>
              <a:rPr lang="en-US" sz="2800" dirty="0" smtClean="0"/>
              <a:t>Internal model experts provide training &amp; consultation and incorporate feedback through robust implementation teams</a:t>
            </a:r>
          </a:p>
          <a:p>
            <a:r>
              <a:rPr lang="en-US" sz="2800" dirty="0" smtClean="0"/>
              <a:t>Rigorous adherence across multiple levels and areas, with regular reports to developers and funders</a:t>
            </a:r>
          </a:p>
        </p:txBody>
      </p:sp>
    </p:spTree>
    <p:extLst>
      <p:ext uri="{BB962C8B-B14F-4D97-AF65-F5344CB8AC3E}">
        <p14:creationId xmlns:p14="http://schemas.microsoft.com/office/powerpoint/2010/main" val="2003075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Adherence in the ITM</a:t>
            </a:r>
            <a:endParaRPr lang="en-US" dirty="0"/>
          </a:p>
        </p:txBody>
      </p:sp>
      <p:sp>
        <p:nvSpPr>
          <p:cNvPr id="3" name="Content Placeholder 2"/>
          <p:cNvSpPr>
            <a:spLocks noGrp="1"/>
          </p:cNvSpPr>
          <p:nvPr>
            <p:ph idx="1"/>
          </p:nvPr>
        </p:nvSpPr>
        <p:spPr>
          <a:xfrm>
            <a:off x="457200" y="1219200"/>
            <a:ext cx="8229600" cy="4906963"/>
          </a:xfrm>
        </p:spPr>
        <p:txBody>
          <a:bodyPr/>
          <a:lstStyle/>
          <a:p>
            <a:r>
              <a:rPr lang="en-US" dirty="0" smtClean="0"/>
              <a:t>Group Adherence Measure - monitors skills group implementation &amp; quality</a:t>
            </a:r>
          </a:p>
          <a:p>
            <a:r>
              <a:rPr lang="en-US" dirty="0" smtClean="0"/>
              <a:t>Environmental Adherence Measure – monitors the extent to which the placement setting enacts ITM principles</a:t>
            </a:r>
          </a:p>
          <a:p>
            <a:r>
              <a:rPr lang="en-US" dirty="0" smtClean="0"/>
              <a:t>Incident Tracking</a:t>
            </a:r>
          </a:p>
          <a:p>
            <a:r>
              <a:rPr lang="en-US" dirty="0" smtClean="0"/>
              <a:t>Training Participation</a:t>
            </a:r>
          </a:p>
          <a:p>
            <a:r>
              <a:rPr lang="en-US" dirty="0" smtClean="0"/>
              <a:t>Treatment Plan Quality &amp; Progression</a:t>
            </a:r>
          </a:p>
          <a:p>
            <a:r>
              <a:rPr lang="en-US" dirty="0" smtClean="0"/>
              <a:t>MST-FIT Adherence</a:t>
            </a:r>
            <a:endParaRPr lang="en-US" dirty="0"/>
          </a:p>
        </p:txBody>
      </p:sp>
    </p:spTree>
    <p:extLst>
      <p:ext uri="{BB962C8B-B14F-4D97-AF65-F5344CB8AC3E}">
        <p14:creationId xmlns:p14="http://schemas.microsoft.com/office/powerpoint/2010/main" val="2787946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4" name="Content Placeholder 3"/>
          <p:cNvSpPr>
            <a:spLocks noGrp="1"/>
          </p:cNvSpPr>
          <p:nvPr>
            <p:ph idx="1"/>
          </p:nvPr>
        </p:nvSpPr>
        <p:spPr/>
        <p:txBody>
          <a:bodyPr/>
          <a:lstStyle/>
          <a:p>
            <a:pPr marL="0" indent="0">
              <a:buNone/>
            </a:pPr>
            <a:endParaRPr lang="en-US" sz="2800" dirty="0"/>
          </a:p>
          <a:p>
            <a:pPr marL="0" indent="0">
              <a:buNone/>
            </a:pPr>
            <a:r>
              <a:rPr lang="en-US" sz="2800" dirty="0"/>
              <a:t>David Collins, LMSW</a:t>
            </a:r>
          </a:p>
          <a:p>
            <a:pPr marL="0" indent="0">
              <a:buNone/>
            </a:pPr>
            <a:r>
              <a:rPr lang="en-US" sz="2800" dirty="0" smtClean="0"/>
              <a:t>Chief Program Officer</a:t>
            </a:r>
          </a:p>
          <a:p>
            <a:pPr marL="0" indent="0">
              <a:buNone/>
            </a:pPr>
            <a:r>
              <a:rPr lang="en-US" sz="2800" dirty="0" smtClean="0"/>
              <a:t>914-693-0600 x1383</a:t>
            </a:r>
            <a:endParaRPr lang="en-US" sz="2800" dirty="0"/>
          </a:p>
          <a:p>
            <a:pPr marL="0" indent="0">
              <a:buNone/>
            </a:pPr>
            <a:r>
              <a:rPr lang="en-US" sz="2800" dirty="0">
                <a:hlinkClick r:id="rId2"/>
              </a:rPr>
              <a:t>dcollins@childrensvillage.org</a:t>
            </a:r>
            <a:r>
              <a:rPr lang="en-US" sz="2800" dirty="0"/>
              <a:t> </a:t>
            </a:r>
            <a:endParaRPr lang="en-US" sz="2800" dirty="0" smtClean="0"/>
          </a:p>
          <a:p>
            <a:pPr marL="0" indent="0">
              <a:buNone/>
            </a:pPr>
            <a:endParaRPr lang="en-US" sz="2800" dirty="0"/>
          </a:p>
        </p:txBody>
      </p:sp>
    </p:spTree>
    <p:extLst>
      <p:ext uri="{BB962C8B-B14F-4D97-AF65-F5344CB8AC3E}">
        <p14:creationId xmlns:p14="http://schemas.microsoft.com/office/powerpoint/2010/main" val="1881879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Objectives</a:t>
            </a:r>
          </a:p>
        </p:txBody>
      </p:sp>
      <p:sp>
        <p:nvSpPr>
          <p:cNvPr id="3" name="Content Placeholder 2"/>
          <p:cNvSpPr>
            <a:spLocks noGrp="1"/>
          </p:cNvSpPr>
          <p:nvPr>
            <p:ph idx="1"/>
          </p:nvPr>
        </p:nvSpPr>
        <p:spPr>
          <a:xfrm>
            <a:off x="457200" y="1295400"/>
            <a:ext cx="8229600" cy="4830763"/>
          </a:xfrm>
        </p:spPr>
        <p:txBody>
          <a:bodyPr/>
          <a:lstStyle/>
          <a:p>
            <a:r>
              <a:rPr lang="en-US" dirty="0" smtClean="0"/>
              <a:t>Review key aspects of FFPSA and QRTP requirements</a:t>
            </a:r>
          </a:p>
          <a:p>
            <a:r>
              <a:rPr lang="en-US" dirty="0" smtClean="0"/>
              <a:t>Discuss common challenges in residential practice and how they might be addressed through the course of QRTP implementation</a:t>
            </a:r>
          </a:p>
          <a:p>
            <a:r>
              <a:rPr lang="en-US" dirty="0" smtClean="0"/>
              <a:t>Describe our transformation as a residential program and key components of our current approach</a:t>
            </a:r>
          </a:p>
          <a:p>
            <a:endParaRPr lang="en-US" dirty="0"/>
          </a:p>
        </p:txBody>
      </p:sp>
    </p:spTree>
    <p:extLst>
      <p:ext uri="{BB962C8B-B14F-4D97-AF65-F5344CB8AC3E}">
        <p14:creationId xmlns:p14="http://schemas.microsoft.com/office/powerpoint/2010/main" val="2911581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Mission</a:t>
            </a:r>
          </a:p>
        </p:txBody>
      </p:sp>
      <p:sp>
        <p:nvSpPr>
          <p:cNvPr id="5" name="Content Placeholder 4"/>
          <p:cNvSpPr>
            <a:spLocks noGrp="1"/>
          </p:cNvSpPr>
          <p:nvPr>
            <p:ph idx="1"/>
          </p:nvPr>
        </p:nvSpPr>
        <p:spPr>
          <a:xfrm>
            <a:off x="228600" y="3657600"/>
            <a:ext cx="8763000" cy="2667000"/>
          </a:xfrm>
        </p:spPr>
        <p:txBody>
          <a:bodyPr/>
          <a:lstStyle/>
          <a:p>
            <a:pPr marL="0" indent="0">
              <a:buNone/>
            </a:pPr>
            <a:r>
              <a:rPr lang="en-US" sz="2800" dirty="0"/>
              <a:t>The mission of Children’s Village is to work in partnership with families to help society’s most vulnerable children so that they become educationally proficient, economically productive, and socially responsible members of their communities. </a:t>
            </a:r>
          </a:p>
          <a:p>
            <a:pPr marL="0" indent="0">
              <a:buNone/>
            </a:pPr>
            <a:endParaRPr lang="en-US" sz="2800" dirty="0"/>
          </a:p>
        </p:txBody>
      </p:sp>
      <p:pic>
        <p:nvPicPr>
          <p:cNvPr id="4100" name="Picture 4" descr="https://childrensvillage.org/wp-content/uploads/2017/02/aftercare-te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2725" y="1143000"/>
            <a:ext cx="3714750" cy="2390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7123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We Are</a:t>
            </a:r>
          </a:p>
        </p:txBody>
      </p:sp>
      <p:sp>
        <p:nvSpPr>
          <p:cNvPr id="3" name="Content Placeholder 2"/>
          <p:cNvSpPr>
            <a:spLocks noGrp="1"/>
          </p:cNvSpPr>
          <p:nvPr>
            <p:ph idx="1"/>
          </p:nvPr>
        </p:nvSpPr>
        <p:spPr>
          <a:xfrm>
            <a:off x="457200" y="1417638"/>
            <a:ext cx="8229600" cy="4525963"/>
          </a:xfrm>
        </p:spPr>
        <p:txBody>
          <a:bodyPr/>
          <a:lstStyle/>
          <a:p>
            <a:r>
              <a:rPr lang="en-US" sz="2400" dirty="0"/>
              <a:t>Founded as the NY Juvenile Asylum in 1851, Children</a:t>
            </a:r>
            <a:r>
              <a:rPr lang="ja-JP" altLang="en-US" sz="2400" dirty="0"/>
              <a:t>’</a:t>
            </a:r>
            <a:r>
              <a:rPr lang="en-US" altLang="ja-JP" sz="2400" dirty="0"/>
              <a:t>s Village has been providing services to youth and families for over 160 years. </a:t>
            </a:r>
            <a:endParaRPr lang="ja-JP" altLang="en-US" sz="2400" dirty="0"/>
          </a:p>
          <a:p>
            <a:r>
              <a:rPr lang="en-US" sz="2400" dirty="0"/>
              <a:t>Residential campus in Dobbs Ferry includes 300 residential beds for child welfare, juvenile justice, and immigration services.</a:t>
            </a:r>
          </a:p>
          <a:p>
            <a:r>
              <a:rPr lang="en-US" sz="2400" dirty="0"/>
              <a:t>Shifted from 90% residential in 2004 to only 40% residential today, with commitment to </a:t>
            </a:r>
            <a:r>
              <a:rPr lang="en-US" sz="2400" dirty="0" smtClean="0"/>
              <a:t>a broad </a:t>
            </a:r>
            <a:r>
              <a:rPr lang="en-US" sz="2400" dirty="0"/>
              <a:t>range of home and community-based programs (9,500+ served annually).</a:t>
            </a:r>
          </a:p>
          <a:p>
            <a:r>
              <a:rPr lang="en-US" sz="2400" dirty="0"/>
              <a:t>Our strategic plan includes a commitment to implementing evidence-based practice wherever possible.</a:t>
            </a:r>
          </a:p>
          <a:p>
            <a:pPr marL="0" indent="0">
              <a:buNone/>
            </a:pPr>
            <a:endParaRPr lang="en-US" dirty="0"/>
          </a:p>
        </p:txBody>
      </p:sp>
    </p:spTree>
    <p:extLst>
      <p:ext uri="{BB962C8B-B14F-4D97-AF65-F5344CB8AC3E}">
        <p14:creationId xmlns:p14="http://schemas.microsoft.com/office/powerpoint/2010/main" val="1816428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 on CV and FFPSA</a:t>
            </a:r>
            <a:endParaRPr lang="en-US" dirty="0"/>
          </a:p>
        </p:txBody>
      </p:sp>
      <p:sp>
        <p:nvSpPr>
          <p:cNvPr id="3" name="Content Placeholder 2"/>
          <p:cNvSpPr>
            <a:spLocks noGrp="1"/>
          </p:cNvSpPr>
          <p:nvPr>
            <p:ph idx="1"/>
          </p:nvPr>
        </p:nvSpPr>
        <p:spPr>
          <a:xfrm>
            <a:off x="457200" y="1219200"/>
            <a:ext cx="8229600" cy="4724401"/>
          </a:xfrm>
        </p:spPr>
        <p:txBody>
          <a:bodyPr/>
          <a:lstStyle/>
          <a:p>
            <a:r>
              <a:rPr lang="en-US" sz="2400" dirty="0" smtClean="0"/>
              <a:t>We supported and advocated for FFPSA. </a:t>
            </a:r>
          </a:p>
          <a:p>
            <a:r>
              <a:rPr lang="en-US" sz="2400" dirty="0" smtClean="0"/>
              <a:t>As a large, diversified agency, we understand that what works for us won’t work for everyone. But our journey is proof that transformation is possible.</a:t>
            </a:r>
            <a:endParaRPr lang="en-US" dirty="0"/>
          </a:p>
          <a:p>
            <a:r>
              <a:rPr lang="en-US" sz="2400" dirty="0" smtClean="0"/>
              <a:t>We believe that addressing social injustice, structural racism and poverty must be part of any conversation on child welfare reform. </a:t>
            </a:r>
          </a:p>
          <a:p>
            <a:r>
              <a:rPr lang="en-US" sz="2400" dirty="0" smtClean="0"/>
              <a:t>Federal policy changes are broad – implementation must be a partnership between state / local government, providers, and communities.</a:t>
            </a:r>
          </a:p>
          <a:p>
            <a:r>
              <a:rPr lang="en-US" sz="2400" u="sng" dirty="0" smtClean="0"/>
              <a:t>The worst implementation plan would be to merely “comply.” </a:t>
            </a:r>
          </a:p>
        </p:txBody>
      </p:sp>
    </p:spTree>
    <p:extLst>
      <p:ext uri="{BB962C8B-B14F-4D97-AF65-F5344CB8AC3E}">
        <p14:creationId xmlns:p14="http://schemas.microsoft.com/office/powerpoint/2010/main" val="1237818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FFPSA</a:t>
            </a:r>
            <a:endParaRPr lang="en-US" dirty="0"/>
          </a:p>
        </p:txBody>
      </p:sp>
      <p:sp>
        <p:nvSpPr>
          <p:cNvPr id="3" name="Content Placeholder 2"/>
          <p:cNvSpPr>
            <a:spLocks noGrp="1"/>
          </p:cNvSpPr>
          <p:nvPr>
            <p:ph idx="1"/>
          </p:nvPr>
        </p:nvSpPr>
        <p:spPr>
          <a:xfrm>
            <a:off x="457200" y="1219201"/>
            <a:ext cx="8229600" cy="4648200"/>
          </a:xfrm>
        </p:spPr>
        <p:txBody>
          <a:bodyPr/>
          <a:lstStyle/>
          <a:p>
            <a:r>
              <a:rPr lang="en-US" sz="2400" dirty="0" smtClean="0"/>
              <a:t>Opens up Title IV-E funding to preventive services for children at risk of foster care</a:t>
            </a:r>
          </a:p>
          <a:p>
            <a:r>
              <a:rPr lang="en-US" sz="2400" dirty="0" smtClean="0"/>
              <a:t>Model licensing standards for kinship homes</a:t>
            </a:r>
          </a:p>
          <a:p>
            <a:r>
              <a:rPr lang="en-US" sz="2400" dirty="0"/>
              <a:t>Limits federal support for group care placements, only covers “Specified Settings” which include:</a:t>
            </a:r>
          </a:p>
          <a:p>
            <a:pPr lvl="1"/>
            <a:r>
              <a:rPr lang="en-US" sz="2000" dirty="0"/>
              <a:t>QRTPs</a:t>
            </a:r>
          </a:p>
          <a:p>
            <a:pPr lvl="1"/>
            <a:r>
              <a:rPr lang="en-US" sz="2000" dirty="0"/>
              <a:t>Pregnant / Parenting </a:t>
            </a:r>
          </a:p>
          <a:p>
            <a:pPr lvl="1"/>
            <a:r>
              <a:rPr lang="en-US" sz="2000" dirty="0"/>
              <a:t>Supervised Independent Living Programs</a:t>
            </a:r>
          </a:p>
          <a:p>
            <a:pPr lvl="1"/>
            <a:r>
              <a:rPr lang="en-US" sz="2000" dirty="0"/>
              <a:t>Settings for trafficking </a:t>
            </a:r>
            <a:r>
              <a:rPr lang="en-US" sz="2000" dirty="0" smtClean="0"/>
              <a:t>victims</a:t>
            </a:r>
            <a:endParaRPr lang="en-US" sz="2400" dirty="0" smtClean="0"/>
          </a:p>
          <a:p>
            <a:r>
              <a:rPr lang="en-US" sz="2400" dirty="0" smtClean="0"/>
              <a:t>Placements in QRTPs also require independent assessment and family court approval in order to justify</a:t>
            </a:r>
          </a:p>
          <a:p>
            <a:pPr marL="0" indent="0">
              <a:buNone/>
            </a:pPr>
            <a:endParaRPr lang="en-US" sz="2400" dirty="0" smtClean="0"/>
          </a:p>
        </p:txBody>
      </p:sp>
    </p:spTree>
    <p:extLst>
      <p:ext uri="{BB962C8B-B14F-4D97-AF65-F5344CB8AC3E}">
        <p14:creationId xmlns:p14="http://schemas.microsoft.com/office/powerpoint/2010/main" val="2936545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Implications for Residential Providers</a:t>
            </a:r>
            <a:endParaRPr lang="en-US" sz="4000" dirty="0"/>
          </a:p>
        </p:txBody>
      </p:sp>
      <p:sp>
        <p:nvSpPr>
          <p:cNvPr id="3" name="Content Placeholder 2"/>
          <p:cNvSpPr>
            <a:spLocks noGrp="1"/>
          </p:cNvSpPr>
          <p:nvPr>
            <p:ph idx="1"/>
          </p:nvPr>
        </p:nvSpPr>
        <p:spPr/>
        <p:txBody>
          <a:bodyPr/>
          <a:lstStyle/>
          <a:p>
            <a:r>
              <a:rPr lang="en-US" dirty="0" smtClean="0"/>
              <a:t>Providers who do not fall under other “Specified Settings” will need to be QRTPs in order for placements to be reimbursable under Title IV-E, </a:t>
            </a:r>
            <a:r>
              <a:rPr lang="en-US" i="1" dirty="0" smtClean="0"/>
              <a:t>and</a:t>
            </a:r>
            <a:endParaRPr lang="en-US" dirty="0" smtClean="0"/>
          </a:p>
          <a:p>
            <a:r>
              <a:rPr lang="en-US" dirty="0" smtClean="0"/>
              <a:t>Providers and jurisdictions will need a process for determining appropriateness of placement in order draw down IV-E dollars. </a:t>
            </a:r>
            <a:endParaRPr lang="en-US" dirty="0"/>
          </a:p>
        </p:txBody>
      </p:sp>
    </p:spTree>
    <p:extLst>
      <p:ext uri="{BB962C8B-B14F-4D97-AF65-F5344CB8AC3E}">
        <p14:creationId xmlns:p14="http://schemas.microsoft.com/office/powerpoint/2010/main" val="3090902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Qualified Residential Treatment Programs (QRTPs)</a:t>
            </a:r>
            <a:endParaRPr lang="en-US" sz="3200" dirty="0"/>
          </a:p>
        </p:txBody>
      </p:sp>
      <p:sp>
        <p:nvSpPr>
          <p:cNvPr id="3" name="Content Placeholder 2"/>
          <p:cNvSpPr>
            <a:spLocks noGrp="1"/>
          </p:cNvSpPr>
          <p:nvPr>
            <p:ph idx="1"/>
          </p:nvPr>
        </p:nvSpPr>
        <p:spPr>
          <a:xfrm>
            <a:off x="457200" y="1447801"/>
            <a:ext cx="8229600" cy="4572000"/>
          </a:xfrm>
        </p:spPr>
        <p:txBody>
          <a:bodyPr/>
          <a:lstStyle/>
          <a:p>
            <a:r>
              <a:rPr lang="en-US" dirty="0" smtClean="0"/>
              <a:t>On-site nursing / 24 hour coverage</a:t>
            </a:r>
          </a:p>
          <a:p>
            <a:r>
              <a:rPr lang="en-US" dirty="0" smtClean="0"/>
              <a:t>Licensed and accredited</a:t>
            </a:r>
          </a:p>
          <a:p>
            <a:r>
              <a:rPr lang="en-US" dirty="0" smtClean="0"/>
              <a:t>Trauma-informed treatment model</a:t>
            </a:r>
          </a:p>
          <a:p>
            <a:r>
              <a:rPr lang="en-US" dirty="0" smtClean="0"/>
              <a:t>Facilitate and document family involvement</a:t>
            </a:r>
          </a:p>
          <a:p>
            <a:r>
              <a:rPr lang="en-US" dirty="0" smtClean="0"/>
              <a:t>Maintain sibling connections</a:t>
            </a:r>
          </a:p>
          <a:p>
            <a:r>
              <a:rPr lang="en-US" dirty="0" smtClean="0"/>
              <a:t>Provide at least 6 months of post-discharge support</a:t>
            </a:r>
            <a:endParaRPr lang="en-US" dirty="0"/>
          </a:p>
        </p:txBody>
      </p:sp>
    </p:spTree>
    <p:extLst>
      <p:ext uri="{BB962C8B-B14F-4D97-AF65-F5344CB8AC3E}">
        <p14:creationId xmlns:p14="http://schemas.microsoft.com/office/powerpoint/2010/main" val="2946724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CV’s Alignment with QRTP Requirements</a:t>
            </a:r>
            <a:endParaRPr lang="en-US" sz="3200" dirty="0"/>
          </a:p>
        </p:txBody>
      </p:sp>
      <p:sp>
        <p:nvSpPr>
          <p:cNvPr id="3" name="Content Placeholder 2"/>
          <p:cNvSpPr>
            <a:spLocks noGrp="1"/>
          </p:cNvSpPr>
          <p:nvPr>
            <p:ph sz="half" idx="2"/>
          </p:nvPr>
        </p:nvSpPr>
        <p:spPr>
          <a:xfrm>
            <a:off x="457200" y="990600"/>
            <a:ext cx="3733800" cy="5135563"/>
          </a:xfrm>
        </p:spPr>
        <p:txBody>
          <a:bodyPr/>
          <a:lstStyle/>
          <a:p>
            <a:pPr>
              <a:buFont typeface="Wingdings" panose="05000000000000000000" pitchFamily="2" charset="2"/>
              <a:buChar char="ü"/>
            </a:pPr>
            <a:r>
              <a:rPr lang="en-GB" altLang="en-US" sz="2000" dirty="0" smtClean="0">
                <a:solidFill>
                  <a:srgbClr val="404040"/>
                </a:solidFill>
                <a:latin typeface="Myriad Pro" pitchFamily="32" charset="0"/>
              </a:rPr>
              <a:t>On-site Nursing &amp; Clinical Services</a:t>
            </a:r>
          </a:p>
          <a:p>
            <a:pPr marL="0" indent="0">
              <a:buNone/>
            </a:pPr>
            <a:endParaRPr lang="en-GB" altLang="en-US" sz="2000" dirty="0" smtClean="0">
              <a:solidFill>
                <a:srgbClr val="404040"/>
              </a:solidFill>
              <a:latin typeface="Myriad Pro" pitchFamily="32" charset="0"/>
            </a:endParaRPr>
          </a:p>
          <a:p>
            <a:pPr>
              <a:buFont typeface="Wingdings" panose="05000000000000000000" pitchFamily="2" charset="2"/>
              <a:buChar char="ü"/>
            </a:pPr>
            <a:r>
              <a:rPr lang="en-GB" altLang="en-US" sz="2000" dirty="0" smtClean="0">
                <a:solidFill>
                  <a:srgbClr val="404040"/>
                </a:solidFill>
                <a:latin typeface="Myriad Pro" pitchFamily="32" charset="0"/>
              </a:rPr>
              <a:t>Licensed &amp; Accredited</a:t>
            </a:r>
          </a:p>
          <a:p>
            <a:pPr marL="0" indent="0">
              <a:buNone/>
            </a:pPr>
            <a:endParaRPr lang="en-GB" altLang="en-US" sz="2000" dirty="0" smtClean="0">
              <a:solidFill>
                <a:srgbClr val="404040"/>
              </a:solidFill>
              <a:latin typeface="Myriad Pro" pitchFamily="32" charset="0"/>
            </a:endParaRPr>
          </a:p>
          <a:p>
            <a:pPr>
              <a:buFont typeface="Wingdings" panose="05000000000000000000" pitchFamily="2" charset="2"/>
              <a:buChar char="ü"/>
            </a:pPr>
            <a:r>
              <a:rPr lang="en-GB" altLang="en-US" sz="2000" dirty="0" smtClean="0">
                <a:solidFill>
                  <a:srgbClr val="404040"/>
                </a:solidFill>
                <a:latin typeface="Myriad Pro" pitchFamily="32" charset="0"/>
              </a:rPr>
              <a:t>Trauma-Informed Treatment Model</a:t>
            </a:r>
          </a:p>
          <a:p>
            <a:pPr marL="0" indent="0">
              <a:buNone/>
            </a:pPr>
            <a:endParaRPr lang="en-GB" altLang="en-US" sz="2000" dirty="0" smtClean="0">
              <a:solidFill>
                <a:srgbClr val="404040"/>
              </a:solidFill>
              <a:latin typeface="Myriad Pro" pitchFamily="32" charset="0"/>
            </a:endParaRPr>
          </a:p>
          <a:p>
            <a:pPr>
              <a:buFont typeface="Wingdings" panose="05000000000000000000" pitchFamily="2" charset="2"/>
              <a:buChar char="ü"/>
            </a:pPr>
            <a:r>
              <a:rPr lang="en-GB" altLang="en-US" sz="2000" dirty="0" smtClean="0">
                <a:solidFill>
                  <a:srgbClr val="404040"/>
                </a:solidFill>
                <a:latin typeface="Myriad Pro" pitchFamily="32" charset="0"/>
              </a:rPr>
              <a:t>Family Involvement &amp; Sibling Connections</a:t>
            </a:r>
          </a:p>
          <a:p>
            <a:pPr marL="0" indent="0">
              <a:buNone/>
            </a:pPr>
            <a:endParaRPr lang="en-GB" altLang="en-US" sz="2000" dirty="0" smtClean="0">
              <a:solidFill>
                <a:srgbClr val="404040"/>
              </a:solidFill>
              <a:latin typeface="Myriad Pro" pitchFamily="32" charset="0"/>
            </a:endParaRPr>
          </a:p>
          <a:p>
            <a:pPr>
              <a:buFont typeface="Wingdings" panose="05000000000000000000" pitchFamily="2" charset="2"/>
              <a:buChar char="ü"/>
            </a:pPr>
            <a:r>
              <a:rPr lang="en-GB" altLang="en-US" sz="2000" dirty="0" smtClean="0">
                <a:solidFill>
                  <a:srgbClr val="404040"/>
                </a:solidFill>
                <a:latin typeface="Myriad Pro" pitchFamily="32" charset="0"/>
              </a:rPr>
              <a:t>6 Months Post-Discharge Support</a:t>
            </a:r>
          </a:p>
          <a:p>
            <a:pPr>
              <a:buFont typeface="Times New Roman" pitchFamily="18" charset="0"/>
              <a:buChar char="•"/>
            </a:pPr>
            <a:endParaRPr lang="en-GB" altLang="en-US" sz="2400" dirty="0" smtClean="0">
              <a:solidFill>
                <a:srgbClr val="404040"/>
              </a:solidFill>
              <a:latin typeface="Myriad Pro" pitchFamily="32" charset="0"/>
            </a:endParaRPr>
          </a:p>
        </p:txBody>
      </p:sp>
      <p:sp>
        <p:nvSpPr>
          <p:cNvPr id="7" name="Rectangle 6"/>
          <p:cNvSpPr/>
          <p:nvPr/>
        </p:nvSpPr>
        <p:spPr bwMode="auto">
          <a:xfrm>
            <a:off x="5334000" y="990600"/>
            <a:ext cx="3352800" cy="6096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Gill Sans MT" pitchFamily="34" charset="0"/>
                <a:cs typeface="Arial" pitchFamily="34" charset="0"/>
              </a:rPr>
              <a:t>24 Hour,</a:t>
            </a:r>
            <a:r>
              <a:rPr kumimoji="0" lang="en-US" sz="1800" b="0" i="0" u="none" strike="noStrike" cap="none" normalizeH="0" dirty="0" smtClean="0">
                <a:ln>
                  <a:noFill/>
                </a:ln>
                <a:solidFill>
                  <a:schemeClr val="tx1"/>
                </a:solidFill>
                <a:effectLst/>
                <a:latin typeface="Gill Sans MT" pitchFamily="34" charset="0"/>
                <a:cs typeface="Arial" pitchFamily="34" charset="0"/>
              </a:rPr>
              <a:t> Full Service Keith Haring Clinic </a:t>
            </a:r>
            <a:endParaRPr kumimoji="0" lang="en-US" sz="1800" b="0" i="0" u="none" strike="noStrike" cap="none" normalizeH="0" baseline="0" dirty="0" smtClean="0">
              <a:ln>
                <a:noFill/>
              </a:ln>
              <a:solidFill>
                <a:schemeClr val="tx1"/>
              </a:solidFill>
              <a:effectLst/>
              <a:latin typeface="Gill Sans MT" pitchFamily="34" charset="0"/>
              <a:cs typeface="Arial" pitchFamily="34" charset="0"/>
            </a:endParaRPr>
          </a:p>
        </p:txBody>
      </p:sp>
      <p:sp>
        <p:nvSpPr>
          <p:cNvPr id="8" name="Rectangle 7"/>
          <p:cNvSpPr/>
          <p:nvPr/>
        </p:nvSpPr>
        <p:spPr bwMode="auto">
          <a:xfrm>
            <a:off x="5334000" y="1981200"/>
            <a:ext cx="3352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Gill Sans MT" pitchFamily="34" charset="0"/>
                <a:cs typeface="Arial" pitchFamily="34" charset="0"/>
              </a:rPr>
              <a:t>Accredited</a:t>
            </a:r>
            <a:r>
              <a:rPr kumimoji="0" lang="en-US" sz="1800" b="0" i="0" u="none" strike="noStrike" cap="none" normalizeH="0" dirty="0" smtClean="0">
                <a:ln>
                  <a:noFill/>
                </a:ln>
                <a:solidFill>
                  <a:schemeClr val="tx1"/>
                </a:solidFill>
                <a:effectLst/>
                <a:latin typeface="Gill Sans MT" pitchFamily="34" charset="0"/>
                <a:cs typeface="Arial" pitchFamily="34" charset="0"/>
              </a:rPr>
              <a:t> by COA</a:t>
            </a:r>
            <a:endParaRPr kumimoji="0" lang="en-US" sz="1800" b="0" i="0" u="none" strike="noStrike" cap="none" normalizeH="0" baseline="0" dirty="0" smtClean="0">
              <a:ln>
                <a:noFill/>
              </a:ln>
              <a:solidFill>
                <a:schemeClr val="tx1"/>
              </a:solidFill>
              <a:effectLst/>
              <a:latin typeface="Gill Sans MT" pitchFamily="34" charset="0"/>
              <a:cs typeface="Arial" pitchFamily="34" charset="0"/>
            </a:endParaRPr>
          </a:p>
        </p:txBody>
      </p:sp>
      <p:sp>
        <p:nvSpPr>
          <p:cNvPr id="9" name="Rectangle 8"/>
          <p:cNvSpPr/>
          <p:nvPr/>
        </p:nvSpPr>
        <p:spPr bwMode="auto">
          <a:xfrm>
            <a:off x="5334000" y="2895600"/>
            <a:ext cx="3352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Gill Sans MT" pitchFamily="34" charset="0"/>
                <a:cs typeface="Arial" pitchFamily="34" charset="0"/>
              </a:rPr>
              <a:t>Integrated Treatmen</a:t>
            </a:r>
            <a:r>
              <a:rPr lang="en-US" dirty="0" smtClean="0">
                <a:latin typeface="Gill Sans MT" pitchFamily="34" charset="0"/>
                <a:cs typeface="Arial" pitchFamily="34" charset="0"/>
              </a:rPr>
              <a:t>t Model</a:t>
            </a:r>
            <a:endParaRPr kumimoji="0" lang="en-US" sz="1800" b="0" i="0" u="none" strike="noStrike" cap="none" normalizeH="0" baseline="0" dirty="0" smtClean="0">
              <a:ln>
                <a:noFill/>
              </a:ln>
              <a:solidFill>
                <a:schemeClr val="tx1"/>
              </a:solidFill>
              <a:effectLst/>
              <a:latin typeface="Gill Sans MT" pitchFamily="34" charset="0"/>
              <a:cs typeface="Arial" pitchFamily="34" charset="0"/>
            </a:endParaRPr>
          </a:p>
        </p:txBody>
      </p:sp>
      <p:sp>
        <p:nvSpPr>
          <p:cNvPr id="10" name="Rectangle 9"/>
          <p:cNvSpPr/>
          <p:nvPr/>
        </p:nvSpPr>
        <p:spPr bwMode="auto">
          <a:xfrm>
            <a:off x="5334000" y="3657600"/>
            <a:ext cx="3352800" cy="838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Gill Sans MT" pitchFamily="34" charset="0"/>
                <a:cs typeface="Arial" pitchFamily="34" charset="0"/>
              </a:rPr>
              <a:t>Family Finding</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Gill Sans MT" pitchFamily="34" charset="0"/>
                <a:cs typeface="Arial" pitchFamily="34" charset="0"/>
              </a:rPr>
              <a:t>Parent Council </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Gill Sans MT" pitchFamily="34" charset="0"/>
                <a:cs typeface="Arial" pitchFamily="34" charset="0"/>
              </a:rPr>
              <a:t> Parent Advocates</a:t>
            </a:r>
          </a:p>
        </p:txBody>
      </p:sp>
      <p:sp>
        <p:nvSpPr>
          <p:cNvPr id="11" name="Rectangle 10"/>
          <p:cNvSpPr/>
          <p:nvPr/>
        </p:nvSpPr>
        <p:spPr bwMode="auto">
          <a:xfrm>
            <a:off x="5334000" y="4876800"/>
            <a:ext cx="3352800" cy="838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Gill Sans MT" pitchFamily="34" charset="0"/>
                <a:cs typeface="Arial" pitchFamily="34" charset="0"/>
              </a:rPr>
              <a:t>MST-FIT </a:t>
            </a:r>
          </a:p>
          <a:p>
            <a:pPr marL="0" marR="0" indent="0" algn="ctr" defTabSz="914400" rtl="0" eaLnBrk="1" fontAlgn="base" latinLnBrk="0" hangingPunct="1">
              <a:lnSpc>
                <a:spcPct val="100000"/>
              </a:lnSpc>
              <a:spcBef>
                <a:spcPct val="0"/>
              </a:spcBef>
              <a:spcAft>
                <a:spcPct val="0"/>
              </a:spcAft>
              <a:buClrTx/>
              <a:buSzTx/>
              <a:buFontTx/>
              <a:buNone/>
              <a:tabLst/>
            </a:pPr>
            <a:r>
              <a:rPr lang="en-US" sz="1600" dirty="0" smtClean="0">
                <a:latin typeface="Gill Sans MT" pitchFamily="34" charset="0"/>
                <a:cs typeface="Arial" pitchFamily="34" charset="0"/>
              </a:rPr>
              <a:t>WAY Mentoring &amp; Aftercare</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Gill Sans MT" pitchFamily="34" charset="0"/>
                <a:cs typeface="Arial" pitchFamily="34" charset="0"/>
              </a:rPr>
              <a:t>Credible</a:t>
            </a:r>
            <a:r>
              <a:rPr kumimoji="0" lang="en-US" sz="1600" b="0" i="0" u="none" strike="noStrike" cap="none" normalizeH="0" dirty="0" smtClean="0">
                <a:ln>
                  <a:noFill/>
                </a:ln>
                <a:solidFill>
                  <a:schemeClr val="tx1"/>
                </a:solidFill>
                <a:effectLst/>
                <a:latin typeface="Gill Sans MT" pitchFamily="34" charset="0"/>
                <a:cs typeface="Arial" pitchFamily="34" charset="0"/>
              </a:rPr>
              <a:t> Messengers </a:t>
            </a:r>
            <a:endParaRPr kumimoji="0" lang="en-US" sz="1600" b="0" i="0" u="none" strike="noStrike" cap="none" normalizeH="0" baseline="0" dirty="0" smtClean="0">
              <a:ln>
                <a:noFill/>
              </a:ln>
              <a:solidFill>
                <a:schemeClr val="tx1"/>
              </a:solidFill>
              <a:effectLst/>
              <a:latin typeface="Gill Sans MT" pitchFamily="34" charset="0"/>
              <a:cs typeface="Arial" pitchFamily="34" charset="0"/>
            </a:endParaRPr>
          </a:p>
        </p:txBody>
      </p:sp>
      <p:sp>
        <p:nvSpPr>
          <p:cNvPr id="12" name="Right Arrow 11"/>
          <p:cNvSpPr/>
          <p:nvPr/>
        </p:nvSpPr>
        <p:spPr bwMode="auto">
          <a:xfrm>
            <a:off x="4419600" y="1181100"/>
            <a:ext cx="533400" cy="22860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Gill Sans MT" pitchFamily="34" charset="0"/>
              <a:cs typeface="Arial" pitchFamily="34" charset="0"/>
            </a:endParaRPr>
          </a:p>
        </p:txBody>
      </p:sp>
      <p:sp>
        <p:nvSpPr>
          <p:cNvPr id="13" name="Right Arrow 12"/>
          <p:cNvSpPr/>
          <p:nvPr/>
        </p:nvSpPr>
        <p:spPr bwMode="auto">
          <a:xfrm>
            <a:off x="4419600" y="2057400"/>
            <a:ext cx="533400" cy="22860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Gill Sans MT" pitchFamily="34" charset="0"/>
              <a:cs typeface="Arial" pitchFamily="34" charset="0"/>
            </a:endParaRPr>
          </a:p>
        </p:txBody>
      </p:sp>
      <p:sp>
        <p:nvSpPr>
          <p:cNvPr id="14" name="Right Arrow 13"/>
          <p:cNvSpPr/>
          <p:nvPr/>
        </p:nvSpPr>
        <p:spPr bwMode="auto">
          <a:xfrm>
            <a:off x="4419600" y="2971800"/>
            <a:ext cx="533400" cy="22860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Gill Sans MT" pitchFamily="34" charset="0"/>
              <a:cs typeface="Arial" pitchFamily="34" charset="0"/>
            </a:endParaRPr>
          </a:p>
        </p:txBody>
      </p:sp>
      <p:sp>
        <p:nvSpPr>
          <p:cNvPr id="15" name="Right Arrow 14"/>
          <p:cNvSpPr/>
          <p:nvPr/>
        </p:nvSpPr>
        <p:spPr bwMode="auto">
          <a:xfrm>
            <a:off x="4419600" y="3962400"/>
            <a:ext cx="533400" cy="22860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Gill Sans MT" pitchFamily="34" charset="0"/>
              <a:cs typeface="Arial" pitchFamily="34" charset="0"/>
            </a:endParaRPr>
          </a:p>
        </p:txBody>
      </p:sp>
      <p:sp>
        <p:nvSpPr>
          <p:cNvPr id="16" name="Right Arrow 15"/>
          <p:cNvSpPr/>
          <p:nvPr/>
        </p:nvSpPr>
        <p:spPr bwMode="auto">
          <a:xfrm>
            <a:off x="4419600" y="5181600"/>
            <a:ext cx="533400" cy="22860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Gill Sans MT" pitchFamily="34" charset="0"/>
              <a:cs typeface="Arial" pitchFamily="34" charset="0"/>
            </a:endParaRPr>
          </a:p>
        </p:txBody>
      </p:sp>
    </p:spTree>
    <p:extLst>
      <p:ext uri="{BB962C8B-B14F-4D97-AF65-F5344CB8AC3E}">
        <p14:creationId xmlns:p14="http://schemas.microsoft.com/office/powerpoint/2010/main" val="1980120216"/>
      </p:ext>
    </p:extLst>
  </p:cSld>
  <p:clrMapOvr>
    <a:masterClrMapping/>
  </p:clrMapOvr>
</p:sld>
</file>

<file path=ppt/theme/theme1.xml><?xml version="1.0" encoding="utf-8"?>
<a:theme xmlns:a="http://schemas.openxmlformats.org/drawingml/2006/main" name="CV slides">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Gill Sans MT"/>
        <a:ea typeface=""/>
        <a:cs typeface="Arial"/>
      </a:majorFont>
      <a:minorFont>
        <a:latin typeface="Gill Sans MT"/>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ill Sans MT" pitchFamily="34" charset="0"/>
            <a:cs typeface="Arial" pitchFamily="34" charset="0"/>
          </a:defRPr>
        </a:defPPr>
      </a:lstStyle>
    </a:spDef>
    <a:lnDef>
      <a:spPr bwMode="auto">
        <a:solidFill>
          <a:schemeClr val="accent1"/>
        </a:solidFill>
        <a:ln w="50800" cap="flat" cmpd="sng" algn="ctr">
          <a:solidFill>
            <a:schemeClr val="tx1"/>
          </a:solidFill>
          <a:prstDash val="solid"/>
          <a:round/>
          <a:headEnd type="none" w="med" len="med"/>
          <a:tailEnd type="arrow"/>
        </a:ln>
        <a:effectLst/>
      </a:spPr>
      <a:body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CV slides</Template>
  <TotalTime>2236</TotalTime>
  <Words>989</Words>
  <Application>Microsoft Office PowerPoint</Application>
  <PresentationFormat>On-screen Show (4:3)</PresentationFormat>
  <Paragraphs>98</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Gill Sans MT</vt:lpstr>
      <vt:lpstr>Myriad Pro</vt:lpstr>
      <vt:lpstr>Times New Roman</vt:lpstr>
      <vt:lpstr>Wingdings</vt:lpstr>
      <vt:lpstr>CV slides</vt:lpstr>
      <vt:lpstr>Transforming Residential Care in Preparation for Families First </vt:lpstr>
      <vt:lpstr>Session Objectives</vt:lpstr>
      <vt:lpstr>Mission</vt:lpstr>
      <vt:lpstr>Who We Are</vt:lpstr>
      <vt:lpstr>Context on CV and FFPSA</vt:lpstr>
      <vt:lpstr>Overview of FFPSA</vt:lpstr>
      <vt:lpstr>Implications for Residential Providers</vt:lpstr>
      <vt:lpstr>Qualified Residential Treatment Programs (QRTPs)</vt:lpstr>
      <vt:lpstr>CV’s Alignment with QRTP Requirements</vt:lpstr>
      <vt:lpstr>“Old School” Residential</vt:lpstr>
      <vt:lpstr>Changing Our Stripes</vt:lpstr>
      <vt:lpstr>Solidifying Our New Identity</vt:lpstr>
      <vt:lpstr>Integrated Treatment Model</vt:lpstr>
      <vt:lpstr>Integrated Treatment Model (2)</vt:lpstr>
      <vt:lpstr>Adherence in the ITM</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Collins, David</dc:creator>
  <cp:lastModifiedBy>MINNIS, ALETHA R.</cp:lastModifiedBy>
  <cp:revision>58</cp:revision>
  <dcterms:created xsi:type="dcterms:W3CDTF">2017-10-27T21:57:28Z</dcterms:created>
  <dcterms:modified xsi:type="dcterms:W3CDTF">2019-11-15T16:44:25Z</dcterms:modified>
</cp:coreProperties>
</file>