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0"/>
  </p:notesMasterIdLst>
  <p:sldIdLst>
    <p:sldId id="325" r:id="rId6"/>
    <p:sldId id="384" r:id="rId7"/>
    <p:sldId id="385" r:id="rId8"/>
    <p:sldId id="396" r:id="rId9"/>
    <p:sldId id="386" r:id="rId10"/>
    <p:sldId id="389" r:id="rId11"/>
    <p:sldId id="391" r:id="rId12"/>
    <p:sldId id="390" r:id="rId13"/>
    <p:sldId id="313" r:id="rId14"/>
    <p:sldId id="400" r:id="rId15"/>
    <p:sldId id="398" r:id="rId16"/>
    <p:sldId id="364" r:id="rId17"/>
    <p:sldId id="399" r:id="rId18"/>
    <p:sldId id="39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DC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74673" autoAdjust="0"/>
  </p:normalViewPr>
  <p:slideViewPr>
    <p:cSldViewPr>
      <p:cViewPr varScale="1">
        <p:scale>
          <a:sx n="87" d="100"/>
          <a:sy n="87" d="100"/>
        </p:scale>
        <p:origin x="11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2D6BA-BB14-419B-938C-B19EA67646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5C37B-E40B-45F5-9048-F716B8BF4923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Parenting Skills</a:t>
          </a:r>
          <a:endParaRPr lang="en-US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F49B66F-FC38-4EA4-A961-34580561F703}" type="parTrans" cxnId="{7E386A5D-6C5C-458D-B9F0-1EA122E925F8}">
      <dgm:prSet/>
      <dgm:spPr/>
      <dgm:t>
        <a:bodyPr/>
        <a:lstStyle/>
        <a:p>
          <a:endParaRPr lang="en-US"/>
        </a:p>
      </dgm:t>
    </dgm:pt>
    <dgm:pt modelId="{BC7C65A3-00F0-4413-8FF8-C8DA3621C61F}" type="sibTrans" cxnId="{7E386A5D-6C5C-458D-B9F0-1EA122E925F8}">
      <dgm:prSet/>
      <dgm:spPr/>
      <dgm:t>
        <a:bodyPr/>
        <a:lstStyle/>
        <a:p>
          <a:endParaRPr lang="en-US"/>
        </a:p>
      </dgm:t>
    </dgm:pt>
    <dgm:pt modelId="{26A83D15-1CDB-4494-820A-57490B1D87A5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Nurse-Family Partnership (WS)</a:t>
          </a:r>
          <a:endParaRPr lang="en-US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18F9F64-D338-438E-B2AE-EFFBC7B7B900}" type="parTrans" cxnId="{68FED4A6-9DDC-48F5-80FB-FACC06A2931D}">
      <dgm:prSet/>
      <dgm:spPr/>
      <dgm:t>
        <a:bodyPr/>
        <a:lstStyle/>
        <a:p>
          <a:endParaRPr lang="en-US"/>
        </a:p>
      </dgm:t>
    </dgm:pt>
    <dgm:pt modelId="{C54BCFF2-DCEA-4927-891B-C8EB119DAE8F}" type="sibTrans" cxnId="{68FED4A6-9DDC-48F5-80FB-FACC06A2931D}">
      <dgm:prSet/>
      <dgm:spPr/>
      <dgm:t>
        <a:bodyPr/>
        <a:lstStyle/>
        <a:p>
          <a:endParaRPr lang="en-US"/>
        </a:p>
      </dgm:t>
    </dgm:pt>
    <dgm:pt modelId="{7F5C7C2D-13CD-42D8-94CF-C39668902AE1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Substance Use Disorder</a:t>
          </a:r>
          <a:endParaRPr lang="en-US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AD7DFD-30E2-4494-8EB4-F1127726698A}" type="parTrans" cxnId="{8E1704A1-A06A-4EDD-A6D5-BF5863847E54}">
      <dgm:prSet/>
      <dgm:spPr/>
      <dgm:t>
        <a:bodyPr/>
        <a:lstStyle/>
        <a:p>
          <a:endParaRPr lang="en-US"/>
        </a:p>
      </dgm:t>
    </dgm:pt>
    <dgm:pt modelId="{53FCEAAC-9A43-46FA-B0C4-B5D04F3A4D13}" type="sibTrans" cxnId="{8E1704A1-A06A-4EDD-A6D5-BF5863847E54}">
      <dgm:prSet/>
      <dgm:spPr/>
      <dgm:t>
        <a:bodyPr/>
        <a:lstStyle/>
        <a:p>
          <a:endParaRPr lang="en-US"/>
        </a:p>
      </dgm:t>
    </dgm:pt>
    <dgm:pt modelId="{2FF069E6-1A65-4CF0-A35E-5BB94DC0B93B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Motivational Interviewing (Pending - NYR)</a:t>
          </a:r>
          <a:endParaRPr lang="en-US" i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2096987-EEBD-41C8-9B04-6EABA6F1BC15}" type="parTrans" cxnId="{47142AA8-23D2-478C-AEF1-4DBD54E0E602}">
      <dgm:prSet/>
      <dgm:spPr/>
      <dgm:t>
        <a:bodyPr/>
        <a:lstStyle/>
        <a:p>
          <a:endParaRPr lang="en-US"/>
        </a:p>
      </dgm:t>
    </dgm:pt>
    <dgm:pt modelId="{AA49221A-463E-4161-94DC-B7FD932C87F0}" type="sibTrans" cxnId="{47142AA8-23D2-478C-AEF1-4DBD54E0E602}">
      <dgm:prSet/>
      <dgm:spPr/>
      <dgm:t>
        <a:bodyPr/>
        <a:lstStyle/>
        <a:p>
          <a:endParaRPr lang="en-US"/>
        </a:p>
      </dgm:t>
    </dgm:pt>
    <dgm:pt modelId="{2D5817D4-FEA9-4070-A4B1-02442EDC81F5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Multisystemic Therapy (WS)</a:t>
          </a:r>
          <a:endParaRPr lang="en-US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FC6C58B-4A79-4DF1-ABD9-EA262289CD3E}" type="parTrans" cxnId="{EA1745C2-F1F6-4275-826E-B3C5D6BCA318}">
      <dgm:prSet/>
      <dgm:spPr/>
      <dgm:t>
        <a:bodyPr/>
        <a:lstStyle/>
        <a:p>
          <a:endParaRPr lang="en-US"/>
        </a:p>
      </dgm:t>
    </dgm:pt>
    <dgm:pt modelId="{D647AF05-C91F-4DE9-A75C-E0A1F91CDCC3}" type="sibTrans" cxnId="{EA1745C2-F1F6-4275-826E-B3C5D6BCA318}">
      <dgm:prSet/>
      <dgm:spPr/>
      <dgm:t>
        <a:bodyPr/>
        <a:lstStyle/>
        <a:p>
          <a:endParaRPr lang="en-US"/>
        </a:p>
      </dgm:t>
    </dgm:pt>
    <dgm:pt modelId="{82ED60A5-5C50-4D6C-865E-036FA8DF8D22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Mental Health</a:t>
          </a:r>
          <a:endParaRPr lang="en-US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0E2D96-FF4E-46F4-BC62-09F2AAAE5186}" type="parTrans" cxnId="{9EDAB567-FBBB-43B2-B513-21FD3C18BB83}">
      <dgm:prSet/>
      <dgm:spPr/>
      <dgm:t>
        <a:bodyPr/>
        <a:lstStyle/>
        <a:p>
          <a:endParaRPr lang="en-US"/>
        </a:p>
      </dgm:t>
    </dgm:pt>
    <dgm:pt modelId="{12FB53AF-D0A9-41DC-8C6D-B56C7657FC8B}" type="sibTrans" cxnId="{9EDAB567-FBBB-43B2-B513-21FD3C18BB83}">
      <dgm:prSet/>
      <dgm:spPr/>
      <dgm:t>
        <a:bodyPr/>
        <a:lstStyle/>
        <a:p>
          <a:endParaRPr lang="en-US"/>
        </a:p>
      </dgm:t>
    </dgm:pt>
    <dgm:pt modelId="{764D47A6-68DF-4647-B2D7-C1F8BE014496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Parent-Child Interaction Therapy (WS)</a:t>
          </a:r>
          <a:endParaRPr lang="en-US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EDDB712-16D0-4246-82D7-69206B4AF9FC}" type="parTrans" cxnId="{54B04AA8-5C70-4D9E-A2A2-5CA6411FBE56}">
      <dgm:prSet/>
      <dgm:spPr/>
      <dgm:t>
        <a:bodyPr/>
        <a:lstStyle/>
        <a:p>
          <a:endParaRPr lang="en-US"/>
        </a:p>
      </dgm:t>
    </dgm:pt>
    <dgm:pt modelId="{92142776-BADF-4212-955A-91CF940F0FDF}" type="sibTrans" cxnId="{54B04AA8-5C70-4D9E-A2A2-5CA6411FBE56}">
      <dgm:prSet/>
      <dgm:spPr/>
      <dgm:t>
        <a:bodyPr/>
        <a:lstStyle/>
        <a:p>
          <a:endParaRPr lang="en-US"/>
        </a:p>
      </dgm:t>
    </dgm:pt>
    <dgm:pt modelId="{690CD40E-F146-4CB8-802A-9FBCB67B1E4C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Families Facing the Future (S)</a:t>
          </a:r>
          <a:endParaRPr lang="en-US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EB9A6EF-C1C1-4C93-A032-40081D9AAA0B}" type="parTrans" cxnId="{F5D81657-2EC2-4C01-9FB4-C5C6F5F96F52}">
      <dgm:prSet/>
      <dgm:spPr/>
      <dgm:t>
        <a:bodyPr/>
        <a:lstStyle/>
        <a:p>
          <a:endParaRPr lang="en-US"/>
        </a:p>
      </dgm:t>
    </dgm:pt>
    <dgm:pt modelId="{025A42A9-7078-4D90-BD1A-A872D63BA744}" type="sibTrans" cxnId="{F5D81657-2EC2-4C01-9FB4-C5C6F5F96F52}">
      <dgm:prSet/>
      <dgm:spPr/>
      <dgm:t>
        <a:bodyPr/>
        <a:lstStyle/>
        <a:p>
          <a:endParaRPr lang="en-US"/>
        </a:p>
      </dgm:t>
    </dgm:pt>
    <dgm:pt modelId="{526CBFB2-8739-42F7-93BA-1B83AF5B8417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Methadone Maintenance Therapy (P) </a:t>
          </a:r>
          <a:endParaRPr lang="en-US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211B292-2CF5-4F5F-AC3C-5F11807B2A78}" type="parTrans" cxnId="{1910A6FB-85FB-460F-A242-BC607A9E88F6}">
      <dgm:prSet/>
      <dgm:spPr/>
      <dgm:t>
        <a:bodyPr/>
        <a:lstStyle/>
        <a:p>
          <a:endParaRPr lang="en-US"/>
        </a:p>
      </dgm:t>
    </dgm:pt>
    <dgm:pt modelId="{5554F96A-2701-460A-A094-A54B67990992}" type="sibTrans" cxnId="{1910A6FB-85FB-460F-A242-BC607A9E88F6}">
      <dgm:prSet/>
      <dgm:spPr/>
      <dgm:t>
        <a:bodyPr/>
        <a:lstStyle/>
        <a:p>
          <a:endParaRPr lang="en-US"/>
        </a:p>
      </dgm:t>
    </dgm:pt>
    <dgm:pt modelId="{5694B233-FC71-45D9-8BD0-4FBD2ACD3E37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Multisystemic Therapy (WS)</a:t>
          </a:r>
          <a:endParaRPr lang="en-US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4EEEEB5-86C5-47B5-B338-9C2C49FFDDDB}" type="parTrans" cxnId="{1E133059-B561-4E9A-9BFF-2E370E5057DD}">
      <dgm:prSet/>
      <dgm:spPr/>
      <dgm:t>
        <a:bodyPr/>
        <a:lstStyle/>
        <a:p>
          <a:endParaRPr lang="en-US"/>
        </a:p>
      </dgm:t>
    </dgm:pt>
    <dgm:pt modelId="{7A178268-2B1F-4B51-9988-0F0555B85342}" type="sibTrans" cxnId="{1E133059-B561-4E9A-9BFF-2E370E5057DD}">
      <dgm:prSet/>
      <dgm:spPr/>
      <dgm:t>
        <a:bodyPr/>
        <a:lstStyle/>
        <a:p>
          <a:endParaRPr lang="en-US"/>
        </a:p>
      </dgm:t>
    </dgm:pt>
    <dgm:pt modelId="{F6F76974-C7E2-47A2-9AE7-BD004DE286C2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Functional Family Therapy  (WS)</a:t>
          </a:r>
        </a:p>
        <a:p>
          <a:pPr marL="17145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B524682E-83EC-4AF0-9909-934F277590A3}" type="parTrans" cxnId="{59073C9A-74F9-49FE-94DC-55012DAF7C0B}">
      <dgm:prSet/>
      <dgm:spPr/>
      <dgm:t>
        <a:bodyPr/>
        <a:lstStyle/>
        <a:p>
          <a:endParaRPr lang="en-US"/>
        </a:p>
      </dgm:t>
    </dgm:pt>
    <dgm:pt modelId="{D7A10498-849D-4A11-AE8A-A8D607139881}" type="sibTrans" cxnId="{59073C9A-74F9-49FE-94DC-55012DAF7C0B}">
      <dgm:prSet/>
      <dgm:spPr/>
      <dgm:t>
        <a:bodyPr/>
        <a:lstStyle/>
        <a:p>
          <a:endParaRPr lang="en-US"/>
        </a:p>
      </dgm:t>
    </dgm:pt>
    <dgm:pt modelId="{66C77065-8860-4BA2-A490-A4D376902BB6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Health Families America (WS)</a:t>
          </a:r>
          <a:endParaRPr lang="en-US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E02BD5B-5DAE-4ADA-B56D-9A958DEA2333}" type="parTrans" cxnId="{599DDE27-E10E-4A98-B064-EAE2FE926094}">
      <dgm:prSet/>
      <dgm:spPr/>
      <dgm:t>
        <a:bodyPr/>
        <a:lstStyle/>
        <a:p>
          <a:endParaRPr lang="en-US"/>
        </a:p>
      </dgm:t>
    </dgm:pt>
    <dgm:pt modelId="{0FFE0009-156F-4C8C-9484-A683344B9B5F}" type="sibTrans" cxnId="{599DDE27-E10E-4A98-B064-EAE2FE926094}">
      <dgm:prSet/>
      <dgm:spPr/>
      <dgm:t>
        <a:bodyPr/>
        <a:lstStyle/>
        <a:p>
          <a:endParaRPr lang="en-US"/>
        </a:p>
      </dgm:t>
    </dgm:pt>
    <dgm:pt modelId="{7BD06526-19A0-4478-A82D-0C094FF31A06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Parents as Teachers (WS)</a:t>
          </a:r>
          <a:endParaRPr lang="en-US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0E67214-925A-463D-A12E-CB062258B00E}" type="parTrans" cxnId="{25B042A1-0A3D-4576-B682-8A222EBAB483}">
      <dgm:prSet/>
      <dgm:spPr/>
      <dgm:t>
        <a:bodyPr/>
        <a:lstStyle/>
        <a:p>
          <a:endParaRPr lang="en-US"/>
        </a:p>
      </dgm:t>
    </dgm:pt>
    <dgm:pt modelId="{EB8BE9B3-176C-4A15-9A4E-AC6BBF87E1EB}" type="sibTrans" cxnId="{25B042A1-0A3D-4576-B682-8A222EBAB483}">
      <dgm:prSet/>
      <dgm:spPr/>
      <dgm:t>
        <a:bodyPr/>
        <a:lstStyle/>
        <a:p>
          <a:endParaRPr lang="en-US"/>
        </a:p>
      </dgm:t>
    </dgm:pt>
    <dgm:pt modelId="{E1DF2411-88DC-4C89-A0D2-2D9F724D9EB7}">
      <dgm:prSet/>
      <dgm:spPr/>
      <dgm:t>
        <a:bodyPr/>
        <a:lstStyle/>
        <a:p>
          <a:endParaRPr lang="en-US" dirty="0"/>
        </a:p>
      </dgm:t>
    </dgm:pt>
    <dgm:pt modelId="{D985398D-9848-41EA-A92F-FA45E5F15F1C}" type="parTrans" cxnId="{904BE9B6-0449-45C2-AA2D-5AC3DFEA398F}">
      <dgm:prSet/>
      <dgm:spPr/>
      <dgm:t>
        <a:bodyPr/>
        <a:lstStyle/>
        <a:p>
          <a:endParaRPr lang="en-US"/>
        </a:p>
      </dgm:t>
    </dgm:pt>
    <dgm:pt modelId="{40B1FE14-E80C-430B-A4FE-34919F8F8684}" type="sibTrans" cxnId="{904BE9B6-0449-45C2-AA2D-5AC3DFEA398F}">
      <dgm:prSet/>
      <dgm:spPr/>
      <dgm:t>
        <a:bodyPr/>
        <a:lstStyle/>
        <a:p>
          <a:endParaRPr lang="en-US"/>
        </a:p>
      </dgm:t>
    </dgm:pt>
    <dgm:pt modelId="{74D5C4CA-6350-4E43-8257-98D7FEC84820}">
      <dgm:prSet phldrT="[Text]"/>
      <dgm:spPr>
        <a:solidFill>
          <a:srgbClr val="F8CDCA">
            <a:alpha val="89804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Trauma Focused-Cognitive Behavioral Therapy (P)</a:t>
          </a:r>
          <a:endParaRPr lang="en-US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5E8BBEB-9CB7-4696-9C04-78FE9D01861A}" type="parTrans" cxnId="{492F7EBA-B556-451C-9798-2BDC507CF5BA}">
      <dgm:prSet/>
      <dgm:spPr/>
      <dgm:t>
        <a:bodyPr/>
        <a:lstStyle/>
        <a:p>
          <a:endParaRPr lang="en-US"/>
        </a:p>
      </dgm:t>
    </dgm:pt>
    <dgm:pt modelId="{54C19D2D-AD6A-490D-AF93-61546DAB3E04}" type="sibTrans" cxnId="{492F7EBA-B556-451C-9798-2BDC507CF5BA}">
      <dgm:prSet/>
      <dgm:spPr/>
      <dgm:t>
        <a:bodyPr/>
        <a:lstStyle/>
        <a:p>
          <a:endParaRPr lang="en-US"/>
        </a:p>
      </dgm:t>
    </dgm:pt>
    <dgm:pt modelId="{E4AF454B-DBB7-4DAF-8887-F55E02B73BEB}" type="pres">
      <dgm:prSet presAssocID="{4B82D6BA-BB14-419B-938C-B19EA6764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35AAA-0979-469C-8F8D-F5D21A91B57F}" type="pres">
      <dgm:prSet presAssocID="{8425C37B-E40B-45F5-9048-F716B8BF4923}" presName="composite" presStyleCnt="0"/>
      <dgm:spPr/>
    </dgm:pt>
    <dgm:pt modelId="{D9A25C67-1ECC-415F-9EE3-F4F784809144}" type="pres">
      <dgm:prSet presAssocID="{8425C37B-E40B-45F5-9048-F716B8BF4923}" presName="parTx" presStyleLbl="alignNode1" presStyleIdx="0" presStyleCnt="3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11FC-CA04-40A4-95A1-F0FCA6CEA041}" type="pres">
      <dgm:prSet presAssocID="{8425C37B-E40B-45F5-9048-F716B8BF4923}" presName="desTx" presStyleLbl="alignAccFollowNode1" presStyleIdx="0" presStyleCnt="3" custLinFactNeighborX="-4022" custLinFactNeighborY="1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CC0BE-B9C7-451F-8CCE-0ABE42AF1921}" type="pres">
      <dgm:prSet presAssocID="{BC7C65A3-00F0-4413-8FF8-C8DA3621C61F}" presName="space" presStyleCnt="0"/>
      <dgm:spPr/>
    </dgm:pt>
    <dgm:pt modelId="{CEC689B9-41C1-4D30-BC5D-8CEAED35A48E}" type="pres">
      <dgm:prSet presAssocID="{7F5C7C2D-13CD-42D8-94CF-C39668902AE1}" presName="composite" presStyleCnt="0"/>
      <dgm:spPr/>
    </dgm:pt>
    <dgm:pt modelId="{DDD44167-72FC-4942-9DA6-FE848BE961AA}" type="pres">
      <dgm:prSet presAssocID="{7F5C7C2D-13CD-42D8-94CF-C39668902A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661F5-6203-4F5F-9A4D-9B65BB01F7BD}" type="pres">
      <dgm:prSet presAssocID="{7F5C7C2D-13CD-42D8-94CF-C39668902AE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3CFC0-397E-4E4D-96C9-1E5FE976836E}" type="pres">
      <dgm:prSet presAssocID="{53FCEAAC-9A43-46FA-B0C4-B5D04F3A4D13}" presName="space" presStyleCnt="0"/>
      <dgm:spPr/>
    </dgm:pt>
    <dgm:pt modelId="{858B2A13-5995-4CA0-A663-EBBF338F38B9}" type="pres">
      <dgm:prSet presAssocID="{82ED60A5-5C50-4D6C-865E-036FA8DF8D22}" presName="composite" presStyleCnt="0"/>
      <dgm:spPr/>
    </dgm:pt>
    <dgm:pt modelId="{65234341-10D6-4EB0-9ED9-004195A20AEC}" type="pres">
      <dgm:prSet presAssocID="{82ED60A5-5C50-4D6C-865E-036FA8DF8D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1BB5-3447-4B4D-A9CC-5B9EC8238B5A}" type="pres">
      <dgm:prSet presAssocID="{82ED60A5-5C50-4D6C-865E-036FA8DF8D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86A5D-6C5C-458D-B9F0-1EA122E925F8}" srcId="{4B82D6BA-BB14-419B-938C-B19EA676463B}" destId="{8425C37B-E40B-45F5-9048-F716B8BF4923}" srcOrd="0" destOrd="0" parTransId="{BF49B66F-FC38-4EA4-A961-34580561F703}" sibTransId="{BC7C65A3-00F0-4413-8FF8-C8DA3621C61F}"/>
    <dgm:cxn modelId="{CC023CC4-A54E-4464-ABAE-681A5990F421}" type="presOf" srcId="{2D5817D4-FEA9-4070-A4B1-02442EDC81F5}" destId="{831661F5-6203-4F5F-9A4D-9B65BB01F7BD}" srcOrd="0" destOrd="1" presId="urn:microsoft.com/office/officeart/2005/8/layout/hList1"/>
    <dgm:cxn modelId="{1E133059-B561-4E9A-9BFF-2E370E5057DD}" srcId="{82ED60A5-5C50-4D6C-865E-036FA8DF8D22}" destId="{5694B233-FC71-45D9-8BD0-4FBD2ACD3E37}" srcOrd="2" destOrd="0" parTransId="{84EEEEB5-86C5-47B5-B338-9C2C49FFDDDB}" sibTransId="{7A178268-2B1F-4B51-9988-0F0555B85342}"/>
    <dgm:cxn modelId="{D5DE5020-908A-4353-BF64-84C700A727F4}" type="presOf" srcId="{7BD06526-19A0-4478-A82D-0C094FF31A06}" destId="{A57011FC-CA04-40A4-95A1-F0FCA6CEA041}" srcOrd="0" destOrd="2" presId="urn:microsoft.com/office/officeart/2005/8/layout/hList1"/>
    <dgm:cxn modelId="{CF890B65-FD74-43EA-99B3-2BE22596F482}" type="presOf" srcId="{F6F76974-C7E2-47A2-9AE7-BD004DE286C2}" destId="{7F8B1BB5-3447-4B4D-A9CC-5B9EC8238B5A}" srcOrd="0" destOrd="3" presId="urn:microsoft.com/office/officeart/2005/8/layout/hList1"/>
    <dgm:cxn modelId="{C69C5A44-FF49-4746-BAC4-F6BA52E6C4D8}" type="presOf" srcId="{2FF069E6-1A65-4CF0-A35E-5BB94DC0B93B}" destId="{831661F5-6203-4F5F-9A4D-9B65BB01F7BD}" srcOrd="0" destOrd="0" presId="urn:microsoft.com/office/officeart/2005/8/layout/hList1"/>
    <dgm:cxn modelId="{D9581A41-1B32-43D4-B7DA-9C978092578A}" type="presOf" srcId="{66C77065-8860-4BA2-A490-A4D376902BB6}" destId="{A57011FC-CA04-40A4-95A1-F0FCA6CEA041}" srcOrd="0" destOrd="1" presId="urn:microsoft.com/office/officeart/2005/8/layout/hList1"/>
    <dgm:cxn modelId="{25B042A1-0A3D-4576-B682-8A222EBAB483}" srcId="{8425C37B-E40B-45F5-9048-F716B8BF4923}" destId="{7BD06526-19A0-4478-A82D-0C094FF31A06}" srcOrd="2" destOrd="0" parTransId="{70E67214-925A-463D-A12E-CB062258B00E}" sibTransId="{EB8BE9B3-176C-4A15-9A4E-AC6BBF87E1EB}"/>
    <dgm:cxn modelId="{54B04AA8-5C70-4D9E-A2A2-5CA6411FBE56}" srcId="{82ED60A5-5C50-4D6C-865E-036FA8DF8D22}" destId="{764D47A6-68DF-4647-B2D7-C1F8BE014496}" srcOrd="0" destOrd="0" parTransId="{2EDDB712-16D0-4246-82D7-69206B4AF9FC}" sibTransId="{92142776-BADF-4212-955A-91CF940F0FDF}"/>
    <dgm:cxn modelId="{883588FE-1FDD-446C-A7B7-93ED557727FD}" type="presOf" srcId="{8425C37B-E40B-45F5-9048-F716B8BF4923}" destId="{D9A25C67-1ECC-415F-9EE3-F4F784809144}" srcOrd="0" destOrd="0" presId="urn:microsoft.com/office/officeart/2005/8/layout/hList1"/>
    <dgm:cxn modelId="{492F7EBA-B556-451C-9798-2BDC507CF5BA}" srcId="{82ED60A5-5C50-4D6C-865E-036FA8DF8D22}" destId="{74D5C4CA-6350-4E43-8257-98D7FEC84820}" srcOrd="1" destOrd="0" parTransId="{B5E8BBEB-9CB7-4696-9C04-78FE9D01861A}" sibTransId="{54C19D2D-AD6A-490D-AF93-61546DAB3E04}"/>
    <dgm:cxn modelId="{8E1704A1-A06A-4EDD-A6D5-BF5863847E54}" srcId="{4B82D6BA-BB14-419B-938C-B19EA676463B}" destId="{7F5C7C2D-13CD-42D8-94CF-C39668902AE1}" srcOrd="1" destOrd="0" parTransId="{02AD7DFD-30E2-4494-8EB4-F1127726698A}" sibTransId="{53FCEAAC-9A43-46FA-B0C4-B5D04F3A4D13}"/>
    <dgm:cxn modelId="{68FED4A6-9DDC-48F5-80FB-FACC06A2931D}" srcId="{8425C37B-E40B-45F5-9048-F716B8BF4923}" destId="{26A83D15-1CDB-4494-820A-57490B1D87A5}" srcOrd="0" destOrd="0" parTransId="{418F9F64-D338-438E-B2AE-EFFBC7B7B900}" sibTransId="{C54BCFF2-DCEA-4927-891B-C8EB119DAE8F}"/>
    <dgm:cxn modelId="{DC602EC0-E257-48EB-976A-186499085697}" type="presOf" srcId="{764D47A6-68DF-4647-B2D7-C1F8BE014496}" destId="{7F8B1BB5-3447-4B4D-A9CC-5B9EC8238B5A}" srcOrd="0" destOrd="0" presId="urn:microsoft.com/office/officeart/2005/8/layout/hList1"/>
    <dgm:cxn modelId="{55922999-6509-4915-9C03-CDD23718F537}" type="presOf" srcId="{26A83D15-1CDB-4494-820A-57490B1D87A5}" destId="{A57011FC-CA04-40A4-95A1-F0FCA6CEA041}" srcOrd="0" destOrd="0" presId="urn:microsoft.com/office/officeart/2005/8/layout/hList1"/>
    <dgm:cxn modelId="{1B90DC37-F9D2-4DE4-B975-6F465F8C82E5}" type="presOf" srcId="{74D5C4CA-6350-4E43-8257-98D7FEC84820}" destId="{7F8B1BB5-3447-4B4D-A9CC-5B9EC8238B5A}" srcOrd="0" destOrd="1" presId="urn:microsoft.com/office/officeart/2005/8/layout/hList1"/>
    <dgm:cxn modelId="{C74CB650-115C-4194-996D-EA77A071EE65}" type="presOf" srcId="{4B82D6BA-BB14-419B-938C-B19EA676463B}" destId="{E4AF454B-DBB7-4DAF-8887-F55E02B73BEB}" srcOrd="0" destOrd="0" presId="urn:microsoft.com/office/officeart/2005/8/layout/hList1"/>
    <dgm:cxn modelId="{14BCC7A9-A645-4A96-AEB1-BE492E115624}" type="presOf" srcId="{82ED60A5-5C50-4D6C-865E-036FA8DF8D22}" destId="{65234341-10D6-4EB0-9ED9-004195A20AEC}" srcOrd="0" destOrd="0" presId="urn:microsoft.com/office/officeart/2005/8/layout/hList1"/>
    <dgm:cxn modelId="{19B52B62-93B1-4996-B5DD-4E7688ABFE4D}" type="presOf" srcId="{7F5C7C2D-13CD-42D8-94CF-C39668902AE1}" destId="{DDD44167-72FC-4942-9DA6-FE848BE961AA}" srcOrd="0" destOrd="0" presId="urn:microsoft.com/office/officeart/2005/8/layout/hList1"/>
    <dgm:cxn modelId="{F5D81657-2EC2-4C01-9FB4-C5C6F5F96F52}" srcId="{7F5C7C2D-13CD-42D8-94CF-C39668902AE1}" destId="{690CD40E-F146-4CB8-802A-9FBCB67B1E4C}" srcOrd="2" destOrd="0" parTransId="{EEB9A6EF-C1C1-4C93-A032-40081D9AAA0B}" sibTransId="{025A42A9-7078-4D90-BD1A-A872D63BA744}"/>
    <dgm:cxn modelId="{DE7AB278-92DF-495F-8198-63F97237363B}" type="presOf" srcId="{E1DF2411-88DC-4C89-A0D2-2D9F724D9EB7}" destId="{7F8B1BB5-3447-4B4D-A9CC-5B9EC8238B5A}" srcOrd="0" destOrd="4" presId="urn:microsoft.com/office/officeart/2005/8/layout/hList1"/>
    <dgm:cxn modelId="{904BE9B6-0449-45C2-AA2D-5AC3DFEA398F}" srcId="{82ED60A5-5C50-4D6C-865E-036FA8DF8D22}" destId="{E1DF2411-88DC-4C89-A0D2-2D9F724D9EB7}" srcOrd="4" destOrd="0" parTransId="{D985398D-9848-41EA-A92F-FA45E5F15F1C}" sibTransId="{40B1FE14-E80C-430B-A4FE-34919F8F8684}"/>
    <dgm:cxn modelId="{47142AA8-23D2-478C-AEF1-4DBD54E0E602}" srcId="{7F5C7C2D-13CD-42D8-94CF-C39668902AE1}" destId="{2FF069E6-1A65-4CF0-A35E-5BB94DC0B93B}" srcOrd="0" destOrd="0" parTransId="{A2096987-EEBD-41C8-9B04-6EABA6F1BC15}" sibTransId="{AA49221A-463E-4161-94DC-B7FD932C87F0}"/>
    <dgm:cxn modelId="{599DDE27-E10E-4A98-B064-EAE2FE926094}" srcId="{8425C37B-E40B-45F5-9048-F716B8BF4923}" destId="{66C77065-8860-4BA2-A490-A4D376902BB6}" srcOrd="1" destOrd="0" parTransId="{DE02BD5B-5DAE-4ADA-B56D-9A958DEA2333}" sibTransId="{0FFE0009-156F-4C8C-9484-A683344B9B5F}"/>
    <dgm:cxn modelId="{0450CB10-DC93-452D-AB96-1803BF4F8399}" type="presOf" srcId="{690CD40E-F146-4CB8-802A-9FBCB67B1E4C}" destId="{831661F5-6203-4F5F-9A4D-9B65BB01F7BD}" srcOrd="0" destOrd="2" presId="urn:microsoft.com/office/officeart/2005/8/layout/hList1"/>
    <dgm:cxn modelId="{BAEF8E21-3193-4478-8DB6-E86BBD2E36E3}" type="presOf" srcId="{526CBFB2-8739-42F7-93BA-1B83AF5B8417}" destId="{831661F5-6203-4F5F-9A4D-9B65BB01F7BD}" srcOrd="0" destOrd="3" presId="urn:microsoft.com/office/officeart/2005/8/layout/hList1"/>
    <dgm:cxn modelId="{0FD7FBE3-C20D-4E21-A0EF-DE94F5EA2112}" type="presOf" srcId="{5694B233-FC71-45D9-8BD0-4FBD2ACD3E37}" destId="{7F8B1BB5-3447-4B4D-A9CC-5B9EC8238B5A}" srcOrd="0" destOrd="2" presId="urn:microsoft.com/office/officeart/2005/8/layout/hList1"/>
    <dgm:cxn modelId="{9EDAB567-FBBB-43B2-B513-21FD3C18BB83}" srcId="{4B82D6BA-BB14-419B-938C-B19EA676463B}" destId="{82ED60A5-5C50-4D6C-865E-036FA8DF8D22}" srcOrd="2" destOrd="0" parTransId="{DD0E2D96-FF4E-46F4-BC62-09F2AAAE5186}" sibTransId="{12FB53AF-D0A9-41DC-8C6D-B56C7657FC8B}"/>
    <dgm:cxn modelId="{59073C9A-74F9-49FE-94DC-55012DAF7C0B}" srcId="{82ED60A5-5C50-4D6C-865E-036FA8DF8D22}" destId="{F6F76974-C7E2-47A2-9AE7-BD004DE286C2}" srcOrd="3" destOrd="0" parTransId="{B524682E-83EC-4AF0-9909-934F277590A3}" sibTransId="{D7A10498-849D-4A11-AE8A-A8D607139881}"/>
    <dgm:cxn modelId="{EA1745C2-F1F6-4275-826E-B3C5D6BCA318}" srcId="{7F5C7C2D-13CD-42D8-94CF-C39668902AE1}" destId="{2D5817D4-FEA9-4070-A4B1-02442EDC81F5}" srcOrd="1" destOrd="0" parTransId="{9FC6C58B-4A79-4DF1-ABD9-EA262289CD3E}" sibTransId="{D647AF05-C91F-4DE9-A75C-E0A1F91CDCC3}"/>
    <dgm:cxn modelId="{1910A6FB-85FB-460F-A242-BC607A9E88F6}" srcId="{7F5C7C2D-13CD-42D8-94CF-C39668902AE1}" destId="{526CBFB2-8739-42F7-93BA-1B83AF5B8417}" srcOrd="3" destOrd="0" parTransId="{5211B292-2CF5-4F5F-AC3C-5F11807B2A78}" sibTransId="{5554F96A-2701-460A-A094-A54B67990992}"/>
    <dgm:cxn modelId="{2575FB19-BA93-464E-B2B2-52114FB14BBB}" type="presParOf" srcId="{E4AF454B-DBB7-4DAF-8887-F55E02B73BEB}" destId="{66535AAA-0979-469C-8F8D-F5D21A91B57F}" srcOrd="0" destOrd="0" presId="urn:microsoft.com/office/officeart/2005/8/layout/hList1"/>
    <dgm:cxn modelId="{EC86F6CB-1D1D-4338-8BAB-D9CE55A8F7CC}" type="presParOf" srcId="{66535AAA-0979-469C-8F8D-F5D21A91B57F}" destId="{D9A25C67-1ECC-415F-9EE3-F4F784809144}" srcOrd="0" destOrd="0" presId="urn:microsoft.com/office/officeart/2005/8/layout/hList1"/>
    <dgm:cxn modelId="{91BFBE33-BF32-4F5D-A3FC-75351E410675}" type="presParOf" srcId="{66535AAA-0979-469C-8F8D-F5D21A91B57F}" destId="{A57011FC-CA04-40A4-95A1-F0FCA6CEA041}" srcOrd="1" destOrd="0" presId="urn:microsoft.com/office/officeart/2005/8/layout/hList1"/>
    <dgm:cxn modelId="{335DFA74-FB2A-41A0-B648-C199FFA4B4E6}" type="presParOf" srcId="{E4AF454B-DBB7-4DAF-8887-F55E02B73BEB}" destId="{068CC0BE-B9C7-451F-8CCE-0ABE42AF1921}" srcOrd="1" destOrd="0" presId="urn:microsoft.com/office/officeart/2005/8/layout/hList1"/>
    <dgm:cxn modelId="{9E1EB641-57BF-40B0-960C-4CEC1EF6506B}" type="presParOf" srcId="{E4AF454B-DBB7-4DAF-8887-F55E02B73BEB}" destId="{CEC689B9-41C1-4D30-BC5D-8CEAED35A48E}" srcOrd="2" destOrd="0" presId="urn:microsoft.com/office/officeart/2005/8/layout/hList1"/>
    <dgm:cxn modelId="{E430FFBB-1BBC-4DC1-9162-344F7C811AC8}" type="presParOf" srcId="{CEC689B9-41C1-4D30-BC5D-8CEAED35A48E}" destId="{DDD44167-72FC-4942-9DA6-FE848BE961AA}" srcOrd="0" destOrd="0" presId="urn:microsoft.com/office/officeart/2005/8/layout/hList1"/>
    <dgm:cxn modelId="{A614BCE3-3C51-48C9-B784-1AAFB98D9C44}" type="presParOf" srcId="{CEC689B9-41C1-4D30-BC5D-8CEAED35A48E}" destId="{831661F5-6203-4F5F-9A4D-9B65BB01F7BD}" srcOrd="1" destOrd="0" presId="urn:microsoft.com/office/officeart/2005/8/layout/hList1"/>
    <dgm:cxn modelId="{C86EC5A6-16C5-41B2-86E9-7BC2AC45FB1A}" type="presParOf" srcId="{E4AF454B-DBB7-4DAF-8887-F55E02B73BEB}" destId="{9833CFC0-397E-4E4D-96C9-1E5FE976836E}" srcOrd="3" destOrd="0" presId="urn:microsoft.com/office/officeart/2005/8/layout/hList1"/>
    <dgm:cxn modelId="{A0CF7A25-05C7-4E28-97A1-2B1347653E8D}" type="presParOf" srcId="{E4AF454B-DBB7-4DAF-8887-F55E02B73BEB}" destId="{858B2A13-5995-4CA0-A663-EBBF338F38B9}" srcOrd="4" destOrd="0" presId="urn:microsoft.com/office/officeart/2005/8/layout/hList1"/>
    <dgm:cxn modelId="{9CB20D77-BD5A-49E3-97BA-1342CB83B92C}" type="presParOf" srcId="{858B2A13-5995-4CA0-A663-EBBF338F38B9}" destId="{65234341-10D6-4EB0-9ED9-004195A20AEC}" srcOrd="0" destOrd="0" presId="urn:microsoft.com/office/officeart/2005/8/layout/hList1"/>
    <dgm:cxn modelId="{D9659869-4AB0-4A90-8102-FBF0DF41D019}" type="presParOf" srcId="{858B2A13-5995-4CA0-A663-EBBF338F38B9}" destId="{7F8B1BB5-3447-4B4D-A9CC-5B9EC8238B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FA7E0-B2EA-4E14-A13A-22B0C67ADCE7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585E5345-2C2E-43EF-9A83-01FCD3181308}">
      <dgm:prSet phldrT="[Text]" custT="1"/>
      <dgm:spPr>
        <a:xfrm>
          <a:off x="2731456" y="336881"/>
          <a:ext cx="3849346" cy="3804776"/>
        </a:xfrm>
        <a:prstGeom prst="pie">
          <a:avLst>
            <a:gd name="adj1" fmla="val 16200000"/>
            <a:gd name="adj2" fmla="val 20520000"/>
          </a:avLst>
        </a:prstGeom>
        <a:solidFill>
          <a:srgbClr val="003366">
            <a:lumMod val="40000"/>
            <a:lumOff val="60000"/>
          </a:srgbClr>
        </a:solidFill>
        <a:ln w="25400" cap="flat" cmpd="sng" algn="ctr">
          <a:solidFill>
            <a:srgbClr val="EAEAE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rgbClr val="EAEAEA"/>
              </a:solidFill>
              <a:latin typeface="Verdana"/>
              <a:ea typeface="+mn-ea"/>
              <a:cs typeface="+mn-cs"/>
            </a:rPr>
            <a:t>Family First</a:t>
          </a:r>
        </a:p>
      </dgm:t>
    </dgm:pt>
    <dgm:pt modelId="{1AA40EEC-006A-4F46-926D-D08291E4B61E}" type="parTrans" cxnId="{267706F8-9712-4055-966E-E4F91E12B4FA}">
      <dgm:prSet/>
      <dgm:spPr/>
      <dgm:t>
        <a:bodyPr/>
        <a:lstStyle/>
        <a:p>
          <a:endParaRPr lang="en-US"/>
        </a:p>
      </dgm:t>
    </dgm:pt>
    <dgm:pt modelId="{7EC48C58-A648-4E02-9451-8E6CCA04BA00}" type="sibTrans" cxnId="{267706F8-9712-4055-966E-E4F91E12B4FA}">
      <dgm:prSet/>
      <dgm:spPr/>
      <dgm:t>
        <a:bodyPr/>
        <a:lstStyle/>
        <a:p>
          <a:endParaRPr lang="en-US"/>
        </a:p>
      </dgm:t>
    </dgm:pt>
    <dgm:pt modelId="{60E5E34A-B17E-41BA-9A31-BC62C2F4428D}">
      <dgm:prSet phldrT="[Text]"/>
      <dgm:spPr>
        <a:xfrm>
          <a:off x="2284602" y="414528"/>
          <a:ext cx="4352544" cy="4352544"/>
        </a:xfrm>
        <a:prstGeom prst="pie">
          <a:avLst>
            <a:gd name="adj1" fmla="val 20520000"/>
            <a:gd name="adj2" fmla="val 3240000"/>
          </a:avLst>
        </a:prstGeom>
        <a:solidFill>
          <a:srgbClr val="00336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AEAE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EAEAEA"/>
            </a:solidFill>
            <a:latin typeface="Verdana"/>
            <a:ea typeface="+mn-ea"/>
            <a:cs typeface="+mn-cs"/>
          </a:endParaRPr>
        </a:p>
      </dgm:t>
    </dgm:pt>
    <dgm:pt modelId="{AB39B29D-A758-4790-8645-B521D39941BE}" type="sibTrans" cxnId="{1754C271-C918-472F-9978-8A5487AE5EDB}">
      <dgm:prSet/>
      <dgm:spPr/>
      <dgm:t>
        <a:bodyPr/>
        <a:lstStyle/>
        <a:p>
          <a:endParaRPr lang="en-US"/>
        </a:p>
      </dgm:t>
    </dgm:pt>
    <dgm:pt modelId="{C5D33616-FFBF-41F3-B4C5-E12627610AD2}" type="parTrans" cxnId="{1754C271-C918-472F-9978-8A5487AE5EDB}">
      <dgm:prSet/>
      <dgm:spPr/>
      <dgm:t>
        <a:bodyPr/>
        <a:lstStyle/>
        <a:p>
          <a:endParaRPr lang="en-US"/>
        </a:p>
      </dgm:t>
    </dgm:pt>
    <dgm:pt modelId="{A33ECABB-DF14-4D07-A0B5-D2FF329F4DEE}">
      <dgm:prSet phldrT="[Text]"/>
      <dgm:spPr>
        <a:xfrm>
          <a:off x="2284602" y="414528"/>
          <a:ext cx="4352544" cy="4352544"/>
        </a:xfrm>
        <a:prstGeom prst="pie">
          <a:avLst>
            <a:gd name="adj1" fmla="val 3240000"/>
            <a:gd name="adj2" fmla="val 7560000"/>
          </a:avLst>
        </a:prstGeom>
        <a:solidFill>
          <a:srgbClr val="00336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dirty="0">
            <a:solidFill>
              <a:srgbClr val="EAEAEA"/>
            </a:solidFill>
            <a:latin typeface="Verdana"/>
            <a:ea typeface="+mn-ea"/>
            <a:cs typeface="+mn-cs"/>
          </a:endParaRPr>
        </a:p>
      </dgm:t>
    </dgm:pt>
    <dgm:pt modelId="{60291888-76CF-4E76-939C-65186B594ED0}" type="sibTrans" cxnId="{E7A64D8C-0275-40BD-9E9E-C85EE2769773}">
      <dgm:prSet/>
      <dgm:spPr/>
      <dgm:t>
        <a:bodyPr/>
        <a:lstStyle/>
        <a:p>
          <a:endParaRPr lang="en-US"/>
        </a:p>
      </dgm:t>
    </dgm:pt>
    <dgm:pt modelId="{911F9C60-68C2-436A-B4DA-F49B686E49AA}" type="parTrans" cxnId="{E7A64D8C-0275-40BD-9E9E-C85EE2769773}">
      <dgm:prSet/>
      <dgm:spPr/>
      <dgm:t>
        <a:bodyPr/>
        <a:lstStyle/>
        <a:p>
          <a:endParaRPr lang="en-US"/>
        </a:p>
      </dgm:t>
    </dgm:pt>
    <dgm:pt modelId="{B3AECB9B-C3E2-4D74-A331-8DF8BC903066}">
      <dgm:prSet phldrT="[Text]"/>
      <dgm:spPr>
        <a:xfrm>
          <a:off x="2284602" y="414528"/>
          <a:ext cx="4352544" cy="4352544"/>
        </a:xfrm>
        <a:prstGeom prst="pie">
          <a:avLst>
            <a:gd name="adj1" fmla="val 7560000"/>
            <a:gd name="adj2" fmla="val 11880000"/>
          </a:avLst>
        </a:prstGeom>
        <a:solidFill>
          <a:srgbClr val="00336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AEAE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EAEAEA"/>
            </a:solidFill>
            <a:latin typeface="Verdana"/>
            <a:ea typeface="+mn-ea"/>
            <a:cs typeface="+mn-cs"/>
          </a:endParaRPr>
        </a:p>
      </dgm:t>
    </dgm:pt>
    <dgm:pt modelId="{755734D3-5FAC-407E-8CDD-7E42E42C096A}" type="sibTrans" cxnId="{50D0BD5D-1340-462C-9E1A-253ECBBD10CA}">
      <dgm:prSet/>
      <dgm:spPr/>
      <dgm:t>
        <a:bodyPr/>
        <a:lstStyle/>
        <a:p>
          <a:endParaRPr lang="en-US"/>
        </a:p>
      </dgm:t>
    </dgm:pt>
    <dgm:pt modelId="{86FCDCE4-47CF-472E-AE17-0238A57940A6}" type="parTrans" cxnId="{50D0BD5D-1340-462C-9E1A-253ECBBD10CA}">
      <dgm:prSet/>
      <dgm:spPr/>
      <dgm:t>
        <a:bodyPr/>
        <a:lstStyle/>
        <a:p>
          <a:endParaRPr lang="en-US"/>
        </a:p>
      </dgm:t>
    </dgm:pt>
    <dgm:pt modelId="{14B79C31-DCCD-41F9-ADDA-793EA1F03BF4}">
      <dgm:prSet phldrT="[Text]"/>
      <dgm:spPr>
        <a:xfrm>
          <a:off x="2284602" y="414528"/>
          <a:ext cx="4352544" cy="4352544"/>
        </a:xfrm>
        <a:prstGeom prst="pie">
          <a:avLst>
            <a:gd name="adj1" fmla="val 11880000"/>
            <a:gd name="adj2" fmla="val 16200000"/>
          </a:avLst>
        </a:prstGeom>
        <a:solidFill>
          <a:srgbClr val="003366"/>
        </a:solidFill>
        <a:ln w="25400" cap="flat" cmpd="sng" algn="ctr">
          <a:solidFill>
            <a:srgbClr val="EAEAE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EAEAEA"/>
            </a:solidFill>
            <a:latin typeface="Verdana"/>
            <a:ea typeface="+mn-ea"/>
            <a:cs typeface="+mn-cs"/>
          </a:endParaRPr>
        </a:p>
      </dgm:t>
    </dgm:pt>
    <dgm:pt modelId="{D4C1E9F5-CE25-4241-B74B-4E78FB34686F}" type="sibTrans" cxnId="{046F4736-8DFA-4A8C-9A56-CD770A0DC152}">
      <dgm:prSet/>
      <dgm:spPr/>
      <dgm:t>
        <a:bodyPr/>
        <a:lstStyle/>
        <a:p>
          <a:endParaRPr lang="en-US"/>
        </a:p>
      </dgm:t>
    </dgm:pt>
    <dgm:pt modelId="{632F567E-FF25-4D54-BA6B-DE7918CBE642}" type="parTrans" cxnId="{046F4736-8DFA-4A8C-9A56-CD770A0DC152}">
      <dgm:prSet/>
      <dgm:spPr/>
      <dgm:t>
        <a:bodyPr/>
        <a:lstStyle/>
        <a:p>
          <a:endParaRPr lang="en-US"/>
        </a:p>
      </dgm:t>
    </dgm:pt>
    <dgm:pt modelId="{E110285C-4F25-4DB2-B3B2-662586631333}" type="pres">
      <dgm:prSet presAssocID="{1BCFA7E0-B2EA-4E14-A13A-22B0C67ADCE7}" presName="compositeShape" presStyleCnt="0">
        <dgm:presLayoutVars>
          <dgm:chMax val="7"/>
          <dgm:dir/>
          <dgm:resizeHandles val="exact"/>
        </dgm:presLayoutVars>
      </dgm:prSet>
      <dgm:spPr/>
    </dgm:pt>
    <dgm:pt modelId="{803C8BB1-FE8C-4A3F-8C10-8B0A6C2685BE}" type="pres">
      <dgm:prSet presAssocID="{1BCFA7E0-B2EA-4E14-A13A-22B0C67ADCE7}" presName="wedge1" presStyleLbl="node1" presStyleIdx="0" presStyleCnt="5" custScaleX="88439" custScaleY="87415" custLinFactNeighborX="986" custLinFactNeighborY="-3255"/>
      <dgm:spPr/>
      <dgm:t>
        <a:bodyPr/>
        <a:lstStyle/>
        <a:p>
          <a:endParaRPr lang="en-US"/>
        </a:p>
      </dgm:t>
    </dgm:pt>
    <dgm:pt modelId="{A55EB4FA-0D54-4FD9-A797-8A1BF2642BBE}" type="pres">
      <dgm:prSet presAssocID="{1BCFA7E0-B2EA-4E14-A13A-22B0C67ADCE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72487-572C-4027-AAB4-85E02E5B78B0}" type="pres">
      <dgm:prSet presAssocID="{1BCFA7E0-B2EA-4E14-A13A-22B0C67ADCE7}" presName="wedge2" presStyleLbl="node1" presStyleIdx="1" presStyleCnt="5"/>
      <dgm:spPr/>
      <dgm:t>
        <a:bodyPr/>
        <a:lstStyle/>
        <a:p>
          <a:endParaRPr lang="en-US"/>
        </a:p>
      </dgm:t>
    </dgm:pt>
    <dgm:pt modelId="{E2E54A2B-9ABD-42E4-8A31-2B52E2131CD7}" type="pres">
      <dgm:prSet presAssocID="{1BCFA7E0-B2EA-4E14-A13A-22B0C67ADCE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5C8F3-8D40-4D8E-AFA5-1013FDB91E66}" type="pres">
      <dgm:prSet presAssocID="{1BCFA7E0-B2EA-4E14-A13A-22B0C67ADCE7}" presName="wedge3" presStyleLbl="node1" presStyleIdx="2" presStyleCnt="5"/>
      <dgm:spPr/>
      <dgm:t>
        <a:bodyPr/>
        <a:lstStyle/>
        <a:p>
          <a:endParaRPr lang="en-US"/>
        </a:p>
      </dgm:t>
    </dgm:pt>
    <dgm:pt modelId="{1A66B664-DA3D-4EA8-AE88-9D0D649A1A2D}" type="pres">
      <dgm:prSet presAssocID="{1BCFA7E0-B2EA-4E14-A13A-22B0C67ADCE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402C-27ED-4153-9C4F-4243180A5603}" type="pres">
      <dgm:prSet presAssocID="{1BCFA7E0-B2EA-4E14-A13A-22B0C67ADCE7}" presName="wedge4" presStyleLbl="node1" presStyleIdx="3" presStyleCnt="5"/>
      <dgm:spPr/>
      <dgm:t>
        <a:bodyPr/>
        <a:lstStyle/>
        <a:p>
          <a:endParaRPr lang="en-US"/>
        </a:p>
      </dgm:t>
    </dgm:pt>
    <dgm:pt modelId="{69427E1B-E2C2-480A-BDC9-C319230CE06D}" type="pres">
      <dgm:prSet presAssocID="{1BCFA7E0-B2EA-4E14-A13A-22B0C67ADCE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657AE-FF7F-449F-8D56-B0C968C4DD90}" type="pres">
      <dgm:prSet presAssocID="{1BCFA7E0-B2EA-4E14-A13A-22B0C67ADCE7}" presName="wedge5" presStyleLbl="node1" presStyleIdx="4" presStyleCnt="5"/>
      <dgm:spPr/>
      <dgm:t>
        <a:bodyPr/>
        <a:lstStyle/>
        <a:p>
          <a:endParaRPr lang="en-US"/>
        </a:p>
      </dgm:t>
    </dgm:pt>
    <dgm:pt modelId="{FE8CF7B8-DBE6-40DD-918A-095DCF827FDD}" type="pres">
      <dgm:prSet presAssocID="{1BCFA7E0-B2EA-4E14-A13A-22B0C67ADCE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4C271-C918-472F-9978-8A5487AE5EDB}" srcId="{1BCFA7E0-B2EA-4E14-A13A-22B0C67ADCE7}" destId="{60E5E34A-B17E-41BA-9A31-BC62C2F4428D}" srcOrd="1" destOrd="0" parTransId="{C5D33616-FFBF-41F3-B4C5-E12627610AD2}" sibTransId="{AB39B29D-A758-4790-8645-B521D39941BE}"/>
    <dgm:cxn modelId="{E7A64D8C-0275-40BD-9E9E-C85EE2769773}" srcId="{1BCFA7E0-B2EA-4E14-A13A-22B0C67ADCE7}" destId="{A33ECABB-DF14-4D07-A0B5-D2FF329F4DEE}" srcOrd="2" destOrd="0" parTransId="{911F9C60-68C2-436A-B4DA-F49B686E49AA}" sibTransId="{60291888-76CF-4E76-939C-65186B594ED0}"/>
    <dgm:cxn modelId="{6A717958-D6C6-4947-8262-976DA5F669BB}" type="presOf" srcId="{14B79C31-DCCD-41F9-ADDA-793EA1F03BF4}" destId="{FE8CF7B8-DBE6-40DD-918A-095DCF827FDD}" srcOrd="1" destOrd="0" presId="urn:microsoft.com/office/officeart/2005/8/layout/chart3"/>
    <dgm:cxn modelId="{7809BBC2-804D-314E-AB48-F5AACC3E1E95}" type="presOf" srcId="{A33ECABB-DF14-4D07-A0B5-D2FF329F4DEE}" destId="{B125C8F3-8D40-4D8E-AFA5-1013FDB91E66}" srcOrd="0" destOrd="0" presId="urn:microsoft.com/office/officeart/2005/8/layout/chart3"/>
    <dgm:cxn modelId="{DF787587-4B25-7E48-8B8D-B1C39E694D72}" type="presOf" srcId="{60E5E34A-B17E-41BA-9A31-BC62C2F4428D}" destId="{05D72487-572C-4027-AAB4-85E02E5B78B0}" srcOrd="0" destOrd="0" presId="urn:microsoft.com/office/officeart/2005/8/layout/chart3"/>
    <dgm:cxn modelId="{267706F8-9712-4055-966E-E4F91E12B4FA}" srcId="{1BCFA7E0-B2EA-4E14-A13A-22B0C67ADCE7}" destId="{585E5345-2C2E-43EF-9A83-01FCD3181308}" srcOrd="0" destOrd="0" parTransId="{1AA40EEC-006A-4F46-926D-D08291E4B61E}" sibTransId="{7EC48C58-A648-4E02-9451-8E6CCA04BA00}"/>
    <dgm:cxn modelId="{046F4736-8DFA-4A8C-9A56-CD770A0DC152}" srcId="{1BCFA7E0-B2EA-4E14-A13A-22B0C67ADCE7}" destId="{14B79C31-DCCD-41F9-ADDA-793EA1F03BF4}" srcOrd="4" destOrd="0" parTransId="{632F567E-FF25-4D54-BA6B-DE7918CBE642}" sibTransId="{D4C1E9F5-CE25-4241-B74B-4E78FB34686F}"/>
    <dgm:cxn modelId="{0A9776FD-D3D3-6046-9722-1D2272BA890C}" type="presOf" srcId="{A33ECABB-DF14-4D07-A0B5-D2FF329F4DEE}" destId="{1A66B664-DA3D-4EA8-AE88-9D0D649A1A2D}" srcOrd="1" destOrd="0" presId="urn:microsoft.com/office/officeart/2005/8/layout/chart3"/>
    <dgm:cxn modelId="{242BDC1C-FAA3-4A4A-BAE8-AE4BF1E2CAF6}" type="presOf" srcId="{B3AECB9B-C3E2-4D74-A331-8DF8BC903066}" destId="{69427E1B-E2C2-480A-BDC9-C319230CE06D}" srcOrd="1" destOrd="0" presId="urn:microsoft.com/office/officeart/2005/8/layout/chart3"/>
    <dgm:cxn modelId="{AC30408D-BEC4-BD47-832D-F5779181AF5A}" type="presOf" srcId="{1BCFA7E0-B2EA-4E14-A13A-22B0C67ADCE7}" destId="{E110285C-4F25-4DB2-B3B2-662586631333}" srcOrd="0" destOrd="0" presId="urn:microsoft.com/office/officeart/2005/8/layout/chart3"/>
    <dgm:cxn modelId="{166D00A2-0142-CF4E-BDF7-D6DF6F0AF9CF}" type="presOf" srcId="{60E5E34A-B17E-41BA-9A31-BC62C2F4428D}" destId="{E2E54A2B-9ABD-42E4-8A31-2B52E2131CD7}" srcOrd="1" destOrd="0" presId="urn:microsoft.com/office/officeart/2005/8/layout/chart3"/>
    <dgm:cxn modelId="{50D0BD5D-1340-462C-9E1A-253ECBBD10CA}" srcId="{1BCFA7E0-B2EA-4E14-A13A-22B0C67ADCE7}" destId="{B3AECB9B-C3E2-4D74-A331-8DF8BC903066}" srcOrd="3" destOrd="0" parTransId="{86FCDCE4-47CF-472E-AE17-0238A57940A6}" sibTransId="{755734D3-5FAC-407E-8CDD-7E42E42C096A}"/>
    <dgm:cxn modelId="{23166077-566F-0441-8834-D6E458E38540}" type="presOf" srcId="{585E5345-2C2E-43EF-9A83-01FCD3181308}" destId="{A55EB4FA-0D54-4FD9-A797-8A1BF2642BBE}" srcOrd="1" destOrd="0" presId="urn:microsoft.com/office/officeart/2005/8/layout/chart3"/>
    <dgm:cxn modelId="{9789D5B0-542C-F54F-BCE3-D5F8948B3859}" type="presOf" srcId="{B3AECB9B-C3E2-4D74-A331-8DF8BC903066}" destId="{5DD9402C-27ED-4153-9C4F-4243180A5603}" srcOrd="0" destOrd="0" presId="urn:microsoft.com/office/officeart/2005/8/layout/chart3"/>
    <dgm:cxn modelId="{6A3E4A10-0CA8-7A41-A442-C6F3A9D408E8}" type="presOf" srcId="{585E5345-2C2E-43EF-9A83-01FCD3181308}" destId="{803C8BB1-FE8C-4A3F-8C10-8B0A6C2685BE}" srcOrd="0" destOrd="0" presId="urn:microsoft.com/office/officeart/2005/8/layout/chart3"/>
    <dgm:cxn modelId="{53AA7558-7F11-4349-A6A6-00A9771D2E8C}" type="presOf" srcId="{14B79C31-DCCD-41F9-ADDA-793EA1F03BF4}" destId="{AC1657AE-FF7F-449F-8D56-B0C968C4DD90}" srcOrd="0" destOrd="0" presId="urn:microsoft.com/office/officeart/2005/8/layout/chart3"/>
    <dgm:cxn modelId="{626B9BB0-3790-8441-AA7C-34844A60E6B6}" type="presParOf" srcId="{E110285C-4F25-4DB2-B3B2-662586631333}" destId="{803C8BB1-FE8C-4A3F-8C10-8B0A6C2685BE}" srcOrd="0" destOrd="0" presId="urn:microsoft.com/office/officeart/2005/8/layout/chart3"/>
    <dgm:cxn modelId="{1B25CF71-E59D-C440-8610-910A56CD6D25}" type="presParOf" srcId="{E110285C-4F25-4DB2-B3B2-662586631333}" destId="{A55EB4FA-0D54-4FD9-A797-8A1BF2642BBE}" srcOrd="1" destOrd="0" presId="urn:microsoft.com/office/officeart/2005/8/layout/chart3"/>
    <dgm:cxn modelId="{0067D041-72F6-4C4C-8A89-AB776CA49641}" type="presParOf" srcId="{E110285C-4F25-4DB2-B3B2-662586631333}" destId="{05D72487-572C-4027-AAB4-85E02E5B78B0}" srcOrd="2" destOrd="0" presId="urn:microsoft.com/office/officeart/2005/8/layout/chart3"/>
    <dgm:cxn modelId="{C7E32723-8B3A-164A-8E73-7316D2B4D427}" type="presParOf" srcId="{E110285C-4F25-4DB2-B3B2-662586631333}" destId="{E2E54A2B-9ABD-42E4-8A31-2B52E2131CD7}" srcOrd="3" destOrd="0" presId="urn:microsoft.com/office/officeart/2005/8/layout/chart3"/>
    <dgm:cxn modelId="{FD00C449-2D67-0C4C-B6D8-998AACE7DC54}" type="presParOf" srcId="{E110285C-4F25-4DB2-B3B2-662586631333}" destId="{B125C8F3-8D40-4D8E-AFA5-1013FDB91E66}" srcOrd="4" destOrd="0" presId="urn:microsoft.com/office/officeart/2005/8/layout/chart3"/>
    <dgm:cxn modelId="{3620BF54-B4D8-824C-8D2B-5D4A8D0DFDCC}" type="presParOf" srcId="{E110285C-4F25-4DB2-B3B2-662586631333}" destId="{1A66B664-DA3D-4EA8-AE88-9D0D649A1A2D}" srcOrd="5" destOrd="0" presId="urn:microsoft.com/office/officeart/2005/8/layout/chart3"/>
    <dgm:cxn modelId="{C066DD6A-437E-6544-B9C7-9DE195CFDADC}" type="presParOf" srcId="{E110285C-4F25-4DB2-B3B2-662586631333}" destId="{5DD9402C-27ED-4153-9C4F-4243180A5603}" srcOrd="6" destOrd="0" presId="urn:microsoft.com/office/officeart/2005/8/layout/chart3"/>
    <dgm:cxn modelId="{F3F4F897-CF20-BD47-B9A2-FBDA5F239FE5}" type="presParOf" srcId="{E110285C-4F25-4DB2-B3B2-662586631333}" destId="{69427E1B-E2C2-480A-BDC9-C319230CE06D}" srcOrd="7" destOrd="0" presId="urn:microsoft.com/office/officeart/2005/8/layout/chart3"/>
    <dgm:cxn modelId="{7930ACA2-7B3C-7F46-82B3-FAA1E9A4831B}" type="presParOf" srcId="{E110285C-4F25-4DB2-B3B2-662586631333}" destId="{AC1657AE-FF7F-449F-8D56-B0C968C4DD90}" srcOrd="8" destOrd="0" presId="urn:microsoft.com/office/officeart/2005/8/layout/chart3"/>
    <dgm:cxn modelId="{9B277E20-5FCD-2D41-A538-E4EB44B33C9D}" type="presParOf" srcId="{E110285C-4F25-4DB2-B3B2-662586631333}" destId="{FE8CF7B8-DBE6-40DD-918A-095DCF827FD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D09C2A-1BA6-4F9D-BE74-E377DF8A3140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0636E9-D990-408A-8A22-AE70B6FF03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2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36E9-D990-408A-8A22-AE70B6FF03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1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CF48-014A-407B-9D49-18BEE2058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36E9-D990-408A-8A22-AE70B6FF03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CF48-014A-407B-9D49-18BEE2058E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636E9-D990-408A-8A22-AE70B6FF03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636E9-D990-408A-8A22-AE70B6FF03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9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9D6-3906-41FD-B01A-53F17448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3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9D6-3906-41FD-B01A-53F17448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1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9D6-3906-41FD-B01A-53F17448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1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9D6-3906-41FD-B01A-53F17448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7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9D6-3906-41FD-B01A-53F17448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88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636E9-D990-408A-8A22-AE70B6FF03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7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9D6-3906-41FD-B01A-53F1744817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9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8468"/>
            <a:ext cx="12192001" cy="6858000"/>
          </a:xfrm>
          <a:prstGeom prst="rect">
            <a:avLst/>
          </a:prstGeom>
          <a:solidFill>
            <a:srgbClr val="D6D6C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933" y="483652"/>
            <a:ext cx="9592195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32" y="2976530"/>
            <a:ext cx="959219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67676"/>
                </a:solidFill>
                <a:latin typeface="Gotham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85212" y="5257400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11320640" y="4821972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885212" y="439960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885212" y="3729046"/>
            <a:ext cx="1314994" cy="44413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85212" y="2871252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11320640" y="2636121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885212" y="2200691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93419" y="88569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11331934" y="436166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893419" y="1536143"/>
            <a:ext cx="1314994" cy="44413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893419" y="1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91441" y="5876305"/>
            <a:ext cx="12291647" cy="98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75" y="987424"/>
            <a:ext cx="5842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3124"/>
            <a:ext cx="3932237" cy="37258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66897"/>
            <a:ext cx="4754880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864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3124"/>
            <a:ext cx="3932237" cy="37258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066897"/>
            <a:ext cx="4754880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8468"/>
            <a:ext cx="12192001" cy="6858000"/>
          </a:xfrm>
          <a:prstGeom prst="rect">
            <a:avLst/>
          </a:prstGeom>
          <a:solidFill>
            <a:srgbClr val="D6D6C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933" y="483652"/>
            <a:ext cx="9592195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32" y="2976530"/>
            <a:ext cx="959219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67676"/>
                </a:solidFill>
                <a:latin typeface="Gotham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85212" y="5257400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11320640" y="4821972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885212" y="439960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885212" y="3729046"/>
            <a:ext cx="1314994" cy="44413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85212" y="2871252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11320640" y="2636121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885212" y="2200691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93419" y="88569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11331934" y="436166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893419" y="1536143"/>
            <a:ext cx="1314994" cy="44413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893419" y="1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1" y="5876305"/>
            <a:ext cx="12200207" cy="98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03" y="1634067"/>
            <a:ext cx="10657841" cy="43363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8856134" y="134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EEF4E-FEA8-4738-B8DC-B364C66A1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83920" y="842754"/>
            <a:ext cx="10429968" cy="660926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166" y="18612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-216263" y="62155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2297" y="781956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rPr>
              <a:t>Header</a:t>
            </a:r>
            <a:endParaRPr lang="en-US" sz="4400" dirty="0">
              <a:solidFill>
                <a:schemeClr val="bg1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56391" y="611447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11091819" y="567904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09738"/>
            <a:ext cx="9491133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711171"/>
            <a:ext cx="9491133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Gotham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6824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4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8856134" y="134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EEF4E-FEA8-4738-B8DC-B364C66A1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6134" y="134937"/>
            <a:ext cx="2743200" cy="365125"/>
          </a:xfrm>
        </p:spPr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34159" y="842754"/>
            <a:ext cx="9875521" cy="660926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9166" y="18612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-216263" y="62155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76663" y="842755"/>
            <a:ext cx="657498" cy="658368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2457" y="787218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rPr>
              <a:t>Header</a:t>
            </a:r>
            <a:endParaRPr lang="en-US" sz="4400" dirty="0">
              <a:solidFill>
                <a:schemeClr val="bg1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663304" y="1658075"/>
            <a:ext cx="5325288" cy="43440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6241821" y="1658075"/>
            <a:ext cx="5167860" cy="4344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56391" y="611447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11091819" y="567904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7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02" y="1681163"/>
            <a:ext cx="5325289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04" y="2505075"/>
            <a:ext cx="5325288" cy="34970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821" y="1681163"/>
            <a:ext cx="5167860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821" y="2505075"/>
            <a:ext cx="5167860" cy="3497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56391" y="611447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11091819" y="567904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34159" y="842754"/>
            <a:ext cx="9875521" cy="660926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9166" y="18612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-216263" y="62155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76663" y="842755"/>
            <a:ext cx="657498" cy="658368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2457" y="787218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rPr>
              <a:t>Header</a:t>
            </a:r>
            <a:endParaRPr lang="en-US" sz="4400" dirty="0">
              <a:solidFill>
                <a:schemeClr val="bg1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8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856134" y="134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EEF4E-FEA8-4738-B8DC-B364C66A1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3920" y="842754"/>
            <a:ext cx="10429968" cy="660926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9166" y="18612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-216263" y="62155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2297" y="781956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rPr>
              <a:t>Header</a:t>
            </a:r>
            <a:endParaRPr lang="en-US" sz="4400" dirty="0">
              <a:solidFill>
                <a:schemeClr val="bg1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56391" y="611447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11091819" y="567904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7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3920" y="842754"/>
            <a:ext cx="10429968" cy="660926"/>
          </a:xfrm>
          <a:prstGeom prst="rect">
            <a:avLst/>
          </a:prstGeom>
          <a:solidFill>
            <a:srgbClr val="2A5C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166" y="186129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216263" y="621557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297" y="781956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rPr>
              <a:t>Header</a:t>
            </a:r>
            <a:endParaRPr lang="en-US" sz="4400" dirty="0">
              <a:solidFill>
                <a:schemeClr val="bg1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1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34937"/>
            <a:ext cx="10287000" cy="132556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634067"/>
            <a:ext cx="10295467" cy="433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145465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1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o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1137920"/>
            <a:ext cx="10287000" cy="254639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4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1137920"/>
            <a:ext cx="10287000" cy="254639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75" y="987424"/>
            <a:ext cx="5842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3124"/>
            <a:ext cx="3932237" cy="37258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66897"/>
            <a:ext cx="4754880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864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3124"/>
            <a:ext cx="3932237" cy="37258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066897"/>
            <a:ext cx="4754880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09738"/>
            <a:ext cx="9491133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711171"/>
            <a:ext cx="9491133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Gotham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6824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066" y="1634068"/>
            <a:ext cx="5105400" cy="433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3466" y="1634068"/>
            <a:ext cx="5054599" cy="43363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1066" y="134937"/>
            <a:ext cx="10287000" cy="132556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856134" y="134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EEF4E-FEA8-4738-B8DC-B364C66A1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145465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067" y="1681163"/>
            <a:ext cx="501052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505075"/>
            <a:ext cx="5015820" cy="3497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3561" y="1681163"/>
            <a:ext cx="513450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3561" y="2505075"/>
            <a:ext cx="5134506" cy="3497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1066" y="134937"/>
            <a:ext cx="10287000" cy="132556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45465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1066" y="134937"/>
            <a:ext cx="10287000" cy="132556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145465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2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6" y="6002116"/>
            <a:ext cx="3082844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5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066" y="134937"/>
            <a:ext cx="10287000" cy="1325563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1454651"/>
            <a:ext cx="9999133" cy="6673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o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1137920"/>
            <a:ext cx="10287000" cy="254639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8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213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77007" y="5526314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10441578" y="5978435"/>
            <a:ext cx="1314994" cy="444137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34503" y="6213566"/>
            <a:ext cx="657498" cy="644434"/>
          </a:xfrm>
          <a:prstGeom prst="rect">
            <a:avLst/>
          </a:prstGeom>
          <a:solidFill>
            <a:srgbClr val="D6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1137920"/>
            <a:ext cx="10287000" cy="254639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4999"/>
            <a:ext cx="10515600" cy="427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134" y="134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70" r:id="rId9"/>
    <p:sldLayoutId id="2147483656" r:id="rId10"/>
    <p:sldLayoutId id="2147483657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3368"/>
          </a:solidFill>
          <a:latin typeface="Gotham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4999"/>
            <a:ext cx="10515600" cy="427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134" y="134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EF4E-FEA8-4738-B8DC-B364C66A1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1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72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3368"/>
          </a:solidFill>
          <a:latin typeface="Gotham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hyperlink" Target="mailto:mlynch@chapinhall.org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hyperlink" Target="https://preventionservices.abtsites.com/" TargetMode="Externa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10820400" cy="4191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Family First Prevention Services Act:</a:t>
            </a:r>
            <a: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Leveraging the Opportunity to Support Families and Prevent Foster Care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700" dirty="0" smtClean="0"/>
              <a:t>Miranda Lynch, Policy Fellow</a:t>
            </a:r>
            <a:br>
              <a:rPr lang="en-US" sz="2700" dirty="0" smtClean="0"/>
            </a:br>
            <a:r>
              <a:rPr lang="en-US" sz="2700" dirty="0" smtClean="0"/>
              <a:t>Chapin Hall at the University of Chicago</a:t>
            </a: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3468536" y="63319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District of Columbia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81521"/>
            <a:ext cx="4191000" cy="5440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066" y="2438400"/>
            <a:ext cx="528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District’s CFSA and its community partners have developed a plan that is grounded in a commitment to preventing child abuse and neglect and unnecessary removal of children from their families and to strengthen the ability of families to care for their children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safely…The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 represents a thoughtful re-conceptualization of the way public child welfare agencies serve children and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families…”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Jerry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Milner, Associate Commissioner of the Children’s Bureau.</a:t>
            </a:r>
          </a:p>
        </p:txBody>
      </p:sp>
    </p:spTree>
    <p:extLst>
      <p:ext uri="{BB962C8B-B14F-4D97-AF65-F5344CB8AC3E}">
        <p14:creationId xmlns:p14="http://schemas.microsoft.com/office/powerpoint/2010/main" val="378158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3335" y="62265"/>
            <a:ext cx="950531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/>
              <a:t>Family First Target</a:t>
            </a:r>
            <a:r>
              <a:rPr sz="4400" spc="-105"/>
              <a:t> </a:t>
            </a:r>
            <a:r>
              <a:rPr sz="4400"/>
              <a:t>Population</a:t>
            </a:r>
            <a:r>
              <a:rPr lang="en-US" sz="4400"/>
              <a:t/>
            </a:r>
            <a:br>
              <a:rPr lang="en-US" sz="4400"/>
            </a:br>
            <a:r>
              <a:rPr lang="en-US" sz="1800" i="1"/>
              <a:t>Below content created by the District of Columbia's Child and Family Services Agency for inclusion in its Prevention Plan </a:t>
            </a:r>
            <a:endParaRPr sz="1800"/>
          </a:p>
        </p:txBody>
      </p:sp>
      <p:sp>
        <p:nvSpPr>
          <p:cNvPr id="22" name="object 22"/>
          <p:cNvSpPr txBox="1"/>
          <p:nvPr/>
        </p:nvSpPr>
        <p:spPr>
          <a:xfrm>
            <a:off x="11490524" y="6046341"/>
            <a:ext cx="226060" cy="2171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400" spc="-5">
                <a:latin typeface="Verdana"/>
                <a:cs typeface="Verdana"/>
              </a:rPr>
              <a:t>10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960667" y="86125"/>
            <a:ext cx="1845578" cy="1685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823" y="2446721"/>
            <a:ext cx="11619230" cy="12700"/>
          </a:xfrm>
          <a:custGeom>
            <a:avLst/>
            <a:gdLst/>
            <a:ahLst/>
            <a:cxnLst/>
            <a:rect l="l" t="t" r="r" b="b"/>
            <a:pathLst>
              <a:path w="11619230" h="12700">
                <a:moveTo>
                  <a:pt x="0" y="12700"/>
                </a:moveTo>
                <a:lnTo>
                  <a:pt x="11618772" y="12700"/>
                </a:lnTo>
                <a:lnTo>
                  <a:pt x="1161877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823" y="3724723"/>
            <a:ext cx="11619230" cy="12700"/>
          </a:xfrm>
          <a:custGeom>
            <a:avLst/>
            <a:gdLst/>
            <a:ahLst/>
            <a:cxnLst/>
            <a:rect l="l" t="t" r="r" b="b"/>
            <a:pathLst>
              <a:path w="11619230" h="12700">
                <a:moveTo>
                  <a:pt x="0" y="12699"/>
                </a:moveTo>
                <a:lnTo>
                  <a:pt x="11618772" y="12699"/>
                </a:lnTo>
                <a:lnTo>
                  <a:pt x="11618772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06245" y="1815786"/>
            <a:ext cx="0" cy="4605020"/>
          </a:xfrm>
          <a:custGeom>
            <a:avLst/>
            <a:gdLst/>
            <a:ahLst/>
            <a:cxnLst/>
            <a:rect l="l" t="t" r="r" b="b"/>
            <a:pathLst>
              <a:path h="4605020">
                <a:moveTo>
                  <a:pt x="0" y="0"/>
                </a:moveTo>
                <a:lnTo>
                  <a:pt x="0" y="4604889"/>
                </a:lnTo>
              </a:path>
            </a:pathLst>
          </a:custGeom>
          <a:ln w="127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55993" y="1817690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40">
                <a:latin typeface="Calibri Light"/>
                <a:cs typeface="Calibri Light"/>
              </a:rPr>
              <a:t>Target</a:t>
            </a:r>
            <a:r>
              <a:rPr sz="1800" b="0" spc="-120">
                <a:latin typeface="Calibri Light"/>
                <a:cs typeface="Calibri Light"/>
              </a:rPr>
              <a:t> </a:t>
            </a:r>
            <a:r>
              <a:rPr sz="1800" b="0" spc="-20">
                <a:latin typeface="Calibri Light"/>
                <a:cs typeface="Calibri Light"/>
              </a:rPr>
              <a:t>Sub-Populations</a:t>
            </a:r>
            <a:endParaRPr sz="1800">
              <a:latin typeface="Calibri Light"/>
              <a:cs typeface="Calibri Light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74605"/>
              </p:ext>
            </p:extLst>
          </p:nvPr>
        </p:nvGraphicFramePr>
        <p:xfrm>
          <a:off x="114311" y="1644100"/>
          <a:ext cx="11953461" cy="494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3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7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Target Sub-Population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Front Porch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387">
                <a:tc>
                  <a:txBody>
                    <a:bodyPr/>
                    <a:lstStyle/>
                    <a:p>
                      <a:pPr marL="342900" marR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Children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served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through </a:t>
                      </a:r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the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Healthy Families/Thriving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Communities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Collaboratives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(the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Collaboratives) following </a:t>
                      </a:r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CPS </a:t>
                      </a:r>
                      <a:r>
                        <a:rPr lang="en-US" spc="-1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investigation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 closed </a:t>
                      </a:r>
                      <a:r>
                        <a:rPr lang="en-US" spc="-1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CFSA</a:t>
                      </a:r>
                      <a:r>
                        <a:rPr lang="en-US" spc="2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Children </a:t>
                      </a:r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who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have exited foster care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through reunification,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guardianship, or</a:t>
                      </a:r>
                      <a:r>
                        <a:rPr lang="en-US" spc="17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adoptions.</a:t>
                      </a:r>
                      <a:r>
                        <a:rPr lang="en-US" spc="-5" baseline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pc="-5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Children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born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mothers with </a:t>
                      </a:r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positive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toxicology</a:t>
                      </a:r>
                      <a:r>
                        <a:rPr lang="en-US" spc="9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screening.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Front 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10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Children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served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through </a:t>
                      </a:r>
                      <a:r>
                        <a:rPr lang="en-US" spc="-4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CFSA’s </a:t>
                      </a:r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In-Home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Services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program,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which </a:t>
                      </a:r>
                      <a:r>
                        <a:rPr lang="en-US" spc="-2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offers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intensive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case management </a:t>
                      </a:r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service 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referrals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families.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0797">
                <a:tc>
                  <a:txBody>
                    <a:bodyPr/>
                    <a:lstStyle/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+mj-lt"/>
                        <a:buAutoNum type="arabicPeriod" startAt="5"/>
                        <a:tabLst>
                          <a:tab pos="320675" algn="l"/>
                        </a:tabLst>
                      </a:pP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Pregnant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parenting youth in/recently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exited foster care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with eligibility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for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services ending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five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years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after</a:t>
                      </a:r>
                      <a:r>
                        <a:rPr lang="en-US" spc="37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exiting</a:t>
                      </a: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pc="-2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foster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810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Non-ward children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of pregnant or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parenting youth </a:t>
                      </a:r>
                      <a:r>
                        <a:rPr lang="en-US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recently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exited </a:t>
                      </a:r>
                      <a:r>
                        <a:rPr lang="en-US" spc="-2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foster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care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with eligibility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for </a:t>
                      </a:r>
                      <a:r>
                        <a:rPr lang="en-US" spc="-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services ending 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five </a:t>
                      </a:r>
                      <a:r>
                        <a:rPr lang="en-US" spc="-15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years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after</a:t>
                      </a:r>
                      <a:r>
                        <a:rPr lang="en-US" spc="2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1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exiting.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77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Siblings of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children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lang="en-US" spc="-1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foster care </a:t>
                      </a:r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who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reside at </a:t>
                      </a:r>
                      <a:r>
                        <a:rPr lang="en-US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home </a:t>
                      </a:r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have </a:t>
                      </a:r>
                      <a:r>
                        <a:rPr lang="en-US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assessed </a:t>
                      </a:r>
                      <a:r>
                        <a:rPr lang="en-US" spc="-1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safety</a:t>
                      </a:r>
                      <a:r>
                        <a:rPr lang="en-US" spc="14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concerns.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8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34" y="45737"/>
            <a:ext cx="1170093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District of Columbia:</a:t>
            </a:r>
            <a:br>
              <a:rPr lang="en-US" sz="3600" dirty="0" smtClean="0"/>
            </a:br>
            <a:r>
              <a:rPr lang="en-US" sz="3600" dirty="0" smtClean="0"/>
              <a:t>Leveraging Family First in a Prevention Continuum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38250" y="1524000"/>
            <a:ext cx="8921750" cy="5181600"/>
            <a:chOff x="1238250" y="1524000"/>
            <a:chExt cx="8921750" cy="5181600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xmlns="" id="{B8489B45-E237-4171-978A-47AA576357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5894838"/>
                </p:ext>
              </p:extLst>
            </p:nvPr>
          </p:nvGraphicFramePr>
          <p:xfrm>
            <a:off x="1238250" y="1524000"/>
            <a:ext cx="8921750" cy="518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3644153" y="3475364"/>
              <a:ext cx="2028078" cy="614616"/>
            </a:xfrm>
            <a:prstGeom prst="line">
              <a:avLst/>
            </a:prstGeom>
            <a:noFill/>
            <a:ln w="95250" cap="flat" cmpd="sng" algn="ctr">
              <a:solidFill>
                <a:srgbClr val="003366"/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5672231" y="4128247"/>
              <a:ext cx="1330325" cy="1706895"/>
            </a:xfrm>
            <a:prstGeom prst="line">
              <a:avLst/>
            </a:prstGeom>
            <a:noFill/>
            <a:ln w="95250" cap="flat" cmpd="sng" algn="ctr">
              <a:solidFill>
                <a:srgbClr val="003366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 flipH="1">
              <a:off x="4446496" y="4155141"/>
              <a:ext cx="1171950" cy="1706895"/>
            </a:xfrm>
            <a:prstGeom prst="line">
              <a:avLst/>
            </a:prstGeom>
            <a:noFill/>
            <a:ln w="95250" cap="flat" cmpd="sng" algn="ctr">
              <a:solidFill>
                <a:srgbClr val="003366"/>
              </a:solidFill>
              <a:prstDash val="soli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A0F9B0-78EC-465B-BD3D-D39AFFA466B5}"/>
                </a:ext>
              </a:extLst>
            </p:cNvPr>
            <p:cNvSpPr txBox="1"/>
            <p:nvPr/>
          </p:nvSpPr>
          <p:spPr>
            <a:xfrm>
              <a:off x="3896062" y="4277543"/>
              <a:ext cx="355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AEAEA"/>
                  </a:solidFill>
                  <a:effectLst/>
                  <a:uLnTx/>
                  <a:uFillTx/>
                </a:rPr>
                <a:t>Families First DC: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EAEAEA"/>
                  </a:solidFill>
                  <a:effectLst/>
                  <a:uLnTx/>
                  <a:uFillTx/>
                </a:rPr>
                <a:t>Neighborhood-based strengthening approach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554E97-9B6C-4BA0-8375-C467B96C29E0}"/>
              </a:ext>
            </a:extLst>
          </p:cNvPr>
          <p:cNvSpPr/>
          <p:nvPr/>
        </p:nvSpPr>
        <p:spPr>
          <a:xfrm>
            <a:off x="304800" y="4648200"/>
            <a:ext cx="32600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Wraps around the narrow requirements of Family First to support and strengthen DC families in their own neighborhoods through primary prevention.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DE7F652-EC38-4864-97A3-FB3A3761881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3657600"/>
            <a:ext cx="1417686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EBF9ECC-550E-464C-BD28-A83FE2F696AD}"/>
              </a:ext>
            </a:extLst>
          </p:cNvPr>
          <p:cNvSpPr/>
          <p:nvPr/>
        </p:nvSpPr>
        <p:spPr>
          <a:xfrm>
            <a:off x="8305800" y="2224742"/>
            <a:ext cx="3666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4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Evidence-based programs to support pregnant &amp; parenting youth in foster care and foster care candidates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394E7562-0C81-45A8-9B12-9F0B163FF0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448399" y="2486352"/>
            <a:ext cx="628801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962400"/>
            <a:ext cx="1371600" cy="850226"/>
          </a:xfrm>
          <a:prstGeom prst="rect">
            <a:avLst/>
          </a:prstGeom>
        </p:spPr>
      </p:pic>
      <p:pic>
        <p:nvPicPr>
          <p:cNvPr id="29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8B9C67B2-9B50-4BDF-BAC9-10B74408BC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36" t="12162" r="14660" b="12838"/>
          <a:stretch/>
        </p:blipFill>
        <p:spPr>
          <a:xfrm>
            <a:off x="8610600" y="3962400"/>
            <a:ext cx="1047505" cy="8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92" y="-95246"/>
            <a:ext cx="11685907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Theory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Change</a:t>
            </a:r>
            <a:r>
              <a:rPr lang="en-US" spc="-5" dirty="0"/>
              <a:t> </a:t>
            </a:r>
            <a:br>
              <a:rPr lang="en-US" spc="-5" dirty="0"/>
            </a:br>
            <a:r>
              <a:rPr lang="en-US" sz="1600" i="1" dirty="0"/>
              <a:t> Below content created by the District of Columbia's Child and Family Services Agency for inclusion in its Prevention Plan </a:t>
            </a:r>
            <a:endParaRPr sz="1600" i="1" dirty="0"/>
          </a:p>
        </p:txBody>
      </p:sp>
      <p:sp>
        <p:nvSpPr>
          <p:cNvPr id="3" name="object 3"/>
          <p:cNvSpPr/>
          <p:nvPr/>
        </p:nvSpPr>
        <p:spPr>
          <a:xfrm>
            <a:off x="1524000" y="1592268"/>
            <a:ext cx="8389687" cy="526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1530456" y="6470962"/>
            <a:ext cx="30416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13</a:t>
            </a:fld>
            <a:endParaRPr/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8B9C67B2-9B50-4BDF-BAC9-10B74408B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36" t="12162" r="14660" b="12838"/>
          <a:stretch/>
        </p:blipFill>
        <p:spPr>
          <a:xfrm>
            <a:off x="9829800" y="5856964"/>
            <a:ext cx="1047505" cy="8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4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-1" r="15910" b="1799"/>
          <a:stretch/>
        </p:blipFill>
        <p:spPr>
          <a:xfrm>
            <a:off x="870857" y="1667933"/>
            <a:ext cx="2624667" cy="24553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1932" y="483652"/>
            <a:ext cx="9592195" cy="10403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Information</a:t>
            </a:r>
            <a:endParaRPr lang="en-US" sz="4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Miranda Lynch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Fellow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Chapin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mlynch@chapinhall.org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703-627-8420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89034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Chapin Hall is an independent policy research center at the University of Chicago that provides public and private decision-makers with rigorous research and achievable solutions to support them in improving the lives of children, families and communities. </a:t>
            </a: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904" y="1729292"/>
            <a:ext cx="2274972" cy="2725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BDCE2B-0BF4-084F-AB42-CB932B47B047}"/>
              </a:ext>
            </a:extLst>
          </p:cNvPr>
          <p:cNvSpPr txBox="1"/>
          <p:nvPr/>
        </p:nvSpPr>
        <p:spPr>
          <a:xfrm>
            <a:off x="3436562" y="2066525"/>
            <a:ext cx="234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Evidence Based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Interventions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63500" dir="5400000" algn="t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Gotham Light"/>
              <a:ea typeface="Franchise" pitchFamily="49" charset="0"/>
              <a:cs typeface="Arial" pitchFamily="34" charset="0"/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6316553" y="1836852"/>
            <a:ext cx="2100684" cy="2545572"/>
          </a:xfrm>
          <a:custGeom>
            <a:avLst/>
            <a:gdLst/>
            <a:ahLst/>
            <a:cxnLst/>
            <a:rect l="l" t="t" r="r" b="b"/>
            <a:pathLst>
              <a:path w="1905000" h="2545572">
                <a:moveTo>
                  <a:pt x="159487" y="0"/>
                </a:moveTo>
                <a:lnTo>
                  <a:pt x="1745513" y="0"/>
                </a:lnTo>
                <a:cubicBezTo>
                  <a:pt x="1833595" y="0"/>
                  <a:pt x="1905000" y="71405"/>
                  <a:pt x="1905000" y="159487"/>
                </a:cubicBezTo>
                <a:lnTo>
                  <a:pt x="1905000" y="1897913"/>
                </a:lnTo>
                <a:cubicBezTo>
                  <a:pt x="1905000" y="1985995"/>
                  <a:pt x="1833595" y="2057400"/>
                  <a:pt x="1745513" y="2057400"/>
                </a:cubicBezTo>
                <a:lnTo>
                  <a:pt x="1124135" y="2057400"/>
                </a:lnTo>
                <a:lnTo>
                  <a:pt x="941070" y="2545572"/>
                </a:lnTo>
                <a:lnTo>
                  <a:pt x="758006" y="2057400"/>
                </a:lnTo>
                <a:lnTo>
                  <a:pt x="159487" y="2057400"/>
                </a:lnTo>
                <a:cubicBezTo>
                  <a:pt x="71405" y="2057400"/>
                  <a:pt x="0" y="1985995"/>
                  <a:pt x="0" y="1897913"/>
                </a:cubicBezTo>
                <a:lnTo>
                  <a:pt x="0" y="159487"/>
                </a:lnTo>
                <a:cubicBezTo>
                  <a:pt x="0" y="71405"/>
                  <a:pt x="71405" y="0"/>
                  <a:pt x="1594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47D869-6DB2-E344-8D13-E3A2C6967536}"/>
              </a:ext>
            </a:extLst>
          </p:cNvPr>
          <p:cNvSpPr txBox="1"/>
          <p:nvPr/>
        </p:nvSpPr>
        <p:spPr>
          <a:xfrm>
            <a:off x="6241869" y="1885858"/>
            <a:ext cx="217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High Quality Group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Care</a:t>
            </a:r>
          </a:p>
        </p:txBody>
      </p:sp>
      <p:sp>
        <p:nvSpPr>
          <p:cNvPr id="11" name="Rounded Rectangle 3"/>
          <p:cNvSpPr/>
          <p:nvPr/>
        </p:nvSpPr>
        <p:spPr>
          <a:xfrm>
            <a:off x="9067800" y="1811312"/>
            <a:ext cx="2019532" cy="2545572"/>
          </a:xfrm>
          <a:custGeom>
            <a:avLst/>
            <a:gdLst/>
            <a:ahLst/>
            <a:cxnLst/>
            <a:rect l="l" t="t" r="r" b="b"/>
            <a:pathLst>
              <a:path w="1905000" h="2545572">
                <a:moveTo>
                  <a:pt x="159487" y="0"/>
                </a:moveTo>
                <a:lnTo>
                  <a:pt x="1745513" y="0"/>
                </a:lnTo>
                <a:cubicBezTo>
                  <a:pt x="1833595" y="0"/>
                  <a:pt x="1905000" y="71405"/>
                  <a:pt x="1905000" y="159487"/>
                </a:cubicBezTo>
                <a:lnTo>
                  <a:pt x="1905000" y="1897913"/>
                </a:lnTo>
                <a:cubicBezTo>
                  <a:pt x="1905000" y="1985995"/>
                  <a:pt x="1833595" y="2057400"/>
                  <a:pt x="1745513" y="2057400"/>
                </a:cubicBezTo>
                <a:lnTo>
                  <a:pt x="1124135" y="2057400"/>
                </a:lnTo>
                <a:lnTo>
                  <a:pt x="941070" y="2545572"/>
                </a:lnTo>
                <a:lnTo>
                  <a:pt x="758006" y="2057400"/>
                </a:lnTo>
                <a:lnTo>
                  <a:pt x="159487" y="2057400"/>
                </a:lnTo>
                <a:cubicBezTo>
                  <a:pt x="71405" y="2057400"/>
                  <a:pt x="0" y="1985995"/>
                  <a:pt x="0" y="1897913"/>
                </a:cubicBezTo>
                <a:lnTo>
                  <a:pt x="0" y="159487"/>
                </a:lnTo>
                <a:cubicBezTo>
                  <a:pt x="0" y="71405"/>
                  <a:pt x="71405" y="0"/>
                  <a:pt x="15948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BFB2C4-6F00-BC46-A579-B066733E984A}"/>
              </a:ext>
            </a:extLst>
          </p:cNvPr>
          <p:cNvSpPr txBox="1"/>
          <p:nvPr/>
        </p:nvSpPr>
        <p:spPr>
          <a:xfrm>
            <a:off x="9067800" y="1974193"/>
            <a:ext cx="2019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Other Major Provisions</a:t>
            </a:r>
          </a:p>
        </p:txBody>
      </p:sp>
      <p:sp>
        <p:nvSpPr>
          <p:cNvPr id="13" name="Title 35"/>
          <p:cNvSpPr txBox="1">
            <a:spLocks/>
          </p:cNvSpPr>
          <p:nvPr/>
        </p:nvSpPr>
        <p:spPr>
          <a:xfrm>
            <a:off x="228600" y="331715"/>
            <a:ext cx="10547349" cy="126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213368"/>
                </a:solidFill>
                <a:latin typeface="Gotham Ligh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tham Light"/>
              <a:ea typeface="+mj-ea"/>
              <a:cs typeface="+mj-cs"/>
            </a:endParaRPr>
          </a:p>
        </p:txBody>
      </p:sp>
      <p:sp>
        <p:nvSpPr>
          <p:cNvPr id="15" name="Rounded Rectangle 3"/>
          <p:cNvSpPr/>
          <p:nvPr/>
        </p:nvSpPr>
        <p:spPr>
          <a:xfrm>
            <a:off x="797951" y="1820615"/>
            <a:ext cx="2182960" cy="2545572"/>
          </a:xfrm>
          <a:custGeom>
            <a:avLst/>
            <a:gdLst/>
            <a:ahLst/>
            <a:cxnLst/>
            <a:rect l="l" t="t" r="r" b="b"/>
            <a:pathLst>
              <a:path w="1905000" h="2545572">
                <a:moveTo>
                  <a:pt x="159487" y="0"/>
                </a:moveTo>
                <a:lnTo>
                  <a:pt x="1745513" y="0"/>
                </a:lnTo>
                <a:cubicBezTo>
                  <a:pt x="1833595" y="0"/>
                  <a:pt x="1905000" y="71405"/>
                  <a:pt x="1905000" y="159487"/>
                </a:cubicBezTo>
                <a:lnTo>
                  <a:pt x="1905000" y="1897913"/>
                </a:lnTo>
                <a:cubicBezTo>
                  <a:pt x="1905000" y="1985995"/>
                  <a:pt x="1833595" y="2057400"/>
                  <a:pt x="1745513" y="2057400"/>
                </a:cubicBezTo>
                <a:lnTo>
                  <a:pt x="1124135" y="2057400"/>
                </a:lnTo>
                <a:lnTo>
                  <a:pt x="941070" y="2545572"/>
                </a:lnTo>
                <a:lnTo>
                  <a:pt x="758006" y="2057400"/>
                </a:lnTo>
                <a:lnTo>
                  <a:pt x="159487" y="2057400"/>
                </a:lnTo>
                <a:cubicBezTo>
                  <a:pt x="71405" y="2057400"/>
                  <a:pt x="0" y="1985995"/>
                  <a:pt x="0" y="1897913"/>
                </a:cubicBezTo>
                <a:lnTo>
                  <a:pt x="0" y="159487"/>
                </a:lnTo>
                <a:cubicBezTo>
                  <a:pt x="0" y="71405"/>
                  <a:pt x="71405" y="0"/>
                  <a:pt x="1594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63500" dir="5400000" algn="t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Gotham Light"/>
              <a:ea typeface="Franchise" pitchFamily="49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Prevention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134937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13368"/>
                </a:solidFill>
                <a:latin typeface="Gotham Ligh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368"/>
                </a:solidFill>
                <a:effectLst/>
                <a:uLnTx/>
                <a:uFillTx/>
                <a:latin typeface="Gotham Light"/>
                <a:ea typeface="+mj-ea"/>
                <a:cs typeface="+mj-cs"/>
              </a:rPr>
              <a:t>Family First Prevention and Services Act: A transformational opportunity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13368"/>
              </a:solidFill>
              <a:effectLst/>
              <a:uLnTx/>
              <a:uFillTx/>
              <a:latin typeface="Gotham Light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CFAD10-138C-5341-A88F-B2DF8907E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90" y="4503446"/>
            <a:ext cx="2779129" cy="2066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177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470" y="1579770"/>
            <a:ext cx="9024730" cy="43857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Beginning </a:t>
            </a: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 1, 2019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states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 have the option to use title IV-E federal funds for evidence-based preventive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services/programs (EBPs) for:</a:t>
            </a:r>
          </a:p>
          <a:p>
            <a:pPr lvl="1"/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children at imminent risk of foster care entry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their parents and/or kin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caregivers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“candidates”)</a:t>
            </a:r>
            <a:endParaRPr 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pregnant and parenting teens in foster care</a:t>
            </a:r>
          </a:p>
          <a:p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 are for children/parents/kin caregivers regardless of income, and defined as:</a:t>
            </a:r>
          </a:p>
          <a:p>
            <a:pPr lvl="1"/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Skill based parenting programs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individual and family counseling, parenting skills and parent education</a:t>
            </a:r>
          </a:p>
          <a:p>
            <a:pPr lvl="1"/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Substance abuse treatment and prevention </a:t>
            </a:r>
          </a:p>
          <a:p>
            <a:pPr lvl="1"/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Mental health treatment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752600"/>
            <a:ext cx="2066784" cy="2545572"/>
          </a:xfrm>
          <a:custGeom>
            <a:avLst/>
            <a:gdLst/>
            <a:ahLst/>
            <a:cxnLst/>
            <a:rect l="l" t="t" r="r" b="b"/>
            <a:pathLst>
              <a:path w="1905000" h="2545572">
                <a:moveTo>
                  <a:pt x="159487" y="0"/>
                </a:moveTo>
                <a:lnTo>
                  <a:pt x="1745513" y="0"/>
                </a:lnTo>
                <a:cubicBezTo>
                  <a:pt x="1833595" y="0"/>
                  <a:pt x="1905000" y="71405"/>
                  <a:pt x="1905000" y="159487"/>
                </a:cubicBezTo>
                <a:lnTo>
                  <a:pt x="1905000" y="1897913"/>
                </a:lnTo>
                <a:cubicBezTo>
                  <a:pt x="1905000" y="1985995"/>
                  <a:pt x="1833595" y="2057400"/>
                  <a:pt x="1745513" y="2057400"/>
                </a:cubicBezTo>
                <a:lnTo>
                  <a:pt x="1124135" y="2057400"/>
                </a:lnTo>
                <a:lnTo>
                  <a:pt x="941070" y="2545572"/>
                </a:lnTo>
                <a:lnTo>
                  <a:pt x="758006" y="2057400"/>
                </a:lnTo>
                <a:lnTo>
                  <a:pt x="159487" y="2057400"/>
                </a:lnTo>
                <a:cubicBezTo>
                  <a:pt x="71405" y="2057400"/>
                  <a:pt x="0" y="1985995"/>
                  <a:pt x="0" y="1897913"/>
                </a:cubicBezTo>
                <a:lnTo>
                  <a:pt x="0" y="159487"/>
                </a:lnTo>
                <a:cubicBezTo>
                  <a:pt x="0" y="71405"/>
                  <a:pt x="71405" y="0"/>
                  <a:pt x="1594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63500" dir="5400000" algn="t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Gotham Light"/>
              <a:ea typeface="Franchise" pitchFamily="49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Prevention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 Option – Potential Populations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438400" y="2012373"/>
            <a:ext cx="10296525" cy="433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Who is at imminent risk of entering foster care?</a:t>
            </a:r>
            <a:endParaRPr lang="en-US" sz="22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447" y="1659457"/>
            <a:ext cx="1853812" cy="2347670"/>
          </a:xfrm>
          <a:custGeom>
            <a:avLst/>
            <a:gdLst/>
            <a:ahLst/>
            <a:cxnLst/>
            <a:rect l="l" t="t" r="r" b="b"/>
            <a:pathLst>
              <a:path w="1905000" h="2545572">
                <a:moveTo>
                  <a:pt x="159487" y="0"/>
                </a:moveTo>
                <a:lnTo>
                  <a:pt x="1745513" y="0"/>
                </a:lnTo>
                <a:cubicBezTo>
                  <a:pt x="1833595" y="0"/>
                  <a:pt x="1905000" y="71405"/>
                  <a:pt x="1905000" y="159487"/>
                </a:cubicBezTo>
                <a:lnTo>
                  <a:pt x="1905000" y="1897913"/>
                </a:lnTo>
                <a:cubicBezTo>
                  <a:pt x="1905000" y="1985995"/>
                  <a:pt x="1833595" y="2057400"/>
                  <a:pt x="1745513" y="2057400"/>
                </a:cubicBezTo>
                <a:lnTo>
                  <a:pt x="1124135" y="2057400"/>
                </a:lnTo>
                <a:lnTo>
                  <a:pt x="941070" y="2545572"/>
                </a:lnTo>
                <a:lnTo>
                  <a:pt x="758006" y="2057400"/>
                </a:lnTo>
                <a:lnTo>
                  <a:pt x="159487" y="2057400"/>
                </a:lnTo>
                <a:cubicBezTo>
                  <a:pt x="71405" y="2057400"/>
                  <a:pt x="0" y="1985995"/>
                  <a:pt x="0" y="1897913"/>
                </a:cubicBezTo>
                <a:lnTo>
                  <a:pt x="0" y="159487"/>
                </a:lnTo>
                <a:cubicBezTo>
                  <a:pt x="0" y="71405"/>
                  <a:pt x="71405" y="0"/>
                  <a:pt x="1594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63500" dir="5400000" algn="t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Gotham Light"/>
              <a:ea typeface="Franchise" pitchFamily="49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Prevention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2059051"/>
            <a:ext cx="10881360" cy="3976913"/>
            <a:chOff x="640080" y="1178560"/>
            <a:chExt cx="10881360" cy="4622800"/>
          </a:xfrm>
        </p:grpSpPr>
        <p:sp>
          <p:nvSpPr>
            <p:cNvPr id="7" name="Flowchart: Manual Input 3"/>
            <p:cNvSpPr/>
            <p:nvPr/>
          </p:nvSpPr>
          <p:spPr>
            <a:xfrm>
              <a:off x="640080" y="1178560"/>
              <a:ext cx="10881360" cy="462280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9 w 10000"/>
                <a:gd name="connsiteY0" fmla="*/ 446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9 w 10000"/>
                <a:gd name="connsiteY4" fmla="*/ 4463 h 10000"/>
                <a:gd name="connsiteX0" fmla="*/ 0 w 10017"/>
                <a:gd name="connsiteY0" fmla="*/ 4433 h 10000"/>
                <a:gd name="connsiteX1" fmla="*/ 10017 w 10017"/>
                <a:gd name="connsiteY1" fmla="*/ 0 h 10000"/>
                <a:gd name="connsiteX2" fmla="*/ 10017 w 10017"/>
                <a:gd name="connsiteY2" fmla="*/ 10000 h 10000"/>
                <a:gd name="connsiteX3" fmla="*/ 17 w 10017"/>
                <a:gd name="connsiteY3" fmla="*/ 10000 h 10000"/>
                <a:gd name="connsiteX4" fmla="*/ 0 w 10017"/>
                <a:gd name="connsiteY4" fmla="*/ 4433 h 10000"/>
                <a:gd name="connsiteX0" fmla="*/ 1 w 10009"/>
                <a:gd name="connsiteY0" fmla="*/ 4433 h 10000"/>
                <a:gd name="connsiteX1" fmla="*/ 10009 w 10009"/>
                <a:gd name="connsiteY1" fmla="*/ 0 h 10000"/>
                <a:gd name="connsiteX2" fmla="*/ 10009 w 10009"/>
                <a:gd name="connsiteY2" fmla="*/ 10000 h 10000"/>
                <a:gd name="connsiteX3" fmla="*/ 9 w 10009"/>
                <a:gd name="connsiteY3" fmla="*/ 10000 h 10000"/>
                <a:gd name="connsiteX4" fmla="*/ 1 w 10009"/>
                <a:gd name="connsiteY4" fmla="*/ 4433 h 10000"/>
                <a:gd name="connsiteX0" fmla="*/ 1 w 10009"/>
                <a:gd name="connsiteY0" fmla="*/ 4433 h 10000"/>
                <a:gd name="connsiteX1" fmla="*/ 10009 w 10009"/>
                <a:gd name="connsiteY1" fmla="*/ 0 h 10000"/>
                <a:gd name="connsiteX2" fmla="*/ 10009 w 10009"/>
                <a:gd name="connsiteY2" fmla="*/ 10000 h 10000"/>
                <a:gd name="connsiteX3" fmla="*/ 9 w 10009"/>
                <a:gd name="connsiteY3" fmla="*/ 10000 h 10000"/>
                <a:gd name="connsiteX4" fmla="*/ 1 w 10009"/>
                <a:gd name="connsiteY4" fmla="*/ 4433 h 10000"/>
                <a:gd name="connsiteX0" fmla="*/ 1 w 10000"/>
                <a:gd name="connsiteY0" fmla="*/ 541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 w 10000"/>
                <a:gd name="connsiteY4" fmla="*/ 5412 h 10000"/>
                <a:gd name="connsiteX0" fmla="*/ 0 w 10008"/>
                <a:gd name="connsiteY0" fmla="*/ 6273 h 10000"/>
                <a:gd name="connsiteX1" fmla="*/ 10008 w 10008"/>
                <a:gd name="connsiteY1" fmla="*/ 0 h 10000"/>
                <a:gd name="connsiteX2" fmla="*/ 10008 w 10008"/>
                <a:gd name="connsiteY2" fmla="*/ 10000 h 10000"/>
                <a:gd name="connsiteX3" fmla="*/ 8 w 10008"/>
                <a:gd name="connsiteY3" fmla="*/ 10000 h 10000"/>
                <a:gd name="connsiteX4" fmla="*/ 0 w 10008"/>
                <a:gd name="connsiteY4" fmla="*/ 6273 h 10000"/>
                <a:gd name="connsiteX0" fmla="*/ 1 w 10000"/>
                <a:gd name="connsiteY0" fmla="*/ 627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 w 10000"/>
                <a:gd name="connsiteY4" fmla="*/ 6273 h 10000"/>
                <a:gd name="connsiteX0" fmla="*/ 1 w 10000"/>
                <a:gd name="connsiteY0" fmla="*/ 66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 w 10000"/>
                <a:gd name="connsiteY4" fmla="*/ 668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" y="668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3" y="8154"/>
                    <a:pt x="-2" y="8533"/>
                    <a:pt x="1" y="66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3368"/>
                </a:gs>
                <a:gs pos="50000">
                  <a:srgbClr val="2A5CAA">
                    <a:lumMod val="90000"/>
                    <a:lumOff val="10000"/>
                  </a:srgbClr>
                </a:gs>
                <a:gs pos="100000">
                  <a:srgbClr val="009CDE"/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rgbClr val="213368"/>
                  </a:gs>
                  <a:gs pos="50000">
                    <a:srgbClr val="2A5CAA"/>
                  </a:gs>
                  <a:gs pos="100000">
                    <a:srgbClr val="009CDE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" y="4368255"/>
              <a:ext cx="2348969" cy="965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D6D6CE"/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Indicated/substantiated investigations not resulting in removals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4373" y="3714095"/>
              <a:ext cx="2103120" cy="153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6D6CE"/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Families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D6D6CE"/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 receiving preventive services on a voluntary basis, including unfounded investigations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6D6CE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5947" y="2883098"/>
              <a:ext cx="2103120" cy="239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Families with known risks for child welfare involvement,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 including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substance use or housing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 instability,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families receiving </a:t>
              </a:r>
              <a:r>
                <a:rPr lang="en-US" sz="1600" dirty="0" smtClean="0">
                  <a:solidFill>
                    <a:prstClr val="white">
                      <a:lumMod val="95000"/>
                    </a:prstClr>
                  </a:solidFill>
                  <a:latin typeface="Gotham Medium" panose="02000604030000020004" pitchFamily="50" charset="0"/>
                </a:rPr>
                <a:t>alternative response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67522" y="2140694"/>
              <a:ext cx="1920240" cy="18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Medium" panose="02000604030000020004" pitchFamily="50" charset="0"/>
                  <a:ea typeface="+mn-ea"/>
                  <a:cs typeface="+mn-cs"/>
                </a:rPr>
                <a:t>Families in community areas with high confluence of known community level risks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5970134"/>
            <a:ext cx="1088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0">
              <a:tabLst>
                <a:tab pos="3200400" algn="l"/>
                <a:tab pos="6176963" algn="l"/>
                <a:tab pos="9204325" algn="l"/>
              </a:tabLst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Narrow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Gotham Condensed Book" pitchFamily="50" charset="0"/>
                <a:ea typeface="+mn-ea"/>
                <a:cs typeface="+mn-cs"/>
              </a:rPr>
              <a:t>	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+mj-lt"/>
              </a:rPr>
              <a:t>Medium Narrow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Gotham Condensed Book" pitchFamily="50" charset="0"/>
                <a:ea typeface="+mn-ea"/>
                <a:cs typeface="+mn-cs"/>
              </a:rPr>
              <a:t>	</a:t>
            </a:r>
            <a:r>
              <a:rPr lang="en-US" sz="1600" i="1" dirty="0">
                <a:solidFill>
                  <a:srgbClr val="767676"/>
                </a:solidFill>
                <a:latin typeface="+mj-lt"/>
              </a:rPr>
              <a:t>Medium Broad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Gotham Condensed Book" pitchFamily="50" charset="0"/>
                <a:ea typeface="+mn-ea"/>
                <a:cs typeface="+mn-cs"/>
              </a:rPr>
              <a:t>	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Broad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4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Plan for the Prevention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470" y="1579771"/>
            <a:ext cx="9024730" cy="10872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elect the option, states 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must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seek approval from the federal 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government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a statewide </a:t>
            </a:r>
            <a:r>
              <a:rPr lang="en-US" sz="26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five-year Prevention </a:t>
            </a:r>
            <a:r>
              <a:rPr lang="en-US" sz="2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 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 prompts careful consideration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1066" y="2573106"/>
            <a:ext cx="2066784" cy="2545572"/>
          </a:xfrm>
          <a:custGeom>
            <a:avLst/>
            <a:gdLst/>
            <a:ahLst/>
            <a:cxnLst/>
            <a:rect l="l" t="t" r="r" b="b"/>
            <a:pathLst>
              <a:path w="1905000" h="2545572">
                <a:moveTo>
                  <a:pt x="159487" y="0"/>
                </a:moveTo>
                <a:lnTo>
                  <a:pt x="1745513" y="0"/>
                </a:lnTo>
                <a:cubicBezTo>
                  <a:pt x="1833595" y="0"/>
                  <a:pt x="1905000" y="71405"/>
                  <a:pt x="1905000" y="159487"/>
                </a:cubicBezTo>
                <a:lnTo>
                  <a:pt x="1905000" y="1897913"/>
                </a:lnTo>
                <a:cubicBezTo>
                  <a:pt x="1905000" y="1985995"/>
                  <a:pt x="1833595" y="2057400"/>
                  <a:pt x="1745513" y="2057400"/>
                </a:cubicBezTo>
                <a:lnTo>
                  <a:pt x="1124135" y="2057400"/>
                </a:lnTo>
                <a:lnTo>
                  <a:pt x="941070" y="2545572"/>
                </a:lnTo>
                <a:lnTo>
                  <a:pt x="758006" y="2057400"/>
                </a:lnTo>
                <a:lnTo>
                  <a:pt x="159487" y="2057400"/>
                </a:lnTo>
                <a:cubicBezTo>
                  <a:pt x="71405" y="2057400"/>
                  <a:pt x="0" y="1985995"/>
                  <a:pt x="0" y="1897913"/>
                </a:cubicBezTo>
                <a:lnTo>
                  <a:pt x="0" y="159487"/>
                </a:lnTo>
                <a:cubicBezTo>
                  <a:pt x="0" y="71405"/>
                  <a:pt x="71405" y="0"/>
                  <a:pt x="1594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63500" dir="5400000" algn="t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Gotham Light"/>
              <a:ea typeface="Franchise" pitchFamily="49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Prevention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939" y="2786272"/>
            <a:ext cx="8458200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 populations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intended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outcomes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eligibility for services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workforce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development and prevention caseloads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mechanism for assessing risk/safety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children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mechanism for prevention planning with families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trauma-informed approach to prevention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collaboration with partners to support a full continuum of care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continuous quality improvement for prevention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Prevention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388" y="1460500"/>
            <a:ext cx="9207812" cy="4385733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HHS </a:t>
            </a:r>
            <a:r>
              <a:rPr lang="en-US" sz="2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 </a:t>
            </a:r>
            <a:r>
              <a:rPr lang="en-US" sz="2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conduct a systematic review of services &amp; rate the </a:t>
            </a:r>
            <a:r>
              <a:rPr lang="en-US" sz="2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level of evidence via </a:t>
            </a:r>
            <a:r>
              <a:rPr lang="en-US" sz="2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2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Federal clearinghouse</a:t>
            </a:r>
            <a:r>
              <a:rPr lang="en-US" sz="23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sz="2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Initial programs reviewed by the Clearinghouse as of 11.13.19:</a:t>
            </a:r>
          </a:p>
          <a:p>
            <a:endParaRPr lang="en-US" sz="2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3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3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3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0" y="1770161"/>
            <a:ext cx="2222188" cy="2725148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37017937"/>
              </p:ext>
            </p:extLst>
          </p:nvPr>
        </p:nvGraphicFramePr>
        <p:xfrm>
          <a:off x="2298388" y="2420938"/>
          <a:ext cx="9436412" cy="346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EEF4E-FEA8-4738-B8DC-B364C66A17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30" y="2111277"/>
            <a:ext cx="222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Evidence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127000" dist="63500" dir="5400000" algn="t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Gotham Light"/>
              <a:ea typeface="Franchise" pitchFamily="49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Based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63500" dir="5400000" algn="t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Gotham Light"/>
                <a:ea typeface="Franchise" pitchFamily="49" charset="0"/>
                <a:cs typeface="Arial" pitchFamily="34" charset="0"/>
              </a:rPr>
              <a:t>Interventions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686" y="5883437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 – Well Supported; S – Supported; P- Promising; NYR – Not Yet Rated;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 – Rated as not meeting evidence criteria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Matters for the Prevention Option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2761"/>
            <a:ext cx="6648649" cy="4386262"/>
          </a:xfrm>
        </p:spPr>
      </p:pic>
      <p:sp>
        <p:nvSpPr>
          <p:cNvPr id="7" name="Rectangle 6"/>
          <p:cNvSpPr/>
          <p:nvPr/>
        </p:nvSpPr>
        <p:spPr>
          <a:xfrm>
            <a:off x="3505200" y="1660611"/>
            <a:ext cx="4682066" cy="398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52761"/>
            <a:ext cx="63053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income test for federal $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Partial federal reimbursement for state expenditures on services, related administrative costs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Assurance not to replace state historical spending on prevention EBPs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 program is payer of last 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Requirement to spend on services at highest evidence level</a:t>
            </a:r>
          </a:p>
          <a:p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5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34937"/>
            <a:ext cx="10176934" cy="1325563"/>
          </a:xfrm>
        </p:spPr>
        <p:txBody>
          <a:bodyPr/>
          <a:lstStyle/>
          <a:p>
            <a:r>
              <a:rPr lang="en-US" dirty="0" smtClean="0"/>
              <a:t>Prevention Option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32" y="1460500"/>
            <a:ext cx="10295467" cy="469053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Transforming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child welfare focus from foster care to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prevention, increased 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family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stability, 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well-being.</a:t>
            </a:r>
          </a:p>
          <a:p>
            <a:pPr marL="457200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Investing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evidence-based interventions.</a:t>
            </a:r>
          </a:p>
          <a:p>
            <a:pPr marL="457200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Applying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trauma-responsive lens to the continuum of prevention services.</a:t>
            </a:r>
          </a:p>
          <a:p>
            <a:pPr marL="457200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Partnering</a:t>
            </a: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across systems (mental health, substance use disorder, juvenile justice, early childhood, health, etc.) to align prevention efforts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Scaling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up preventive service and de-scaling foster care.</a:t>
            </a:r>
          </a:p>
          <a:p>
            <a:pPr marL="457200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Maximizing </a:t>
            </a:r>
            <a:r>
              <a:rPr lang="en-US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federal reimbursement of secondary/tertiary prevention to free up funding for primary prevention.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i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2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1066" y="-1836652"/>
            <a:ext cx="11700934" cy="32082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Framework for Assessment, Planning, Readiness: Domains </a:t>
            </a:r>
            <a:r>
              <a:rPr lang="en-US" sz="4000" dirty="0"/>
              <a:t>of Inquiry </a:t>
            </a:r>
          </a:p>
        </p:txBody>
      </p:sp>
      <p:sp>
        <p:nvSpPr>
          <p:cNvPr id="6" name="Hexagon 5"/>
          <p:cNvSpPr/>
          <p:nvPr/>
        </p:nvSpPr>
        <p:spPr>
          <a:xfrm>
            <a:off x="4164231" y="2131685"/>
            <a:ext cx="3892376" cy="340742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4"/>
            <a:endCxn id="6" idx="1"/>
          </p:cNvCxnSpPr>
          <p:nvPr/>
        </p:nvCxnSpPr>
        <p:spPr>
          <a:xfrm>
            <a:off x="5016087" y="2131686"/>
            <a:ext cx="2188664" cy="34074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16087" y="2131684"/>
            <a:ext cx="2188664" cy="34074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3"/>
            <a:endCxn id="6" idx="0"/>
          </p:cNvCxnSpPr>
          <p:nvPr/>
        </p:nvCxnSpPr>
        <p:spPr>
          <a:xfrm>
            <a:off x="4164231" y="3835397"/>
            <a:ext cx="389237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64" b="9882"/>
          <a:stretch/>
        </p:blipFill>
        <p:spPr bwMode="auto">
          <a:xfrm>
            <a:off x="4575457" y="4038752"/>
            <a:ext cx="954576" cy="623657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028" name="Picture 4" descr="Image result for data icon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45" y="3922807"/>
            <a:ext cx="1003265" cy="10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00" y="2855720"/>
            <a:ext cx="819865" cy="8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udget icon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59" y="4476303"/>
            <a:ext cx="949390" cy="9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ricks icon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3" y="2131682"/>
            <a:ext cx="959850" cy="9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ears icon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5716" y="2707285"/>
            <a:ext cx="1088118" cy="10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57600" y="1381015"/>
            <a:ext cx="4536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latin typeface="+mj-lt"/>
                <a:ea typeface="Segoe UI" panose="020B0502040204020203" pitchFamily="34" charset="0"/>
                <a:cs typeface="Segoe UI"/>
              </a:rPr>
              <a:t>Transformation  Framework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2178" y="2348993"/>
            <a:ext cx="356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Practices, Service Array, and Policy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1354" y="5884616"/>
            <a:ext cx="366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Administrative and Fiscal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68320" y="4549468"/>
            <a:ext cx="356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Data and Evidence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599" y="4718907"/>
            <a:ext cx="356571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latin typeface="+mj-lt"/>
                <a:cs typeface="Segoe UI"/>
              </a:rPr>
              <a:t>Implementation Capacity &amp; Strategy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7812" y="2518366"/>
            <a:ext cx="356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Sequencing and Jurisdictional Concerns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5904289" y="1798050"/>
            <a:ext cx="412258" cy="33363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3937329">
            <a:off x="7599215" y="2815373"/>
            <a:ext cx="412258" cy="33363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7065901">
            <a:off x="7585396" y="4547159"/>
            <a:ext cx="412258" cy="33363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5967929" y="5514708"/>
            <a:ext cx="412258" cy="33363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7733591">
            <a:off x="4227393" y="2814049"/>
            <a:ext cx="412258" cy="33363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4448861">
            <a:off x="4280834" y="4617825"/>
            <a:ext cx="412258" cy="333632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in Hall PPT Templat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hapin Hall Fonts">
      <a:majorFont>
        <a:latin typeface="Gotham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pin Hall PPT Template 3" id="{DC60EEDA-734E-4936-8962-66459E1929CC}" vid="{9A37DC41-5D12-4F8A-9C31-FAC03F949D4A}"/>
    </a:ext>
  </a:extLst>
</a:theme>
</file>

<file path=ppt/theme/theme2.xml><?xml version="1.0" encoding="utf-8"?>
<a:theme xmlns:a="http://schemas.openxmlformats.org/drawingml/2006/main" name="Chapin Hall PPT_V3.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hapin Hall Fonts">
      <a:majorFont>
        <a:latin typeface="Gotham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E4BD51A432B439DB35C340245FA0D" ma:contentTypeVersion="13" ma:contentTypeDescription="Create a new document." ma:contentTypeScope="" ma:versionID="ac5283771bd584abea5971adbfdc3d9e">
  <xsd:schema xmlns:xsd="http://www.w3.org/2001/XMLSchema" xmlns:xs="http://www.w3.org/2001/XMLSchema" xmlns:p="http://schemas.microsoft.com/office/2006/metadata/properties" xmlns:ns3="55d161e3-55b9-47eb-9225-bffab72b733f" xmlns:ns4="c17db0be-96e8-4b7f-ae23-00dc9dbfe87a" targetNamespace="http://schemas.microsoft.com/office/2006/metadata/properties" ma:root="true" ma:fieldsID="8c41e04450a140b6874d7a24b8bc8cab" ns3:_="" ns4:_="">
    <xsd:import namespace="55d161e3-55b9-47eb-9225-bffab72b733f"/>
    <xsd:import namespace="c17db0be-96e8-4b7f-ae23-00dc9dbfe8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161e3-55b9-47eb-9225-bffab72b7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b0be-96e8-4b7f-ae23-00dc9dbfe8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7db0be-96e8-4b7f-ae23-00dc9dbfe87a">
      <UserInfo>
        <DisplayName>Lakshman, Maya</DisplayName>
        <AccountId>153</AccountId>
        <AccountType/>
      </UserInfo>
      <UserInfo>
        <DisplayName>Halbert, Charlotte</DisplayName>
        <AccountId>116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24C5632-6815-4330-8C76-A79428C89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161e3-55b9-47eb-9225-bffab72b733f"/>
    <ds:schemaRef ds:uri="c17db0be-96e8-4b7f-ae23-00dc9dbfe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FD88D2-CDE9-47A3-961E-568CF27645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8E111-3961-4097-9938-E4D87FFE8C3D}">
  <ds:schemaRefs>
    <ds:schemaRef ds:uri="http://purl.org/dc/elements/1.1/"/>
    <ds:schemaRef ds:uri="55d161e3-55b9-47eb-9225-bffab72b733f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17db0be-96e8-4b7f-ae23-00dc9dbfe87a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Chapin Hall PPT Template 3</Template>
  <TotalTime>9155</TotalTime>
  <Words>904</Words>
  <Application>Microsoft Office PowerPoint</Application>
  <PresentationFormat>Widescreen</PresentationFormat>
  <Paragraphs>139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Franchise</vt:lpstr>
      <vt:lpstr>Garamond</vt:lpstr>
      <vt:lpstr>Gotham Condensed Book</vt:lpstr>
      <vt:lpstr>Gotham Light</vt:lpstr>
      <vt:lpstr>Gotham Medium</vt:lpstr>
      <vt:lpstr>Segoe UI</vt:lpstr>
      <vt:lpstr>Verdana</vt:lpstr>
      <vt:lpstr>Wingdings</vt:lpstr>
      <vt:lpstr>Chapin Hall PPT Template 3</vt:lpstr>
      <vt:lpstr>Chapin Hall PPT_V3.2</vt:lpstr>
      <vt:lpstr>Family First Prevention Services Act: Leveraging the Opportunity to Support Families and Prevent Foster Care    Miranda Lynch, Policy Fellow Chapin Hall at the University of Chicago</vt:lpstr>
      <vt:lpstr>PowerPoint Presentation</vt:lpstr>
      <vt:lpstr>Prevention Option</vt:lpstr>
      <vt:lpstr>Prevention Option – Potential Populations</vt:lpstr>
      <vt:lpstr>Strategic Plan for the Prevention Option</vt:lpstr>
      <vt:lpstr>Evidence for Prevention Services</vt:lpstr>
      <vt:lpstr>Fiscal Matters for the Prevention Option</vt:lpstr>
      <vt:lpstr>Prevention Option Opportunities</vt:lpstr>
      <vt:lpstr>Framework for Assessment, Planning, Readiness: Domains of Inquiry </vt:lpstr>
      <vt:lpstr>Example: District of Columbia</vt:lpstr>
      <vt:lpstr>Family First Target Population Below content created by the District of Columbia's Child and Family Services Agency for inclusion in its Prevention Plan </vt:lpstr>
      <vt:lpstr>District of Columbia: Leveraging Family First in a Prevention Continuum</vt:lpstr>
      <vt:lpstr>Theory of Change   Below content created by the District of Columbia's Child and Family Services Agency for inclusion in its Prevention Plan </vt:lpstr>
      <vt:lpstr>Contact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Daro</dc:creator>
  <cp:lastModifiedBy>MINNIS, ALETHA R.</cp:lastModifiedBy>
  <cp:revision>273</cp:revision>
  <cp:lastPrinted>2018-05-02T14:37:30Z</cp:lastPrinted>
  <dcterms:created xsi:type="dcterms:W3CDTF">2018-03-08T12:27:29Z</dcterms:created>
  <dcterms:modified xsi:type="dcterms:W3CDTF">2019-11-15T16:43:31Z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0x010100BDBE4BD51A432B439DB35C340245FA0D</vt:lpwstr>
  </property>
</Properties>
</file>